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7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1" autoAdjust="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r>
              <a:rPr lang="en-US" dirty="0"/>
              <a:t>. </a:t>
            </a:r>
            <a:r>
              <a:rPr lang="ru-RU" dirty="0"/>
              <a:t>Массивы и матрицы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ru-RU" dirty="0" err="1"/>
              <a:t>Датафреймы</a:t>
            </a:r>
            <a:r>
              <a:rPr lang="ru-RU" dirty="0"/>
              <a:t>. Пример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842933"/>
          </a:xfrm>
        </p:spPr>
        <p:txBody>
          <a:bodyPr>
            <a:normAutofit/>
          </a:bodyPr>
          <a:lstStyle/>
          <a:p>
            <a:r>
              <a:rPr lang="ru-RU" dirty="0"/>
              <a:t>Создание, и доступ к данным</a:t>
            </a:r>
          </a:p>
          <a:p>
            <a:r>
              <a:rPr lang="ru-RU" dirty="0"/>
              <a:t>Добавление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12" y="1549400"/>
            <a:ext cx="5057775" cy="38290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3397250"/>
            <a:ext cx="43243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0067"/>
            <a:ext cx="10515600" cy="479689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Написание программы заключается в композиции функций для манипулирования структурами данных.</a:t>
            </a:r>
          </a:p>
          <a:p>
            <a:r>
              <a:rPr lang="ru-RU" dirty="0"/>
              <a:t>Базовые типы позволяют  использовать логические, строковые и числовые данные.</a:t>
            </a:r>
            <a:endParaRPr lang="en-US" dirty="0"/>
          </a:p>
          <a:p>
            <a:r>
              <a:rPr lang="ru-RU" dirty="0"/>
              <a:t>Структуры данных позволяют группировать связанные данные вместе</a:t>
            </a:r>
            <a:r>
              <a:rPr lang="en-US" dirty="0"/>
              <a:t>: </a:t>
            </a:r>
            <a:r>
              <a:rPr lang="ru-RU" dirty="0"/>
              <a:t>векторы и массивы группируют значения одного типа.</a:t>
            </a:r>
          </a:p>
          <a:p>
            <a:r>
              <a:rPr lang="ru-RU" dirty="0"/>
              <a:t>Матрицы существуют для тех кто понимает для чего они нужны.</a:t>
            </a:r>
          </a:p>
          <a:p>
            <a:r>
              <a:rPr lang="ru-RU" dirty="0"/>
              <a:t>Списки позволяют комбинировать разные типы данных.</a:t>
            </a:r>
          </a:p>
          <a:p>
            <a:r>
              <a:rPr lang="ru-RU" dirty="0" err="1"/>
              <a:t>Датафреймы</a:t>
            </a:r>
            <a:r>
              <a:rPr lang="ru-RU" dirty="0"/>
              <a:t> это гибриды матриц и списков – классическая структура таблица данных.</a:t>
            </a:r>
          </a:p>
          <a:p>
            <a:r>
              <a:rPr lang="ru-RU" dirty="0"/>
              <a:t>Вместо констант всегда используйте переменные. Даже когда константы не меняются.</a:t>
            </a:r>
          </a:p>
          <a:p>
            <a:r>
              <a:rPr lang="ru-RU" dirty="0"/>
              <a:t>Именуйте компоненты сложных структур данных, так они приобретают дополнительный смысл и позволяют обращаться к элементам более осмысленно.</a:t>
            </a:r>
          </a:p>
          <a:p>
            <a:r>
              <a:rPr lang="ru-RU" dirty="0"/>
              <a:t>Изучите рекурсию, чтобы познать смысл функциональных языков!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HW-01 </a:t>
            </a:r>
            <a:r>
              <a:rPr lang="ru-RU" dirty="0"/>
              <a:t>к </a:t>
            </a:r>
            <a:r>
              <a:rPr lang="ru-RU"/>
              <a:t>следующему занятию</a:t>
            </a:r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x &lt;- c(1,2,3,4)</a:t>
            </a:r>
            <a:endParaRPr lang="ru-RU" sz="3600" dirty="0"/>
          </a:p>
          <a:p>
            <a:r>
              <a:rPr lang="en-US" sz="3600" dirty="0" err="1"/>
              <a:t>x.a</a:t>
            </a:r>
            <a:r>
              <a:rPr lang="en-US" sz="3600" dirty="0"/>
              <a:t> &lt;- array(</a:t>
            </a:r>
            <a:r>
              <a:rPr lang="en-US" sz="3600" dirty="0" err="1"/>
              <a:t>x,dim</a:t>
            </a:r>
            <a:r>
              <a:rPr lang="en-US" sz="3600" dirty="0"/>
              <a:t>=c(2,2))</a:t>
            </a:r>
            <a:endParaRPr lang="ru-RU" sz="3600" dirty="0"/>
          </a:p>
          <a:p>
            <a:endParaRPr lang="ru-RU" sz="3600" dirty="0"/>
          </a:p>
        </p:txBody>
      </p:sp>
      <p:sp>
        <p:nvSpPr>
          <p:cNvPr id="5" name="Облачко с текстом: прямоугольное 4"/>
          <p:cNvSpPr/>
          <p:nvPr/>
        </p:nvSpPr>
        <p:spPr>
          <a:xfrm>
            <a:off x="7171267" y="365125"/>
            <a:ext cx="4741333" cy="9763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Многие типы данных в </a:t>
            </a:r>
            <a:r>
              <a:rPr lang="en-US" sz="2400" dirty="0"/>
              <a:t>R</a:t>
            </a:r>
            <a:r>
              <a:rPr lang="ru-RU" sz="2400" dirty="0"/>
              <a:t> получены расширением(обёрткой) вектора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92" y="1690688"/>
            <a:ext cx="135255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блачко с текстом: прямоугольное 6"/>
          <p:cNvSpPr/>
          <p:nvPr/>
        </p:nvSpPr>
        <p:spPr>
          <a:xfrm>
            <a:off x="999067" y="3327798"/>
            <a:ext cx="5604933" cy="208623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Заполнение идёт сверху вниз по колонкам.</a:t>
            </a:r>
          </a:p>
          <a:p>
            <a:r>
              <a:rPr lang="ru-RU" sz="2400" dirty="0"/>
              <a:t>Параметр </a:t>
            </a:r>
            <a:r>
              <a:rPr lang="en-US" sz="2400" dirty="0"/>
              <a:t>dim </a:t>
            </a:r>
            <a:r>
              <a:rPr lang="ru-RU" sz="2400" dirty="0"/>
              <a:t>– задаёт максимальный индекс каждого измерения.</a:t>
            </a:r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Некоторые свойства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Размерность</a:t>
            </a:r>
            <a:r>
              <a:rPr lang="en-US" sz="3600" dirty="0"/>
              <a:t>: dim(</a:t>
            </a:r>
            <a:r>
              <a:rPr lang="en-US" sz="3600" dirty="0" err="1"/>
              <a:t>x.a</a:t>
            </a:r>
            <a:r>
              <a:rPr lang="en-US" sz="3600" dirty="0"/>
              <a:t>)</a:t>
            </a:r>
          </a:p>
          <a:p>
            <a:r>
              <a:rPr lang="ru-RU" sz="3600" dirty="0"/>
              <a:t>Тип данных</a:t>
            </a:r>
            <a:r>
              <a:rPr lang="en-US" sz="3600" dirty="0"/>
              <a:t>: </a:t>
            </a:r>
            <a:r>
              <a:rPr lang="en-US" sz="3600" dirty="0" err="1"/>
              <a:t>is.vector</a:t>
            </a:r>
            <a:r>
              <a:rPr lang="en-US" sz="3600" dirty="0"/>
              <a:t>(</a:t>
            </a:r>
            <a:r>
              <a:rPr lang="en-US" sz="3600" dirty="0" err="1"/>
              <a:t>x.a</a:t>
            </a:r>
            <a:r>
              <a:rPr lang="en-US" sz="3600" dirty="0"/>
              <a:t>) </a:t>
            </a:r>
            <a:r>
              <a:rPr lang="en-US" sz="3600" dirty="0" err="1"/>
              <a:t>is.array</a:t>
            </a:r>
            <a:r>
              <a:rPr lang="en-US" sz="3600" dirty="0"/>
              <a:t>(</a:t>
            </a:r>
            <a:r>
              <a:rPr lang="en-US" sz="3600" dirty="0" err="1"/>
              <a:t>x.a</a:t>
            </a:r>
            <a:r>
              <a:rPr lang="en-US" sz="3600" dirty="0"/>
              <a:t>)</a:t>
            </a:r>
          </a:p>
          <a:p>
            <a:r>
              <a:rPr lang="ru-RU" sz="3600" i="1" dirty="0"/>
              <a:t>Тип элементов</a:t>
            </a:r>
            <a:r>
              <a:rPr lang="en-US" sz="3600" i="1" dirty="0"/>
              <a:t>: </a:t>
            </a:r>
            <a:r>
              <a:rPr lang="en-US" sz="3600" i="1" dirty="0" err="1"/>
              <a:t>typeof</a:t>
            </a:r>
            <a:r>
              <a:rPr lang="en-US" sz="3600" i="1" dirty="0"/>
              <a:t>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r>
              <a:rPr lang="ru-RU" sz="3600" i="1" dirty="0"/>
              <a:t>Структура</a:t>
            </a:r>
            <a:r>
              <a:rPr lang="en-US" sz="3600" i="1" dirty="0"/>
              <a:t>: </a:t>
            </a:r>
            <a:r>
              <a:rPr lang="en-US" sz="3600" i="1" dirty="0" err="1"/>
              <a:t>str</a:t>
            </a:r>
            <a:r>
              <a:rPr lang="en-US" sz="3600" i="1" dirty="0"/>
              <a:t>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r>
              <a:rPr lang="ru-RU" sz="3600" i="1" dirty="0"/>
              <a:t>Атрибуты типа данных</a:t>
            </a:r>
            <a:r>
              <a:rPr lang="en-US" sz="3600" i="1" dirty="0"/>
              <a:t>: attributes(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838200" y="5198533"/>
            <a:ext cx="5604933" cy="8937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typeof</a:t>
            </a:r>
            <a:r>
              <a:rPr lang="en-US" sz="2400" dirty="0"/>
              <a:t> </a:t>
            </a:r>
            <a:r>
              <a:rPr lang="ru-RU" sz="2400" dirty="0"/>
              <a:t>Возвращает тип элементов!</a:t>
            </a:r>
            <a:endParaRPr lang="en-US" sz="2400" dirty="0"/>
          </a:p>
          <a:p>
            <a:r>
              <a:rPr lang="en-US" sz="2400" dirty="0"/>
              <a:t>?attributes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5311"/>
            <a:ext cx="2437029" cy="98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235" y="2412207"/>
            <a:ext cx="2274359" cy="1431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Обращение к массивам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Для получения значения из массива</a:t>
            </a:r>
            <a:r>
              <a:rPr lang="en-US" sz="3600" dirty="0"/>
              <a:t>:</a:t>
            </a:r>
          </a:p>
          <a:p>
            <a:pPr lvl="1"/>
            <a:r>
              <a:rPr lang="ru-RU" sz="3200" dirty="0"/>
              <a:t>Передать индексы измерений</a:t>
            </a:r>
          </a:p>
          <a:p>
            <a:pPr lvl="1"/>
            <a:r>
              <a:rPr lang="ru-RU" sz="3200" dirty="0"/>
              <a:t>Передать порядковый номер из вектора</a:t>
            </a:r>
          </a:p>
          <a:p>
            <a:r>
              <a:rPr lang="ru-RU" sz="3600" dirty="0"/>
              <a:t>Если не указать индекс можно получить все значения</a:t>
            </a:r>
          </a:p>
          <a:p>
            <a:r>
              <a:rPr lang="ru-RU" sz="3600" dirty="0"/>
              <a:t>Для массивов можно использовать функции по работе с векторами</a:t>
            </a:r>
            <a:endParaRPr lang="en-US" sz="3600" dirty="0"/>
          </a:p>
          <a:p>
            <a:endParaRPr lang="en-US" sz="3600" dirty="0"/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6587067" y="5346169"/>
            <a:ext cx="5604933" cy="8937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Не все функции сохраняют структуру массива!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0" y="488684"/>
            <a:ext cx="352425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22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</a:t>
            </a:r>
          </a:p>
        </p:txBody>
      </p:sp>
      <p:sp>
        <p:nvSpPr>
          <p:cNvPr id="5" name="Облачко с текстом: прямоугольное 4"/>
          <p:cNvSpPr/>
          <p:nvPr/>
        </p:nvSpPr>
        <p:spPr>
          <a:xfrm>
            <a:off x="7171267" y="365125"/>
            <a:ext cx="4741333" cy="1125008"/>
          </a:xfrm>
          <a:prstGeom prst="wedgeRectCallout">
            <a:avLst>
              <a:gd name="adj1" fmla="val -43511"/>
              <a:gd name="adj2" fmla="val 84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Матрица в </a:t>
            </a:r>
            <a:r>
              <a:rPr lang="en-US" sz="2400" dirty="0"/>
              <a:t>R</a:t>
            </a:r>
            <a:r>
              <a:rPr lang="ru-RU" sz="2400" dirty="0"/>
              <a:t> это специализированный двумерный массив.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Для заполнения по строкам, можно использовать аргумент </a:t>
            </a:r>
            <a:r>
              <a:rPr lang="en-US" dirty="0" err="1"/>
              <a:t>byrow</a:t>
            </a:r>
            <a:endParaRPr lang="en-US" dirty="0"/>
          </a:p>
          <a:p>
            <a:r>
              <a:rPr lang="ru-RU" dirty="0"/>
              <a:t>Как и в рассмотренных ранее структура операторы работают поэлементно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609975" cy="1857375"/>
          </a:xfrm>
          <a:prstGeom prst="rect">
            <a:avLst/>
          </a:prstGeom>
        </p:spPr>
      </p:pic>
      <p:sp>
        <p:nvSpPr>
          <p:cNvPr id="7" name="Облачко с текстом: прямоугольное 6"/>
          <p:cNvSpPr/>
          <p:nvPr/>
        </p:nvSpPr>
        <p:spPr>
          <a:xfrm>
            <a:off x="5748867" y="4930644"/>
            <a:ext cx="5604933" cy="124631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Сравнивать матрицы можно при помощи функций </a:t>
            </a:r>
            <a:r>
              <a:rPr lang="en-US" dirty="0"/>
              <a:t>identical()</a:t>
            </a:r>
            <a:r>
              <a:rPr lang="ru-RU" dirty="0"/>
              <a:t>, </a:t>
            </a:r>
            <a:r>
              <a:rPr lang="en-US" dirty="0" err="1"/>
              <a:t>all.equal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3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Матрицы. Специальные операторы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Умножение на вектор</a:t>
            </a:r>
            <a:endParaRPr lang="en-US" dirty="0"/>
          </a:p>
          <a:p>
            <a:r>
              <a:rPr lang="ru-RU" dirty="0"/>
              <a:t>Транспонирование </a:t>
            </a:r>
            <a:r>
              <a:rPr lang="en-US" dirty="0"/>
              <a:t>t</a:t>
            </a:r>
          </a:p>
          <a:p>
            <a:r>
              <a:rPr lang="ru-RU" dirty="0"/>
              <a:t>Детерминант </a:t>
            </a:r>
            <a:r>
              <a:rPr lang="en-US" dirty="0" err="1"/>
              <a:t>det</a:t>
            </a:r>
            <a:endParaRPr lang="en-US" dirty="0"/>
          </a:p>
          <a:p>
            <a:r>
              <a:rPr lang="ru-RU" dirty="0"/>
              <a:t>Именование </a:t>
            </a:r>
          </a:p>
          <a:p>
            <a:pPr lvl="1"/>
            <a:r>
              <a:rPr lang="en-US" dirty="0" err="1"/>
              <a:t>rownames</a:t>
            </a:r>
            <a:endParaRPr lang="en-US" dirty="0"/>
          </a:p>
          <a:p>
            <a:pPr lvl="1"/>
            <a:r>
              <a:rPr lang="en-US" dirty="0" err="1"/>
              <a:t>colnames</a:t>
            </a: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04" y="1536171"/>
            <a:ext cx="3286125" cy="2295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39" y="2828131"/>
            <a:ext cx="1800225" cy="2295525"/>
          </a:xfrm>
          <a:prstGeom prst="rect">
            <a:avLst/>
          </a:prstGeom>
        </p:spPr>
      </p:pic>
      <p:sp>
        <p:nvSpPr>
          <p:cNvPr id="10" name="Облачко с текстом: прямоугольное 9"/>
          <p:cNvSpPr/>
          <p:nvPr/>
        </p:nvSpPr>
        <p:spPr>
          <a:xfrm>
            <a:off x="6587067" y="5346169"/>
            <a:ext cx="5604933" cy="893764"/>
          </a:xfrm>
          <a:prstGeom prst="wedgeRectCallout">
            <a:avLst>
              <a:gd name="adj1" fmla="val -36089"/>
              <a:gd name="adj2" fmla="val -101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 </a:t>
            </a:r>
            <a:r>
              <a:rPr lang="ru-RU" sz="2400" dirty="0"/>
              <a:t>преобразовывает вектор в матрицу.</a:t>
            </a:r>
          </a:p>
        </p:txBody>
      </p:sp>
    </p:spTree>
    <p:extLst>
      <p:ext uri="{BB962C8B-B14F-4D97-AF65-F5344CB8AC3E}">
        <p14:creationId xmlns:p14="http://schemas.microsoft.com/office/powerpoint/2010/main" val="47815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Матрицы. Имена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rowMeans</a:t>
            </a:r>
            <a:r>
              <a:rPr lang="en-US" dirty="0"/>
              <a:t>(), </a:t>
            </a:r>
            <a:r>
              <a:rPr lang="en-US" dirty="0" err="1"/>
              <a:t>columnMeans</a:t>
            </a:r>
            <a:r>
              <a:rPr lang="en-US" dirty="0"/>
              <a:t>, Sums </a:t>
            </a:r>
            <a:r>
              <a:rPr lang="ru-RU" dirty="0"/>
              <a:t>и </a:t>
            </a:r>
            <a:r>
              <a:rPr lang="ru-RU" dirty="0" err="1"/>
              <a:t>тд</a:t>
            </a:r>
            <a:endParaRPr lang="en-US" dirty="0"/>
          </a:p>
          <a:p>
            <a:r>
              <a:rPr lang="ru-RU" dirty="0"/>
              <a:t>Функция </a:t>
            </a:r>
            <a:r>
              <a:rPr lang="en-US" dirty="0"/>
              <a:t>apply </a:t>
            </a:r>
            <a:r>
              <a:rPr lang="ru-RU" dirty="0"/>
              <a:t>применяет переданную в качестве аргумента функцию к строкам или столбцам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924300" cy="2533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25" y="2696633"/>
            <a:ext cx="2647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9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79" y="3372379"/>
            <a:ext cx="4067175" cy="26193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Последовательности значений не обязательно одного типа</a:t>
            </a:r>
            <a:endParaRPr lang="en-US" dirty="0"/>
          </a:p>
          <a:p>
            <a:r>
              <a:rPr lang="ru-RU" dirty="0"/>
              <a:t>Получение элементов возможно через</a:t>
            </a:r>
            <a:br>
              <a:rPr lang="ru-RU" dirty="0"/>
            </a:br>
            <a:r>
              <a:rPr lang="en-US" dirty="0"/>
              <a:t>[index] </a:t>
            </a:r>
            <a:r>
              <a:rPr lang="ru-RU" dirty="0"/>
              <a:t>либо через </a:t>
            </a:r>
            <a:r>
              <a:rPr lang="en-US" dirty="0"/>
              <a:t>[[index]]</a:t>
            </a:r>
            <a:endParaRPr lang="ru-RU" dirty="0"/>
          </a:p>
          <a:p>
            <a:r>
              <a:rPr lang="ru-RU" dirty="0"/>
              <a:t>По именам</a:t>
            </a:r>
          </a:p>
          <a:p>
            <a:r>
              <a:rPr lang="ru-RU" dirty="0"/>
              <a:t>Присвоить во</a:t>
            </a:r>
            <a:br>
              <a:rPr lang="ru-RU" dirty="0"/>
            </a:br>
            <a:r>
              <a:rPr lang="ru-RU" dirty="0"/>
              <a:t>время создания</a:t>
            </a:r>
            <a:br>
              <a:rPr lang="ru-RU" dirty="0"/>
            </a:br>
            <a:r>
              <a:rPr lang="ru-RU" dirty="0"/>
              <a:t>либо по требованию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42" y="2328862"/>
            <a:ext cx="3371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3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Датафреймы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919133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Датафреймы</a:t>
            </a:r>
            <a:r>
              <a:rPr lang="ru-RU" dirty="0"/>
              <a:t> – классическая структура данных, </a:t>
            </a:r>
            <a:r>
              <a:rPr lang="en-US" dirty="0"/>
              <a:t>c n </a:t>
            </a:r>
            <a:r>
              <a:rPr lang="ru-RU" dirty="0"/>
              <a:t>строк для наблюдений, </a:t>
            </a:r>
            <a:r>
              <a:rPr lang="en-US" dirty="0"/>
              <a:t>p </a:t>
            </a:r>
            <a:r>
              <a:rPr lang="ru-RU" dirty="0"/>
              <a:t>колонок для переменных</a:t>
            </a:r>
          </a:p>
          <a:p>
            <a:r>
              <a:rPr lang="ru-RU" dirty="0"/>
              <a:t>Большинство статистических функций в </a:t>
            </a:r>
            <a:r>
              <a:rPr lang="en-US" dirty="0"/>
              <a:t>R </a:t>
            </a:r>
            <a:r>
              <a:rPr lang="ru-RU" dirty="0"/>
              <a:t>требуют </a:t>
            </a:r>
            <a:r>
              <a:rPr lang="ru-RU" dirty="0" err="1"/>
              <a:t>датафрейм</a:t>
            </a:r>
            <a:endParaRPr lang="ru-RU" dirty="0"/>
          </a:p>
          <a:p>
            <a:r>
              <a:rPr lang="ru-RU" dirty="0"/>
              <a:t>Матрицы не подходят – каждая переменная может быть своего типа</a:t>
            </a:r>
          </a:p>
          <a:p>
            <a:r>
              <a:rPr lang="ru-RU" dirty="0" err="1"/>
              <a:t>Датафрейм</a:t>
            </a:r>
            <a:r>
              <a:rPr lang="ru-RU" dirty="0"/>
              <a:t> это гибрид листа и матрицы</a:t>
            </a:r>
          </a:p>
          <a:p>
            <a:r>
              <a:rPr lang="ru-RU" dirty="0"/>
              <a:t>Большинство функций для матриц работают и для </a:t>
            </a:r>
            <a:r>
              <a:rPr lang="ru-RU" dirty="0" err="1"/>
              <a:t>датафреймов</a:t>
            </a:r>
            <a:endParaRPr lang="en-US" dirty="0"/>
          </a:p>
          <a:p>
            <a:pPr lvl="1"/>
            <a:r>
              <a:rPr lang="en-US" dirty="0" err="1"/>
              <a:t>rowSums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/>
              <a:t>apply()</a:t>
            </a:r>
          </a:p>
          <a:p>
            <a:pPr lvl="1"/>
            <a:r>
              <a:rPr lang="ru-RU" dirty="0"/>
              <a:t>…</a:t>
            </a:r>
            <a:r>
              <a:rPr lang="en-US" dirty="0"/>
              <a:t>)</a:t>
            </a:r>
          </a:p>
          <a:p>
            <a:r>
              <a:rPr lang="ru-RU" dirty="0"/>
              <a:t>Кроме матричного умножения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371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397</Words>
  <Application>Microsoft Office PowerPoint</Application>
  <PresentationFormat>Широкоэкранный</PresentationFormat>
  <Paragraphs>83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Введение в анализ данных</vt:lpstr>
      <vt:lpstr>Массивы</vt:lpstr>
      <vt:lpstr>Некоторые свойства массивов</vt:lpstr>
      <vt:lpstr>Обращение к массивам</vt:lpstr>
      <vt:lpstr>Матрицы</vt:lpstr>
      <vt:lpstr>Матрицы. Специальные операторы</vt:lpstr>
      <vt:lpstr>Матрицы. Имена</vt:lpstr>
      <vt:lpstr>Списки</vt:lpstr>
      <vt:lpstr>Датафреймы</vt:lpstr>
      <vt:lpstr>Датафреймы. Пример</vt:lpstr>
      <vt:lpstr>Заключение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43</cp:revision>
  <dcterms:created xsi:type="dcterms:W3CDTF">2016-09-15T06:03:05Z</dcterms:created>
  <dcterms:modified xsi:type="dcterms:W3CDTF">2016-10-28T13:54:26Z</dcterms:modified>
</cp:coreProperties>
</file>