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63" r:id="rId2"/>
    <p:sldId id="474" r:id="rId3"/>
    <p:sldId id="466" r:id="rId4"/>
    <p:sldId id="473" r:id="rId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46C0A"/>
    <a:srgbClr val="FF6600"/>
    <a:srgbClr val="000000"/>
    <a:srgbClr val="2C67CC"/>
    <a:srgbClr val="FFFFD9"/>
    <a:srgbClr val="FFFFCC"/>
    <a:srgbClr val="6565FF"/>
    <a:srgbClr val="F79747"/>
    <a:srgbClr val="F68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36" autoAdjust="0"/>
  </p:normalViewPr>
  <p:slideViewPr>
    <p:cSldViewPr>
      <p:cViewPr varScale="1">
        <p:scale>
          <a:sx n="85" d="100"/>
          <a:sy n="85" d="100"/>
        </p:scale>
        <p:origin x="11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23BA5-61B6-4A4A-AF44-71944CADC33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AA1F7-75F2-4A75-B7E5-C867145ED8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53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FF152-6BEB-4800-A75E-D23C092991EF}" type="datetimeFigureOut">
              <a:rPr kumimoji="1" lang="ja-JP" altLang="en-US" smtClean="0"/>
              <a:t>2017/3/2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FBCE6-C2E9-4DAA-AF1B-B93788972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854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baseline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pic>
        <p:nvPicPr>
          <p:cNvPr id="4" name="Picture 2" descr="C:\Users\Yuichi\Desktop\東大講義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16" y="310360"/>
            <a:ext cx="808940" cy="28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31520" y="6540561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00" y="-111749"/>
            <a:ext cx="8229600" cy="114300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6720" y="1026448"/>
            <a:ext cx="8229600" cy="5184576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31520" y="6540561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 descr="C:\Users\Yuichi\Desktop\東大講義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16" y="310360"/>
            <a:ext cx="808940" cy="28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/>
          <p:nvPr userDrawn="1"/>
        </p:nvCxnSpPr>
        <p:spPr>
          <a:xfrm>
            <a:off x="459924" y="654128"/>
            <a:ext cx="824400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登録の順番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100" y="955354"/>
            <a:ext cx="133585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DOR</a:t>
            </a:r>
          </a:p>
          <a:p>
            <a:r>
              <a:rPr kumimoji="1" lang="en-US" altLang="ja-JP" sz="1400" dirty="0" err="1" smtClean="0">
                <a:ea typeface="メイリオ" panose="020B0604030504040204" pitchFamily="50" charset="-128"/>
                <a:cs typeface="メイリオ" panose="020B0604030504040204" pitchFamily="50" charset="-128"/>
              </a:rPr>
              <a:t>BioProject</a:t>
            </a:r>
            <a:r>
              <a:rPr lang="ja-JP" altLang="en-US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 →</a:t>
            </a:r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BioSample</a:t>
            </a:r>
            <a:r>
              <a:rPr lang="ja-JP" altLang="en-US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 → </a:t>
            </a:r>
            <a:r>
              <a:rPr kumimoji="1"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DRA raw data </a:t>
            </a:r>
            <a:r>
              <a:rPr kumimoji="1" lang="ja-JP" altLang="en-US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→ </a:t>
            </a:r>
            <a:r>
              <a:rPr kumimoji="1"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DOR IDF + SDRF and processed data</a:t>
            </a:r>
          </a:p>
          <a:p>
            <a:endParaRPr lang="en-US" altLang="ja-JP" sz="140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b="1" dirty="0" err="1" smtClean="0">
                <a:ea typeface="メイリオ" panose="020B0604030504040204" pitchFamily="50" charset="-128"/>
                <a:cs typeface="メイリオ" panose="020B0604030504040204" pitchFamily="50" charset="-128"/>
              </a:rPr>
              <a:t>ArrayExpress</a:t>
            </a:r>
            <a:r>
              <a:rPr lang="en-US" altLang="ja-JP" sz="1400" b="1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 (GEO)</a:t>
            </a:r>
          </a:p>
          <a:p>
            <a:r>
              <a:rPr lang="en-US" altLang="ja-JP" sz="1400" dirty="0" err="1" smtClean="0">
                <a:ea typeface="メイリオ" panose="020B0604030504040204" pitchFamily="50" charset="-128"/>
                <a:cs typeface="メイリオ" panose="020B0604030504040204" pitchFamily="50" charset="-128"/>
              </a:rPr>
              <a:t>ArrayExpress</a:t>
            </a:r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1400" dirty="0">
                <a:ea typeface="メイリオ" panose="020B0604030504040204" pitchFamily="50" charset="-128"/>
                <a:cs typeface="メイリオ" panose="020B0604030504040204" pitchFamily="50" charset="-128"/>
              </a:rPr>
              <a:t>IDF + </a:t>
            </a:r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SDRF, raw (required) and </a:t>
            </a:r>
            <a:r>
              <a:rPr lang="en-US" altLang="ja-JP" sz="1400" dirty="0">
                <a:ea typeface="メイリオ" panose="020B0604030504040204" pitchFamily="50" charset="-128"/>
                <a:cs typeface="メイリオ" panose="020B0604030504040204" pitchFamily="50" charset="-128"/>
              </a:rPr>
              <a:t>processed </a:t>
            </a:r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data (optional) </a:t>
            </a:r>
            <a:r>
              <a:rPr lang="ja-JP" altLang="en-US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→ </a:t>
            </a:r>
            <a:r>
              <a:rPr lang="en-US" altLang="ja-JP" sz="1400" dirty="0" err="1" smtClean="0">
                <a:ea typeface="メイリオ" panose="020B0604030504040204" pitchFamily="50" charset="-128"/>
                <a:cs typeface="メイリオ" panose="020B0604030504040204" pitchFamily="50" charset="-128"/>
              </a:rPr>
              <a:t>BioProject</a:t>
            </a:r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en-US" altLang="ja-JP" sz="1400" dirty="0" err="1" smtClean="0">
                <a:ea typeface="メイリオ" panose="020B0604030504040204" pitchFamily="50" charset="-128"/>
                <a:cs typeface="メイリオ" panose="020B0604030504040204" pitchFamily="50" charset="-128"/>
              </a:rPr>
              <a:t>BioSample</a:t>
            </a:r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番号をバック</a:t>
            </a:r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endParaRPr lang="en-US" altLang="ja-JP" sz="140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DOR </a:t>
            </a:r>
            <a:r>
              <a:rPr lang="ja-JP" altLang="en-US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は </a:t>
            </a:r>
            <a:r>
              <a:rPr lang="en-US" altLang="ja-JP" sz="1400" dirty="0" err="1" smtClean="0">
                <a:ea typeface="メイリオ" panose="020B0604030504040204" pitchFamily="50" charset="-128"/>
                <a:cs typeface="メイリオ" panose="020B0604030504040204" pitchFamily="50" charset="-128"/>
              </a:rPr>
              <a:t>ArrayExpress</a:t>
            </a:r>
            <a:r>
              <a:rPr lang="en-US" altLang="ja-JP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/GEO </a:t>
            </a:r>
            <a:r>
              <a:rPr lang="ja-JP" altLang="en-US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とは逆で </a:t>
            </a:r>
            <a:r>
              <a:rPr lang="en-US" altLang="ja-JP" sz="1400" b="1" dirty="0" err="1" smtClean="0">
                <a:ea typeface="メイリオ" panose="020B0604030504040204" pitchFamily="50" charset="-128"/>
                <a:cs typeface="メイリオ" panose="020B0604030504040204" pitchFamily="50" charset="-128"/>
              </a:rPr>
              <a:t>BioProject</a:t>
            </a:r>
            <a:r>
              <a:rPr lang="en-US" altLang="ja-JP" sz="1400" b="1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en-US" altLang="ja-JP" sz="1400" b="1" dirty="0" err="1" smtClean="0">
                <a:ea typeface="メイリオ" panose="020B0604030504040204" pitchFamily="50" charset="-128"/>
                <a:cs typeface="メイリオ" panose="020B0604030504040204" pitchFamily="50" charset="-128"/>
              </a:rPr>
              <a:t>BioSample</a:t>
            </a:r>
            <a:r>
              <a:rPr lang="en-US" altLang="ja-JP" sz="1400" b="1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  </a:t>
            </a:r>
            <a:r>
              <a:rPr lang="ja-JP" altLang="en-US" sz="1400" b="1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を先に</a:t>
            </a:r>
            <a:r>
              <a:rPr lang="ja-JP" altLang="en-US" sz="1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登録させる</a:t>
            </a:r>
            <a:endParaRPr lang="en-US" altLang="ja-JP" sz="1400" dirty="0" smtClean="0"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9100" y="2918685"/>
            <a:ext cx="97210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メリット</a:t>
            </a:r>
            <a:endParaRPr kumimoji="1"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登録者にとって自然な登録順、どんな研究 → どんなサンプル → どんな実験、データ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DRA</a:t>
            </a:r>
            <a:r>
              <a:rPr lang="ja-JP" altLang="en-US" sz="1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trad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含め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DDBJ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全体で登録順を統一できる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必要なこと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BioProject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BioSample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/DRA Experiment/Run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から 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MAGE-TAB (IDF + SDRF)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を生成する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functional genomics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データ用 </a:t>
            </a:r>
            <a:r>
              <a:rPr lang="en-US" altLang="ja-JP" sz="1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BioSample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package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を作成する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81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2" y="1556792"/>
            <a:ext cx="7847475" cy="45365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DOR </a:t>
            </a:r>
            <a:r>
              <a:rPr kumimoji="1" lang="ja-JP" altLang="en-US" dirty="0" smtClean="0"/>
              <a:t>登録システムイメージ </a:t>
            </a:r>
            <a:r>
              <a:rPr kumimoji="1" lang="en-US" altLang="ja-JP" dirty="0" smtClean="0"/>
              <a:t>(NGS)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508104" y="1940585"/>
            <a:ext cx="136815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EXPERIMENT (IDF)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8172400" y="3465004"/>
            <a:ext cx="0" cy="36004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467544" y="758027"/>
            <a:ext cx="6264696" cy="288032"/>
          </a:xfrm>
          <a:prstGeom prst="rightArrow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1</a:t>
            </a:fld>
            <a:endParaRPr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>
            <a:off x="1683865" y="1525532"/>
            <a:ext cx="1152128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868926" y="1521626"/>
            <a:ext cx="1152128" cy="0"/>
          </a:xfrm>
          <a:prstGeom prst="line">
            <a:avLst/>
          </a:prstGeom>
          <a:ln w="28575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053984" y="1525532"/>
            <a:ext cx="3816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754202" y="1232881"/>
            <a:ext cx="13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BioProject</a:t>
            </a:r>
            <a:endParaRPr kumimoji="1" lang="ja-JP" altLang="en-US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93923" y="1235827"/>
            <a:ext cx="13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BioSample</a:t>
            </a:r>
            <a:endParaRPr kumimoji="1" lang="ja-JP" altLang="en-US" sz="14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20741" y="1237500"/>
            <a:ext cx="13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DRA</a:t>
            </a:r>
            <a:endParaRPr kumimoji="1" lang="ja-JP" altLang="en-US" sz="1400" dirty="0" smtClean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7960228" y="1522884"/>
            <a:ext cx="932252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157160" y="1234852"/>
            <a:ext cx="1319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DOR</a:t>
            </a:r>
            <a:endParaRPr kumimoji="1" lang="ja-JP" altLang="en-US" sz="1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903268" y="1940585"/>
            <a:ext cx="1917204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SAMPLE and DATA (SDRF)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360972" y="1940585"/>
            <a:ext cx="1023416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SUBMISSION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411400" y="1940585"/>
            <a:ext cx="1023416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BIOPROJECT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4461828" y="1940585"/>
            <a:ext cx="1023416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</a:rPr>
              <a:t>BIOSAMPLE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BioSample</a:t>
            </a:r>
            <a:r>
              <a:rPr lang="en-US" altLang="ja-JP" dirty="0" smtClean="0"/>
              <a:t> </a:t>
            </a:r>
            <a:r>
              <a:rPr lang="ja-JP" altLang="en-US" dirty="0" smtClean="0"/>
              <a:t>粒度 </a:t>
            </a:r>
            <a:r>
              <a:rPr lang="en-US" altLang="ja-JP" dirty="0" smtClean="0"/>
              <a:t>(NGS)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531520" y="6880299"/>
            <a:ext cx="2133600" cy="365125"/>
          </a:xfrm>
        </p:spPr>
        <p:txBody>
          <a:bodyPr/>
          <a:lstStyle/>
          <a:p>
            <a:fld id="{D2D8002D-B5B0-4BAC-B1F6-782DDCCE6D9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69732" y="2277752"/>
            <a:ext cx="3218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BioSample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(extract, DNA, poly A RNA </a:t>
            </a:r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646636" y="4892034"/>
            <a:ext cx="6169124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69732" y="4679558"/>
            <a:ext cx="602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SDRF (+processed data files, data processing protocol)</a:t>
            </a:r>
            <a:endParaRPr kumimoji="1" lang="ja-JP" altLang="en-US" sz="11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1130668" y="2064199"/>
            <a:ext cx="520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149496" y="1806974"/>
            <a:ext cx="6878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IDF (+experiment type, factor, protocols </a:t>
            </a:r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910612" y="1696732"/>
            <a:ext cx="7436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14980" y="144682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BioProject</a:t>
            </a:r>
            <a:endParaRPr kumimoji="1" lang="ja-JP" altLang="en-US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36" y="3663172"/>
            <a:ext cx="6237732" cy="544320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406980" y="914515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NGS</a:t>
            </a:r>
            <a:endParaRPr kumimoji="1" lang="ja-JP" altLang="en-US" sz="1600" b="1" u="sng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656980" y="2519488"/>
            <a:ext cx="20459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3467131" y="3024120"/>
            <a:ext cx="20459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405054" y="2782773"/>
            <a:ext cx="5127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DRA Experiment (Library source 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などが </a:t>
            </a:r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BioSample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と重複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5513071" y="3487412"/>
            <a:ext cx="8625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5418183" y="326923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DRA Run</a:t>
            </a:r>
            <a:endParaRPr kumimoji="1" lang="ja-JP" altLang="en-US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5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BioSample</a:t>
            </a:r>
            <a:r>
              <a:rPr lang="en-US" altLang="ja-JP" dirty="0" smtClean="0"/>
              <a:t> </a:t>
            </a:r>
            <a:r>
              <a:rPr lang="ja-JP" altLang="en-US" dirty="0" smtClean="0"/>
              <a:t>粒度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アレイ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6531520" y="6880299"/>
            <a:ext cx="2133600" cy="365125"/>
          </a:xfrm>
        </p:spPr>
        <p:txBody>
          <a:bodyPr/>
          <a:lstStyle/>
          <a:p>
            <a:fld id="{D2D8002D-B5B0-4BAC-B1F6-782DDCCE6D9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569732" y="2277752"/>
            <a:ext cx="5810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BioSample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(extract, DNA, poly A RNA </a:t>
            </a:r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labelling </a:t>
            </a:r>
            <a:r>
              <a:rPr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の前まで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1646636" y="4892034"/>
            <a:ext cx="6169124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69732" y="4679558"/>
            <a:ext cx="6818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SDRF (+label, hybridization, array design ref, scan, raw, processed data files)</a:t>
            </a:r>
            <a:endParaRPr kumimoji="1" lang="ja-JP" altLang="en-US" sz="1100" dirty="0" smtClean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>
          <a:xfrm>
            <a:off x="1130668" y="2064199"/>
            <a:ext cx="520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1149496" y="1806974"/>
            <a:ext cx="6878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IDF (+experiment type, factor, protocols </a:t>
            </a:r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etc</a:t>
            </a:r>
            <a:r>
              <a:rPr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910612" y="1696732"/>
            <a:ext cx="7436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14980" y="144682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BioProject</a:t>
            </a:r>
            <a:endParaRPr kumimoji="1" lang="ja-JP" altLang="en-US" sz="11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6980" y="914515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アレイ</a:t>
            </a:r>
            <a:endParaRPr kumimoji="1" lang="ja-JP" altLang="en-US" sz="1600" b="1" u="sng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656980" y="2519488"/>
            <a:ext cx="20459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36" y="3671227"/>
            <a:ext cx="7141396" cy="5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tra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C67B1"/>
      </a:hlink>
      <a:folHlink>
        <a:srgbClr val="2C67B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4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242</Words>
  <Application>Microsoft Office PowerPoint</Application>
  <PresentationFormat>画面に合わせる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Ｐゴシック</vt:lpstr>
      <vt:lpstr>メイリオ</vt:lpstr>
      <vt:lpstr>Arial</vt:lpstr>
      <vt:lpstr>Calibri</vt:lpstr>
      <vt:lpstr>Office テーマ</vt:lpstr>
      <vt:lpstr>登録の順番</vt:lpstr>
      <vt:lpstr>DOR 登録システムイメージ (NGS)</vt:lpstr>
      <vt:lpstr>BioSample 粒度 (NGS)</vt:lpstr>
      <vt:lpstr>BioSample 粒度 (アレイ)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</dc:creator>
  <cp:lastModifiedBy>Hewlett-Packard Company</cp:lastModifiedBy>
  <cp:revision>1877</cp:revision>
  <cp:lastPrinted>2017-03-02T04:53:16Z</cp:lastPrinted>
  <dcterms:created xsi:type="dcterms:W3CDTF">2013-10-16T00:38:21Z</dcterms:created>
  <dcterms:modified xsi:type="dcterms:W3CDTF">2017-03-02T09:13:44Z</dcterms:modified>
</cp:coreProperties>
</file>