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2" r:id="rId4"/>
    <p:sldId id="263" r:id="rId5"/>
    <p:sldId id="261" r:id="rId6"/>
    <p:sldId id="259" r:id="rId7"/>
    <p:sldId id="260" r:id="rId8"/>
    <p:sldId id="264" r:id="rId9"/>
    <p:sldId id="265" r:id="rId10"/>
    <p:sldId id="268" r:id="rId11"/>
    <p:sldId id="269" r:id="rId12"/>
    <p:sldId id="270"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2" autoAdjust="0"/>
    <p:restoredTop sz="94660"/>
  </p:normalViewPr>
  <p:slideViewPr>
    <p:cSldViewPr snapToGrid="0">
      <p:cViewPr varScale="1">
        <p:scale>
          <a:sx n="105" d="100"/>
          <a:sy n="105" d="100"/>
        </p:scale>
        <p:origin x="91" y="7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2/4/2020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2/4/2020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searchcio.techtarget.com/definition/ICT-information-and-communications-technology-or-technologies" TargetMode="External"/><Relationship Id="rId3" Type="http://schemas.openxmlformats.org/officeDocument/2006/relationships/hyperlink" Target="https://en.wikipedia.org/wiki/Internet_of_Things" TargetMode="External"/><Relationship Id="rId7" Type="http://schemas.openxmlformats.org/officeDocument/2006/relationships/hyperlink" Target="https://en.wikipedia.org/wiki/Smart_city#cite_note-1" TargetMode="External"/><Relationship Id="rId2" Type="http://schemas.openxmlformats.org/officeDocument/2006/relationships/hyperlink" Target="https://en.wikipedia.org/wiki/Urban_area" TargetMode="External"/><Relationship Id="rId1" Type="http://schemas.openxmlformats.org/officeDocument/2006/relationships/slideLayout" Target="../slideLayouts/slideLayout2.xml"/><Relationship Id="rId6" Type="http://schemas.openxmlformats.org/officeDocument/2006/relationships/hyperlink" Target="https://en.wikipedia.org/wiki/Waste_management" TargetMode="External"/><Relationship Id="rId5" Type="http://schemas.openxmlformats.org/officeDocument/2006/relationships/hyperlink" Target="https://en.wikipedia.org/wiki/Data" TargetMode="External"/><Relationship Id="rId4" Type="http://schemas.openxmlformats.org/officeDocument/2006/relationships/hyperlink" Target="https://en.wikipedia.org/wiki/Data_collection"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Urban_are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12915-0B98-42B5-91DF-5C7896A324E1}"/>
              </a:ext>
            </a:extLst>
          </p:cNvPr>
          <p:cNvSpPr>
            <a:spLocks noGrp="1"/>
          </p:cNvSpPr>
          <p:nvPr>
            <p:ph type="ctrTitle"/>
          </p:nvPr>
        </p:nvSpPr>
        <p:spPr/>
        <p:txBody>
          <a:bodyPr/>
          <a:lstStyle/>
          <a:p>
            <a:r>
              <a:rPr lang="en-US" dirty="0"/>
              <a:t>Smart Cities in  Albuquerque</a:t>
            </a:r>
            <a:br>
              <a:rPr lang="en-US" dirty="0"/>
            </a:br>
            <a:r>
              <a:rPr lang="en-US" dirty="0"/>
              <a:t> (aka Somewhere Bold)</a:t>
            </a:r>
          </a:p>
        </p:txBody>
      </p:sp>
      <p:sp>
        <p:nvSpPr>
          <p:cNvPr id="3" name="Subtitle 2">
            <a:extLst>
              <a:ext uri="{FF2B5EF4-FFF2-40B4-BE49-F238E27FC236}">
                <a16:creationId xmlns:a16="http://schemas.microsoft.com/office/drawing/2014/main" id="{63B0F524-011B-4C9D-9F4A-13BAEB3D6C52}"/>
              </a:ext>
            </a:extLst>
          </p:cNvPr>
          <p:cNvSpPr>
            <a:spLocks noGrp="1"/>
          </p:cNvSpPr>
          <p:nvPr>
            <p:ph type="subTitle" idx="1"/>
          </p:nvPr>
        </p:nvSpPr>
        <p:spPr/>
        <p:txBody>
          <a:bodyPr>
            <a:normAutofit fontScale="85000" lnSpcReduction="10000"/>
          </a:bodyPr>
          <a:lstStyle/>
          <a:p>
            <a:r>
              <a:rPr lang="en-US" dirty="0"/>
              <a:t>Brian </a:t>
            </a:r>
            <a:r>
              <a:rPr lang="en-US" dirty="0" err="1"/>
              <a:t>Osterloh</a:t>
            </a:r>
            <a:endParaRPr lang="en-US" dirty="0"/>
          </a:p>
          <a:p>
            <a:r>
              <a:rPr lang="en-US" dirty="0"/>
              <a:t>City of Albuquerque Director of Dept of Technology &amp; Innovation</a:t>
            </a:r>
          </a:p>
          <a:p>
            <a:r>
              <a:rPr lang="en-US" dirty="0"/>
              <a:t>UNM BA (1989, Geography w/ Math Minor) &amp; UNM MWRA (1992, Water Res Admin)</a:t>
            </a:r>
          </a:p>
        </p:txBody>
      </p:sp>
    </p:spTree>
    <p:extLst>
      <p:ext uri="{BB962C8B-B14F-4D97-AF65-F5344CB8AC3E}">
        <p14:creationId xmlns:p14="http://schemas.microsoft.com/office/powerpoint/2010/main" val="2288815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1EAF5-3048-4936-A798-C7342EF41454}"/>
              </a:ext>
            </a:extLst>
          </p:cNvPr>
          <p:cNvSpPr>
            <a:spLocks noGrp="1"/>
          </p:cNvSpPr>
          <p:nvPr>
            <p:ph type="title"/>
          </p:nvPr>
        </p:nvSpPr>
        <p:spPr/>
        <p:txBody>
          <a:bodyPr/>
          <a:lstStyle/>
          <a:p>
            <a:r>
              <a:rPr lang="en-US" dirty="0"/>
              <a:t>Where to now?</a:t>
            </a:r>
            <a:br>
              <a:rPr lang="en-US" dirty="0"/>
            </a:br>
            <a:endParaRPr lang="en-US" dirty="0"/>
          </a:p>
        </p:txBody>
      </p:sp>
      <p:sp>
        <p:nvSpPr>
          <p:cNvPr id="3" name="Content Placeholder 2">
            <a:extLst>
              <a:ext uri="{FF2B5EF4-FFF2-40B4-BE49-F238E27FC236}">
                <a16:creationId xmlns:a16="http://schemas.microsoft.com/office/drawing/2014/main" id="{F312867C-F0AD-4FD7-B971-886596B6C8B9}"/>
              </a:ext>
            </a:extLst>
          </p:cNvPr>
          <p:cNvSpPr>
            <a:spLocks noGrp="1"/>
          </p:cNvSpPr>
          <p:nvPr>
            <p:ph idx="1"/>
          </p:nvPr>
        </p:nvSpPr>
        <p:spPr>
          <a:xfrm>
            <a:off x="677334" y="1553029"/>
            <a:ext cx="8596668" cy="4488333"/>
          </a:xfrm>
        </p:spPr>
        <p:txBody>
          <a:bodyPr>
            <a:normAutofit/>
          </a:bodyPr>
          <a:lstStyle/>
          <a:p>
            <a:r>
              <a:rPr lang="en-US" b="1" dirty="0"/>
              <a:t>Set Theory</a:t>
            </a:r>
          </a:p>
          <a:p>
            <a:endParaRPr lang="en-US" b="1" dirty="0"/>
          </a:p>
          <a:p>
            <a:r>
              <a:rPr lang="en-US" b="1" dirty="0"/>
              <a:t>Stanford Encyclopedia of Philosophy: </a:t>
            </a:r>
            <a:r>
              <a:rPr lang="en-US" dirty="0"/>
              <a:t>Set theory is the mathematical theory of well-determined collections, called </a:t>
            </a:r>
            <a:r>
              <a:rPr lang="en-US" i="1" dirty="0"/>
              <a:t>sets</a:t>
            </a:r>
            <a:r>
              <a:rPr lang="en-US" dirty="0"/>
              <a:t>, of objects that are called </a:t>
            </a:r>
            <a:r>
              <a:rPr lang="en-US" i="1" dirty="0"/>
              <a:t>members</a:t>
            </a:r>
            <a:r>
              <a:rPr lang="en-US" dirty="0"/>
              <a:t>, or </a:t>
            </a:r>
            <a:r>
              <a:rPr lang="en-US" i="1" dirty="0"/>
              <a:t>elements</a:t>
            </a:r>
            <a:r>
              <a:rPr lang="en-US" dirty="0"/>
              <a:t>, of the set.</a:t>
            </a:r>
          </a:p>
          <a:p>
            <a:r>
              <a:rPr lang="en-US" b="1" dirty="0"/>
              <a:t>Albuquerque Smart City usage: The collection of members (or components) in varying quantities and combinations to improve relatable community conditions.</a:t>
            </a:r>
          </a:p>
          <a:p>
            <a:r>
              <a:rPr lang="en-US" b="1" dirty="0"/>
              <a:t>Members include:</a:t>
            </a:r>
          </a:p>
          <a:p>
            <a:pPr lvl="1"/>
            <a:r>
              <a:rPr lang="en-US" b="1" dirty="0"/>
              <a:t>Data elements</a:t>
            </a:r>
          </a:p>
          <a:p>
            <a:pPr lvl="1"/>
            <a:r>
              <a:rPr lang="en-US" b="1" dirty="0"/>
              <a:t>Data collection tools and mechanisms</a:t>
            </a:r>
          </a:p>
          <a:p>
            <a:pPr lvl="1"/>
            <a:r>
              <a:rPr lang="en-US" b="1" dirty="0"/>
              <a:t>Policies, regulations </a:t>
            </a:r>
            <a:r>
              <a:rPr lang="en-US" b="1"/>
              <a:t>and statutes</a:t>
            </a:r>
            <a:endParaRPr lang="en-US" b="1" dirty="0"/>
          </a:p>
          <a:p>
            <a:pPr lvl="1"/>
            <a:endParaRPr lang="en-US" dirty="0"/>
          </a:p>
          <a:p>
            <a:endParaRPr lang="en-US" dirty="0"/>
          </a:p>
          <a:p>
            <a:endParaRPr lang="en-US" dirty="0"/>
          </a:p>
        </p:txBody>
      </p:sp>
    </p:spTree>
    <p:extLst>
      <p:ext uri="{BB962C8B-B14F-4D97-AF65-F5344CB8AC3E}">
        <p14:creationId xmlns:p14="http://schemas.microsoft.com/office/powerpoint/2010/main" val="1659515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1EAF5-3048-4936-A798-C7342EF41454}"/>
              </a:ext>
            </a:extLst>
          </p:cNvPr>
          <p:cNvSpPr>
            <a:spLocks noGrp="1"/>
          </p:cNvSpPr>
          <p:nvPr>
            <p:ph type="title"/>
          </p:nvPr>
        </p:nvSpPr>
        <p:spPr/>
        <p:txBody>
          <a:bodyPr/>
          <a:lstStyle/>
          <a:p>
            <a:r>
              <a:rPr lang="en-US" dirty="0"/>
              <a:t>What might this look like?</a:t>
            </a:r>
            <a:br>
              <a:rPr lang="en-US" dirty="0"/>
            </a:br>
            <a:endParaRPr lang="en-US" dirty="0"/>
          </a:p>
        </p:txBody>
      </p:sp>
      <p:sp>
        <p:nvSpPr>
          <p:cNvPr id="3" name="Content Placeholder 2">
            <a:extLst>
              <a:ext uri="{FF2B5EF4-FFF2-40B4-BE49-F238E27FC236}">
                <a16:creationId xmlns:a16="http://schemas.microsoft.com/office/drawing/2014/main" id="{F312867C-F0AD-4FD7-B971-886596B6C8B9}"/>
              </a:ext>
            </a:extLst>
          </p:cNvPr>
          <p:cNvSpPr>
            <a:spLocks noGrp="1"/>
          </p:cNvSpPr>
          <p:nvPr>
            <p:ph idx="1"/>
          </p:nvPr>
        </p:nvSpPr>
        <p:spPr>
          <a:xfrm>
            <a:off x="677334" y="1553029"/>
            <a:ext cx="8596668" cy="4488333"/>
          </a:xfrm>
        </p:spPr>
        <p:txBody>
          <a:bodyPr>
            <a:normAutofit/>
          </a:bodyPr>
          <a:lstStyle/>
          <a:p>
            <a:pPr lvl="1"/>
            <a:endParaRPr lang="en-US" dirty="0"/>
          </a:p>
          <a:p>
            <a:endParaRPr lang="en-US" dirty="0"/>
          </a:p>
          <a:p>
            <a:endParaRPr lang="en-US" dirty="0"/>
          </a:p>
        </p:txBody>
      </p:sp>
      <p:pic>
        <p:nvPicPr>
          <p:cNvPr id="5" name="Picture 4">
            <a:extLst>
              <a:ext uri="{FF2B5EF4-FFF2-40B4-BE49-F238E27FC236}">
                <a16:creationId xmlns:a16="http://schemas.microsoft.com/office/drawing/2014/main" id="{546783B9-3780-4C28-B792-AD19BC0AF78D}"/>
              </a:ext>
            </a:extLst>
          </p:cNvPr>
          <p:cNvPicPr>
            <a:picLocks noChangeAspect="1"/>
          </p:cNvPicPr>
          <p:nvPr/>
        </p:nvPicPr>
        <p:blipFill>
          <a:blip r:embed="rId2"/>
          <a:stretch>
            <a:fillRect/>
          </a:stretch>
        </p:blipFill>
        <p:spPr>
          <a:xfrm>
            <a:off x="472824" y="1240972"/>
            <a:ext cx="8875059" cy="5392058"/>
          </a:xfrm>
          <a:prstGeom prst="rect">
            <a:avLst/>
          </a:prstGeom>
        </p:spPr>
      </p:pic>
    </p:spTree>
    <p:extLst>
      <p:ext uri="{BB962C8B-B14F-4D97-AF65-F5344CB8AC3E}">
        <p14:creationId xmlns:p14="http://schemas.microsoft.com/office/powerpoint/2010/main" val="3850737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1EAF5-3048-4936-A798-C7342EF41454}"/>
              </a:ext>
            </a:extLst>
          </p:cNvPr>
          <p:cNvSpPr>
            <a:spLocks noGrp="1"/>
          </p:cNvSpPr>
          <p:nvPr>
            <p:ph type="title"/>
          </p:nvPr>
        </p:nvSpPr>
        <p:spPr/>
        <p:txBody>
          <a:bodyPr/>
          <a:lstStyle/>
          <a:p>
            <a:r>
              <a:rPr lang="en-US" dirty="0"/>
              <a:t>How does one make this work?</a:t>
            </a:r>
            <a:br>
              <a:rPr lang="en-US" dirty="0"/>
            </a:br>
            <a:endParaRPr lang="en-US" dirty="0"/>
          </a:p>
        </p:txBody>
      </p:sp>
      <p:sp>
        <p:nvSpPr>
          <p:cNvPr id="3" name="Content Placeholder 2">
            <a:extLst>
              <a:ext uri="{FF2B5EF4-FFF2-40B4-BE49-F238E27FC236}">
                <a16:creationId xmlns:a16="http://schemas.microsoft.com/office/drawing/2014/main" id="{F312867C-F0AD-4FD7-B971-886596B6C8B9}"/>
              </a:ext>
            </a:extLst>
          </p:cNvPr>
          <p:cNvSpPr>
            <a:spLocks noGrp="1"/>
          </p:cNvSpPr>
          <p:nvPr>
            <p:ph idx="1"/>
          </p:nvPr>
        </p:nvSpPr>
        <p:spPr>
          <a:xfrm>
            <a:off x="677334" y="1553029"/>
            <a:ext cx="8596668" cy="4488333"/>
          </a:xfrm>
        </p:spPr>
        <p:txBody>
          <a:bodyPr>
            <a:normAutofit fontScale="92500" lnSpcReduction="20000"/>
          </a:bodyPr>
          <a:lstStyle/>
          <a:p>
            <a:r>
              <a:rPr lang="en-US" b="1" dirty="0"/>
              <a:t>Best Practices</a:t>
            </a:r>
          </a:p>
          <a:p>
            <a:pPr lvl="1"/>
            <a:r>
              <a:rPr lang="en-US" b="1" dirty="0"/>
              <a:t>Know them. Don’t necessarily follow them.</a:t>
            </a:r>
          </a:p>
          <a:p>
            <a:pPr lvl="1"/>
            <a:r>
              <a:rPr lang="en-US" b="1" dirty="0"/>
              <a:t>If you are leading the way, you can’t be following.</a:t>
            </a:r>
          </a:p>
          <a:p>
            <a:pPr lvl="1"/>
            <a:r>
              <a:rPr lang="en-US" b="1" dirty="0"/>
              <a:t>‘Best’ practices are usually most commonly followed practices.</a:t>
            </a:r>
          </a:p>
          <a:p>
            <a:endParaRPr lang="en-US" b="1" dirty="0"/>
          </a:p>
          <a:p>
            <a:r>
              <a:rPr lang="en-US" b="1" dirty="0"/>
              <a:t>Be prepared for errors and even failures</a:t>
            </a:r>
          </a:p>
          <a:p>
            <a:pPr lvl="1"/>
            <a:r>
              <a:rPr lang="en-US" b="1" dirty="0"/>
              <a:t>Don’t be stupid. You are spending somebody else’s money and resources.</a:t>
            </a:r>
          </a:p>
          <a:p>
            <a:pPr lvl="1"/>
            <a:r>
              <a:rPr lang="en-US" b="1" dirty="0"/>
              <a:t>Don’t be afraid. You are trying to improve your and somebody else’s conditions.</a:t>
            </a:r>
          </a:p>
          <a:p>
            <a:pPr lvl="1"/>
            <a:endParaRPr lang="en-US" b="1" dirty="0"/>
          </a:p>
          <a:p>
            <a:r>
              <a:rPr lang="en-US" b="1" dirty="0"/>
              <a:t>Don’t do this all by yourself</a:t>
            </a:r>
          </a:p>
          <a:p>
            <a:pPr lvl="1"/>
            <a:r>
              <a:rPr lang="en-US" b="1" dirty="0"/>
              <a:t>There is strength in numbers.</a:t>
            </a:r>
          </a:p>
          <a:p>
            <a:pPr lvl="1"/>
            <a:r>
              <a:rPr lang="en-US" b="1" dirty="0"/>
              <a:t>Challenge the assumptions. Especially, challenge the assumption you are right and the other person is wrong.</a:t>
            </a:r>
          </a:p>
          <a:p>
            <a:pPr lvl="1"/>
            <a:r>
              <a:rPr lang="en-US" b="1" dirty="0"/>
              <a:t>Cache ideas. They will almost certainly prove useful at some point.</a:t>
            </a:r>
          </a:p>
          <a:p>
            <a:endParaRPr lang="en-US" dirty="0"/>
          </a:p>
          <a:p>
            <a:endParaRPr lang="en-US" dirty="0"/>
          </a:p>
        </p:txBody>
      </p:sp>
    </p:spTree>
    <p:extLst>
      <p:ext uri="{BB962C8B-B14F-4D97-AF65-F5344CB8AC3E}">
        <p14:creationId xmlns:p14="http://schemas.microsoft.com/office/powerpoint/2010/main" val="2026006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1EAF5-3048-4936-A798-C7342EF41454}"/>
              </a:ext>
            </a:extLst>
          </p:cNvPr>
          <p:cNvSpPr>
            <a:spLocks noGrp="1"/>
          </p:cNvSpPr>
          <p:nvPr>
            <p:ph type="title"/>
          </p:nvPr>
        </p:nvSpPr>
        <p:spPr/>
        <p:txBody>
          <a:bodyPr>
            <a:normAutofit fontScale="90000"/>
          </a:bodyPr>
          <a:lstStyle/>
          <a:p>
            <a:r>
              <a:rPr lang="en-US" dirty="0"/>
              <a:t>This is completely new; in all the same old ways.</a:t>
            </a:r>
            <a:br>
              <a:rPr lang="en-US" dirty="0"/>
            </a:br>
            <a:endParaRPr lang="en-US" dirty="0"/>
          </a:p>
        </p:txBody>
      </p:sp>
      <p:sp>
        <p:nvSpPr>
          <p:cNvPr id="3" name="Content Placeholder 2">
            <a:extLst>
              <a:ext uri="{FF2B5EF4-FFF2-40B4-BE49-F238E27FC236}">
                <a16:creationId xmlns:a16="http://schemas.microsoft.com/office/drawing/2014/main" id="{F312867C-F0AD-4FD7-B971-886596B6C8B9}"/>
              </a:ext>
            </a:extLst>
          </p:cNvPr>
          <p:cNvSpPr>
            <a:spLocks noGrp="1"/>
          </p:cNvSpPr>
          <p:nvPr>
            <p:ph idx="1"/>
          </p:nvPr>
        </p:nvSpPr>
        <p:spPr>
          <a:xfrm>
            <a:off x="677334" y="2119086"/>
            <a:ext cx="8596668" cy="3922276"/>
          </a:xfrm>
        </p:spPr>
        <p:txBody>
          <a:bodyPr>
            <a:normAutofit fontScale="92500" lnSpcReduction="10000"/>
          </a:bodyPr>
          <a:lstStyle/>
          <a:p>
            <a:r>
              <a:rPr lang="en-US" b="1" dirty="0"/>
              <a:t>If it’s cool and exciting, it will be expected yesterday.</a:t>
            </a:r>
          </a:p>
          <a:p>
            <a:endParaRPr lang="en-US" b="1" dirty="0"/>
          </a:p>
          <a:p>
            <a:r>
              <a:rPr lang="en-US" b="1" dirty="0"/>
              <a:t>If it’s new and untested, you need to test it.</a:t>
            </a:r>
          </a:p>
          <a:p>
            <a:endParaRPr lang="en-US" b="1" dirty="0"/>
          </a:p>
          <a:p>
            <a:r>
              <a:rPr lang="en-US" b="1" dirty="0"/>
              <a:t>If it’s reliable and tested, you need to test it.</a:t>
            </a:r>
          </a:p>
          <a:p>
            <a:endParaRPr lang="en-US" b="1" dirty="0"/>
          </a:p>
          <a:p>
            <a:r>
              <a:rPr lang="en-US" b="1" dirty="0"/>
              <a:t>Really, it looks a lot like writing other software.</a:t>
            </a:r>
          </a:p>
          <a:p>
            <a:pPr lvl="1"/>
            <a:r>
              <a:rPr lang="en-US" b="1" dirty="0"/>
              <a:t>If it can happen, it will.</a:t>
            </a:r>
          </a:p>
          <a:p>
            <a:pPr lvl="1"/>
            <a:r>
              <a:rPr lang="en-US" b="1" dirty="0"/>
              <a:t>You don’t have to design it in, but don’t design it out.</a:t>
            </a:r>
          </a:p>
          <a:p>
            <a:pPr lvl="1"/>
            <a:r>
              <a:rPr lang="en-US" b="1" dirty="0"/>
              <a:t>Security matters.</a:t>
            </a:r>
          </a:p>
          <a:p>
            <a:pPr lvl="1"/>
            <a:r>
              <a:rPr lang="en-US" b="1" dirty="0"/>
              <a:t>Your users matter most.</a:t>
            </a:r>
          </a:p>
        </p:txBody>
      </p:sp>
    </p:spTree>
    <p:extLst>
      <p:ext uri="{BB962C8B-B14F-4D97-AF65-F5344CB8AC3E}">
        <p14:creationId xmlns:p14="http://schemas.microsoft.com/office/powerpoint/2010/main" val="1022399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4136D-D714-4C57-9CA2-BEE008987372}"/>
              </a:ext>
            </a:extLst>
          </p:cNvPr>
          <p:cNvSpPr>
            <a:spLocks noGrp="1"/>
          </p:cNvSpPr>
          <p:nvPr>
            <p:ph type="title"/>
          </p:nvPr>
        </p:nvSpPr>
        <p:spPr/>
        <p:txBody>
          <a:bodyPr/>
          <a:lstStyle/>
          <a:p>
            <a:r>
              <a:rPr lang="en-US" dirty="0"/>
              <a:t>Questions? Queries? Conundrums? </a:t>
            </a:r>
            <a:r>
              <a:rPr lang="en-US"/>
              <a:t>Comments…</a:t>
            </a:r>
            <a:endParaRPr lang="en-US" dirty="0"/>
          </a:p>
        </p:txBody>
      </p:sp>
      <p:sp>
        <p:nvSpPr>
          <p:cNvPr id="3" name="Content Placeholder 2">
            <a:extLst>
              <a:ext uri="{FF2B5EF4-FFF2-40B4-BE49-F238E27FC236}">
                <a16:creationId xmlns:a16="http://schemas.microsoft.com/office/drawing/2014/main" id="{01E8D72B-F52C-48CA-8AEB-7AF944958300}"/>
              </a:ext>
            </a:extLst>
          </p:cNvPr>
          <p:cNvSpPr>
            <a:spLocks noGrp="1"/>
          </p:cNvSpPr>
          <p:nvPr>
            <p:ph idx="1"/>
          </p:nvPr>
        </p:nvSpPr>
        <p:spPr/>
        <p:txBody>
          <a:bodyPr/>
          <a:lstStyle/>
          <a:p>
            <a:r>
              <a:rPr lang="en-US" dirty="0"/>
              <a:t>You ask me.</a:t>
            </a:r>
          </a:p>
          <a:p>
            <a:r>
              <a:rPr lang="en-US" dirty="0"/>
              <a:t>I ask you.</a:t>
            </a:r>
          </a:p>
          <a:p>
            <a:r>
              <a:rPr lang="en-US" dirty="0"/>
              <a:t>We’re not leaving until the end.</a:t>
            </a:r>
          </a:p>
        </p:txBody>
      </p:sp>
    </p:spTree>
    <p:extLst>
      <p:ext uri="{BB962C8B-B14F-4D97-AF65-F5344CB8AC3E}">
        <p14:creationId xmlns:p14="http://schemas.microsoft.com/office/powerpoint/2010/main" val="1128354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1EAF5-3048-4936-A798-C7342EF41454}"/>
              </a:ext>
            </a:extLst>
          </p:cNvPr>
          <p:cNvSpPr>
            <a:spLocks noGrp="1"/>
          </p:cNvSpPr>
          <p:nvPr>
            <p:ph type="title"/>
          </p:nvPr>
        </p:nvSpPr>
        <p:spPr/>
        <p:txBody>
          <a:bodyPr/>
          <a:lstStyle/>
          <a:p>
            <a:r>
              <a:rPr lang="en-US" dirty="0"/>
              <a:t>What is a Smart City?</a:t>
            </a:r>
            <a:br>
              <a:rPr lang="en-US" dirty="0"/>
            </a:br>
            <a:endParaRPr lang="en-US" dirty="0"/>
          </a:p>
        </p:txBody>
      </p:sp>
      <p:sp>
        <p:nvSpPr>
          <p:cNvPr id="3" name="Content Placeholder 2">
            <a:extLst>
              <a:ext uri="{FF2B5EF4-FFF2-40B4-BE49-F238E27FC236}">
                <a16:creationId xmlns:a16="http://schemas.microsoft.com/office/drawing/2014/main" id="{F312867C-F0AD-4FD7-B971-886596B6C8B9}"/>
              </a:ext>
            </a:extLst>
          </p:cNvPr>
          <p:cNvSpPr>
            <a:spLocks noGrp="1"/>
          </p:cNvSpPr>
          <p:nvPr>
            <p:ph idx="1"/>
          </p:nvPr>
        </p:nvSpPr>
        <p:spPr>
          <a:xfrm>
            <a:off x="677334" y="1865086"/>
            <a:ext cx="8596668" cy="4455885"/>
          </a:xfrm>
        </p:spPr>
        <p:txBody>
          <a:bodyPr>
            <a:normAutofit fontScale="92500" lnSpcReduction="10000"/>
          </a:bodyPr>
          <a:lstStyle/>
          <a:p>
            <a:r>
              <a:rPr lang="en-US" sz="2000" b="1" dirty="0"/>
              <a:t>Wikipedia: </a:t>
            </a:r>
            <a:r>
              <a:rPr lang="en-US" dirty="0"/>
              <a:t>A </a:t>
            </a:r>
            <a:r>
              <a:rPr lang="en-US" b="1" dirty="0"/>
              <a:t>Smart city</a:t>
            </a:r>
            <a:r>
              <a:rPr lang="en-US" dirty="0"/>
              <a:t> is an </a:t>
            </a:r>
            <a:r>
              <a:rPr lang="en-US" dirty="0">
                <a:hlinkClick r:id="rId2" tooltip="Urban area"/>
              </a:rPr>
              <a:t>urban area</a:t>
            </a:r>
            <a:r>
              <a:rPr lang="en-US" dirty="0"/>
              <a:t> that uses different types of electronic </a:t>
            </a:r>
            <a:r>
              <a:rPr lang="en-US" dirty="0">
                <a:hlinkClick r:id="rId3" tooltip="Internet of Things"/>
              </a:rPr>
              <a:t>Internet of Things</a:t>
            </a:r>
            <a:r>
              <a:rPr lang="en-US" dirty="0"/>
              <a:t> (IoT) sensors to </a:t>
            </a:r>
            <a:r>
              <a:rPr lang="en-US" dirty="0">
                <a:hlinkClick r:id="rId4" tooltip="Data collection"/>
              </a:rPr>
              <a:t>collect data</a:t>
            </a:r>
            <a:r>
              <a:rPr lang="en-US" dirty="0"/>
              <a:t> and then use insights gained from that </a:t>
            </a:r>
            <a:r>
              <a:rPr lang="en-US" dirty="0">
                <a:hlinkClick r:id="rId5" tooltip="Data"/>
              </a:rPr>
              <a:t>data</a:t>
            </a:r>
            <a:r>
              <a:rPr lang="en-US" dirty="0"/>
              <a:t> to manage assets, resources and services efficiently. This includes data collected from citizens, devices, and assets that is processed and analyzed to monitor and manage traffic and transportation systems, power plants, utilities, water supply networks, </a:t>
            </a:r>
            <a:r>
              <a:rPr lang="en-US" dirty="0">
                <a:hlinkClick r:id="rId6" tooltip="Waste management"/>
              </a:rPr>
              <a:t>waste management</a:t>
            </a:r>
            <a:r>
              <a:rPr lang="en-US" dirty="0"/>
              <a:t>, crime detection,</a:t>
            </a:r>
            <a:r>
              <a:rPr lang="en-US" baseline="30000" dirty="0">
                <a:hlinkClick r:id="rId7"/>
              </a:rPr>
              <a:t>[1]</a:t>
            </a:r>
            <a:r>
              <a:rPr lang="en-US" dirty="0"/>
              <a:t> information systems, schools, libraries, hospitals, and other community services.</a:t>
            </a:r>
            <a:endParaRPr lang="en-US" sz="2000" b="1" dirty="0"/>
          </a:p>
          <a:p>
            <a:r>
              <a:rPr lang="en-US" sz="2000" b="1" dirty="0"/>
              <a:t>TechRepublic: </a:t>
            </a:r>
            <a:r>
              <a:rPr lang="en-US" dirty="0"/>
              <a:t>The IDC defines smart city development as the use of smart initiatives combined to leverage technology investments across an entire city, with common platforms increasing efficiency, data being shared across systems, and IT investments tied to smart missions.</a:t>
            </a:r>
            <a:endParaRPr lang="en-US" sz="2000" b="1" dirty="0"/>
          </a:p>
          <a:p>
            <a:r>
              <a:rPr lang="en-US" sz="2000" b="1" dirty="0"/>
              <a:t>IoT Agenda: </a:t>
            </a:r>
            <a:r>
              <a:rPr lang="en-US" dirty="0"/>
              <a:t>A smart city is a municipality that uses information and communication technologies (</a:t>
            </a:r>
            <a:r>
              <a:rPr lang="en-US" u="sng" dirty="0">
                <a:hlinkClick r:id="rId8"/>
              </a:rPr>
              <a:t>ICT</a:t>
            </a:r>
            <a:r>
              <a:rPr lang="en-US" dirty="0"/>
              <a:t>) to increase operational efficiency, share information with the public and improve both the quality of government services and citizen welfare.</a:t>
            </a:r>
            <a:endParaRPr lang="en-US" sz="2000" b="1" dirty="0"/>
          </a:p>
          <a:p>
            <a:endParaRPr lang="en-US" dirty="0"/>
          </a:p>
        </p:txBody>
      </p:sp>
    </p:spTree>
    <p:extLst>
      <p:ext uri="{BB962C8B-B14F-4D97-AF65-F5344CB8AC3E}">
        <p14:creationId xmlns:p14="http://schemas.microsoft.com/office/powerpoint/2010/main" val="1031240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1EAF5-3048-4936-A798-C7342EF41454}"/>
              </a:ext>
            </a:extLst>
          </p:cNvPr>
          <p:cNvSpPr>
            <a:spLocks noGrp="1"/>
          </p:cNvSpPr>
          <p:nvPr>
            <p:ph type="title"/>
          </p:nvPr>
        </p:nvSpPr>
        <p:spPr/>
        <p:txBody>
          <a:bodyPr/>
          <a:lstStyle/>
          <a:p>
            <a:r>
              <a:rPr lang="en-US" dirty="0"/>
              <a:t>What is a Smart City?</a:t>
            </a:r>
            <a:br>
              <a:rPr lang="en-US" dirty="0"/>
            </a:br>
            <a:endParaRPr lang="en-US" dirty="0"/>
          </a:p>
        </p:txBody>
      </p:sp>
      <p:sp>
        <p:nvSpPr>
          <p:cNvPr id="3" name="Content Placeholder 2">
            <a:extLst>
              <a:ext uri="{FF2B5EF4-FFF2-40B4-BE49-F238E27FC236}">
                <a16:creationId xmlns:a16="http://schemas.microsoft.com/office/drawing/2014/main" id="{F312867C-F0AD-4FD7-B971-886596B6C8B9}"/>
              </a:ext>
            </a:extLst>
          </p:cNvPr>
          <p:cNvSpPr>
            <a:spLocks noGrp="1"/>
          </p:cNvSpPr>
          <p:nvPr>
            <p:ph idx="1"/>
          </p:nvPr>
        </p:nvSpPr>
        <p:spPr>
          <a:xfrm>
            <a:off x="677334" y="1865086"/>
            <a:ext cx="8596668" cy="4455885"/>
          </a:xfrm>
        </p:spPr>
        <p:txBody>
          <a:bodyPr>
            <a:normAutofit/>
          </a:bodyPr>
          <a:lstStyle/>
          <a:p>
            <a:r>
              <a:rPr lang="en-US" sz="2000" b="1" dirty="0"/>
              <a:t>Albuquerque: </a:t>
            </a:r>
            <a:r>
              <a:rPr lang="en-US" dirty="0"/>
              <a:t>A </a:t>
            </a:r>
            <a:r>
              <a:rPr lang="en-US" b="1" dirty="0"/>
              <a:t>Smart city</a:t>
            </a:r>
            <a:r>
              <a:rPr lang="en-US" dirty="0"/>
              <a:t> is an </a:t>
            </a:r>
            <a:r>
              <a:rPr lang="en-US" dirty="0">
                <a:hlinkClick r:id="rId2" tooltip="Urban area"/>
              </a:rPr>
              <a:t>urban area</a:t>
            </a:r>
            <a:r>
              <a:rPr lang="en-US" dirty="0"/>
              <a:t> that uses insights gained from various data collection mechanisms to improve community conditions by aligning and optimizing services toward those conditions to be improved.</a:t>
            </a:r>
          </a:p>
          <a:p>
            <a:pPr lvl="1"/>
            <a:r>
              <a:rPr lang="en-US" sz="1800" b="1" dirty="0"/>
              <a:t>A condition may be a problem area</a:t>
            </a:r>
          </a:p>
          <a:p>
            <a:pPr lvl="2"/>
            <a:r>
              <a:rPr lang="en-US" sz="1600" b="1" dirty="0"/>
              <a:t>Education level attainment</a:t>
            </a:r>
          </a:p>
          <a:p>
            <a:pPr lvl="2"/>
            <a:r>
              <a:rPr lang="en-US" sz="1600" b="1" dirty="0"/>
              <a:t>Public safety</a:t>
            </a:r>
          </a:p>
          <a:p>
            <a:pPr lvl="2"/>
            <a:r>
              <a:rPr lang="en-US" sz="1600" b="1" dirty="0"/>
              <a:t>Senior engagement</a:t>
            </a:r>
          </a:p>
          <a:p>
            <a:pPr lvl="1"/>
            <a:r>
              <a:rPr lang="en-US" sz="1800" b="1" dirty="0"/>
              <a:t>A condition may be a basic service</a:t>
            </a:r>
          </a:p>
          <a:p>
            <a:pPr lvl="2"/>
            <a:r>
              <a:rPr lang="en-US" sz="1600" b="1" dirty="0"/>
              <a:t>Street lighting</a:t>
            </a:r>
          </a:p>
          <a:p>
            <a:pPr lvl="2"/>
            <a:r>
              <a:rPr lang="en-US" sz="1600" b="1" dirty="0"/>
              <a:t>Trash pickup</a:t>
            </a:r>
          </a:p>
          <a:p>
            <a:pPr lvl="2"/>
            <a:r>
              <a:rPr lang="en-US" sz="1600" b="1" dirty="0"/>
              <a:t>Transportation</a:t>
            </a:r>
            <a:endParaRPr lang="en-US" sz="1800" b="1" dirty="0"/>
          </a:p>
          <a:p>
            <a:pPr lvl="1"/>
            <a:endParaRPr lang="en-US" dirty="0"/>
          </a:p>
        </p:txBody>
      </p:sp>
    </p:spTree>
    <p:extLst>
      <p:ext uri="{BB962C8B-B14F-4D97-AF65-F5344CB8AC3E}">
        <p14:creationId xmlns:p14="http://schemas.microsoft.com/office/powerpoint/2010/main" val="703820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1EAF5-3048-4936-A798-C7342EF41454}"/>
              </a:ext>
            </a:extLst>
          </p:cNvPr>
          <p:cNvSpPr>
            <a:spLocks noGrp="1"/>
          </p:cNvSpPr>
          <p:nvPr>
            <p:ph type="title"/>
          </p:nvPr>
        </p:nvSpPr>
        <p:spPr>
          <a:xfrm>
            <a:off x="677334" y="609600"/>
            <a:ext cx="8596668" cy="769257"/>
          </a:xfrm>
        </p:spPr>
        <p:txBody>
          <a:bodyPr>
            <a:normAutofit fontScale="90000"/>
          </a:bodyPr>
          <a:lstStyle/>
          <a:p>
            <a:r>
              <a:rPr lang="en-US" dirty="0"/>
              <a:t>What is a Smart City?</a:t>
            </a:r>
            <a:br>
              <a:rPr lang="en-US" dirty="0"/>
            </a:br>
            <a:endParaRPr lang="en-US" dirty="0"/>
          </a:p>
        </p:txBody>
      </p:sp>
      <p:sp>
        <p:nvSpPr>
          <p:cNvPr id="3" name="Content Placeholder 2">
            <a:extLst>
              <a:ext uri="{FF2B5EF4-FFF2-40B4-BE49-F238E27FC236}">
                <a16:creationId xmlns:a16="http://schemas.microsoft.com/office/drawing/2014/main" id="{F312867C-F0AD-4FD7-B971-886596B6C8B9}"/>
              </a:ext>
            </a:extLst>
          </p:cNvPr>
          <p:cNvSpPr>
            <a:spLocks noGrp="1"/>
          </p:cNvSpPr>
          <p:nvPr>
            <p:ph idx="1"/>
          </p:nvPr>
        </p:nvSpPr>
        <p:spPr>
          <a:xfrm>
            <a:off x="677334" y="1865086"/>
            <a:ext cx="8596668" cy="4455885"/>
          </a:xfrm>
        </p:spPr>
        <p:txBody>
          <a:bodyPr>
            <a:normAutofit lnSpcReduction="10000"/>
          </a:bodyPr>
          <a:lstStyle/>
          <a:p>
            <a:r>
              <a:rPr lang="en-US" sz="2000" b="1" dirty="0"/>
              <a:t>Albuquerque</a:t>
            </a:r>
          </a:p>
          <a:p>
            <a:pPr lvl="1"/>
            <a:r>
              <a:rPr lang="en-US" b="1" dirty="0"/>
              <a:t>A condition may be a new opportunity</a:t>
            </a:r>
          </a:p>
          <a:p>
            <a:pPr lvl="2"/>
            <a:r>
              <a:rPr lang="en-US" sz="1600" b="1" dirty="0"/>
              <a:t>Film industry employment</a:t>
            </a:r>
          </a:p>
          <a:p>
            <a:pPr lvl="2"/>
            <a:r>
              <a:rPr lang="en-US" sz="1600" b="1" dirty="0"/>
              <a:t>Smart device development and manufacturing</a:t>
            </a:r>
          </a:p>
          <a:p>
            <a:pPr lvl="2"/>
            <a:r>
              <a:rPr lang="en-US" sz="1600" b="1" dirty="0"/>
              <a:t>Connected or Autonomous vehicle testing</a:t>
            </a:r>
          </a:p>
          <a:p>
            <a:pPr lvl="1"/>
            <a:endParaRPr lang="en-US" sz="1800" b="1" dirty="0"/>
          </a:p>
          <a:p>
            <a:pPr lvl="1"/>
            <a:r>
              <a:rPr lang="en-US" sz="1800" b="1" dirty="0"/>
              <a:t>A Smart City often gets out of the way because it isn’t exclusively smart</a:t>
            </a:r>
          </a:p>
          <a:p>
            <a:pPr lvl="1"/>
            <a:endParaRPr lang="en-US" sz="1800" b="1" dirty="0"/>
          </a:p>
          <a:p>
            <a:pPr lvl="1"/>
            <a:r>
              <a:rPr lang="en-US" sz="1800" b="1" dirty="0"/>
              <a:t>A Smart City always considers new ideas</a:t>
            </a:r>
          </a:p>
          <a:p>
            <a:pPr lvl="1"/>
            <a:endParaRPr lang="en-US" sz="1800" b="1" dirty="0"/>
          </a:p>
          <a:p>
            <a:pPr lvl="1"/>
            <a:r>
              <a:rPr lang="en-US" sz="1800" b="1" dirty="0"/>
              <a:t>A Smart City sometimes fails (but it fails early because it is smart)</a:t>
            </a:r>
          </a:p>
        </p:txBody>
      </p:sp>
    </p:spTree>
    <p:extLst>
      <p:ext uri="{BB962C8B-B14F-4D97-AF65-F5344CB8AC3E}">
        <p14:creationId xmlns:p14="http://schemas.microsoft.com/office/powerpoint/2010/main" val="1920312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1EAF5-3048-4936-A798-C7342EF41454}"/>
              </a:ext>
            </a:extLst>
          </p:cNvPr>
          <p:cNvSpPr>
            <a:spLocks noGrp="1"/>
          </p:cNvSpPr>
          <p:nvPr>
            <p:ph type="title"/>
          </p:nvPr>
        </p:nvSpPr>
        <p:spPr/>
        <p:txBody>
          <a:bodyPr/>
          <a:lstStyle/>
          <a:p>
            <a:r>
              <a:rPr lang="en-US" dirty="0"/>
              <a:t>Private Sector Disruption</a:t>
            </a:r>
            <a:br>
              <a:rPr lang="en-US" dirty="0"/>
            </a:br>
            <a:endParaRPr lang="en-US" dirty="0"/>
          </a:p>
        </p:txBody>
      </p:sp>
      <p:sp>
        <p:nvSpPr>
          <p:cNvPr id="3" name="Content Placeholder 2">
            <a:extLst>
              <a:ext uri="{FF2B5EF4-FFF2-40B4-BE49-F238E27FC236}">
                <a16:creationId xmlns:a16="http://schemas.microsoft.com/office/drawing/2014/main" id="{F312867C-F0AD-4FD7-B971-886596B6C8B9}"/>
              </a:ext>
            </a:extLst>
          </p:cNvPr>
          <p:cNvSpPr>
            <a:spLocks noGrp="1"/>
          </p:cNvSpPr>
          <p:nvPr>
            <p:ph idx="1"/>
          </p:nvPr>
        </p:nvSpPr>
        <p:spPr>
          <a:xfrm>
            <a:off x="677334" y="1865086"/>
            <a:ext cx="8596668" cy="4455885"/>
          </a:xfrm>
        </p:spPr>
        <p:txBody>
          <a:bodyPr>
            <a:normAutofit lnSpcReduction="10000"/>
          </a:bodyPr>
          <a:lstStyle/>
          <a:p>
            <a:r>
              <a:rPr lang="en-US" sz="2000" b="1" dirty="0"/>
              <a:t>Uber, the world’s largest taxi company, owns no vehicles. </a:t>
            </a:r>
          </a:p>
          <a:p>
            <a:endParaRPr lang="en-US" sz="2000" b="1" dirty="0"/>
          </a:p>
          <a:p>
            <a:r>
              <a:rPr lang="en-US" sz="2000" b="1" dirty="0"/>
              <a:t>Facebook, the world’s most popular media owner, creates no content. </a:t>
            </a:r>
          </a:p>
          <a:p>
            <a:endParaRPr lang="en-US" sz="2000" b="1" dirty="0"/>
          </a:p>
          <a:p>
            <a:r>
              <a:rPr lang="en-US" sz="2000" b="1" dirty="0"/>
              <a:t>Alibaba, the most valuable retailer, has no inventory. </a:t>
            </a:r>
          </a:p>
          <a:p>
            <a:endParaRPr lang="en-US" sz="2000" b="1" dirty="0"/>
          </a:p>
          <a:p>
            <a:r>
              <a:rPr lang="en-US" sz="2000" b="1" dirty="0"/>
              <a:t>Airbnb, the world’s largest accommodation provider, owns no real estate, $10B valuation.</a:t>
            </a:r>
          </a:p>
          <a:p>
            <a:endParaRPr lang="en-US" sz="2000" b="1" dirty="0"/>
          </a:p>
          <a:p>
            <a:r>
              <a:rPr lang="en-US" sz="2000" b="1" dirty="0"/>
              <a:t>These companies disrupt their industry by reducing friction for service requesters and service providers.</a:t>
            </a:r>
          </a:p>
          <a:p>
            <a:endParaRPr lang="en-US" dirty="0"/>
          </a:p>
        </p:txBody>
      </p:sp>
    </p:spTree>
    <p:extLst>
      <p:ext uri="{BB962C8B-B14F-4D97-AF65-F5344CB8AC3E}">
        <p14:creationId xmlns:p14="http://schemas.microsoft.com/office/powerpoint/2010/main" val="3066004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1EAF5-3048-4936-A798-C7342EF41454}"/>
              </a:ext>
            </a:extLst>
          </p:cNvPr>
          <p:cNvSpPr>
            <a:spLocks noGrp="1"/>
          </p:cNvSpPr>
          <p:nvPr>
            <p:ph type="title"/>
          </p:nvPr>
        </p:nvSpPr>
        <p:spPr/>
        <p:txBody>
          <a:bodyPr/>
          <a:lstStyle/>
          <a:p>
            <a:r>
              <a:rPr lang="en-US" dirty="0"/>
              <a:t>Public Sector Opportunities</a:t>
            </a:r>
            <a:br>
              <a:rPr lang="en-US" dirty="0"/>
            </a:br>
            <a:endParaRPr lang="en-US" dirty="0"/>
          </a:p>
        </p:txBody>
      </p:sp>
      <p:sp>
        <p:nvSpPr>
          <p:cNvPr id="3" name="Content Placeholder 2">
            <a:extLst>
              <a:ext uri="{FF2B5EF4-FFF2-40B4-BE49-F238E27FC236}">
                <a16:creationId xmlns:a16="http://schemas.microsoft.com/office/drawing/2014/main" id="{F312867C-F0AD-4FD7-B971-886596B6C8B9}"/>
              </a:ext>
            </a:extLst>
          </p:cNvPr>
          <p:cNvSpPr>
            <a:spLocks noGrp="1"/>
          </p:cNvSpPr>
          <p:nvPr>
            <p:ph idx="1"/>
          </p:nvPr>
        </p:nvSpPr>
        <p:spPr/>
        <p:txBody>
          <a:bodyPr>
            <a:normAutofit fontScale="85000" lnSpcReduction="20000"/>
          </a:bodyPr>
          <a:lstStyle/>
          <a:p>
            <a:r>
              <a:rPr lang="en-US" b="1" dirty="0"/>
              <a:t>Cities are complex organizations. CABQ runs dozens of unique businesses/services.</a:t>
            </a:r>
          </a:p>
          <a:p>
            <a:pPr lvl="1"/>
            <a:r>
              <a:rPr lang="en-US" b="1" dirty="0"/>
              <a:t>Trash &amp; recycle collection</a:t>
            </a:r>
          </a:p>
          <a:p>
            <a:pPr lvl="1"/>
            <a:r>
              <a:rPr lang="en-US" b="1" dirty="0"/>
              <a:t>Security</a:t>
            </a:r>
          </a:p>
          <a:p>
            <a:pPr lvl="1"/>
            <a:r>
              <a:rPr lang="en-US" b="1" dirty="0"/>
              <a:t>Law Enforcement</a:t>
            </a:r>
          </a:p>
          <a:p>
            <a:pPr lvl="1"/>
            <a:r>
              <a:rPr lang="en-US" b="1" dirty="0"/>
              <a:t>Fire and Rescue</a:t>
            </a:r>
          </a:p>
          <a:p>
            <a:pPr lvl="1"/>
            <a:r>
              <a:rPr lang="en-US" b="1" dirty="0"/>
              <a:t>Libraries</a:t>
            </a:r>
          </a:p>
          <a:p>
            <a:pPr lvl="1"/>
            <a:r>
              <a:rPr lang="en-US" b="1" dirty="0"/>
              <a:t>Zoo</a:t>
            </a:r>
          </a:p>
          <a:p>
            <a:pPr lvl="1"/>
            <a:r>
              <a:rPr lang="en-US" b="1" dirty="0"/>
              <a:t>Museums</a:t>
            </a:r>
          </a:p>
          <a:p>
            <a:pPr lvl="1"/>
            <a:r>
              <a:rPr lang="en-US" b="1" dirty="0"/>
              <a:t>Performance spaces</a:t>
            </a:r>
          </a:p>
          <a:p>
            <a:pPr lvl="1"/>
            <a:r>
              <a:rPr lang="en-US" b="1" dirty="0"/>
              <a:t>Early childhood development</a:t>
            </a:r>
          </a:p>
          <a:p>
            <a:pPr lvl="1"/>
            <a:r>
              <a:rPr lang="en-US" b="1" dirty="0"/>
              <a:t>Out of school care</a:t>
            </a:r>
          </a:p>
          <a:p>
            <a:pPr lvl="1"/>
            <a:r>
              <a:rPr lang="en-US" b="1" dirty="0"/>
              <a:t>Recreation programs</a:t>
            </a:r>
          </a:p>
          <a:p>
            <a:pPr lvl="1"/>
            <a:r>
              <a:rPr lang="en-US" b="1" dirty="0"/>
              <a:t>Golf courses</a:t>
            </a:r>
          </a:p>
          <a:p>
            <a:pPr lvl="1"/>
            <a:endParaRPr lang="en-US" dirty="0"/>
          </a:p>
          <a:p>
            <a:endParaRPr lang="en-US" dirty="0"/>
          </a:p>
          <a:p>
            <a:endParaRPr lang="en-US" dirty="0"/>
          </a:p>
        </p:txBody>
      </p:sp>
    </p:spTree>
    <p:extLst>
      <p:ext uri="{BB962C8B-B14F-4D97-AF65-F5344CB8AC3E}">
        <p14:creationId xmlns:p14="http://schemas.microsoft.com/office/powerpoint/2010/main" val="1338591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1EAF5-3048-4936-A798-C7342EF41454}"/>
              </a:ext>
            </a:extLst>
          </p:cNvPr>
          <p:cNvSpPr>
            <a:spLocks noGrp="1"/>
          </p:cNvSpPr>
          <p:nvPr>
            <p:ph type="title"/>
          </p:nvPr>
        </p:nvSpPr>
        <p:spPr/>
        <p:txBody>
          <a:bodyPr/>
          <a:lstStyle/>
          <a:p>
            <a:r>
              <a:rPr lang="en-US" dirty="0"/>
              <a:t>Public Sector Opportunities</a:t>
            </a:r>
            <a:br>
              <a:rPr lang="en-US" dirty="0"/>
            </a:br>
            <a:endParaRPr lang="en-US" dirty="0"/>
          </a:p>
        </p:txBody>
      </p:sp>
      <p:sp>
        <p:nvSpPr>
          <p:cNvPr id="3" name="Content Placeholder 2">
            <a:extLst>
              <a:ext uri="{FF2B5EF4-FFF2-40B4-BE49-F238E27FC236}">
                <a16:creationId xmlns:a16="http://schemas.microsoft.com/office/drawing/2014/main" id="{F312867C-F0AD-4FD7-B971-886596B6C8B9}"/>
              </a:ext>
            </a:extLst>
          </p:cNvPr>
          <p:cNvSpPr>
            <a:spLocks noGrp="1"/>
          </p:cNvSpPr>
          <p:nvPr>
            <p:ph idx="1"/>
          </p:nvPr>
        </p:nvSpPr>
        <p:spPr/>
        <p:txBody>
          <a:bodyPr>
            <a:normAutofit fontScale="92500" lnSpcReduction="20000"/>
          </a:bodyPr>
          <a:lstStyle/>
          <a:p>
            <a:r>
              <a:rPr lang="en-US" b="1" dirty="0"/>
              <a:t>Cities are complex organizations. CABQ runs dozens of unique businesses/services. (still more)</a:t>
            </a:r>
          </a:p>
          <a:p>
            <a:pPr lvl="1"/>
            <a:r>
              <a:rPr lang="en-US" b="1" dirty="0"/>
              <a:t>Airport</a:t>
            </a:r>
          </a:p>
          <a:p>
            <a:pPr lvl="1"/>
            <a:r>
              <a:rPr lang="en-US" b="1" dirty="0"/>
              <a:t>Buses</a:t>
            </a:r>
          </a:p>
          <a:p>
            <a:pPr lvl="1"/>
            <a:r>
              <a:rPr lang="en-US" b="1" dirty="0"/>
              <a:t>Street construction and repair</a:t>
            </a:r>
          </a:p>
          <a:p>
            <a:pPr lvl="1"/>
            <a:r>
              <a:rPr lang="en-US" b="1" dirty="0"/>
              <a:t>Traffic management</a:t>
            </a:r>
          </a:p>
          <a:p>
            <a:pPr lvl="1"/>
            <a:r>
              <a:rPr lang="en-US" b="1" dirty="0"/>
              <a:t>Community engagement</a:t>
            </a:r>
          </a:p>
          <a:p>
            <a:pPr lvl="1"/>
            <a:r>
              <a:rPr lang="en-US" b="1" dirty="0"/>
              <a:t>Economic development</a:t>
            </a:r>
          </a:p>
          <a:p>
            <a:pPr lvl="1"/>
            <a:r>
              <a:rPr lang="en-US" b="1" dirty="0"/>
              <a:t>Street construction and repair</a:t>
            </a:r>
          </a:p>
          <a:p>
            <a:pPr lvl="1"/>
            <a:r>
              <a:rPr lang="en-US" b="1" dirty="0"/>
              <a:t>Meal delivery</a:t>
            </a:r>
          </a:p>
          <a:p>
            <a:pPr lvl="1"/>
            <a:r>
              <a:rPr lang="en-US" b="1" dirty="0"/>
              <a:t>Regulatory compliance</a:t>
            </a:r>
          </a:p>
          <a:p>
            <a:pPr lvl="1"/>
            <a:r>
              <a:rPr lang="en-US" b="1" dirty="0"/>
              <a:t>Internal services such as finance, budget, HR, performance management, information technology</a:t>
            </a:r>
          </a:p>
          <a:p>
            <a:pPr lvl="1"/>
            <a:endParaRPr lang="en-US" dirty="0"/>
          </a:p>
          <a:p>
            <a:endParaRPr lang="en-US" dirty="0"/>
          </a:p>
          <a:p>
            <a:endParaRPr lang="en-US" dirty="0"/>
          </a:p>
        </p:txBody>
      </p:sp>
    </p:spTree>
    <p:extLst>
      <p:ext uri="{BB962C8B-B14F-4D97-AF65-F5344CB8AC3E}">
        <p14:creationId xmlns:p14="http://schemas.microsoft.com/office/powerpoint/2010/main" val="2582775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1EAF5-3048-4936-A798-C7342EF41454}"/>
              </a:ext>
            </a:extLst>
          </p:cNvPr>
          <p:cNvSpPr>
            <a:spLocks noGrp="1"/>
          </p:cNvSpPr>
          <p:nvPr>
            <p:ph type="title"/>
          </p:nvPr>
        </p:nvSpPr>
        <p:spPr/>
        <p:txBody>
          <a:bodyPr/>
          <a:lstStyle/>
          <a:p>
            <a:r>
              <a:rPr lang="en-US" dirty="0"/>
              <a:t>Where to start?</a:t>
            </a:r>
            <a:br>
              <a:rPr lang="en-US" dirty="0"/>
            </a:br>
            <a:endParaRPr lang="en-US" dirty="0"/>
          </a:p>
        </p:txBody>
      </p:sp>
      <p:sp>
        <p:nvSpPr>
          <p:cNvPr id="3" name="Content Placeholder 2">
            <a:extLst>
              <a:ext uri="{FF2B5EF4-FFF2-40B4-BE49-F238E27FC236}">
                <a16:creationId xmlns:a16="http://schemas.microsoft.com/office/drawing/2014/main" id="{F312867C-F0AD-4FD7-B971-886596B6C8B9}"/>
              </a:ext>
            </a:extLst>
          </p:cNvPr>
          <p:cNvSpPr>
            <a:spLocks noGrp="1"/>
          </p:cNvSpPr>
          <p:nvPr>
            <p:ph idx="1"/>
          </p:nvPr>
        </p:nvSpPr>
        <p:spPr/>
        <p:txBody>
          <a:bodyPr>
            <a:normAutofit lnSpcReduction="10000"/>
          </a:bodyPr>
          <a:lstStyle/>
          <a:p>
            <a:r>
              <a:rPr lang="en-US" b="1" dirty="0"/>
              <a:t>Quite simply, somewhere</a:t>
            </a:r>
          </a:p>
          <a:p>
            <a:endParaRPr lang="en-US" b="1" dirty="0"/>
          </a:p>
          <a:p>
            <a:r>
              <a:rPr lang="en-US" b="1" dirty="0"/>
              <a:t>Albuquerque has a history of innovation</a:t>
            </a:r>
          </a:p>
          <a:p>
            <a:pPr lvl="1"/>
            <a:r>
              <a:rPr lang="en-US" b="1" dirty="0"/>
              <a:t>Clean room was invented in Albuquerque (Sandia)</a:t>
            </a:r>
          </a:p>
          <a:p>
            <a:pPr lvl="1"/>
            <a:r>
              <a:rPr lang="en-US" b="1" dirty="0"/>
              <a:t>Microsoft was here</a:t>
            </a:r>
          </a:p>
          <a:p>
            <a:pPr lvl="1"/>
            <a:r>
              <a:rPr lang="en-US" b="1" dirty="0"/>
              <a:t>City is (commercial?) license number 6 with ESRI (GIS behemoth)</a:t>
            </a:r>
          </a:p>
          <a:p>
            <a:pPr lvl="1"/>
            <a:r>
              <a:rPr lang="en-US" b="1" dirty="0"/>
              <a:t>The CABQ website is one of the first 10,000 in the history of the world (according to websitehostingrating.com, there were 1,744,517,326 as of Jan 1, 2020)</a:t>
            </a:r>
          </a:p>
          <a:p>
            <a:pPr lvl="1"/>
            <a:r>
              <a:rPr lang="en-US" b="1" dirty="0"/>
              <a:t>CABQ 311 was one of the first in the country</a:t>
            </a:r>
          </a:p>
          <a:p>
            <a:pPr lvl="1"/>
            <a:r>
              <a:rPr lang="en-US" b="1" dirty="0"/>
              <a:t>CABQ is the first city in the country to enable service request submission via Alexa</a:t>
            </a:r>
          </a:p>
          <a:p>
            <a:pPr lvl="1"/>
            <a:endParaRPr lang="en-US" dirty="0"/>
          </a:p>
          <a:p>
            <a:endParaRPr lang="en-US" dirty="0"/>
          </a:p>
          <a:p>
            <a:endParaRPr lang="en-US" dirty="0"/>
          </a:p>
        </p:txBody>
      </p:sp>
    </p:spTree>
    <p:extLst>
      <p:ext uri="{BB962C8B-B14F-4D97-AF65-F5344CB8AC3E}">
        <p14:creationId xmlns:p14="http://schemas.microsoft.com/office/powerpoint/2010/main" val="2071822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1EAF5-3048-4936-A798-C7342EF41454}"/>
              </a:ext>
            </a:extLst>
          </p:cNvPr>
          <p:cNvSpPr>
            <a:spLocks noGrp="1"/>
          </p:cNvSpPr>
          <p:nvPr>
            <p:ph type="title"/>
          </p:nvPr>
        </p:nvSpPr>
        <p:spPr/>
        <p:txBody>
          <a:bodyPr/>
          <a:lstStyle/>
          <a:p>
            <a:r>
              <a:rPr lang="en-US" dirty="0"/>
              <a:t>Where did we start?</a:t>
            </a:r>
            <a:br>
              <a:rPr lang="en-US" dirty="0"/>
            </a:br>
            <a:endParaRPr lang="en-US" dirty="0"/>
          </a:p>
        </p:txBody>
      </p:sp>
      <p:sp>
        <p:nvSpPr>
          <p:cNvPr id="3" name="Content Placeholder 2">
            <a:extLst>
              <a:ext uri="{FF2B5EF4-FFF2-40B4-BE49-F238E27FC236}">
                <a16:creationId xmlns:a16="http://schemas.microsoft.com/office/drawing/2014/main" id="{F312867C-F0AD-4FD7-B971-886596B6C8B9}"/>
              </a:ext>
            </a:extLst>
          </p:cNvPr>
          <p:cNvSpPr>
            <a:spLocks noGrp="1"/>
          </p:cNvSpPr>
          <p:nvPr>
            <p:ph idx="1"/>
          </p:nvPr>
        </p:nvSpPr>
        <p:spPr>
          <a:xfrm>
            <a:off x="677334" y="1553029"/>
            <a:ext cx="8596668" cy="4488333"/>
          </a:xfrm>
        </p:spPr>
        <p:txBody>
          <a:bodyPr>
            <a:normAutofit/>
          </a:bodyPr>
          <a:lstStyle/>
          <a:p>
            <a:r>
              <a:rPr lang="en-US" b="1" dirty="0"/>
              <a:t>Quite simply, somewhere</a:t>
            </a:r>
          </a:p>
          <a:p>
            <a:endParaRPr lang="en-US" b="1" dirty="0"/>
          </a:p>
          <a:p>
            <a:r>
              <a:rPr lang="en-US" b="1" dirty="0"/>
              <a:t>In 2005, 311 was a Smart City innovation</a:t>
            </a:r>
          </a:p>
          <a:p>
            <a:r>
              <a:rPr lang="en-US" b="1" dirty="0"/>
              <a:t>In 2007, use of 311 data was a Smart City innovation</a:t>
            </a:r>
          </a:p>
          <a:p>
            <a:r>
              <a:rPr lang="en-US" b="1" dirty="0"/>
              <a:t>In 2012, Open Data was a Smart City innovation</a:t>
            </a:r>
          </a:p>
          <a:p>
            <a:r>
              <a:rPr lang="en-US" b="1" dirty="0"/>
              <a:t>In 2013, TXT2RIDE was a Smart City innovation</a:t>
            </a:r>
          </a:p>
          <a:p>
            <a:r>
              <a:rPr lang="en-US" b="1" dirty="0"/>
              <a:t>In 2017, Smart LED lighting was a Smart City innovation</a:t>
            </a:r>
          </a:p>
          <a:p>
            <a:r>
              <a:rPr lang="en-US" b="1" dirty="0"/>
              <a:t>In 2017, Alexa was a Smart City innovation</a:t>
            </a:r>
          </a:p>
          <a:p>
            <a:r>
              <a:rPr lang="en-US" b="1" dirty="0"/>
              <a:t>In 2017, Traffic Signal Prioritization was a Smart City innovation</a:t>
            </a:r>
          </a:p>
          <a:p>
            <a:r>
              <a:rPr lang="en-US" b="1" dirty="0"/>
              <a:t>In 2020, the above are not good enough and talking and hype have become the norm</a:t>
            </a:r>
          </a:p>
          <a:p>
            <a:pPr lvl="1"/>
            <a:endParaRPr lang="en-US" dirty="0"/>
          </a:p>
          <a:p>
            <a:endParaRPr lang="en-US" dirty="0"/>
          </a:p>
          <a:p>
            <a:endParaRPr lang="en-US" dirty="0"/>
          </a:p>
        </p:txBody>
      </p:sp>
    </p:spTree>
    <p:extLst>
      <p:ext uri="{BB962C8B-B14F-4D97-AF65-F5344CB8AC3E}">
        <p14:creationId xmlns:p14="http://schemas.microsoft.com/office/powerpoint/2010/main" val="34031566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101</TotalTime>
  <Words>1070</Words>
  <Application>Microsoft Office PowerPoint</Application>
  <PresentationFormat>Widescreen</PresentationFormat>
  <Paragraphs>133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Smart Cities in  Albuquerque  (aka Somewhere Bold)</vt:lpstr>
      <vt:lpstr>What is a Smart City? </vt:lpstr>
      <vt:lpstr>What is a Smart City? </vt:lpstr>
      <vt:lpstr>What is a Smart City? </vt:lpstr>
      <vt:lpstr>Private Sector Disruption </vt:lpstr>
      <vt:lpstr>Public Sector Opportunities </vt:lpstr>
      <vt:lpstr>Public Sector Opportunities </vt:lpstr>
      <vt:lpstr>Where to start? </vt:lpstr>
      <vt:lpstr>Where did we start? </vt:lpstr>
      <vt:lpstr>Where to now? </vt:lpstr>
      <vt:lpstr>What might this look like? </vt:lpstr>
      <vt:lpstr>How does one make this work? </vt:lpstr>
      <vt:lpstr>This is completely new; in all the same old ways. </vt:lpstr>
      <vt:lpstr>Questions? Queries? Conundrums?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Osterloh, Brian A.</dc:creator>
  <cp:lastModifiedBy>Osterloh, Brian A.</cp:lastModifiedBy>
  <cp:revision>14</cp:revision>
  <dcterms:created xsi:type="dcterms:W3CDTF">2020-02-05T01:37:23Z</dcterms:created>
  <dcterms:modified xsi:type="dcterms:W3CDTF">2020-02-05T03:18:25Z</dcterms:modified>
</cp:coreProperties>
</file>