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5" r:id="rId2"/>
  </p:sldMasterIdLst>
  <p:notesMasterIdLst>
    <p:notesMasterId r:id="rId36"/>
  </p:notesMasterIdLst>
  <p:sldIdLst>
    <p:sldId id="256" r:id="rId3"/>
    <p:sldId id="310" r:id="rId4"/>
    <p:sldId id="308" r:id="rId5"/>
    <p:sldId id="309" r:id="rId6"/>
    <p:sldId id="311" r:id="rId7"/>
    <p:sldId id="259" r:id="rId8"/>
    <p:sldId id="258" r:id="rId9"/>
    <p:sldId id="260" r:id="rId10"/>
    <p:sldId id="261" r:id="rId11"/>
    <p:sldId id="263" r:id="rId12"/>
    <p:sldId id="262" r:id="rId13"/>
    <p:sldId id="314" r:id="rId14"/>
    <p:sldId id="315" r:id="rId15"/>
    <p:sldId id="272" r:id="rId16"/>
    <p:sldId id="282" r:id="rId17"/>
    <p:sldId id="283" r:id="rId18"/>
    <p:sldId id="284" r:id="rId19"/>
    <p:sldId id="285" r:id="rId20"/>
    <p:sldId id="286" r:id="rId21"/>
    <p:sldId id="287" r:id="rId22"/>
    <p:sldId id="288" r:id="rId23"/>
    <p:sldId id="297" r:id="rId24"/>
    <p:sldId id="289" r:id="rId25"/>
    <p:sldId id="291" r:id="rId26"/>
    <p:sldId id="293" r:id="rId27"/>
    <p:sldId id="294" r:id="rId28"/>
    <p:sldId id="290" r:id="rId29"/>
    <p:sldId id="295" r:id="rId30"/>
    <p:sldId id="300" r:id="rId31"/>
    <p:sldId id="268" r:id="rId32"/>
    <p:sldId id="269" r:id="rId33"/>
    <p:sldId id="306"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37" autoAdjust="0"/>
  </p:normalViewPr>
  <p:slideViewPr>
    <p:cSldViewPr snapToGrid="0">
      <p:cViewPr varScale="1">
        <p:scale>
          <a:sx n="68" d="100"/>
          <a:sy n="68" d="100"/>
        </p:scale>
        <p:origin x="84"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16"/>
    </p:cViewPr>
  </p:sorterViewPr>
  <p:notesViewPr>
    <p:cSldViewPr snapToGrid="0">
      <p:cViewPr varScale="1">
        <p:scale>
          <a:sx n="59" d="100"/>
          <a:sy n="59" d="100"/>
        </p:scale>
        <p:origin x="279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F26787-B0AE-43AB-8CCC-E9DBEFD01D8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66398C-6041-48EC-8F03-8753D95AB470}">
      <dgm:prSet/>
      <dgm:spPr/>
      <dgm:t>
        <a:bodyPr/>
        <a:lstStyle/>
        <a:p>
          <a:pPr>
            <a:lnSpc>
              <a:spcPct val="100000"/>
            </a:lnSpc>
          </a:pPr>
          <a:r>
            <a:rPr lang="en-US"/>
            <a:t>Overabundance of tasks became unfeasible</a:t>
          </a:r>
          <a:endParaRPr lang="en-US" dirty="0"/>
        </a:p>
      </dgm:t>
    </dgm:pt>
    <dgm:pt modelId="{2B2ECC06-15A3-4CA9-B533-9D805232DB4E}" type="parTrans" cxnId="{E06CE616-572D-4633-9124-B4B0E7C82D91}">
      <dgm:prSet/>
      <dgm:spPr/>
      <dgm:t>
        <a:bodyPr/>
        <a:lstStyle/>
        <a:p>
          <a:endParaRPr lang="en-US"/>
        </a:p>
      </dgm:t>
    </dgm:pt>
    <dgm:pt modelId="{CFCB2E82-7E5B-4E7A-BB8F-EB1BABE81BDF}" type="sibTrans" cxnId="{E06CE616-572D-4633-9124-B4B0E7C82D91}">
      <dgm:prSet/>
      <dgm:spPr/>
      <dgm:t>
        <a:bodyPr/>
        <a:lstStyle/>
        <a:p>
          <a:endParaRPr lang="en-US"/>
        </a:p>
      </dgm:t>
    </dgm:pt>
    <dgm:pt modelId="{964655B8-0E8D-4024-A763-899D580E6AD8}">
      <dgm:prSet custT="1"/>
      <dgm:spPr/>
      <dgm:t>
        <a:bodyPr/>
        <a:lstStyle/>
        <a:p>
          <a:pPr>
            <a:lnSpc>
              <a:spcPct val="100000"/>
            </a:lnSpc>
          </a:pPr>
          <a:r>
            <a:rPr lang="en-US" sz="1200"/>
            <a:t>Mitigation: Project goals scaled back after COVID-19 pandemic</a:t>
          </a:r>
          <a:endParaRPr lang="en-US" sz="1200" dirty="0"/>
        </a:p>
      </dgm:t>
    </dgm:pt>
    <dgm:pt modelId="{10C0DA5E-1873-4267-BAF9-DCC33346027A}" type="parTrans" cxnId="{A60BE973-EF50-4AA1-88CC-707F1F417B09}">
      <dgm:prSet/>
      <dgm:spPr/>
      <dgm:t>
        <a:bodyPr/>
        <a:lstStyle/>
        <a:p>
          <a:endParaRPr lang="en-US"/>
        </a:p>
      </dgm:t>
    </dgm:pt>
    <dgm:pt modelId="{9F940F50-6DD8-4D72-B726-5CA47F99DC26}" type="sibTrans" cxnId="{A60BE973-EF50-4AA1-88CC-707F1F417B09}">
      <dgm:prSet/>
      <dgm:spPr/>
      <dgm:t>
        <a:bodyPr/>
        <a:lstStyle/>
        <a:p>
          <a:endParaRPr lang="en-US"/>
        </a:p>
      </dgm:t>
    </dgm:pt>
    <dgm:pt modelId="{2015654B-668B-4B24-8E35-ABECC0625ABE}">
      <dgm:prSet/>
      <dgm:spPr/>
      <dgm:t>
        <a:bodyPr/>
        <a:lstStyle/>
        <a:p>
          <a:pPr>
            <a:lnSpc>
              <a:spcPct val="100000"/>
            </a:lnSpc>
          </a:pPr>
          <a:r>
            <a:rPr lang="en-US"/>
            <a:t>Unnecessary features took away time from more required components</a:t>
          </a:r>
          <a:endParaRPr lang="en-US" dirty="0"/>
        </a:p>
      </dgm:t>
    </dgm:pt>
    <dgm:pt modelId="{C3E13422-367D-45BC-A485-B5560ED4A263}" type="parTrans" cxnId="{729EC8FA-638C-4901-87CD-07DD11C4014A}">
      <dgm:prSet/>
      <dgm:spPr/>
      <dgm:t>
        <a:bodyPr/>
        <a:lstStyle/>
        <a:p>
          <a:endParaRPr lang="en-US"/>
        </a:p>
      </dgm:t>
    </dgm:pt>
    <dgm:pt modelId="{8EC7BB0B-6D68-4359-89C1-4C70B7C626F5}" type="sibTrans" cxnId="{729EC8FA-638C-4901-87CD-07DD11C4014A}">
      <dgm:prSet/>
      <dgm:spPr/>
      <dgm:t>
        <a:bodyPr/>
        <a:lstStyle/>
        <a:p>
          <a:endParaRPr lang="en-US"/>
        </a:p>
      </dgm:t>
    </dgm:pt>
    <dgm:pt modelId="{454ADFB7-3D83-4623-AB2C-0C8E8C2AE300}">
      <dgm:prSet custT="1"/>
      <dgm:spPr/>
      <dgm:t>
        <a:bodyPr/>
        <a:lstStyle/>
        <a:p>
          <a:pPr>
            <a:lnSpc>
              <a:spcPct val="100000"/>
            </a:lnSpc>
          </a:pPr>
          <a:r>
            <a:rPr lang="en-US" sz="1200"/>
            <a:t>Mitigation: Uncessary features and those reliant on physical testing abandoned</a:t>
          </a:r>
          <a:endParaRPr lang="en-US" sz="1200" dirty="0"/>
        </a:p>
      </dgm:t>
    </dgm:pt>
    <dgm:pt modelId="{FD080F4B-137C-4603-A8A6-A60F7F6925E2}" type="parTrans" cxnId="{E01FF05D-7508-4810-B1DF-C21638A0666A}">
      <dgm:prSet/>
      <dgm:spPr/>
      <dgm:t>
        <a:bodyPr/>
        <a:lstStyle/>
        <a:p>
          <a:endParaRPr lang="en-US"/>
        </a:p>
      </dgm:t>
    </dgm:pt>
    <dgm:pt modelId="{53388718-FE62-40F8-BCB0-DDF3DAD4409B}" type="sibTrans" cxnId="{E01FF05D-7508-4810-B1DF-C21638A0666A}">
      <dgm:prSet/>
      <dgm:spPr/>
      <dgm:t>
        <a:bodyPr/>
        <a:lstStyle/>
        <a:p>
          <a:endParaRPr lang="en-US"/>
        </a:p>
      </dgm:t>
    </dgm:pt>
    <dgm:pt modelId="{34C713B2-08CC-4B36-8378-F2FCC53B8655}">
      <dgm:prSet/>
      <dgm:spPr/>
      <dgm:t>
        <a:bodyPr/>
        <a:lstStyle/>
        <a:p>
          <a:pPr>
            <a:lnSpc>
              <a:spcPct val="100000"/>
            </a:lnSpc>
          </a:pPr>
          <a:r>
            <a:rPr lang="en-US"/>
            <a:t>Limitations in advanced mathematical concepts limited approach to utilizing routing algorithms</a:t>
          </a:r>
          <a:endParaRPr lang="en-US" dirty="0"/>
        </a:p>
      </dgm:t>
    </dgm:pt>
    <dgm:pt modelId="{46DBBD71-AE5A-4041-98EF-63A0BE6C8375}" type="parTrans" cxnId="{AE63E3F7-F8CA-46CF-B1E7-E674C6436442}">
      <dgm:prSet/>
      <dgm:spPr/>
      <dgm:t>
        <a:bodyPr/>
        <a:lstStyle/>
        <a:p>
          <a:endParaRPr lang="en-US"/>
        </a:p>
      </dgm:t>
    </dgm:pt>
    <dgm:pt modelId="{EEC5FABD-3C54-499A-9280-4229B2FF6C75}" type="sibTrans" cxnId="{AE63E3F7-F8CA-46CF-B1E7-E674C6436442}">
      <dgm:prSet/>
      <dgm:spPr/>
      <dgm:t>
        <a:bodyPr/>
        <a:lstStyle/>
        <a:p>
          <a:endParaRPr lang="en-US"/>
        </a:p>
      </dgm:t>
    </dgm:pt>
    <dgm:pt modelId="{6652F387-9976-42CE-8843-58AC5AA1CAF0}">
      <dgm:prSet custT="1"/>
      <dgm:spPr/>
      <dgm:t>
        <a:bodyPr/>
        <a:lstStyle/>
        <a:p>
          <a:pPr>
            <a:lnSpc>
              <a:spcPct val="100000"/>
            </a:lnSpc>
          </a:pPr>
          <a:r>
            <a:rPr lang="en-US" sz="1200"/>
            <a:t>Mitigation: A-Star algorithm scaled back due to time limitations and complexity</a:t>
          </a:r>
          <a:endParaRPr lang="en-US" sz="1200" dirty="0"/>
        </a:p>
      </dgm:t>
    </dgm:pt>
    <dgm:pt modelId="{597DE48A-D364-4D70-9F25-0E0729CE8C68}" type="parTrans" cxnId="{EA057E9B-B7E1-4D77-997D-6332654C7E05}">
      <dgm:prSet/>
      <dgm:spPr/>
      <dgm:t>
        <a:bodyPr/>
        <a:lstStyle/>
        <a:p>
          <a:endParaRPr lang="en-US"/>
        </a:p>
      </dgm:t>
    </dgm:pt>
    <dgm:pt modelId="{D22D6952-EBA4-4834-99B4-8B39BADA4A81}" type="sibTrans" cxnId="{EA057E9B-B7E1-4D77-997D-6332654C7E05}">
      <dgm:prSet/>
      <dgm:spPr/>
      <dgm:t>
        <a:bodyPr/>
        <a:lstStyle/>
        <a:p>
          <a:endParaRPr lang="en-US"/>
        </a:p>
      </dgm:t>
    </dgm:pt>
    <dgm:pt modelId="{12B79A81-15CF-475B-896B-C1E09D7D5402}">
      <dgm:prSet/>
      <dgm:spPr/>
      <dgm:t>
        <a:bodyPr/>
        <a:lstStyle/>
        <a:p>
          <a:pPr>
            <a:lnSpc>
              <a:spcPct val="100000"/>
            </a:lnSpc>
          </a:pPr>
          <a:r>
            <a:rPr lang="en-US"/>
            <a:t>Campus closure introduced issues in communication and task cooperation</a:t>
          </a:r>
          <a:endParaRPr lang="en-US" dirty="0"/>
        </a:p>
      </dgm:t>
    </dgm:pt>
    <dgm:pt modelId="{9EBDA904-F3BB-48E6-9C93-C66BA05A8E2B}" type="parTrans" cxnId="{E2828161-3C54-4B0E-B93B-82269BD29DAA}">
      <dgm:prSet/>
      <dgm:spPr/>
      <dgm:t>
        <a:bodyPr/>
        <a:lstStyle/>
        <a:p>
          <a:endParaRPr lang="en-US"/>
        </a:p>
      </dgm:t>
    </dgm:pt>
    <dgm:pt modelId="{B99A751F-D831-4BD8-9697-B0BCD62A7E75}" type="sibTrans" cxnId="{E2828161-3C54-4B0E-B93B-82269BD29DAA}">
      <dgm:prSet/>
      <dgm:spPr/>
      <dgm:t>
        <a:bodyPr/>
        <a:lstStyle/>
        <a:p>
          <a:endParaRPr lang="en-US"/>
        </a:p>
      </dgm:t>
    </dgm:pt>
    <dgm:pt modelId="{B94FF1BB-5BE5-4F8B-B3BC-297D610E671C}">
      <dgm:prSet custT="1"/>
      <dgm:spPr/>
      <dgm:t>
        <a:bodyPr/>
        <a:lstStyle/>
        <a:p>
          <a:pPr>
            <a:lnSpc>
              <a:spcPct val="100000"/>
            </a:lnSpc>
          </a:pPr>
          <a:r>
            <a:rPr lang="en-US" sz="1200"/>
            <a:t>Mitigation: Scaled back on tasks and deliverables.  Functional requirements adjusted as needed to a pure simulation testing.</a:t>
          </a:r>
          <a:endParaRPr lang="en-US" sz="1200" dirty="0"/>
        </a:p>
      </dgm:t>
    </dgm:pt>
    <dgm:pt modelId="{E422B7E8-9C4D-4A68-9E2F-36D01071DC77}" type="parTrans" cxnId="{3268FBD5-075C-4DA0-8775-E78A99C64749}">
      <dgm:prSet/>
      <dgm:spPr/>
      <dgm:t>
        <a:bodyPr/>
        <a:lstStyle/>
        <a:p>
          <a:endParaRPr lang="en-US"/>
        </a:p>
      </dgm:t>
    </dgm:pt>
    <dgm:pt modelId="{DB8C18F6-9189-4DCE-AB81-C062CCEE1EC9}" type="sibTrans" cxnId="{3268FBD5-075C-4DA0-8775-E78A99C64749}">
      <dgm:prSet/>
      <dgm:spPr/>
      <dgm:t>
        <a:bodyPr/>
        <a:lstStyle/>
        <a:p>
          <a:endParaRPr lang="en-US"/>
        </a:p>
      </dgm:t>
    </dgm:pt>
    <dgm:pt modelId="{96D35611-26DC-47FD-92BC-48584AC9AB05}">
      <dgm:prSet/>
      <dgm:spPr/>
      <dgm:t>
        <a:bodyPr/>
        <a:lstStyle/>
        <a:p>
          <a:pPr>
            <a:lnSpc>
              <a:spcPct val="100000"/>
            </a:lnSpc>
          </a:pPr>
          <a:r>
            <a:rPr lang="en-US"/>
            <a:t>COVID-19 pandemic introduced an issue with the physical ROV</a:t>
          </a:r>
          <a:endParaRPr lang="en-US" dirty="0"/>
        </a:p>
      </dgm:t>
    </dgm:pt>
    <dgm:pt modelId="{170939AA-8E5F-4029-A818-C64531F766A0}" type="parTrans" cxnId="{90C47B5F-1F55-4AC6-BD12-81F10C777531}">
      <dgm:prSet/>
      <dgm:spPr/>
      <dgm:t>
        <a:bodyPr/>
        <a:lstStyle/>
        <a:p>
          <a:endParaRPr lang="en-US"/>
        </a:p>
      </dgm:t>
    </dgm:pt>
    <dgm:pt modelId="{0B9F4DC4-98F5-44E6-B183-CFAF441D0937}" type="sibTrans" cxnId="{90C47B5F-1F55-4AC6-BD12-81F10C777531}">
      <dgm:prSet/>
      <dgm:spPr/>
      <dgm:t>
        <a:bodyPr/>
        <a:lstStyle/>
        <a:p>
          <a:endParaRPr lang="en-US"/>
        </a:p>
      </dgm:t>
    </dgm:pt>
    <dgm:pt modelId="{4ACE7304-966C-4C77-B171-4B64FB1E5B48}">
      <dgm:prSet custT="1"/>
      <dgm:spPr/>
      <dgm:t>
        <a:bodyPr/>
        <a:lstStyle/>
        <a:p>
          <a:pPr>
            <a:lnSpc>
              <a:spcPct val="100000"/>
            </a:lnSpc>
          </a:pPr>
          <a:r>
            <a:rPr lang="en-US" sz="1200"/>
            <a:t>Mitigation: Physical ROV confirmed to not be accessible.  Developing a demo of simulation instead.  Using team members existing computer technology and software to produce and edit video demonstration.</a:t>
          </a:r>
          <a:endParaRPr lang="en-US" sz="1200" dirty="0"/>
        </a:p>
      </dgm:t>
    </dgm:pt>
    <dgm:pt modelId="{E0034D70-2519-4A5F-810A-C142E594B938}" type="parTrans" cxnId="{E13498A1-A0FF-4B29-9ACD-8A0A947E1751}">
      <dgm:prSet/>
      <dgm:spPr/>
      <dgm:t>
        <a:bodyPr/>
        <a:lstStyle/>
        <a:p>
          <a:endParaRPr lang="en-US"/>
        </a:p>
      </dgm:t>
    </dgm:pt>
    <dgm:pt modelId="{2429E14B-1308-4A95-A790-8EBA235C75CB}" type="sibTrans" cxnId="{E13498A1-A0FF-4B29-9ACD-8A0A947E1751}">
      <dgm:prSet/>
      <dgm:spPr/>
      <dgm:t>
        <a:bodyPr/>
        <a:lstStyle/>
        <a:p>
          <a:endParaRPr lang="en-US"/>
        </a:p>
      </dgm:t>
    </dgm:pt>
    <dgm:pt modelId="{A7113FD8-67DE-4129-A920-D6097302631B}">
      <dgm:prSet/>
      <dgm:spPr/>
      <dgm:t>
        <a:bodyPr/>
        <a:lstStyle/>
        <a:p>
          <a:pPr>
            <a:lnSpc>
              <a:spcPct val="100000"/>
            </a:lnSpc>
          </a:pPr>
          <a:r>
            <a:rPr lang="en-US"/>
            <a:t>School interfered with sprint progress: sprint velocity suffered during certain periods of the semester, often coinciding with Exams or other Projects</a:t>
          </a:r>
        </a:p>
      </dgm:t>
    </dgm:pt>
    <dgm:pt modelId="{A678597C-F721-4AC1-8330-8E4336FCCFEF}" type="parTrans" cxnId="{F1804995-6122-432F-8F64-3697B646F40E}">
      <dgm:prSet/>
      <dgm:spPr/>
      <dgm:t>
        <a:bodyPr/>
        <a:lstStyle/>
        <a:p>
          <a:endParaRPr lang="en-US"/>
        </a:p>
      </dgm:t>
    </dgm:pt>
    <dgm:pt modelId="{E8E4EA1D-0D30-413B-8661-5601EF819375}" type="sibTrans" cxnId="{F1804995-6122-432F-8F64-3697B646F40E}">
      <dgm:prSet/>
      <dgm:spPr/>
      <dgm:t>
        <a:bodyPr/>
        <a:lstStyle/>
        <a:p>
          <a:endParaRPr lang="en-US"/>
        </a:p>
      </dgm:t>
    </dgm:pt>
    <dgm:pt modelId="{D872F38D-A5F0-414F-90F2-179BBB6E13AD}">
      <dgm:prSet custT="1"/>
      <dgm:spPr/>
      <dgm:t>
        <a:bodyPr/>
        <a:lstStyle/>
        <a:p>
          <a:pPr>
            <a:lnSpc>
              <a:spcPct val="100000"/>
            </a:lnSpc>
          </a:pPr>
          <a:r>
            <a:rPr lang="en-US" sz="1200"/>
            <a:t>Mitigation: Unfinished tasks were carried to next sprint and task loads were assigned appropriately</a:t>
          </a:r>
          <a:endParaRPr lang="en-US" sz="1200" dirty="0"/>
        </a:p>
      </dgm:t>
    </dgm:pt>
    <dgm:pt modelId="{DFCEF033-B232-4462-BDB7-E883B7EA8F8C}" type="parTrans" cxnId="{E686588F-2F59-4547-A530-7D57255387ED}">
      <dgm:prSet/>
      <dgm:spPr/>
      <dgm:t>
        <a:bodyPr/>
        <a:lstStyle/>
        <a:p>
          <a:endParaRPr lang="en-US"/>
        </a:p>
      </dgm:t>
    </dgm:pt>
    <dgm:pt modelId="{3D7F238F-DB4B-42CE-BF13-7C96CF5AD669}" type="sibTrans" cxnId="{E686588F-2F59-4547-A530-7D57255387ED}">
      <dgm:prSet/>
      <dgm:spPr/>
      <dgm:t>
        <a:bodyPr/>
        <a:lstStyle/>
        <a:p>
          <a:endParaRPr lang="en-US"/>
        </a:p>
      </dgm:t>
    </dgm:pt>
    <dgm:pt modelId="{79394472-9AF7-4B13-ABEA-F328DCC4AF9D}" type="pres">
      <dgm:prSet presAssocID="{71F26787-B0AE-43AB-8CCC-E9DBEFD01D8E}" presName="root" presStyleCnt="0">
        <dgm:presLayoutVars>
          <dgm:dir/>
          <dgm:resizeHandles val="exact"/>
        </dgm:presLayoutVars>
      </dgm:prSet>
      <dgm:spPr/>
    </dgm:pt>
    <dgm:pt modelId="{394FC51D-CA65-4C6F-94A2-E67716DC09A5}" type="pres">
      <dgm:prSet presAssocID="{2D66398C-6041-48EC-8F03-8753D95AB470}" presName="compNode" presStyleCnt="0"/>
      <dgm:spPr/>
    </dgm:pt>
    <dgm:pt modelId="{D232A329-2870-46B3-87B9-DF3604E0469F}" type="pres">
      <dgm:prSet presAssocID="{2D66398C-6041-48EC-8F03-8753D95AB470}" presName="bgRect" presStyleLbl="bgShp" presStyleIdx="0" presStyleCnt="6"/>
      <dgm:spPr/>
    </dgm:pt>
    <dgm:pt modelId="{97AC7E88-E4AF-44D5-ACF1-11D09C0EA219}" type="pres">
      <dgm:prSet presAssocID="{2D66398C-6041-48EC-8F03-8753D95AB47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C6087CE-3D47-4961-A871-E05327B392B3}" type="pres">
      <dgm:prSet presAssocID="{2D66398C-6041-48EC-8F03-8753D95AB470}" presName="spaceRect" presStyleCnt="0"/>
      <dgm:spPr/>
    </dgm:pt>
    <dgm:pt modelId="{E4F070FD-FB35-4969-8E07-B8287E045EA4}" type="pres">
      <dgm:prSet presAssocID="{2D66398C-6041-48EC-8F03-8753D95AB470}" presName="parTx" presStyleLbl="revTx" presStyleIdx="0" presStyleCnt="12">
        <dgm:presLayoutVars>
          <dgm:chMax val="0"/>
          <dgm:chPref val="0"/>
        </dgm:presLayoutVars>
      </dgm:prSet>
      <dgm:spPr/>
    </dgm:pt>
    <dgm:pt modelId="{35546C80-F29D-40A1-ACCE-046EB9732BEF}" type="pres">
      <dgm:prSet presAssocID="{2D66398C-6041-48EC-8F03-8753D95AB470}" presName="desTx" presStyleLbl="revTx" presStyleIdx="1" presStyleCnt="12">
        <dgm:presLayoutVars/>
      </dgm:prSet>
      <dgm:spPr/>
    </dgm:pt>
    <dgm:pt modelId="{02BC30CC-4780-4B7B-9096-92CD95BDCEAE}" type="pres">
      <dgm:prSet presAssocID="{CFCB2E82-7E5B-4E7A-BB8F-EB1BABE81BDF}" presName="sibTrans" presStyleCnt="0"/>
      <dgm:spPr/>
    </dgm:pt>
    <dgm:pt modelId="{96B4F6CD-195E-416D-ACB9-86DED357A496}" type="pres">
      <dgm:prSet presAssocID="{2015654B-668B-4B24-8E35-ABECC0625ABE}" presName="compNode" presStyleCnt="0"/>
      <dgm:spPr/>
    </dgm:pt>
    <dgm:pt modelId="{F3AFDCB7-291D-45F5-B8B7-3DCCAEC8A48C}" type="pres">
      <dgm:prSet presAssocID="{2015654B-668B-4B24-8E35-ABECC0625ABE}" presName="bgRect" presStyleLbl="bgShp" presStyleIdx="1" presStyleCnt="6"/>
      <dgm:spPr/>
    </dgm:pt>
    <dgm:pt modelId="{4F247E36-10BD-442C-9962-4B2984C7E065}" type="pres">
      <dgm:prSet presAssocID="{2015654B-668B-4B24-8E35-ABECC0625AB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0104465-7357-463A-8FC7-8E28B9EEAFE3}" type="pres">
      <dgm:prSet presAssocID="{2015654B-668B-4B24-8E35-ABECC0625ABE}" presName="spaceRect" presStyleCnt="0"/>
      <dgm:spPr/>
    </dgm:pt>
    <dgm:pt modelId="{AF9B2EFF-27D4-4FCF-B333-57AE39264F5F}" type="pres">
      <dgm:prSet presAssocID="{2015654B-668B-4B24-8E35-ABECC0625ABE}" presName="parTx" presStyleLbl="revTx" presStyleIdx="2" presStyleCnt="12">
        <dgm:presLayoutVars>
          <dgm:chMax val="0"/>
          <dgm:chPref val="0"/>
        </dgm:presLayoutVars>
      </dgm:prSet>
      <dgm:spPr/>
    </dgm:pt>
    <dgm:pt modelId="{32F64E6F-29F0-4EDE-82ED-0B711085D649}" type="pres">
      <dgm:prSet presAssocID="{2015654B-668B-4B24-8E35-ABECC0625ABE}" presName="desTx" presStyleLbl="revTx" presStyleIdx="3" presStyleCnt="12">
        <dgm:presLayoutVars/>
      </dgm:prSet>
      <dgm:spPr/>
    </dgm:pt>
    <dgm:pt modelId="{1FEAC0AB-90E6-47FA-BF33-125CE0187AC6}" type="pres">
      <dgm:prSet presAssocID="{8EC7BB0B-6D68-4359-89C1-4C70B7C626F5}" presName="sibTrans" presStyleCnt="0"/>
      <dgm:spPr/>
    </dgm:pt>
    <dgm:pt modelId="{5BFAF9F3-11EA-4834-9B10-98BECDC07905}" type="pres">
      <dgm:prSet presAssocID="{34C713B2-08CC-4B36-8378-F2FCC53B8655}" presName="compNode" presStyleCnt="0"/>
      <dgm:spPr/>
    </dgm:pt>
    <dgm:pt modelId="{30DFA05D-715D-4BCC-9A56-DED5D634A672}" type="pres">
      <dgm:prSet presAssocID="{34C713B2-08CC-4B36-8378-F2FCC53B8655}" presName="bgRect" presStyleLbl="bgShp" presStyleIdx="2" presStyleCnt="6"/>
      <dgm:spPr/>
    </dgm:pt>
    <dgm:pt modelId="{197F50AA-0254-46A8-A77D-F14D58931585}" type="pres">
      <dgm:prSet presAssocID="{34C713B2-08CC-4B36-8378-F2FCC53B865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EDCE1E5-5A17-487F-8DB0-42E7C96F77A3}" type="pres">
      <dgm:prSet presAssocID="{34C713B2-08CC-4B36-8378-F2FCC53B8655}" presName="spaceRect" presStyleCnt="0"/>
      <dgm:spPr/>
    </dgm:pt>
    <dgm:pt modelId="{CF67C12B-1B74-48BE-BE33-680347880F94}" type="pres">
      <dgm:prSet presAssocID="{34C713B2-08CC-4B36-8378-F2FCC53B8655}" presName="parTx" presStyleLbl="revTx" presStyleIdx="4" presStyleCnt="12">
        <dgm:presLayoutVars>
          <dgm:chMax val="0"/>
          <dgm:chPref val="0"/>
        </dgm:presLayoutVars>
      </dgm:prSet>
      <dgm:spPr/>
    </dgm:pt>
    <dgm:pt modelId="{DF5D6BA1-711B-4F29-8D59-A82F75549D66}" type="pres">
      <dgm:prSet presAssocID="{34C713B2-08CC-4B36-8378-F2FCC53B8655}" presName="desTx" presStyleLbl="revTx" presStyleIdx="5" presStyleCnt="12">
        <dgm:presLayoutVars/>
      </dgm:prSet>
      <dgm:spPr/>
    </dgm:pt>
    <dgm:pt modelId="{B580BB48-75AF-4CF7-8CAA-7BF61BFE17E3}" type="pres">
      <dgm:prSet presAssocID="{EEC5FABD-3C54-499A-9280-4229B2FF6C75}" presName="sibTrans" presStyleCnt="0"/>
      <dgm:spPr/>
    </dgm:pt>
    <dgm:pt modelId="{F64DD5F9-B2A4-44F2-826A-A93652D615AC}" type="pres">
      <dgm:prSet presAssocID="{12B79A81-15CF-475B-896B-C1E09D7D5402}" presName="compNode" presStyleCnt="0"/>
      <dgm:spPr/>
    </dgm:pt>
    <dgm:pt modelId="{6A457A83-CCB7-4D3C-9F39-22F4DC653E76}" type="pres">
      <dgm:prSet presAssocID="{12B79A81-15CF-475B-896B-C1E09D7D5402}" presName="bgRect" presStyleLbl="bgShp" presStyleIdx="3" presStyleCnt="6"/>
      <dgm:spPr/>
    </dgm:pt>
    <dgm:pt modelId="{5AEBD965-ACA6-4556-ABB0-848B2AB4660F}" type="pres">
      <dgm:prSet presAssocID="{12B79A81-15CF-475B-896B-C1E09D7D54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73AED333-4F45-467E-A586-B9CE6FCB54C7}" type="pres">
      <dgm:prSet presAssocID="{12B79A81-15CF-475B-896B-C1E09D7D5402}" presName="spaceRect" presStyleCnt="0"/>
      <dgm:spPr/>
    </dgm:pt>
    <dgm:pt modelId="{DD36DBB8-A7F4-4866-ABC2-068AD6C9FBA7}" type="pres">
      <dgm:prSet presAssocID="{12B79A81-15CF-475B-896B-C1E09D7D5402}" presName="parTx" presStyleLbl="revTx" presStyleIdx="6" presStyleCnt="12">
        <dgm:presLayoutVars>
          <dgm:chMax val="0"/>
          <dgm:chPref val="0"/>
        </dgm:presLayoutVars>
      </dgm:prSet>
      <dgm:spPr/>
    </dgm:pt>
    <dgm:pt modelId="{63F4FDE9-A252-487D-8AF5-6A00BE627924}" type="pres">
      <dgm:prSet presAssocID="{12B79A81-15CF-475B-896B-C1E09D7D5402}" presName="desTx" presStyleLbl="revTx" presStyleIdx="7" presStyleCnt="12">
        <dgm:presLayoutVars/>
      </dgm:prSet>
      <dgm:spPr/>
    </dgm:pt>
    <dgm:pt modelId="{7C8E6679-9DDA-4DB9-8113-8E1C98E64E22}" type="pres">
      <dgm:prSet presAssocID="{B99A751F-D831-4BD8-9697-B0BCD62A7E75}" presName="sibTrans" presStyleCnt="0"/>
      <dgm:spPr/>
    </dgm:pt>
    <dgm:pt modelId="{DBD544B3-13EE-4427-B10E-92E67C141CC5}" type="pres">
      <dgm:prSet presAssocID="{96D35611-26DC-47FD-92BC-48584AC9AB05}" presName="compNode" presStyleCnt="0"/>
      <dgm:spPr/>
    </dgm:pt>
    <dgm:pt modelId="{DE2989B9-8FB6-43F1-BC15-60A7B3BF720C}" type="pres">
      <dgm:prSet presAssocID="{96D35611-26DC-47FD-92BC-48584AC9AB05}" presName="bgRect" presStyleLbl="bgShp" presStyleIdx="4" presStyleCnt="6"/>
      <dgm:spPr/>
    </dgm:pt>
    <dgm:pt modelId="{E3159BFC-741A-4E63-BD39-E68DE7F44B65}" type="pres">
      <dgm:prSet presAssocID="{96D35611-26DC-47FD-92BC-48584AC9AB0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8D590CF6-6181-4C0A-906E-55C1E2146502}" type="pres">
      <dgm:prSet presAssocID="{96D35611-26DC-47FD-92BC-48584AC9AB05}" presName="spaceRect" presStyleCnt="0"/>
      <dgm:spPr/>
    </dgm:pt>
    <dgm:pt modelId="{CA1FC542-4229-4E6F-A19E-AF6C9D685DC0}" type="pres">
      <dgm:prSet presAssocID="{96D35611-26DC-47FD-92BC-48584AC9AB05}" presName="parTx" presStyleLbl="revTx" presStyleIdx="8" presStyleCnt="12">
        <dgm:presLayoutVars>
          <dgm:chMax val="0"/>
          <dgm:chPref val="0"/>
        </dgm:presLayoutVars>
      </dgm:prSet>
      <dgm:spPr/>
    </dgm:pt>
    <dgm:pt modelId="{CE6B0C8E-18E6-4390-A391-FD75A111BFA9}" type="pres">
      <dgm:prSet presAssocID="{96D35611-26DC-47FD-92BC-48584AC9AB05}" presName="desTx" presStyleLbl="revTx" presStyleIdx="9" presStyleCnt="12">
        <dgm:presLayoutVars/>
      </dgm:prSet>
      <dgm:spPr/>
    </dgm:pt>
    <dgm:pt modelId="{79932D19-A04F-4FDE-968B-93E915B11DF0}" type="pres">
      <dgm:prSet presAssocID="{0B9F4DC4-98F5-44E6-B183-CFAF441D0937}" presName="sibTrans" presStyleCnt="0"/>
      <dgm:spPr/>
    </dgm:pt>
    <dgm:pt modelId="{1BC82305-CB59-45B6-8B15-4438E2368DA5}" type="pres">
      <dgm:prSet presAssocID="{A7113FD8-67DE-4129-A920-D6097302631B}" presName="compNode" presStyleCnt="0"/>
      <dgm:spPr/>
    </dgm:pt>
    <dgm:pt modelId="{1EB95AB6-05AB-4D41-A15D-563285C64072}" type="pres">
      <dgm:prSet presAssocID="{A7113FD8-67DE-4129-A920-D6097302631B}" presName="bgRect" presStyleLbl="bgShp" presStyleIdx="5" presStyleCnt="6"/>
      <dgm:spPr/>
    </dgm:pt>
    <dgm:pt modelId="{98E6C775-14B1-424E-AAA1-5D854D510D31}" type="pres">
      <dgm:prSet presAssocID="{A7113FD8-67DE-4129-A920-D609730263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7690755C-35B2-4F2A-B9D6-F65FFA056073}" type="pres">
      <dgm:prSet presAssocID="{A7113FD8-67DE-4129-A920-D6097302631B}" presName="spaceRect" presStyleCnt="0"/>
      <dgm:spPr/>
    </dgm:pt>
    <dgm:pt modelId="{C73F4C60-3872-484B-844E-F18E4E4C2C08}" type="pres">
      <dgm:prSet presAssocID="{A7113FD8-67DE-4129-A920-D6097302631B}" presName="parTx" presStyleLbl="revTx" presStyleIdx="10" presStyleCnt="12">
        <dgm:presLayoutVars>
          <dgm:chMax val="0"/>
          <dgm:chPref val="0"/>
        </dgm:presLayoutVars>
      </dgm:prSet>
      <dgm:spPr/>
    </dgm:pt>
    <dgm:pt modelId="{944A969A-13B9-4D75-B613-4E747F419397}" type="pres">
      <dgm:prSet presAssocID="{A7113FD8-67DE-4129-A920-D6097302631B}" presName="desTx" presStyleLbl="revTx" presStyleIdx="11" presStyleCnt="12">
        <dgm:presLayoutVars/>
      </dgm:prSet>
      <dgm:spPr/>
    </dgm:pt>
  </dgm:ptLst>
  <dgm:cxnLst>
    <dgm:cxn modelId="{A5E12B0D-BE73-4381-AA83-3AD67B142D11}" type="presOf" srcId="{B94FF1BB-5BE5-4F8B-B3BC-297D610E671C}" destId="{63F4FDE9-A252-487D-8AF5-6A00BE627924}" srcOrd="0" destOrd="0" presId="urn:microsoft.com/office/officeart/2018/2/layout/IconVerticalSolidList"/>
    <dgm:cxn modelId="{3D6D8C14-8C27-4FEB-B5BF-2E60F6BDDFAE}" type="presOf" srcId="{2D66398C-6041-48EC-8F03-8753D95AB470}" destId="{E4F070FD-FB35-4969-8E07-B8287E045EA4}" srcOrd="0" destOrd="0" presId="urn:microsoft.com/office/officeart/2018/2/layout/IconVerticalSolidList"/>
    <dgm:cxn modelId="{0BB73115-D7C8-42C0-830A-A462DC60FE25}" type="presOf" srcId="{4ACE7304-966C-4C77-B171-4B64FB1E5B48}" destId="{CE6B0C8E-18E6-4390-A391-FD75A111BFA9}" srcOrd="0" destOrd="0" presId="urn:microsoft.com/office/officeart/2018/2/layout/IconVerticalSolidList"/>
    <dgm:cxn modelId="{E06CE616-572D-4633-9124-B4B0E7C82D91}" srcId="{71F26787-B0AE-43AB-8CCC-E9DBEFD01D8E}" destId="{2D66398C-6041-48EC-8F03-8753D95AB470}" srcOrd="0" destOrd="0" parTransId="{2B2ECC06-15A3-4CA9-B533-9D805232DB4E}" sibTransId="{CFCB2E82-7E5B-4E7A-BB8F-EB1BABE81BDF}"/>
    <dgm:cxn modelId="{D8A5443E-4381-41D4-9598-AC0AAEEFFF50}" type="presOf" srcId="{D872F38D-A5F0-414F-90F2-179BBB6E13AD}" destId="{944A969A-13B9-4D75-B613-4E747F419397}" srcOrd="0" destOrd="0" presId="urn:microsoft.com/office/officeart/2018/2/layout/IconVerticalSolidList"/>
    <dgm:cxn modelId="{F7A1CF3E-2409-46ED-AD61-9B2526BDB16A}" type="presOf" srcId="{6652F387-9976-42CE-8843-58AC5AA1CAF0}" destId="{DF5D6BA1-711B-4F29-8D59-A82F75549D66}" srcOrd="0" destOrd="0" presId="urn:microsoft.com/office/officeart/2018/2/layout/IconVerticalSolidList"/>
    <dgm:cxn modelId="{202EE340-FB07-4E9A-B6C0-9C2CD4591D27}" type="presOf" srcId="{34C713B2-08CC-4B36-8378-F2FCC53B8655}" destId="{CF67C12B-1B74-48BE-BE33-680347880F94}" srcOrd="0" destOrd="0" presId="urn:microsoft.com/office/officeart/2018/2/layout/IconVerticalSolidList"/>
    <dgm:cxn modelId="{E01FF05D-7508-4810-B1DF-C21638A0666A}" srcId="{2015654B-668B-4B24-8E35-ABECC0625ABE}" destId="{454ADFB7-3D83-4623-AB2C-0C8E8C2AE300}" srcOrd="0" destOrd="0" parTransId="{FD080F4B-137C-4603-A8A6-A60F7F6925E2}" sibTransId="{53388718-FE62-40F8-BCB0-DDF3DAD4409B}"/>
    <dgm:cxn modelId="{90C47B5F-1F55-4AC6-BD12-81F10C777531}" srcId="{71F26787-B0AE-43AB-8CCC-E9DBEFD01D8E}" destId="{96D35611-26DC-47FD-92BC-48584AC9AB05}" srcOrd="4" destOrd="0" parTransId="{170939AA-8E5F-4029-A818-C64531F766A0}" sibTransId="{0B9F4DC4-98F5-44E6-B183-CFAF441D0937}"/>
    <dgm:cxn modelId="{E2828161-3C54-4B0E-B93B-82269BD29DAA}" srcId="{71F26787-B0AE-43AB-8CCC-E9DBEFD01D8E}" destId="{12B79A81-15CF-475B-896B-C1E09D7D5402}" srcOrd="3" destOrd="0" parTransId="{9EBDA904-F3BB-48E6-9C93-C66BA05A8E2B}" sibTransId="{B99A751F-D831-4BD8-9697-B0BCD62A7E75}"/>
    <dgm:cxn modelId="{A60BE973-EF50-4AA1-88CC-707F1F417B09}" srcId="{2D66398C-6041-48EC-8F03-8753D95AB470}" destId="{964655B8-0E8D-4024-A763-899D580E6AD8}" srcOrd="0" destOrd="0" parTransId="{10C0DA5E-1873-4267-BAF9-DCC33346027A}" sibTransId="{9F940F50-6DD8-4D72-B726-5CA47F99DC26}"/>
    <dgm:cxn modelId="{4C426274-AB6A-4383-836D-AB2D9AF24BA6}" type="presOf" srcId="{A7113FD8-67DE-4129-A920-D6097302631B}" destId="{C73F4C60-3872-484B-844E-F18E4E4C2C08}" srcOrd="0" destOrd="0" presId="urn:microsoft.com/office/officeart/2018/2/layout/IconVerticalSolidList"/>
    <dgm:cxn modelId="{E686588F-2F59-4547-A530-7D57255387ED}" srcId="{A7113FD8-67DE-4129-A920-D6097302631B}" destId="{D872F38D-A5F0-414F-90F2-179BBB6E13AD}" srcOrd="0" destOrd="0" parTransId="{DFCEF033-B232-4462-BDB7-E883B7EA8F8C}" sibTransId="{3D7F238F-DB4B-42CE-BF13-7C96CF5AD669}"/>
    <dgm:cxn modelId="{F1804995-6122-432F-8F64-3697B646F40E}" srcId="{71F26787-B0AE-43AB-8CCC-E9DBEFD01D8E}" destId="{A7113FD8-67DE-4129-A920-D6097302631B}" srcOrd="5" destOrd="0" parTransId="{A678597C-F721-4AC1-8330-8E4336FCCFEF}" sibTransId="{E8E4EA1D-0D30-413B-8661-5601EF819375}"/>
    <dgm:cxn modelId="{EA057E9B-B7E1-4D77-997D-6332654C7E05}" srcId="{34C713B2-08CC-4B36-8378-F2FCC53B8655}" destId="{6652F387-9976-42CE-8843-58AC5AA1CAF0}" srcOrd="0" destOrd="0" parTransId="{597DE48A-D364-4D70-9F25-0E0729CE8C68}" sibTransId="{D22D6952-EBA4-4834-99B4-8B39BADA4A81}"/>
    <dgm:cxn modelId="{E13498A1-A0FF-4B29-9ACD-8A0A947E1751}" srcId="{96D35611-26DC-47FD-92BC-48584AC9AB05}" destId="{4ACE7304-966C-4C77-B171-4B64FB1E5B48}" srcOrd="0" destOrd="0" parTransId="{E0034D70-2519-4A5F-810A-C142E594B938}" sibTransId="{2429E14B-1308-4A95-A790-8EBA235C75CB}"/>
    <dgm:cxn modelId="{116018C1-D3A7-444E-B8BF-33DA99537493}" type="presOf" srcId="{71F26787-B0AE-43AB-8CCC-E9DBEFD01D8E}" destId="{79394472-9AF7-4B13-ABEA-F328DCC4AF9D}" srcOrd="0" destOrd="0" presId="urn:microsoft.com/office/officeart/2018/2/layout/IconVerticalSolidList"/>
    <dgm:cxn modelId="{2C4EE5C9-356C-4618-AC04-7DF7E2516E32}" type="presOf" srcId="{96D35611-26DC-47FD-92BC-48584AC9AB05}" destId="{CA1FC542-4229-4E6F-A19E-AF6C9D685DC0}" srcOrd="0" destOrd="0" presId="urn:microsoft.com/office/officeart/2018/2/layout/IconVerticalSolidList"/>
    <dgm:cxn modelId="{617076D4-8A62-41E1-8300-2C2F97120747}" type="presOf" srcId="{454ADFB7-3D83-4623-AB2C-0C8E8C2AE300}" destId="{32F64E6F-29F0-4EDE-82ED-0B711085D649}" srcOrd="0" destOrd="0" presId="urn:microsoft.com/office/officeart/2018/2/layout/IconVerticalSolidList"/>
    <dgm:cxn modelId="{3268FBD5-075C-4DA0-8775-E78A99C64749}" srcId="{12B79A81-15CF-475B-896B-C1E09D7D5402}" destId="{B94FF1BB-5BE5-4F8B-B3BC-297D610E671C}" srcOrd="0" destOrd="0" parTransId="{E422B7E8-9C4D-4A68-9E2F-36D01071DC77}" sibTransId="{DB8C18F6-9189-4DCE-AB81-C062CCEE1EC9}"/>
    <dgm:cxn modelId="{F18028E5-2689-4E0A-AB86-827BF361EA3D}" type="presOf" srcId="{2015654B-668B-4B24-8E35-ABECC0625ABE}" destId="{AF9B2EFF-27D4-4FCF-B333-57AE39264F5F}" srcOrd="0" destOrd="0" presId="urn:microsoft.com/office/officeart/2018/2/layout/IconVerticalSolidList"/>
    <dgm:cxn modelId="{F54058E5-BF6A-42E7-A127-B69EF8FA08B8}" type="presOf" srcId="{12B79A81-15CF-475B-896B-C1E09D7D5402}" destId="{DD36DBB8-A7F4-4866-ABC2-068AD6C9FBA7}" srcOrd="0" destOrd="0" presId="urn:microsoft.com/office/officeart/2018/2/layout/IconVerticalSolidList"/>
    <dgm:cxn modelId="{AE63E3F7-F8CA-46CF-B1E7-E674C6436442}" srcId="{71F26787-B0AE-43AB-8CCC-E9DBEFD01D8E}" destId="{34C713B2-08CC-4B36-8378-F2FCC53B8655}" srcOrd="2" destOrd="0" parTransId="{46DBBD71-AE5A-4041-98EF-63A0BE6C8375}" sibTransId="{EEC5FABD-3C54-499A-9280-4229B2FF6C75}"/>
    <dgm:cxn modelId="{71AA44FA-359B-4172-B755-FA4E0ED06F1E}" type="presOf" srcId="{964655B8-0E8D-4024-A763-899D580E6AD8}" destId="{35546C80-F29D-40A1-ACCE-046EB9732BEF}" srcOrd="0" destOrd="0" presId="urn:microsoft.com/office/officeart/2018/2/layout/IconVerticalSolidList"/>
    <dgm:cxn modelId="{729EC8FA-638C-4901-87CD-07DD11C4014A}" srcId="{71F26787-B0AE-43AB-8CCC-E9DBEFD01D8E}" destId="{2015654B-668B-4B24-8E35-ABECC0625ABE}" srcOrd="1" destOrd="0" parTransId="{C3E13422-367D-45BC-A485-B5560ED4A263}" sibTransId="{8EC7BB0B-6D68-4359-89C1-4C70B7C626F5}"/>
    <dgm:cxn modelId="{4FD19CCE-6187-4881-BAA6-7CBE6670CFB3}" type="presParOf" srcId="{79394472-9AF7-4B13-ABEA-F328DCC4AF9D}" destId="{394FC51D-CA65-4C6F-94A2-E67716DC09A5}" srcOrd="0" destOrd="0" presId="urn:microsoft.com/office/officeart/2018/2/layout/IconVerticalSolidList"/>
    <dgm:cxn modelId="{911B1561-6237-48AB-922B-322A73E19D7C}" type="presParOf" srcId="{394FC51D-CA65-4C6F-94A2-E67716DC09A5}" destId="{D232A329-2870-46B3-87B9-DF3604E0469F}" srcOrd="0" destOrd="0" presId="urn:microsoft.com/office/officeart/2018/2/layout/IconVerticalSolidList"/>
    <dgm:cxn modelId="{FF80A05D-2075-4CF5-AE70-16D5426146D8}" type="presParOf" srcId="{394FC51D-CA65-4C6F-94A2-E67716DC09A5}" destId="{97AC7E88-E4AF-44D5-ACF1-11D09C0EA219}" srcOrd="1" destOrd="0" presId="urn:microsoft.com/office/officeart/2018/2/layout/IconVerticalSolidList"/>
    <dgm:cxn modelId="{60A65184-5996-4D5C-9C30-8C059E8D2552}" type="presParOf" srcId="{394FC51D-CA65-4C6F-94A2-E67716DC09A5}" destId="{8C6087CE-3D47-4961-A871-E05327B392B3}" srcOrd="2" destOrd="0" presId="urn:microsoft.com/office/officeart/2018/2/layout/IconVerticalSolidList"/>
    <dgm:cxn modelId="{74501413-866F-4341-9D73-96AA4671F1B7}" type="presParOf" srcId="{394FC51D-CA65-4C6F-94A2-E67716DC09A5}" destId="{E4F070FD-FB35-4969-8E07-B8287E045EA4}" srcOrd="3" destOrd="0" presId="urn:microsoft.com/office/officeart/2018/2/layout/IconVerticalSolidList"/>
    <dgm:cxn modelId="{00CB8A07-D38A-4A3E-BBEF-78739E712F97}" type="presParOf" srcId="{394FC51D-CA65-4C6F-94A2-E67716DC09A5}" destId="{35546C80-F29D-40A1-ACCE-046EB9732BEF}" srcOrd="4" destOrd="0" presId="urn:microsoft.com/office/officeart/2018/2/layout/IconVerticalSolidList"/>
    <dgm:cxn modelId="{F4037A5B-C15C-4F91-B80E-91C58A387149}" type="presParOf" srcId="{79394472-9AF7-4B13-ABEA-F328DCC4AF9D}" destId="{02BC30CC-4780-4B7B-9096-92CD95BDCEAE}" srcOrd="1" destOrd="0" presId="urn:microsoft.com/office/officeart/2018/2/layout/IconVerticalSolidList"/>
    <dgm:cxn modelId="{4D02030F-3BEE-4CA1-AEC3-A03A876D7B58}" type="presParOf" srcId="{79394472-9AF7-4B13-ABEA-F328DCC4AF9D}" destId="{96B4F6CD-195E-416D-ACB9-86DED357A496}" srcOrd="2" destOrd="0" presId="urn:microsoft.com/office/officeart/2018/2/layout/IconVerticalSolidList"/>
    <dgm:cxn modelId="{F2F7EF83-C023-427B-B794-324231616898}" type="presParOf" srcId="{96B4F6CD-195E-416D-ACB9-86DED357A496}" destId="{F3AFDCB7-291D-45F5-B8B7-3DCCAEC8A48C}" srcOrd="0" destOrd="0" presId="urn:microsoft.com/office/officeart/2018/2/layout/IconVerticalSolidList"/>
    <dgm:cxn modelId="{B419CA68-47D4-4FC0-8A18-F4E862555A89}" type="presParOf" srcId="{96B4F6CD-195E-416D-ACB9-86DED357A496}" destId="{4F247E36-10BD-442C-9962-4B2984C7E065}" srcOrd="1" destOrd="0" presId="urn:microsoft.com/office/officeart/2018/2/layout/IconVerticalSolidList"/>
    <dgm:cxn modelId="{D888C609-D216-42B2-B1C0-78BE90E33832}" type="presParOf" srcId="{96B4F6CD-195E-416D-ACB9-86DED357A496}" destId="{40104465-7357-463A-8FC7-8E28B9EEAFE3}" srcOrd="2" destOrd="0" presId="urn:microsoft.com/office/officeart/2018/2/layout/IconVerticalSolidList"/>
    <dgm:cxn modelId="{3EB2F523-F3E7-4AD8-829E-875E43C201B5}" type="presParOf" srcId="{96B4F6CD-195E-416D-ACB9-86DED357A496}" destId="{AF9B2EFF-27D4-4FCF-B333-57AE39264F5F}" srcOrd="3" destOrd="0" presId="urn:microsoft.com/office/officeart/2018/2/layout/IconVerticalSolidList"/>
    <dgm:cxn modelId="{C99F162D-98FF-4B41-9377-E573290B6F56}" type="presParOf" srcId="{96B4F6CD-195E-416D-ACB9-86DED357A496}" destId="{32F64E6F-29F0-4EDE-82ED-0B711085D649}" srcOrd="4" destOrd="0" presId="urn:microsoft.com/office/officeart/2018/2/layout/IconVerticalSolidList"/>
    <dgm:cxn modelId="{D2D9951E-9EA6-4934-8C07-18772B81B328}" type="presParOf" srcId="{79394472-9AF7-4B13-ABEA-F328DCC4AF9D}" destId="{1FEAC0AB-90E6-47FA-BF33-125CE0187AC6}" srcOrd="3" destOrd="0" presId="urn:microsoft.com/office/officeart/2018/2/layout/IconVerticalSolidList"/>
    <dgm:cxn modelId="{BAA94DFE-DDC1-4BEE-9897-BB809A99FEF7}" type="presParOf" srcId="{79394472-9AF7-4B13-ABEA-F328DCC4AF9D}" destId="{5BFAF9F3-11EA-4834-9B10-98BECDC07905}" srcOrd="4" destOrd="0" presId="urn:microsoft.com/office/officeart/2018/2/layout/IconVerticalSolidList"/>
    <dgm:cxn modelId="{FAA10D49-D1E7-482B-8E95-3FB1F027E31E}" type="presParOf" srcId="{5BFAF9F3-11EA-4834-9B10-98BECDC07905}" destId="{30DFA05D-715D-4BCC-9A56-DED5D634A672}" srcOrd="0" destOrd="0" presId="urn:microsoft.com/office/officeart/2018/2/layout/IconVerticalSolidList"/>
    <dgm:cxn modelId="{50FFCE42-D410-49AE-BAB6-10643013AD4E}" type="presParOf" srcId="{5BFAF9F3-11EA-4834-9B10-98BECDC07905}" destId="{197F50AA-0254-46A8-A77D-F14D58931585}" srcOrd="1" destOrd="0" presId="urn:microsoft.com/office/officeart/2018/2/layout/IconVerticalSolidList"/>
    <dgm:cxn modelId="{BC4D5212-73D9-4E52-8A64-6843967BDE03}" type="presParOf" srcId="{5BFAF9F3-11EA-4834-9B10-98BECDC07905}" destId="{EEDCE1E5-5A17-487F-8DB0-42E7C96F77A3}" srcOrd="2" destOrd="0" presId="urn:microsoft.com/office/officeart/2018/2/layout/IconVerticalSolidList"/>
    <dgm:cxn modelId="{D37002A7-E2E5-41B7-816E-1EA5F081FDEA}" type="presParOf" srcId="{5BFAF9F3-11EA-4834-9B10-98BECDC07905}" destId="{CF67C12B-1B74-48BE-BE33-680347880F94}" srcOrd="3" destOrd="0" presId="urn:microsoft.com/office/officeart/2018/2/layout/IconVerticalSolidList"/>
    <dgm:cxn modelId="{3283B1C3-630D-491F-B59C-83F7A65D7925}" type="presParOf" srcId="{5BFAF9F3-11EA-4834-9B10-98BECDC07905}" destId="{DF5D6BA1-711B-4F29-8D59-A82F75549D66}" srcOrd="4" destOrd="0" presId="urn:microsoft.com/office/officeart/2018/2/layout/IconVerticalSolidList"/>
    <dgm:cxn modelId="{AB6168BC-CA21-416B-9659-9ACD3B4DAF76}" type="presParOf" srcId="{79394472-9AF7-4B13-ABEA-F328DCC4AF9D}" destId="{B580BB48-75AF-4CF7-8CAA-7BF61BFE17E3}" srcOrd="5" destOrd="0" presId="urn:microsoft.com/office/officeart/2018/2/layout/IconVerticalSolidList"/>
    <dgm:cxn modelId="{982F960D-E9B7-41A3-8318-C6C31D88190C}" type="presParOf" srcId="{79394472-9AF7-4B13-ABEA-F328DCC4AF9D}" destId="{F64DD5F9-B2A4-44F2-826A-A93652D615AC}" srcOrd="6" destOrd="0" presId="urn:microsoft.com/office/officeart/2018/2/layout/IconVerticalSolidList"/>
    <dgm:cxn modelId="{84963B0D-F1B2-480C-AB89-C026059E1AA6}" type="presParOf" srcId="{F64DD5F9-B2A4-44F2-826A-A93652D615AC}" destId="{6A457A83-CCB7-4D3C-9F39-22F4DC653E76}" srcOrd="0" destOrd="0" presId="urn:microsoft.com/office/officeart/2018/2/layout/IconVerticalSolidList"/>
    <dgm:cxn modelId="{33CC0B7D-F3FB-4FD9-8F6A-0F2F91604CC4}" type="presParOf" srcId="{F64DD5F9-B2A4-44F2-826A-A93652D615AC}" destId="{5AEBD965-ACA6-4556-ABB0-848B2AB4660F}" srcOrd="1" destOrd="0" presId="urn:microsoft.com/office/officeart/2018/2/layout/IconVerticalSolidList"/>
    <dgm:cxn modelId="{7C6E4969-273C-468D-BCA3-05000D06E411}" type="presParOf" srcId="{F64DD5F9-B2A4-44F2-826A-A93652D615AC}" destId="{73AED333-4F45-467E-A586-B9CE6FCB54C7}" srcOrd="2" destOrd="0" presId="urn:microsoft.com/office/officeart/2018/2/layout/IconVerticalSolidList"/>
    <dgm:cxn modelId="{4B8719E5-8463-457A-98F4-CAAEC7C41A4C}" type="presParOf" srcId="{F64DD5F9-B2A4-44F2-826A-A93652D615AC}" destId="{DD36DBB8-A7F4-4866-ABC2-068AD6C9FBA7}" srcOrd="3" destOrd="0" presId="urn:microsoft.com/office/officeart/2018/2/layout/IconVerticalSolidList"/>
    <dgm:cxn modelId="{3B56F718-B1EB-413F-BAD6-31A7A2C2E49A}" type="presParOf" srcId="{F64DD5F9-B2A4-44F2-826A-A93652D615AC}" destId="{63F4FDE9-A252-487D-8AF5-6A00BE627924}" srcOrd="4" destOrd="0" presId="urn:microsoft.com/office/officeart/2018/2/layout/IconVerticalSolidList"/>
    <dgm:cxn modelId="{47C8E5F3-D96F-491B-8274-070130AE6DB1}" type="presParOf" srcId="{79394472-9AF7-4B13-ABEA-F328DCC4AF9D}" destId="{7C8E6679-9DDA-4DB9-8113-8E1C98E64E22}" srcOrd="7" destOrd="0" presId="urn:microsoft.com/office/officeart/2018/2/layout/IconVerticalSolidList"/>
    <dgm:cxn modelId="{69E06BAE-2C39-496C-A7A9-E3123D28E13F}" type="presParOf" srcId="{79394472-9AF7-4B13-ABEA-F328DCC4AF9D}" destId="{DBD544B3-13EE-4427-B10E-92E67C141CC5}" srcOrd="8" destOrd="0" presId="urn:microsoft.com/office/officeart/2018/2/layout/IconVerticalSolidList"/>
    <dgm:cxn modelId="{5F615634-36B6-48B7-9758-DEA99F916F69}" type="presParOf" srcId="{DBD544B3-13EE-4427-B10E-92E67C141CC5}" destId="{DE2989B9-8FB6-43F1-BC15-60A7B3BF720C}" srcOrd="0" destOrd="0" presId="urn:microsoft.com/office/officeart/2018/2/layout/IconVerticalSolidList"/>
    <dgm:cxn modelId="{9055A832-4181-44F8-B143-E60D44044930}" type="presParOf" srcId="{DBD544B3-13EE-4427-B10E-92E67C141CC5}" destId="{E3159BFC-741A-4E63-BD39-E68DE7F44B65}" srcOrd="1" destOrd="0" presId="urn:microsoft.com/office/officeart/2018/2/layout/IconVerticalSolidList"/>
    <dgm:cxn modelId="{796804B2-6DDC-41BD-8B23-72CBF55F0979}" type="presParOf" srcId="{DBD544B3-13EE-4427-B10E-92E67C141CC5}" destId="{8D590CF6-6181-4C0A-906E-55C1E2146502}" srcOrd="2" destOrd="0" presId="urn:microsoft.com/office/officeart/2018/2/layout/IconVerticalSolidList"/>
    <dgm:cxn modelId="{D6751D61-EEF3-4650-A717-8252F97BF1DD}" type="presParOf" srcId="{DBD544B3-13EE-4427-B10E-92E67C141CC5}" destId="{CA1FC542-4229-4E6F-A19E-AF6C9D685DC0}" srcOrd="3" destOrd="0" presId="urn:microsoft.com/office/officeart/2018/2/layout/IconVerticalSolidList"/>
    <dgm:cxn modelId="{53E0C387-D818-405F-94A2-53C749307FD6}" type="presParOf" srcId="{DBD544B3-13EE-4427-B10E-92E67C141CC5}" destId="{CE6B0C8E-18E6-4390-A391-FD75A111BFA9}" srcOrd="4" destOrd="0" presId="urn:microsoft.com/office/officeart/2018/2/layout/IconVerticalSolidList"/>
    <dgm:cxn modelId="{3C7A9089-65A1-461B-8FFC-F720A887E821}" type="presParOf" srcId="{79394472-9AF7-4B13-ABEA-F328DCC4AF9D}" destId="{79932D19-A04F-4FDE-968B-93E915B11DF0}" srcOrd="9" destOrd="0" presId="urn:microsoft.com/office/officeart/2018/2/layout/IconVerticalSolidList"/>
    <dgm:cxn modelId="{F5D0FC0B-8D1C-4641-9626-F694BF3EE2A2}" type="presParOf" srcId="{79394472-9AF7-4B13-ABEA-F328DCC4AF9D}" destId="{1BC82305-CB59-45B6-8B15-4438E2368DA5}" srcOrd="10" destOrd="0" presId="urn:microsoft.com/office/officeart/2018/2/layout/IconVerticalSolidList"/>
    <dgm:cxn modelId="{990A46DC-3DF5-4E28-9495-D952A8C6CB2E}" type="presParOf" srcId="{1BC82305-CB59-45B6-8B15-4438E2368DA5}" destId="{1EB95AB6-05AB-4D41-A15D-563285C64072}" srcOrd="0" destOrd="0" presId="urn:microsoft.com/office/officeart/2018/2/layout/IconVerticalSolidList"/>
    <dgm:cxn modelId="{ACCADB84-86F3-483E-93E3-1CCD6195746C}" type="presParOf" srcId="{1BC82305-CB59-45B6-8B15-4438E2368DA5}" destId="{98E6C775-14B1-424E-AAA1-5D854D510D31}" srcOrd="1" destOrd="0" presId="urn:microsoft.com/office/officeart/2018/2/layout/IconVerticalSolidList"/>
    <dgm:cxn modelId="{21C506BC-750D-4E15-9022-47575AFE7D6A}" type="presParOf" srcId="{1BC82305-CB59-45B6-8B15-4438E2368DA5}" destId="{7690755C-35B2-4F2A-B9D6-F65FFA056073}" srcOrd="2" destOrd="0" presId="urn:microsoft.com/office/officeart/2018/2/layout/IconVerticalSolidList"/>
    <dgm:cxn modelId="{CB107216-FA7F-40C6-88E8-4B06062696AE}" type="presParOf" srcId="{1BC82305-CB59-45B6-8B15-4438E2368DA5}" destId="{C73F4C60-3872-484B-844E-F18E4E4C2C08}" srcOrd="3" destOrd="0" presId="urn:microsoft.com/office/officeart/2018/2/layout/IconVerticalSolidList"/>
    <dgm:cxn modelId="{E29B42E7-4538-4C2B-9265-2BDF2B76C8C7}" type="presParOf" srcId="{1BC82305-CB59-45B6-8B15-4438E2368DA5}" destId="{944A969A-13B9-4D75-B613-4E747F41939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01A49-ECA6-48CB-A032-6922EC7B3B88}" type="doc">
      <dgm:prSet loTypeId="urn:microsoft.com/office/officeart/2016/7/layout/ChevronBlockProcess" loCatId="process" qsTypeId="urn:microsoft.com/office/officeart/2005/8/quickstyle/simple2" qsCatId="simple" csTypeId="urn:microsoft.com/office/officeart/2005/8/colors/colorful1" csCatId="colorful" phldr="1"/>
      <dgm:spPr/>
      <dgm:t>
        <a:bodyPr/>
        <a:lstStyle/>
        <a:p>
          <a:endParaRPr lang="en-US"/>
        </a:p>
      </dgm:t>
    </dgm:pt>
    <dgm:pt modelId="{2B4E2DEA-8C7E-4F3F-BCEB-E137B1E39A0D}">
      <dgm:prSet custT="1"/>
      <dgm:spPr/>
      <dgm:t>
        <a:bodyPr/>
        <a:lstStyle/>
        <a:p>
          <a:pPr>
            <a:lnSpc>
              <a:spcPct val="100000"/>
            </a:lnSpc>
            <a:defRPr b="1"/>
          </a:pPr>
          <a:r>
            <a:rPr lang="en-US" sz="1600" dirty="0"/>
            <a:t>What worked well?</a:t>
          </a:r>
        </a:p>
      </dgm:t>
    </dgm:pt>
    <dgm:pt modelId="{E6A82854-8266-43D8-9BA0-618663FD56F5}" type="parTrans" cxnId="{8841BFCD-3937-4A64-B9DF-1CB47B6CB3F3}">
      <dgm:prSet/>
      <dgm:spPr/>
      <dgm:t>
        <a:bodyPr/>
        <a:lstStyle/>
        <a:p>
          <a:endParaRPr lang="en-US"/>
        </a:p>
      </dgm:t>
    </dgm:pt>
    <dgm:pt modelId="{58F528AD-E912-4CB1-AC71-E27AFA558898}" type="sibTrans" cxnId="{8841BFCD-3937-4A64-B9DF-1CB47B6CB3F3}">
      <dgm:prSet/>
      <dgm:spPr/>
      <dgm:t>
        <a:bodyPr/>
        <a:lstStyle/>
        <a:p>
          <a:endParaRPr lang="en-US"/>
        </a:p>
      </dgm:t>
    </dgm:pt>
    <dgm:pt modelId="{F2EFCBFC-801F-4BE8-8F1D-F6854EF11CBC}">
      <dgm:prSet/>
      <dgm:spPr/>
      <dgm:t>
        <a:bodyPr/>
        <a:lstStyle/>
        <a:p>
          <a:pPr>
            <a:buFont typeface="Wingdings" panose="05000000000000000000" pitchFamily="2" charset="2"/>
            <a:buChar char="Ø"/>
          </a:pPr>
          <a:endParaRPr lang="en-US" dirty="0"/>
        </a:p>
      </dgm:t>
    </dgm:pt>
    <dgm:pt modelId="{8A22EC12-53B4-4E27-93FD-548D13C66188}" type="parTrans" cxnId="{F65BA155-4635-4D0A-85D2-5CCCDCEB4E22}">
      <dgm:prSet/>
      <dgm:spPr/>
      <dgm:t>
        <a:bodyPr/>
        <a:lstStyle/>
        <a:p>
          <a:endParaRPr lang="en-US"/>
        </a:p>
      </dgm:t>
    </dgm:pt>
    <dgm:pt modelId="{1ED43336-2616-46A3-A636-D7C5EF1D876C}" type="sibTrans" cxnId="{F65BA155-4635-4D0A-85D2-5CCCDCEB4E22}">
      <dgm:prSet/>
      <dgm:spPr/>
      <dgm:t>
        <a:bodyPr/>
        <a:lstStyle/>
        <a:p>
          <a:endParaRPr lang="en-US"/>
        </a:p>
      </dgm:t>
    </dgm:pt>
    <dgm:pt modelId="{267DAC89-60A2-4FA1-8A9A-B65A93B7B3ED}">
      <dgm:prSet custT="1"/>
      <dgm:spPr/>
      <dgm:t>
        <a:bodyPr/>
        <a:lstStyle/>
        <a:p>
          <a:pPr>
            <a:lnSpc>
              <a:spcPct val="100000"/>
            </a:lnSpc>
            <a:defRPr b="1"/>
          </a:pPr>
          <a:r>
            <a:rPr lang="en-US" sz="1600" dirty="0"/>
            <a:t>What didn’t work well?</a:t>
          </a:r>
        </a:p>
      </dgm:t>
    </dgm:pt>
    <dgm:pt modelId="{6FE8D8A1-99C2-405B-B85A-6383DEE354F8}" type="parTrans" cxnId="{66D7EBE7-6E72-46FE-A922-64A84CC47F57}">
      <dgm:prSet/>
      <dgm:spPr/>
      <dgm:t>
        <a:bodyPr/>
        <a:lstStyle/>
        <a:p>
          <a:endParaRPr lang="en-US"/>
        </a:p>
      </dgm:t>
    </dgm:pt>
    <dgm:pt modelId="{9F1F1D32-694E-4EE0-AE58-AAF9E647CF41}" type="sibTrans" cxnId="{66D7EBE7-6E72-46FE-A922-64A84CC47F57}">
      <dgm:prSet/>
      <dgm:spPr/>
      <dgm:t>
        <a:bodyPr/>
        <a:lstStyle/>
        <a:p>
          <a:endParaRPr lang="en-US"/>
        </a:p>
      </dgm:t>
    </dgm:pt>
    <dgm:pt modelId="{50C91EB2-44D9-46E7-A40D-16FCF3331772}">
      <dgm:prSet/>
      <dgm:spPr/>
      <dgm:t>
        <a:bodyPr/>
        <a:lstStyle/>
        <a:p>
          <a:pPr>
            <a:lnSpc>
              <a:spcPct val="100000"/>
            </a:lnSpc>
          </a:pPr>
          <a:endParaRPr lang="en-US" dirty="0"/>
        </a:p>
      </dgm:t>
    </dgm:pt>
    <dgm:pt modelId="{FE163F20-89A7-47C4-B827-2CE363070E4F}" type="parTrans" cxnId="{533AC07A-9B02-42CF-8D6C-2A1B4E1453C8}">
      <dgm:prSet/>
      <dgm:spPr/>
      <dgm:t>
        <a:bodyPr/>
        <a:lstStyle/>
        <a:p>
          <a:endParaRPr lang="en-US"/>
        </a:p>
      </dgm:t>
    </dgm:pt>
    <dgm:pt modelId="{93202354-5CE1-407C-949D-525AE730199D}" type="sibTrans" cxnId="{533AC07A-9B02-42CF-8D6C-2A1B4E1453C8}">
      <dgm:prSet/>
      <dgm:spPr/>
      <dgm:t>
        <a:bodyPr/>
        <a:lstStyle/>
        <a:p>
          <a:endParaRPr lang="en-US"/>
        </a:p>
      </dgm:t>
    </dgm:pt>
    <dgm:pt modelId="{6AB684C4-D682-4643-BA71-FA15522EC2A4}">
      <dgm:prSet custT="1"/>
      <dgm:spPr/>
      <dgm:t>
        <a:bodyPr/>
        <a:lstStyle/>
        <a:p>
          <a:pPr>
            <a:lnSpc>
              <a:spcPct val="100000"/>
            </a:lnSpc>
            <a:defRPr b="1"/>
          </a:pPr>
          <a:r>
            <a:rPr lang="en-US" sz="1600" dirty="0"/>
            <a:t>Method/Process changes in future projects?</a:t>
          </a:r>
        </a:p>
      </dgm:t>
    </dgm:pt>
    <dgm:pt modelId="{B4E645CB-EE71-4EFD-AB07-30FD778327D6}" type="parTrans" cxnId="{5D619C24-BE3A-4A44-8124-E6D3BC350A7C}">
      <dgm:prSet/>
      <dgm:spPr/>
      <dgm:t>
        <a:bodyPr/>
        <a:lstStyle/>
        <a:p>
          <a:endParaRPr lang="en-US"/>
        </a:p>
      </dgm:t>
    </dgm:pt>
    <dgm:pt modelId="{DC50D1B0-7F96-4AEF-8680-DA9E688AD5F5}" type="sibTrans" cxnId="{5D619C24-BE3A-4A44-8124-E6D3BC350A7C}">
      <dgm:prSet/>
      <dgm:spPr/>
      <dgm:t>
        <a:bodyPr/>
        <a:lstStyle/>
        <a:p>
          <a:endParaRPr lang="en-US"/>
        </a:p>
      </dgm:t>
    </dgm:pt>
    <dgm:pt modelId="{A0A7CE14-9E93-44C7-91F2-C73E37D6A2A4}">
      <dgm:prSet/>
      <dgm:spPr/>
      <dgm:t>
        <a:bodyPr/>
        <a:lstStyle/>
        <a:p>
          <a:pPr>
            <a:lnSpc>
              <a:spcPct val="100000"/>
            </a:lnSpc>
          </a:pPr>
          <a:endParaRPr lang="en-US" dirty="0"/>
        </a:p>
      </dgm:t>
    </dgm:pt>
    <dgm:pt modelId="{C55820BB-1083-4FA9-9058-85489750A77F}" type="parTrans" cxnId="{49D7CF6D-80BE-45CC-9254-00538548DEC6}">
      <dgm:prSet/>
      <dgm:spPr/>
      <dgm:t>
        <a:bodyPr/>
        <a:lstStyle/>
        <a:p>
          <a:endParaRPr lang="en-US"/>
        </a:p>
      </dgm:t>
    </dgm:pt>
    <dgm:pt modelId="{A33D266A-B17A-4838-8791-E27C960F3FE8}" type="sibTrans" cxnId="{49D7CF6D-80BE-45CC-9254-00538548DEC6}">
      <dgm:prSet/>
      <dgm:spPr/>
      <dgm:t>
        <a:bodyPr/>
        <a:lstStyle/>
        <a:p>
          <a:endParaRPr lang="en-US"/>
        </a:p>
      </dgm:t>
    </dgm:pt>
    <dgm:pt modelId="{BD700370-67FC-4F6C-AF9C-41B3537B3D68}">
      <dgm:prSet custT="1"/>
      <dgm:spPr/>
      <dgm:t>
        <a:bodyPr/>
        <a:lstStyle/>
        <a:p>
          <a:pPr>
            <a:lnSpc>
              <a:spcPct val="100000"/>
            </a:lnSpc>
            <a:defRPr b="1"/>
          </a:pPr>
          <a:r>
            <a:rPr lang="en-US" sz="1600" dirty="0"/>
            <a:t>Issues encountered?</a:t>
          </a:r>
        </a:p>
      </dgm:t>
    </dgm:pt>
    <dgm:pt modelId="{95B87225-FC76-4019-8F5F-B919AE51F9EE}" type="parTrans" cxnId="{A15E58E9-7CBE-40E1-B8E6-E70BE2DB7FB7}">
      <dgm:prSet/>
      <dgm:spPr/>
      <dgm:t>
        <a:bodyPr/>
        <a:lstStyle/>
        <a:p>
          <a:endParaRPr lang="en-US"/>
        </a:p>
      </dgm:t>
    </dgm:pt>
    <dgm:pt modelId="{8ABDB656-E2E7-4168-8052-F4BC725A447E}" type="sibTrans" cxnId="{A15E58E9-7CBE-40E1-B8E6-E70BE2DB7FB7}">
      <dgm:prSet/>
      <dgm:spPr/>
      <dgm:t>
        <a:bodyPr/>
        <a:lstStyle/>
        <a:p>
          <a:endParaRPr lang="en-US"/>
        </a:p>
      </dgm:t>
    </dgm:pt>
    <dgm:pt modelId="{EBF9A884-9A47-446B-95AB-DFB935212F65}">
      <dgm:prSet/>
      <dgm:spPr/>
      <dgm:t>
        <a:bodyPr/>
        <a:lstStyle/>
        <a:p>
          <a:pPr>
            <a:lnSpc>
              <a:spcPct val="100000"/>
            </a:lnSpc>
          </a:pPr>
          <a:endParaRPr lang="en-US" dirty="0"/>
        </a:p>
      </dgm:t>
    </dgm:pt>
    <dgm:pt modelId="{B44E7706-DB4A-4B3A-AEBD-5BF8B420C1E0}" type="parTrans" cxnId="{21704AC7-29D2-4675-B959-CEBEAFFBF23F}">
      <dgm:prSet/>
      <dgm:spPr/>
      <dgm:t>
        <a:bodyPr/>
        <a:lstStyle/>
        <a:p>
          <a:endParaRPr lang="en-US"/>
        </a:p>
      </dgm:t>
    </dgm:pt>
    <dgm:pt modelId="{82DC807B-B10F-4F23-85A0-2AF888568246}" type="sibTrans" cxnId="{21704AC7-29D2-4675-B959-CEBEAFFBF23F}">
      <dgm:prSet/>
      <dgm:spPr/>
      <dgm:t>
        <a:bodyPr/>
        <a:lstStyle/>
        <a:p>
          <a:endParaRPr lang="en-US"/>
        </a:p>
      </dgm:t>
    </dgm:pt>
    <dgm:pt modelId="{B1E725CC-8F63-4A76-80A4-86C9C856989E}" type="pres">
      <dgm:prSet presAssocID="{D3B01A49-ECA6-48CB-A032-6922EC7B3B88}" presName="Name0" presStyleCnt="0">
        <dgm:presLayoutVars>
          <dgm:dir/>
          <dgm:animLvl val="lvl"/>
          <dgm:resizeHandles val="exact"/>
        </dgm:presLayoutVars>
      </dgm:prSet>
      <dgm:spPr/>
    </dgm:pt>
    <dgm:pt modelId="{D60F540D-6658-4D0B-9610-3C3B373FBECE}" type="pres">
      <dgm:prSet presAssocID="{2B4E2DEA-8C7E-4F3F-BCEB-E137B1E39A0D}" presName="composite" presStyleCnt="0"/>
      <dgm:spPr/>
    </dgm:pt>
    <dgm:pt modelId="{3CD2D2E7-C72C-4131-8861-ABA2A94CCD77}" type="pres">
      <dgm:prSet presAssocID="{2B4E2DEA-8C7E-4F3F-BCEB-E137B1E39A0D}" presName="parTx" presStyleLbl="alignNode1" presStyleIdx="0" presStyleCnt="4" custLinFactNeighborX="-2354" custLinFactNeighborY="-85910">
        <dgm:presLayoutVars>
          <dgm:chMax val="0"/>
          <dgm:chPref val="0"/>
        </dgm:presLayoutVars>
      </dgm:prSet>
      <dgm:spPr/>
    </dgm:pt>
    <dgm:pt modelId="{8EAA0966-8105-4A58-B91E-F3AA1242B393}" type="pres">
      <dgm:prSet presAssocID="{2B4E2DEA-8C7E-4F3F-BCEB-E137B1E39A0D}" presName="desTx" presStyleLbl="alignAccFollowNode1" presStyleIdx="0" presStyleCnt="4" custScaleY="153227">
        <dgm:presLayoutVars/>
      </dgm:prSet>
      <dgm:spPr/>
    </dgm:pt>
    <dgm:pt modelId="{3085DBCE-7582-4DBF-9E24-0E969949C9E9}" type="pres">
      <dgm:prSet presAssocID="{58F528AD-E912-4CB1-AC71-E27AFA558898}" presName="space" presStyleCnt="0"/>
      <dgm:spPr/>
    </dgm:pt>
    <dgm:pt modelId="{F369D559-2C86-4AF5-96BE-E4D9A9683D3D}" type="pres">
      <dgm:prSet presAssocID="{267DAC89-60A2-4FA1-8A9A-B65A93B7B3ED}" presName="composite" presStyleCnt="0"/>
      <dgm:spPr/>
    </dgm:pt>
    <dgm:pt modelId="{5731E53F-C1F1-44FD-8775-652093110F73}" type="pres">
      <dgm:prSet presAssocID="{267DAC89-60A2-4FA1-8A9A-B65A93B7B3ED}" presName="parTx" presStyleLbl="alignNode1" presStyleIdx="1" presStyleCnt="4" custLinFactNeighborX="1728" custLinFactNeighborY="-86538">
        <dgm:presLayoutVars>
          <dgm:chMax val="0"/>
          <dgm:chPref val="0"/>
        </dgm:presLayoutVars>
      </dgm:prSet>
      <dgm:spPr/>
    </dgm:pt>
    <dgm:pt modelId="{5D61A0EE-7612-4926-9AC4-40772BD6034D}" type="pres">
      <dgm:prSet presAssocID="{267DAC89-60A2-4FA1-8A9A-B65A93B7B3ED}" presName="desTx" presStyleLbl="alignAccFollowNode1" presStyleIdx="1" presStyleCnt="4" custScaleY="152213">
        <dgm:presLayoutVars/>
      </dgm:prSet>
      <dgm:spPr/>
    </dgm:pt>
    <dgm:pt modelId="{78A6F65A-2997-4805-8211-911F388779CB}" type="pres">
      <dgm:prSet presAssocID="{9F1F1D32-694E-4EE0-AE58-AAF9E647CF41}" presName="space" presStyleCnt="0"/>
      <dgm:spPr/>
    </dgm:pt>
    <dgm:pt modelId="{4389AAB7-B05F-4FAA-AE76-850DC38D3E39}" type="pres">
      <dgm:prSet presAssocID="{6AB684C4-D682-4643-BA71-FA15522EC2A4}" presName="composite" presStyleCnt="0"/>
      <dgm:spPr/>
    </dgm:pt>
    <dgm:pt modelId="{2DA7C86A-B89C-4E59-8069-7EB9E11D1CD9}" type="pres">
      <dgm:prSet presAssocID="{6AB684C4-D682-4643-BA71-FA15522EC2A4}" presName="parTx" presStyleLbl="alignNode1" presStyleIdx="2" presStyleCnt="4" custLinFactNeighborX="-947" custLinFactNeighborY="-78903">
        <dgm:presLayoutVars>
          <dgm:chMax val="0"/>
          <dgm:chPref val="0"/>
        </dgm:presLayoutVars>
      </dgm:prSet>
      <dgm:spPr/>
    </dgm:pt>
    <dgm:pt modelId="{9874F694-66B8-4AA0-8554-114752D9697A}" type="pres">
      <dgm:prSet presAssocID="{6AB684C4-D682-4643-BA71-FA15522EC2A4}" presName="desTx" presStyleLbl="alignAccFollowNode1" presStyleIdx="2" presStyleCnt="4" custScaleY="151623">
        <dgm:presLayoutVars/>
      </dgm:prSet>
      <dgm:spPr/>
    </dgm:pt>
    <dgm:pt modelId="{8E6407C0-CF53-4AE5-B07A-2FDFDF44DD97}" type="pres">
      <dgm:prSet presAssocID="{DC50D1B0-7F96-4AEF-8680-DA9E688AD5F5}" presName="space" presStyleCnt="0"/>
      <dgm:spPr/>
    </dgm:pt>
    <dgm:pt modelId="{38A21145-B85B-453D-87CC-1F0DA0B91F1D}" type="pres">
      <dgm:prSet presAssocID="{BD700370-67FC-4F6C-AF9C-41B3537B3D68}" presName="composite" presStyleCnt="0"/>
      <dgm:spPr/>
    </dgm:pt>
    <dgm:pt modelId="{1799A6A1-3E77-448A-A2C4-51E7C138F519}" type="pres">
      <dgm:prSet presAssocID="{BD700370-67FC-4F6C-AF9C-41B3537B3D68}" presName="parTx" presStyleLbl="alignNode1" presStyleIdx="3" presStyleCnt="4" custLinFactNeighborX="-1285" custLinFactNeighborY="-83984">
        <dgm:presLayoutVars>
          <dgm:chMax val="0"/>
          <dgm:chPref val="0"/>
        </dgm:presLayoutVars>
      </dgm:prSet>
      <dgm:spPr/>
    </dgm:pt>
    <dgm:pt modelId="{8867329D-FAD2-427A-A64D-20137EF59146}" type="pres">
      <dgm:prSet presAssocID="{BD700370-67FC-4F6C-AF9C-41B3537B3D68}" presName="desTx" presStyleLbl="alignAccFollowNode1" presStyleIdx="3" presStyleCnt="4" custScaleY="151382">
        <dgm:presLayoutVars/>
      </dgm:prSet>
      <dgm:spPr/>
    </dgm:pt>
  </dgm:ptLst>
  <dgm:cxnLst>
    <dgm:cxn modelId="{A8E49F06-206D-42F7-B201-64648529C9FF}" type="presOf" srcId="{2B4E2DEA-8C7E-4F3F-BCEB-E137B1E39A0D}" destId="{3CD2D2E7-C72C-4131-8861-ABA2A94CCD77}" srcOrd="0" destOrd="0" presId="urn:microsoft.com/office/officeart/2016/7/layout/ChevronBlockProcess"/>
    <dgm:cxn modelId="{5D619C24-BE3A-4A44-8124-E6D3BC350A7C}" srcId="{D3B01A49-ECA6-48CB-A032-6922EC7B3B88}" destId="{6AB684C4-D682-4643-BA71-FA15522EC2A4}" srcOrd="2" destOrd="0" parTransId="{B4E645CB-EE71-4EFD-AB07-30FD778327D6}" sibTransId="{DC50D1B0-7F96-4AEF-8680-DA9E688AD5F5}"/>
    <dgm:cxn modelId="{F7AEFF5E-3797-4417-ABC4-EB747A6FF872}" type="presOf" srcId="{267DAC89-60A2-4FA1-8A9A-B65A93B7B3ED}" destId="{5731E53F-C1F1-44FD-8775-652093110F73}" srcOrd="0" destOrd="0" presId="urn:microsoft.com/office/officeart/2016/7/layout/ChevronBlockProcess"/>
    <dgm:cxn modelId="{72512C49-D711-41A1-8733-788D543F8F37}" type="presOf" srcId="{F2EFCBFC-801F-4BE8-8F1D-F6854EF11CBC}" destId="{8EAA0966-8105-4A58-B91E-F3AA1242B393}" srcOrd="0" destOrd="0" presId="urn:microsoft.com/office/officeart/2016/7/layout/ChevronBlockProcess"/>
    <dgm:cxn modelId="{49D7CF6D-80BE-45CC-9254-00538548DEC6}" srcId="{6AB684C4-D682-4643-BA71-FA15522EC2A4}" destId="{A0A7CE14-9E93-44C7-91F2-C73E37D6A2A4}" srcOrd="0" destOrd="0" parTransId="{C55820BB-1083-4FA9-9058-85489750A77F}" sibTransId="{A33D266A-B17A-4838-8791-E27C960F3FE8}"/>
    <dgm:cxn modelId="{F65BA155-4635-4D0A-85D2-5CCCDCEB4E22}" srcId="{2B4E2DEA-8C7E-4F3F-BCEB-E137B1E39A0D}" destId="{F2EFCBFC-801F-4BE8-8F1D-F6854EF11CBC}" srcOrd="0" destOrd="0" parTransId="{8A22EC12-53B4-4E27-93FD-548D13C66188}" sibTransId="{1ED43336-2616-46A3-A636-D7C5EF1D876C}"/>
    <dgm:cxn modelId="{30FDC977-93FF-43AD-9F4E-2613131BDEED}" type="presOf" srcId="{6AB684C4-D682-4643-BA71-FA15522EC2A4}" destId="{2DA7C86A-B89C-4E59-8069-7EB9E11D1CD9}" srcOrd="0" destOrd="0" presId="urn:microsoft.com/office/officeart/2016/7/layout/ChevronBlockProcess"/>
    <dgm:cxn modelId="{533AC07A-9B02-42CF-8D6C-2A1B4E1453C8}" srcId="{267DAC89-60A2-4FA1-8A9A-B65A93B7B3ED}" destId="{50C91EB2-44D9-46E7-A40D-16FCF3331772}" srcOrd="0" destOrd="0" parTransId="{FE163F20-89A7-47C4-B827-2CE363070E4F}" sibTransId="{93202354-5CE1-407C-949D-525AE730199D}"/>
    <dgm:cxn modelId="{96FD6C83-8896-464A-B16A-913528E3D708}" type="presOf" srcId="{EBF9A884-9A47-446B-95AB-DFB935212F65}" destId="{8867329D-FAD2-427A-A64D-20137EF59146}" srcOrd="0" destOrd="0" presId="urn:microsoft.com/office/officeart/2016/7/layout/ChevronBlockProcess"/>
    <dgm:cxn modelId="{4036C8A5-1971-4915-B7D2-CF7B206BB215}" type="presOf" srcId="{A0A7CE14-9E93-44C7-91F2-C73E37D6A2A4}" destId="{9874F694-66B8-4AA0-8554-114752D9697A}" srcOrd="0" destOrd="0" presId="urn:microsoft.com/office/officeart/2016/7/layout/ChevronBlockProcess"/>
    <dgm:cxn modelId="{21704AC7-29D2-4675-B959-CEBEAFFBF23F}" srcId="{BD700370-67FC-4F6C-AF9C-41B3537B3D68}" destId="{EBF9A884-9A47-446B-95AB-DFB935212F65}" srcOrd="0" destOrd="0" parTransId="{B44E7706-DB4A-4B3A-AEBD-5BF8B420C1E0}" sibTransId="{82DC807B-B10F-4F23-85A0-2AF888568246}"/>
    <dgm:cxn modelId="{8841BFCD-3937-4A64-B9DF-1CB47B6CB3F3}" srcId="{D3B01A49-ECA6-48CB-A032-6922EC7B3B88}" destId="{2B4E2DEA-8C7E-4F3F-BCEB-E137B1E39A0D}" srcOrd="0" destOrd="0" parTransId="{E6A82854-8266-43D8-9BA0-618663FD56F5}" sibTransId="{58F528AD-E912-4CB1-AC71-E27AFA558898}"/>
    <dgm:cxn modelId="{852597D2-865E-44BA-A67D-F3BF1455826C}" type="presOf" srcId="{50C91EB2-44D9-46E7-A40D-16FCF3331772}" destId="{5D61A0EE-7612-4926-9AC4-40772BD6034D}" srcOrd="0" destOrd="0" presId="urn:microsoft.com/office/officeart/2016/7/layout/ChevronBlockProcess"/>
    <dgm:cxn modelId="{66D7EBE7-6E72-46FE-A922-64A84CC47F57}" srcId="{D3B01A49-ECA6-48CB-A032-6922EC7B3B88}" destId="{267DAC89-60A2-4FA1-8A9A-B65A93B7B3ED}" srcOrd="1" destOrd="0" parTransId="{6FE8D8A1-99C2-405B-B85A-6383DEE354F8}" sibTransId="{9F1F1D32-694E-4EE0-AE58-AAF9E647CF41}"/>
    <dgm:cxn modelId="{A15E58E9-7CBE-40E1-B8E6-E70BE2DB7FB7}" srcId="{D3B01A49-ECA6-48CB-A032-6922EC7B3B88}" destId="{BD700370-67FC-4F6C-AF9C-41B3537B3D68}" srcOrd="3" destOrd="0" parTransId="{95B87225-FC76-4019-8F5F-B919AE51F9EE}" sibTransId="{8ABDB656-E2E7-4168-8052-F4BC725A447E}"/>
    <dgm:cxn modelId="{56A1FCEB-FBF2-4390-B27B-1EDFB408A761}" type="presOf" srcId="{D3B01A49-ECA6-48CB-A032-6922EC7B3B88}" destId="{B1E725CC-8F63-4A76-80A4-86C9C856989E}" srcOrd="0" destOrd="0" presId="urn:microsoft.com/office/officeart/2016/7/layout/ChevronBlockProcess"/>
    <dgm:cxn modelId="{440210F2-BAC3-4C14-BA15-3E73A161A5F6}" type="presOf" srcId="{BD700370-67FC-4F6C-AF9C-41B3537B3D68}" destId="{1799A6A1-3E77-448A-A2C4-51E7C138F519}" srcOrd="0" destOrd="0" presId="urn:microsoft.com/office/officeart/2016/7/layout/ChevronBlockProcess"/>
    <dgm:cxn modelId="{118501B0-13E4-4875-B0C4-2299056F418E}" type="presParOf" srcId="{B1E725CC-8F63-4A76-80A4-86C9C856989E}" destId="{D60F540D-6658-4D0B-9610-3C3B373FBECE}" srcOrd="0" destOrd="0" presId="urn:microsoft.com/office/officeart/2016/7/layout/ChevronBlockProcess"/>
    <dgm:cxn modelId="{B285A398-6541-476A-AB5B-1EAA7F2032DD}" type="presParOf" srcId="{D60F540D-6658-4D0B-9610-3C3B373FBECE}" destId="{3CD2D2E7-C72C-4131-8861-ABA2A94CCD77}" srcOrd="0" destOrd="0" presId="urn:microsoft.com/office/officeart/2016/7/layout/ChevronBlockProcess"/>
    <dgm:cxn modelId="{2DF67592-51DF-4BA1-A2E1-5848ECDF23AA}" type="presParOf" srcId="{D60F540D-6658-4D0B-9610-3C3B373FBECE}" destId="{8EAA0966-8105-4A58-B91E-F3AA1242B393}" srcOrd="1" destOrd="0" presId="urn:microsoft.com/office/officeart/2016/7/layout/ChevronBlockProcess"/>
    <dgm:cxn modelId="{8964F44A-8B8C-4AD8-A624-B489ED53ECD8}" type="presParOf" srcId="{B1E725CC-8F63-4A76-80A4-86C9C856989E}" destId="{3085DBCE-7582-4DBF-9E24-0E969949C9E9}" srcOrd="1" destOrd="0" presId="urn:microsoft.com/office/officeart/2016/7/layout/ChevronBlockProcess"/>
    <dgm:cxn modelId="{27155854-78CA-4557-A30C-4DA0CF5E6FFB}" type="presParOf" srcId="{B1E725CC-8F63-4A76-80A4-86C9C856989E}" destId="{F369D559-2C86-4AF5-96BE-E4D9A9683D3D}" srcOrd="2" destOrd="0" presId="urn:microsoft.com/office/officeart/2016/7/layout/ChevronBlockProcess"/>
    <dgm:cxn modelId="{054496B9-11F1-4280-AFB8-F9E0EDEB2E1A}" type="presParOf" srcId="{F369D559-2C86-4AF5-96BE-E4D9A9683D3D}" destId="{5731E53F-C1F1-44FD-8775-652093110F73}" srcOrd="0" destOrd="0" presId="urn:microsoft.com/office/officeart/2016/7/layout/ChevronBlockProcess"/>
    <dgm:cxn modelId="{03392723-AC31-4118-ADD4-FE9F07CC9568}" type="presParOf" srcId="{F369D559-2C86-4AF5-96BE-E4D9A9683D3D}" destId="{5D61A0EE-7612-4926-9AC4-40772BD6034D}" srcOrd="1" destOrd="0" presId="urn:microsoft.com/office/officeart/2016/7/layout/ChevronBlockProcess"/>
    <dgm:cxn modelId="{D9322661-6F62-4CC3-B7EB-F53E58694866}" type="presParOf" srcId="{B1E725CC-8F63-4A76-80A4-86C9C856989E}" destId="{78A6F65A-2997-4805-8211-911F388779CB}" srcOrd="3" destOrd="0" presId="urn:microsoft.com/office/officeart/2016/7/layout/ChevronBlockProcess"/>
    <dgm:cxn modelId="{B4301C9C-08E2-448C-9773-4AF5B48F1F05}" type="presParOf" srcId="{B1E725CC-8F63-4A76-80A4-86C9C856989E}" destId="{4389AAB7-B05F-4FAA-AE76-850DC38D3E39}" srcOrd="4" destOrd="0" presId="urn:microsoft.com/office/officeart/2016/7/layout/ChevronBlockProcess"/>
    <dgm:cxn modelId="{F802AEFF-DA89-4D74-BD6C-A3C261B8E095}" type="presParOf" srcId="{4389AAB7-B05F-4FAA-AE76-850DC38D3E39}" destId="{2DA7C86A-B89C-4E59-8069-7EB9E11D1CD9}" srcOrd="0" destOrd="0" presId="urn:microsoft.com/office/officeart/2016/7/layout/ChevronBlockProcess"/>
    <dgm:cxn modelId="{D50C8153-481B-4C0C-AA8A-816800E812FC}" type="presParOf" srcId="{4389AAB7-B05F-4FAA-AE76-850DC38D3E39}" destId="{9874F694-66B8-4AA0-8554-114752D9697A}" srcOrd="1" destOrd="0" presId="urn:microsoft.com/office/officeart/2016/7/layout/ChevronBlockProcess"/>
    <dgm:cxn modelId="{81263BC3-A820-4F2E-8BEC-29ED3470D192}" type="presParOf" srcId="{B1E725CC-8F63-4A76-80A4-86C9C856989E}" destId="{8E6407C0-CF53-4AE5-B07A-2FDFDF44DD97}" srcOrd="5" destOrd="0" presId="urn:microsoft.com/office/officeart/2016/7/layout/ChevronBlockProcess"/>
    <dgm:cxn modelId="{F889616C-74E6-4DCC-A938-507AF90AE55A}" type="presParOf" srcId="{B1E725CC-8F63-4A76-80A4-86C9C856989E}" destId="{38A21145-B85B-453D-87CC-1F0DA0B91F1D}" srcOrd="6" destOrd="0" presId="urn:microsoft.com/office/officeart/2016/7/layout/ChevronBlockProcess"/>
    <dgm:cxn modelId="{B4F7B957-7C81-4584-A51D-B04199E4C834}" type="presParOf" srcId="{38A21145-B85B-453D-87CC-1F0DA0B91F1D}" destId="{1799A6A1-3E77-448A-A2C4-51E7C138F519}" srcOrd="0" destOrd="0" presId="urn:microsoft.com/office/officeart/2016/7/layout/ChevronBlockProcess"/>
    <dgm:cxn modelId="{6FF94C4A-3488-46DF-BDD8-A70EA4C1623B}" type="presParOf" srcId="{38A21145-B85B-453D-87CC-1F0DA0B91F1D}" destId="{8867329D-FAD2-427A-A64D-20137EF59146}"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2A329-2870-46B3-87B9-DF3604E0469F}">
      <dsp:nvSpPr>
        <dsp:cNvPr id="0" name=""/>
        <dsp:cNvSpPr/>
      </dsp:nvSpPr>
      <dsp:spPr>
        <a:xfrm>
          <a:off x="0" y="4806"/>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C7E88-E4AF-44D5-ACF1-11D09C0EA219}">
      <dsp:nvSpPr>
        <dsp:cNvPr id="0" name=""/>
        <dsp:cNvSpPr/>
      </dsp:nvSpPr>
      <dsp:spPr>
        <a:xfrm>
          <a:off x="197405" y="151637"/>
          <a:ext cx="359269" cy="3589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F070FD-FB35-4969-8E07-B8287E045EA4}">
      <dsp:nvSpPr>
        <dsp:cNvPr id="0" name=""/>
        <dsp:cNvSpPr/>
      </dsp:nvSpPr>
      <dsp:spPr>
        <a:xfrm>
          <a:off x="754080" y="4806"/>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Overabundance of tasks became unfeasible</a:t>
          </a:r>
          <a:endParaRPr lang="en-US" sz="1400" kern="1200" dirty="0"/>
        </a:p>
      </dsp:txBody>
      <dsp:txXfrm>
        <a:off x="754080" y="4806"/>
        <a:ext cx="3119018" cy="815724"/>
      </dsp:txXfrm>
    </dsp:sp>
    <dsp:sp modelId="{35546C80-F29D-40A1-ACCE-046EB9732BEF}">
      <dsp:nvSpPr>
        <dsp:cNvPr id="0" name=""/>
        <dsp:cNvSpPr/>
      </dsp:nvSpPr>
      <dsp:spPr>
        <a:xfrm>
          <a:off x="3873098" y="4806"/>
          <a:ext cx="2967849"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Project goals scaled back after COVID-19 pandemic</a:t>
          </a:r>
          <a:endParaRPr lang="en-US" sz="1200" kern="1200" dirty="0"/>
        </a:p>
      </dsp:txBody>
      <dsp:txXfrm>
        <a:off x="3873098" y="4806"/>
        <a:ext cx="2967849" cy="652579"/>
      </dsp:txXfrm>
    </dsp:sp>
    <dsp:sp modelId="{F3AFDCB7-291D-45F5-B8B7-3DCCAEC8A48C}">
      <dsp:nvSpPr>
        <dsp:cNvPr id="0" name=""/>
        <dsp:cNvSpPr/>
      </dsp:nvSpPr>
      <dsp:spPr>
        <a:xfrm>
          <a:off x="0" y="1024462"/>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47E36-10BD-442C-9962-4B2984C7E065}">
      <dsp:nvSpPr>
        <dsp:cNvPr id="0" name=""/>
        <dsp:cNvSpPr/>
      </dsp:nvSpPr>
      <dsp:spPr>
        <a:xfrm>
          <a:off x="197405" y="1171293"/>
          <a:ext cx="359269" cy="3589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9B2EFF-27D4-4FCF-B333-57AE39264F5F}">
      <dsp:nvSpPr>
        <dsp:cNvPr id="0" name=""/>
        <dsp:cNvSpPr/>
      </dsp:nvSpPr>
      <dsp:spPr>
        <a:xfrm>
          <a:off x="754080" y="1024462"/>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Unnecessary features took away time from more required components</a:t>
          </a:r>
          <a:endParaRPr lang="en-US" sz="1400" kern="1200" dirty="0"/>
        </a:p>
      </dsp:txBody>
      <dsp:txXfrm>
        <a:off x="754080" y="1024462"/>
        <a:ext cx="3119018" cy="815724"/>
      </dsp:txXfrm>
    </dsp:sp>
    <dsp:sp modelId="{32F64E6F-29F0-4EDE-82ED-0B711085D649}">
      <dsp:nvSpPr>
        <dsp:cNvPr id="0" name=""/>
        <dsp:cNvSpPr/>
      </dsp:nvSpPr>
      <dsp:spPr>
        <a:xfrm>
          <a:off x="3873098" y="1024462"/>
          <a:ext cx="2967849"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Uncessary features and those reliant on physical testing abandoned</a:t>
          </a:r>
          <a:endParaRPr lang="en-US" sz="1200" kern="1200" dirty="0"/>
        </a:p>
      </dsp:txBody>
      <dsp:txXfrm>
        <a:off x="3873098" y="1024462"/>
        <a:ext cx="2967849" cy="652579"/>
      </dsp:txXfrm>
    </dsp:sp>
    <dsp:sp modelId="{30DFA05D-715D-4BCC-9A56-DED5D634A672}">
      <dsp:nvSpPr>
        <dsp:cNvPr id="0" name=""/>
        <dsp:cNvSpPr/>
      </dsp:nvSpPr>
      <dsp:spPr>
        <a:xfrm>
          <a:off x="0" y="2044118"/>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F50AA-0254-46A8-A77D-F14D58931585}">
      <dsp:nvSpPr>
        <dsp:cNvPr id="0" name=""/>
        <dsp:cNvSpPr/>
      </dsp:nvSpPr>
      <dsp:spPr>
        <a:xfrm>
          <a:off x="197405" y="2190949"/>
          <a:ext cx="359269" cy="3589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67C12B-1B74-48BE-BE33-680347880F94}">
      <dsp:nvSpPr>
        <dsp:cNvPr id="0" name=""/>
        <dsp:cNvSpPr/>
      </dsp:nvSpPr>
      <dsp:spPr>
        <a:xfrm>
          <a:off x="754080" y="2044118"/>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Limitations in advanced mathematical concepts limited approach to utilizing routing algorithms</a:t>
          </a:r>
          <a:endParaRPr lang="en-US" sz="1400" kern="1200" dirty="0"/>
        </a:p>
      </dsp:txBody>
      <dsp:txXfrm>
        <a:off x="754080" y="2044118"/>
        <a:ext cx="3119018" cy="815724"/>
      </dsp:txXfrm>
    </dsp:sp>
    <dsp:sp modelId="{DF5D6BA1-711B-4F29-8D59-A82F75549D66}">
      <dsp:nvSpPr>
        <dsp:cNvPr id="0" name=""/>
        <dsp:cNvSpPr/>
      </dsp:nvSpPr>
      <dsp:spPr>
        <a:xfrm>
          <a:off x="3873098" y="2044118"/>
          <a:ext cx="2967849"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A-Star algorithm scaled back due to time limitations and complexity</a:t>
          </a:r>
          <a:endParaRPr lang="en-US" sz="1200" kern="1200" dirty="0"/>
        </a:p>
      </dsp:txBody>
      <dsp:txXfrm>
        <a:off x="3873098" y="2044118"/>
        <a:ext cx="2967849" cy="652579"/>
      </dsp:txXfrm>
    </dsp:sp>
    <dsp:sp modelId="{6A457A83-CCB7-4D3C-9F39-22F4DC653E76}">
      <dsp:nvSpPr>
        <dsp:cNvPr id="0" name=""/>
        <dsp:cNvSpPr/>
      </dsp:nvSpPr>
      <dsp:spPr>
        <a:xfrm>
          <a:off x="0" y="3063774"/>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BD965-ACA6-4556-ABB0-848B2AB4660F}">
      <dsp:nvSpPr>
        <dsp:cNvPr id="0" name=""/>
        <dsp:cNvSpPr/>
      </dsp:nvSpPr>
      <dsp:spPr>
        <a:xfrm>
          <a:off x="197405" y="3210605"/>
          <a:ext cx="359269" cy="3589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36DBB8-A7F4-4866-ABC2-068AD6C9FBA7}">
      <dsp:nvSpPr>
        <dsp:cNvPr id="0" name=""/>
        <dsp:cNvSpPr/>
      </dsp:nvSpPr>
      <dsp:spPr>
        <a:xfrm>
          <a:off x="754080" y="3063774"/>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Campus closure introduced issues in communication and task cooperation</a:t>
          </a:r>
          <a:endParaRPr lang="en-US" sz="1400" kern="1200" dirty="0"/>
        </a:p>
      </dsp:txBody>
      <dsp:txXfrm>
        <a:off x="754080" y="3063774"/>
        <a:ext cx="3119018" cy="815724"/>
      </dsp:txXfrm>
    </dsp:sp>
    <dsp:sp modelId="{63F4FDE9-A252-487D-8AF5-6A00BE627924}">
      <dsp:nvSpPr>
        <dsp:cNvPr id="0" name=""/>
        <dsp:cNvSpPr/>
      </dsp:nvSpPr>
      <dsp:spPr>
        <a:xfrm>
          <a:off x="3873098" y="3063774"/>
          <a:ext cx="2967849"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Scaled back on tasks and deliverables.  Functional requirements adjusted as needed to a pure simulation testing.</a:t>
          </a:r>
          <a:endParaRPr lang="en-US" sz="1200" kern="1200" dirty="0"/>
        </a:p>
      </dsp:txBody>
      <dsp:txXfrm>
        <a:off x="3873098" y="3063774"/>
        <a:ext cx="2967849" cy="652579"/>
      </dsp:txXfrm>
    </dsp:sp>
    <dsp:sp modelId="{DE2989B9-8FB6-43F1-BC15-60A7B3BF720C}">
      <dsp:nvSpPr>
        <dsp:cNvPr id="0" name=""/>
        <dsp:cNvSpPr/>
      </dsp:nvSpPr>
      <dsp:spPr>
        <a:xfrm>
          <a:off x="0" y="4083430"/>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59BFC-741A-4E63-BD39-E68DE7F44B65}">
      <dsp:nvSpPr>
        <dsp:cNvPr id="0" name=""/>
        <dsp:cNvSpPr/>
      </dsp:nvSpPr>
      <dsp:spPr>
        <a:xfrm>
          <a:off x="197405" y="4230261"/>
          <a:ext cx="359269" cy="3589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1FC542-4229-4E6F-A19E-AF6C9D685DC0}">
      <dsp:nvSpPr>
        <dsp:cNvPr id="0" name=""/>
        <dsp:cNvSpPr/>
      </dsp:nvSpPr>
      <dsp:spPr>
        <a:xfrm>
          <a:off x="754080" y="4083430"/>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COVID-19 pandemic introduced an issue with the physical ROV</a:t>
          </a:r>
          <a:endParaRPr lang="en-US" sz="1400" kern="1200" dirty="0"/>
        </a:p>
      </dsp:txBody>
      <dsp:txXfrm>
        <a:off x="754080" y="4083430"/>
        <a:ext cx="3119018" cy="815724"/>
      </dsp:txXfrm>
    </dsp:sp>
    <dsp:sp modelId="{CE6B0C8E-18E6-4390-A391-FD75A111BFA9}">
      <dsp:nvSpPr>
        <dsp:cNvPr id="0" name=""/>
        <dsp:cNvSpPr/>
      </dsp:nvSpPr>
      <dsp:spPr>
        <a:xfrm>
          <a:off x="3873098" y="4083430"/>
          <a:ext cx="2967849"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Physical ROV confirmed to not be accessible.  Developing a demo of simulation instead.  Using team members existing computer technology and software to produce and edit video demonstration.</a:t>
          </a:r>
          <a:endParaRPr lang="en-US" sz="1200" kern="1200" dirty="0"/>
        </a:p>
      </dsp:txBody>
      <dsp:txXfrm>
        <a:off x="3873098" y="4083430"/>
        <a:ext cx="2967849" cy="652579"/>
      </dsp:txXfrm>
    </dsp:sp>
    <dsp:sp modelId="{1EB95AB6-05AB-4D41-A15D-563285C64072}">
      <dsp:nvSpPr>
        <dsp:cNvPr id="0" name=""/>
        <dsp:cNvSpPr/>
      </dsp:nvSpPr>
      <dsp:spPr>
        <a:xfrm>
          <a:off x="0" y="5103086"/>
          <a:ext cx="6931152" cy="6525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6C775-14B1-424E-AAA1-5D854D510D31}">
      <dsp:nvSpPr>
        <dsp:cNvPr id="0" name=""/>
        <dsp:cNvSpPr/>
      </dsp:nvSpPr>
      <dsp:spPr>
        <a:xfrm>
          <a:off x="197598" y="5249916"/>
          <a:ext cx="359269" cy="3589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3F4C60-3872-484B-844E-F18E4E4C2C08}">
      <dsp:nvSpPr>
        <dsp:cNvPr id="0" name=""/>
        <dsp:cNvSpPr/>
      </dsp:nvSpPr>
      <dsp:spPr>
        <a:xfrm>
          <a:off x="754466" y="5103086"/>
          <a:ext cx="3119018" cy="81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1" tIns="86331" rIns="86331" bIns="86331" numCol="1" spcCol="1270" anchor="ctr" anchorCtr="0">
          <a:noAutofit/>
        </a:bodyPr>
        <a:lstStyle/>
        <a:p>
          <a:pPr marL="0" lvl="0" indent="0" algn="l" defTabSz="622300">
            <a:lnSpc>
              <a:spcPct val="100000"/>
            </a:lnSpc>
            <a:spcBef>
              <a:spcPct val="0"/>
            </a:spcBef>
            <a:spcAft>
              <a:spcPct val="35000"/>
            </a:spcAft>
            <a:buNone/>
          </a:pPr>
          <a:r>
            <a:rPr lang="en-US" sz="1400" kern="1200"/>
            <a:t>School interfered with sprint progress: sprint velocity suffered during certain periods of the semester, often coinciding with Exams or other Projects</a:t>
          </a:r>
        </a:p>
      </dsp:txBody>
      <dsp:txXfrm>
        <a:off x="754466" y="5103086"/>
        <a:ext cx="3119018" cy="815724"/>
      </dsp:txXfrm>
    </dsp:sp>
    <dsp:sp modelId="{944A969A-13B9-4D75-B613-4E747F419397}">
      <dsp:nvSpPr>
        <dsp:cNvPr id="0" name=""/>
        <dsp:cNvSpPr/>
      </dsp:nvSpPr>
      <dsp:spPr>
        <a:xfrm>
          <a:off x="3873484" y="5103086"/>
          <a:ext cx="2869050" cy="65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65" tIns="69065" rIns="69065" bIns="69065" numCol="1" spcCol="1270" anchor="ctr" anchorCtr="0">
          <a:noAutofit/>
        </a:bodyPr>
        <a:lstStyle/>
        <a:p>
          <a:pPr marL="0" lvl="0" indent="0" algn="l" defTabSz="533400">
            <a:lnSpc>
              <a:spcPct val="100000"/>
            </a:lnSpc>
            <a:spcBef>
              <a:spcPct val="0"/>
            </a:spcBef>
            <a:spcAft>
              <a:spcPct val="35000"/>
            </a:spcAft>
            <a:buNone/>
          </a:pPr>
          <a:r>
            <a:rPr lang="en-US" sz="1200" kern="1200"/>
            <a:t>Mitigation: Unfinished tasks were carried to next sprint and task loads were assigned appropriately</a:t>
          </a:r>
          <a:endParaRPr lang="en-US" sz="1200" kern="1200" dirty="0"/>
        </a:p>
      </dsp:txBody>
      <dsp:txXfrm>
        <a:off x="3873484" y="5103086"/>
        <a:ext cx="2869050" cy="652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2D2E7-C72C-4131-8861-ABA2A94CCD77}">
      <dsp:nvSpPr>
        <dsp:cNvPr id="0" name=""/>
        <dsp:cNvSpPr/>
      </dsp:nvSpPr>
      <dsp:spPr>
        <a:xfrm>
          <a:off x="0" y="0"/>
          <a:ext cx="2544003" cy="763200"/>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4234" tIns="94234" rIns="94234" bIns="94234" numCol="1" spcCol="1270" anchor="ctr" anchorCtr="0">
          <a:noAutofit/>
        </a:bodyPr>
        <a:lstStyle/>
        <a:p>
          <a:pPr marL="0" lvl="0" indent="0" algn="ctr" defTabSz="711200">
            <a:lnSpc>
              <a:spcPct val="100000"/>
            </a:lnSpc>
            <a:spcBef>
              <a:spcPct val="0"/>
            </a:spcBef>
            <a:spcAft>
              <a:spcPct val="35000"/>
            </a:spcAft>
            <a:buNone/>
            <a:defRPr b="1"/>
          </a:pPr>
          <a:r>
            <a:rPr lang="en-US" sz="1600" kern="1200" dirty="0"/>
            <a:t>What worked well?</a:t>
          </a:r>
        </a:p>
      </dsp:txBody>
      <dsp:txXfrm>
        <a:off x="228960" y="0"/>
        <a:ext cx="2086083" cy="763200"/>
      </dsp:txXfrm>
    </dsp:sp>
    <dsp:sp modelId="{8EAA0966-8105-4A58-B91E-F3AA1242B393}">
      <dsp:nvSpPr>
        <dsp:cNvPr id="0" name=""/>
        <dsp:cNvSpPr/>
      </dsp:nvSpPr>
      <dsp:spPr>
        <a:xfrm>
          <a:off x="6666" y="893068"/>
          <a:ext cx="2315042" cy="2896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940" tIns="182940" rIns="182940" bIns="36588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endParaRPr lang="en-US" sz="1100" kern="1200" dirty="0"/>
        </a:p>
      </dsp:txBody>
      <dsp:txXfrm>
        <a:off x="6666" y="893068"/>
        <a:ext cx="2315042" cy="2896920"/>
      </dsp:txXfrm>
    </dsp:sp>
    <dsp:sp modelId="{5731E53F-C1F1-44FD-8775-652093110F73}">
      <dsp:nvSpPr>
        <dsp:cNvPr id="0" name=""/>
        <dsp:cNvSpPr/>
      </dsp:nvSpPr>
      <dsp:spPr>
        <a:xfrm>
          <a:off x="2544436" y="0"/>
          <a:ext cx="2544003" cy="763200"/>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4234" tIns="94234" rIns="94234" bIns="94234" numCol="1" spcCol="1270" anchor="ctr" anchorCtr="0">
          <a:noAutofit/>
        </a:bodyPr>
        <a:lstStyle/>
        <a:p>
          <a:pPr marL="0" lvl="0" indent="0" algn="ctr" defTabSz="711200">
            <a:lnSpc>
              <a:spcPct val="100000"/>
            </a:lnSpc>
            <a:spcBef>
              <a:spcPct val="0"/>
            </a:spcBef>
            <a:spcAft>
              <a:spcPct val="35000"/>
            </a:spcAft>
            <a:buNone/>
            <a:defRPr b="1"/>
          </a:pPr>
          <a:r>
            <a:rPr lang="en-US" sz="1600" kern="1200" dirty="0"/>
            <a:t>What didn’t work well?</a:t>
          </a:r>
        </a:p>
      </dsp:txBody>
      <dsp:txXfrm>
        <a:off x="2773396" y="0"/>
        <a:ext cx="2086083" cy="763200"/>
      </dsp:txXfrm>
    </dsp:sp>
    <dsp:sp modelId="{5D61A0EE-7612-4926-9AC4-40772BD6034D}">
      <dsp:nvSpPr>
        <dsp:cNvPr id="0" name=""/>
        <dsp:cNvSpPr/>
      </dsp:nvSpPr>
      <dsp:spPr>
        <a:xfrm>
          <a:off x="2500475" y="907446"/>
          <a:ext cx="2315042" cy="287774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940" tIns="182940" rIns="182940" bIns="365880" numCol="1" spcCol="1270" anchor="t" anchorCtr="0">
          <a:noAutofit/>
        </a:bodyPr>
        <a:lstStyle/>
        <a:p>
          <a:pPr marL="0" lvl="0" indent="0" algn="l" defTabSz="488950">
            <a:lnSpc>
              <a:spcPct val="100000"/>
            </a:lnSpc>
            <a:spcBef>
              <a:spcPct val="0"/>
            </a:spcBef>
            <a:spcAft>
              <a:spcPct val="35000"/>
            </a:spcAft>
            <a:buNone/>
          </a:pPr>
          <a:endParaRPr lang="en-US" sz="1100" kern="1200" dirty="0"/>
        </a:p>
      </dsp:txBody>
      <dsp:txXfrm>
        <a:off x="2500475" y="907446"/>
        <a:ext cx="2315042" cy="2877749"/>
      </dsp:txXfrm>
    </dsp:sp>
    <dsp:sp modelId="{2DA7C86A-B89C-4E59-8069-7EB9E11D1CD9}">
      <dsp:nvSpPr>
        <dsp:cNvPr id="0" name=""/>
        <dsp:cNvSpPr/>
      </dsp:nvSpPr>
      <dsp:spPr>
        <a:xfrm>
          <a:off x="4970193" y="38417"/>
          <a:ext cx="2544003" cy="763200"/>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4234" tIns="94234" rIns="94234" bIns="94234" numCol="1" spcCol="1270" anchor="ctr" anchorCtr="0">
          <a:noAutofit/>
        </a:bodyPr>
        <a:lstStyle/>
        <a:p>
          <a:pPr marL="0" lvl="0" indent="0" algn="ctr" defTabSz="711200">
            <a:lnSpc>
              <a:spcPct val="100000"/>
            </a:lnSpc>
            <a:spcBef>
              <a:spcPct val="0"/>
            </a:spcBef>
            <a:spcAft>
              <a:spcPct val="35000"/>
            </a:spcAft>
            <a:buNone/>
            <a:defRPr b="1"/>
          </a:pPr>
          <a:r>
            <a:rPr lang="en-US" sz="1600" kern="1200" dirty="0"/>
            <a:t>Method/Process changes in future projects?</a:t>
          </a:r>
        </a:p>
      </dsp:txBody>
      <dsp:txXfrm>
        <a:off x="5199153" y="38417"/>
        <a:ext cx="2086083" cy="763200"/>
      </dsp:txXfrm>
    </dsp:sp>
    <dsp:sp modelId="{9874F694-66B8-4AA0-8554-114752D9697A}">
      <dsp:nvSpPr>
        <dsp:cNvPr id="0" name=""/>
        <dsp:cNvSpPr/>
      </dsp:nvSpPr>
      <dsp:spPr>
        <a:xfrm>
          <a:off x="4994285" y="915812"/>
          <a:ext cx="2315042" cy="286659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940" tIns="182940" rIns="182940" bIns="365880" numCol="1" spcCol="1270" anchor="t" anchorCtr="0">
          <a:noAutofit/>
        </a:bodyPr>
        <a:lstStyle/>
        <a:p>
          <a:pPr marL="0" lvl="0" indent="0" algn="l" defTabSz="488950">
            <a:lnSpc>
              <a:spcPct val="100000"/>
            </a:lnSpc>
            <a:spcBef>
              <a:spcPct val="0"/>
            </a:spcBef>
            <a:spcAft>
              <a:spcPct val="35000"/>
            </a:spcAft>
            <a:buNone/>
          </a:pPr>
          <a:endParaRPr lang="en-US" sz="1100" kern="1200" dirty="0"/>
        </a:p>
      </dsp:txBody>
      <dsp:txXfrm>
        <a:off x="4994285" y="915812"/>
        <a:ext cx="2315042" cy="2866594"/>
      </dsp:txXfrm>
    </dsp:sp>
    <dsp:sp modelId="{1799A6A1-3E77-448A-A2C4-51E7C138F519}">
      <dsp:nvSpPr>
        <dsp:cNvPr id="0" name=""/>
        <dsp:cNvSpPr/>
      </dsp:nvSpPr>
      <dsp:spPr>
        <a:xfrm>
          <a:off x="7455404" y="777"/>
          <a:ext cx="2544003" cy="763200"/>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4234" tIns="94234" rIns="94234" bIns="94234" numCol="1" spcCol="1270" anchor="ctr" anchorCtr="0">
          <a:noAutofit/>
        </a:bodyPr>
        <a:lstStyle/>
        <a:p>
          <a:pPr marL="0" lvl="0" indent="0" algn="ctr" defTabSz="711200">
            <a:lnSpc>
              <a:spcPct val="100000"/>
            </a:lnSpc>
            <a:spcBef>
              <a:spcPct val="0"/>
            </a:spcBef>
            <a:spcAft>
              <a:spcPct val="35000"/>
            </a:spcAft>
            <a:buNone/>
            <a:defRPr b="1"/>
          </a:pPr>
          <a:r>
            <a:rPr lang="en-US" sz="1600" kern="1200" dirty="0"/>
            <a:t>Issues encountered?</a:t>
          </a:r>
        </a:p>
      </dsp:txBody>
      <dsp:txXfrm>
        <a:off x="7684364" y="777"/>
        <a:ext cx="2086083" cy="763200"/>
      </dsp:txXfrm>
    </dsp:sp>
    <dsp:sp modelId="{8867329D-FAD2-427A-A64D-20137EF59146}">
      <dsp:nvSpPr>
        <dsp:cNvPr id="0" name=""/>
        <dsp:cNvSpPr/>
      </dsp:nvSpPr>
      <dsp:spPr>
        <a:xfrm>
          <a:off x="7488094" y="919229"/>
          <a:ext cx="2315042" cy="28620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940" tIns="182940" rIns="182940" bIns="365880" numCol="1" spcCol="1270" anchor="t" anchorCtr="0">
          <a:noAutofit/>
        </a:bodyPr>
        <a:lstStyle/>
        <a:p>
          <a:pPr marL="0" lvl="0" indent="0" algn="l" defTabSz="488950">
            <a:lnSpc>
              <a:spcPct val="100000"/>
            </a:lnSpc>
            <a:spcBef>
              <a:spcPct val="0"/>
            </a:spcBef>
            <a:spcAft>
              <a:spcPct val="35000"/>
            </a:spcAft>
            <a:buNone/>
          </a:pPr>
          <a:endParaRPr lang="en-US" sz="1100" kern="1200" dirty="0"/>
        </a:p>
      </dsp:txBody>
      <dsp:txXfrm>
        <a:off x="7488094" y="919229"/>
        <a:ext cx="2315042" cy="28620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98025-9E95-4DC2-8E4B-7D0C177FFD66}"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86418-1FC6-41A7-B51A-61DFFF0A0964}" type="slidenum">
              <a:rPr lang="en-US" smtClean="0"/>
              <a:t>‹#›</a:t>
            </a:fld>
            <a:endParaRPr lang="en-US"/>
          </a:p>
        </p:txBody>
      </p:sp>
    </p:spTree>
    <p:extLst>
      <p:ext uri="{BB962C8B-B14F-4D97-AF65-F5344CB8AC3E}">
        <p14:creationId xmlns:p14="http://schemas.microsoft.com/office/powerpoint/2010/main" val="733096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86418-1FC6-41A7-B51A-61DFFF0A0964}" type="slidenum">
              <a:rPr lang="en-US" smtClean="0"/>
              <a:t>6</a:t>
            </a:fld>
            <a:endParaRPr lang="en-US"/>
          </a:p>
        </p:txBody>
      </p:sp>
    </p:spTree>
    <p:extLst>
      <p:ext uri="{BB962C8B-B14F-4D97-AF65-F5344CB8AC3E}">
        <p14:creationId xmlns:p14="http://schemas.microsoft.com/office/powerpoint/2010/main" val="16833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86418-1FC6-41A7-B51A-61DFFF0A0964}" type="slidenum">
              <a:rPr lang="en-US" smtClean="0"/>
              <a:t>7</a:t>
            </a:fld>
            <a:endParaRPr lang="en-US"/>
          </a:p>
        </p:txBody>
      </p:sp>
    </p:spTree>
    <p:extLst>
      <p:ext uri="{BB962C8B-B14F-4D97-AF65-F5344CB8AC3E}">
        <p14:creationId xmlns:p14="http://schemas.microsoft.com/office/powerpoint/2010/main" val="374497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86418-1FC6-41A7-B51A-61DFFF0A0964}" type="slidenum">
              <a:rPr lang="en-US" smtClean="0"/>
              <a:t>8</a:t>
            </a:fld>
            <a:endParaRPr lang="en-US"/>
          </a:p>
        </p:txBody>
      </p:sp>
    </p:spTree>
    <p:extLst>
      <p:ext uri="{BB962C8B-B14F-4D97-AF65-F5344CB8AC3E}">
        <p14:creationId xmlns:p14="http://schemas.microsoft.com/office/powerpoint/2010/main" val="225760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86418-1FC6-41A7-B51A-61DFFF0A0964}" type="slidenum">
              <a:rPr lang="en-US" smtClean="0"/>
              <a:t>9</a:t>
            </a:fld>
            <a:endParaRPr lang="en-US"/>
          </a:p>
        </p:txBody>
      </p:sp>
    </p:spTree>
    <p:extLst>
      <p:ext uri="{BB962C8B-B14F-4D97-AF65-F5344CB8AC3E}">
        <p14:creationId xmlns:p14="http://schemas.microsoft.com/office/powerpoint/2010/main" val="386476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0266-641F-4015-B90E-D93F5ABD1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CB1F1-7B50-4DB6-8D00-D15BAB670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3284B-5773-4694-A085-7B35E31F9DF1}"/>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56DF52BA-0E1A-4EBA-BF8A-EA8E92F11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B2934-10E9-400F-91E5-BB3CB8F57C6D}"/>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12559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7796-74F5-4729-A235-90AC4E32A5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4A2316-C642-4F3E-A126-478918428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69B8E-B354-4A97-BAD2-205A68E6A33C}"/>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821FB5D5-6E84-4E73-B0AE-5BA277A5F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F3BED-DD22-4C51-BD85-664C742397D0}"/>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310110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4D1D5-09E9-4618-8E32-091C3BEFF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5CAC0-D7D3-4CC6-BD69-7099016D7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89B40-000F-4A67-BF53-1480378AAF69}"/>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1F2DD70A-E5B7-4954-8B8B-3AE71BD8D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E54D-52A5-43E7-BDBD-2825F6BF95C8}"/>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48089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85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6372-98CB-42BA-B5E0-98E9941BB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28870-6209-40F0-855C-7E99C5EAB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C5106-8188-4446-A1CC-5A2108D69B16}"/>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DB833206-AE98-4159-9E7A-57709F6CE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677C8-348B-4060-9BD5-8794C8E2BB57}"/>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291599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661B-0A8F-438C-A3AB-26D16C2CE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43451-22E0-4F1A-89BB-5F15A9227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A2321-AFC6-45FE-83D6-C7273B3636B9}"/>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495605DC-FF23-4BA9-ADB0-32E1B9CC5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DE427-26FA-4B6C-907B-A96AED135EF3}"/>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265101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8313-99B3-4042-9831-3FF85B6E7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2DBE5-3E38-40EB-BE45-8D52FF079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D9C24-EB3A-427F-80AA-B831C12EAF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65D9D-9FDD-43F7-BFAC-A491981ED28E}"/>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6" name="Footer Placeholder 5">
            <a:extLst>
              <a:ext uri="{FF2B5EF4-FFF2-40B4-BE49-F238E27FC236}">
                <a16:creationId xmlns:a16="http://schemas.microsoft.com/office/drawing/2014/main" id="{EBA8D04C-7361-416B-8235-317215C6F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D8AF8-C3E1-44D5-9B09-18EEAD9C49D6}"/>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353032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37AE-6F4A-4B08-9932-E92CCCB8C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14E4E-B490-472B-926F-F1F0BA5B4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EED78-09F6-4C03-955C-CF771D9D1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377A3-1296-4F69-87AD-475AAF814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F2382-6823-4304-8F78-B56645456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42BE3-7019-480A-83EB-6C0212136C0E}"/>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8" name="Footer Placeholder 7">
            <a:extLst>
              <a:ext uri="{FF2B5EF4-FFF2-40B4-BE49-F238E27FC236}">
                <a16:creationId xmlns:a16="http://schemas.microsoft.com/office/drawing/2014/main" id="{ACD4842A-1583-4EEA-B573-F3CAB52493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9DB61-7F48-4F81-9D0F-08097698A4B3}"/>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109563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804B-4C3A-4784-8436-4C98E87D6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EB546-6E4A-4055-A9EE-FFF53787A8E4}"/>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4" name="Footer Placeholder 3">
            <a:extLst>
              <a:ext uri="{FF2B5EF4-FFF2-40B4-BE49-F238E27FC236}">
                <a16:creationId xmlns:a16="http://schemas.microsoft.com/office/drawing/2014/main" id="{1409AAAD-DA2C-4BAD-8A6F-8B6996162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BA5BF7-31ED-4463-A0B5-6E0C5C3CF68F}"/>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26365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75305-F649-457F-AEAC-F584EAAFFC28}"/>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3" name="Footer Placeholder 2">
            <a:extLst>
              <a:ext uri="{FF2B5EF4-FFF2-40B4-BE49-F238E27FC236}">
                <a16:creationId xmlns:a16="http://schemas.microsoft.com/office/drawing/2014/main" id="{3DE32926-9B4B-4908-B714-3D2341F64A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CD0032-150A-4EBA-A41F-95A61D395233}"/>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78499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4A4-29A0-4697-9E6D-9B9D0F09E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1E5528-EA1E-46ED-BB10-3D0F6CD65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9393EE-10EA-4E63-9882-67459EA5C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BE04D-B087-4FDC-85BA-2D714E71ACFE}"/>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6" name="Footer Placeholder 5">
            <a:extLst>
              <a:ext uri="{FF2B5EF4-FFF2-40B4-BE49-F238E27FC236}">
                <a16:creationId xmlns:a16="http://schemas.microsoft.com/office/drawing/2014/main" id="{BF60A3A8-0453-49D8-BCF4-4D54ED207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5E122-BD75-4295-A77E-29A17C030EFA}"/>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287505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74F1-5A35-4CCC-B97E-38DE30484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732DF-334E-483F-906F-862F0C6F1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841CB-36C1-42FA-9D44-FA664F755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A53AA-ED63-427E-9BC1-6B8269C6B6B5}"/>
              </a:ext>
            </a:extLst>
          </p:cNvPr>
          <p:cNvSpPr>
            <a:spLocks noGrp="1"/>
          </p:cNvSpPr>
          <p:nvPr>
            <p:ph type="dt" sz="half" idx="10"/>
          </p:nvPr>
        </p:nvSpPr>
        <p:spPr/>
        <p:txBody>
          <a:bodyPr/>
          <a:lstStyle/>
          <a:p>
            <a:fld id="{931746A5-8A6A-427F-B5BE-D600C7355A9D}" type="datetimeFigureOut">
              <a:rPr lang="en-US" smtClean="0"/>
              <a:t>4/26/2020</a:t>
            </a:fld>
            <a:endParaRPr lang="en-US"/>
          </a:p>
        </p:txBody>
      </p:sp>
      <p:sp>
        <p:nvSpPr>
          <p:cNvPr id="6" name="Footer Placeholder 5">
            <a:extLst>
              <a:ext uri="{FF2B5EF4-FFF2-40B4-BE49-F238E27FC236}">
                <a16:creationId xmlns:a16="http://schemas.microsoft.com/office/drawing/2014/main" id="{9ABC8F7B-B486-4F50-9796-D3F690858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89EB-6FD0-4D53-8EE8-1DF6D311D323}"/>
              </a:ext>
            </a:extLst>
          </p:cNvPr>
          <p:cNvSpPr>
            <a:spLocks noGrp="1"/>
          </p:cNvSpPr>
          <p:nvPr>
            <p:ph type="sldNum" sz="quarter" idx="12"/>
          </p:nvPr>
        </p:nvSpPr>
        <p:spPr/>
        <p:txBody>
          <a:bodyPr/>
          <a:lstStyle/>
          <a:p>
            <a:fld id="{CC0F1971-70EB-4595-8765-E02A26941B5E}" type="slidenum">
              <a:rPr lang="en-US" smtClean="0"/>
              <a:t>‹#›</a:t>
            </a:fld>
            <a:endParaRPr lang="en-US"/>
          </a:p>
        </p:txBody>
      </p:sp>
    </p:spTree>
    <p:extLst>
      <p:ext uri="{BB962C8B-B14F-4D97-AF65-F5344CB8AC3E}">
        <p14:creationId xmlns:p14="http://schemas.microsoft.com/office/powerpoint/2010/main" val="94360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34CD4-267C-4A9E-9C99-4B9064EFF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87778-DA46-4133-A017-44C6A163F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96E83-6FF2-4390-91DD-FE910F03C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746A5-8A6A-427F-B5BE-D600C7355A9D}" type="datetimeFigureOut">
              <a:rPr lang="en-US" smtClean="0"/>
              <a:t>4/26/2020</a:t>
            </a:fld>
            <a:endParaRPr lang="en-US"/>
          </a:p>
        </p:txBody>
      </p:sp>
      <p:sp>
        <p:nvSpPr>
          <p:cNvPr id="5" name="Footer Placeholder 4">
            <a:extLst>
              <a:ext uri="{FF2B5EF4-FFF2-40B4-BE49-F238E27FC236}">
                <a16:creationId xmlns:a16="http://schemas.microsoft.com/office/drawing/2014/main" id="{ECC880AA-53A0-4ABE-8259-318E044DC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BCB14-3FBC-4D45-B548-0A53002CF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F1971-70EB-4595-8765-E02A26941B5E}" type="slidenum">
              <a:rPr lang="en-US" smtClean="0"/>
              <a:t>‹#›</a:t>
            </a:fld>
            <a:endParaRPr lang="en-US"/>
          </a:p>
        </p:txBody>
      </p:sp>
    </p:spTree>
    <p:extLst>
      <p:ext uri="{BB962C8B-B14F-4D97-AF65-F5344CB8AC3E}">
        <p14:creationId xmlns:p14="http://schemas.microsoft.com/office/powerpoint/2010/main" val="107202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4/27/2020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43848391"/>
      </p:ext>
    </p:extLst>
  </p:cSld>
  <p:clrMap bg1="lt1" tx1="dk1" bg2="lt2" tx2="dk2" accent1="accent1" accent2="accent2" accent3="accent3" accent4="accent4" accent5="accent5" accent6="accent6" hlink="hlink" folHlink="folHlink"/>
  <p:sldLayoutIdLst>
    <p:sldLayoutId id="2147483730" r:id="rId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open?id=1D58s5rOhGbV4GcWEc2uUwAG5J9ozqpO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0" name="Rectangle 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32">
            <a:extLst>
              <a:ext uri="{FF2B5EF4-FFF2-40B4-BE49-F238E27FC236}">
                <a16:creationId xmlns:a16="http://schemas.microsoft.com/office/drawing/2014/main" id="{7C2BBAF4-902D-446D-84A3-42BE535184B3}"/>
              </a:ext>
            </a:extLst>
          </p:cNvPr>
          <p:cNvPicPr>
            <a:picLocks noChangeAspect="1"/>
          </p:cNvPicPr>
          <p:nvPr/>
        </p:nvPicPr>
        <p:blipFill rotWithShape="1">
          <a:blip r:embed="rId2">
            <a:alphaModFix amt="50000"/>
          </a:blip>
          <a:srcRect t="2972" b="12758"/>
          <a:stretch/>
        </p:blipFill>
        <p:spPr>
          <a:xfrm>
            <a:off x="20" y="1"/>
            <a:ext cx="12191980" cy="6857999"/>
          </a:xfrm>
          <a:prstGeom prst="rect">
            <a:avLst/>
          </a:prstGeom>
        </p:spPr>
      </p:pic>
      <p:sp>
        <p:nvSpPr>
          <p:cNvPr id="2" name="Title 1">
            <a:extLst>
              <a:ext uri="{FF2B5EF4-FFF2-40B4-BE49-F238E27FC236}">
                <a16:creationId xmlns:a16="http://schemas.microsoft.com/office/drawing/2014/main" id="{859AD6D3-6E33-49F9-8E9C-EA8BDFDDC336}"/>
              </a:ext>
            </a:extLst>
          </p:cNvPr>
          <p:cNvSpPr>
            <a:spLocks noGrp="1"/>
          </p:cNvSpPr>
          <p:nvPr>
            <p:ph type="ctrTitle"/>
          </p:nvPr>
        </p:nvSpPr>
        <p:spPr>
          <a:xfrm>
            <a:off x="1524000" y="1122362"/>
            <a:ext cx="9144000" cy="2900518"/>
          </a:xfrm>
        </p:spPr>
        <p:txBody>
          <a:bodyPr>
            <a:normAutofit/>
          </a:bodyPr>
          <a:lstStyle/>
          <a:p>
            <a:r>
              <a:rPr lang="en-US" i="1" dirty="0">
                <a:solidFill>
                  <a:srgbClr val="FFFFFF"/>
                </a:solidFill>
                <a:latin typeface="Algerian" panose="020B0604020202020204" pitchFamily="82" charset="0"/>
              </a:rPr>
              <a:t>Project Aqua</a:t>
            </a:r>
          </a:p>
        </p:txBody>
      </p:sp>
      <p:sp>
        <p:nvSpPr>
          <p:cNvPr id="3" name="Subtitle 2">
            <a:extLst>
              <a:ext uri="{FF2B5EF4-FFF2-40B4-BE49-F238E27FC236}">
                <a16:creationId xmlns:a16="http://schemas.microsoft.com/office/drawing/2014/main" id="{E115D543-93D5-419F-A914-C6D689D0BB6F}"/>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latin typeface="Century Schoolbook" panose="02040604050505020304" pitchFamily="18" charset="0"/>
              </a:rPr>
              <a:t>Gigi </a:t>
            </a:r>
            <a:r>
              <a:rPr lang="en-US" dirty="0" err="1">
                <a:solidFill>
                  <a:srgbClr val="FFFFFF"/>
                </a:solidFill>
                <a:latin typeface="Century Schoolbook" panose="02040604050505020304" pitchFamily="18" charset="0"/>
              </a:rPr>
              <a:t>Lucena</a:t>
            </a:r>
            <a:r>
              <a:rPr lang="en-US" dirty="0">
                <a:solidFill>
                  <a:srgbClr val="FFFFFF"/>
                </a:solidFill>
                <a:latin typeface="Century Schoolbook" panose="02040604050505020304" pitchFamily="18" charset="0"/>
              </a:rPr>
              <a:t>, Brandon </a:t>
            </a:r>
            <a:r>
              <a:rPr lang="en-US" dirty="0" err="1">
                <a:solidFill>
                  <a:srgbClr val="FFFFFF"/>
                </a:solidFill>
                <a:latin typeface="Century Schoolbook" panose="02040604050505020304" pitchFamily="18" charset="0"/>
              </a:rPr>
              <a:t>Umansky</a:t>
            </a:r>
            <a:r>
              <a:rPr lang="en-US" dirty="0">
                <a:solidFill>
                  <a:srgbClr val="FFFFFF"/>
                </a:solidFill>
                <a:latin typeface="Century Schoolbook" panose="02040604050505020304" pitchFamily="18" charset="0"/>
              </a:rPr>
              <a:t>, Gage </a:t>
            </a:r>
            <a:r>
              <a:rPr lang="en-US" dirty="0" err="1">
                <a:solidFill>
                  <a:srgbClr val="FFFFFF"/>
                </a:solidFill>
                <a:latin typeface="Century Schoolbook" panose="02040604050505020304" pitchFamily="18" charset="0"/>
              </a:rPr>
              <a:t>Aschenbrenner</a:t>
            </a:r>
            <a:r>
              <a:rPr lang="en-US" dirty="0">
                <a:solidFill>
                  <a:srgbClr val="FFFFFF"/>
                </a:solidFill>
                <a:latin typeface="Century Schoolbook" panose="02040604050505020304" pitchFamily="18" charset="0"/>
              </a:rPr>
              <a:t>, Daniel Cardenas</a:t>
            </a:r>
          </a:p>
        </p:txBody>
      </p:sp>
    </p:spTree>
    <p:extLst>
      <p:ext uri="{BB962C8B-B14F-4D97-AF65-F5344CB8AC3E}">
        <p14:creationId xmlns:p14="http://schemas.microsoft.com/office/powerpoint/2010/main" val="39098459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EF8BE9-A18D-41E3-BEEF-29736865E8F2}"/>
              </a:ext>
            </a:extLst>
          </p:cNvPr>
          <p:cNvSpPr>
            <a:spLocks noGrp="1"/>
          </p:cNvSpPr>
          <p:nvPr>
            <p:ph type="title"/>
          </p:nvPr>
        </p:nvSpPr>
        <p:spPr>
          <a:xfrm>
            <a:off x="888630" y="4760132"/>
            <a:ext cx="4980883" cy="1777829"/>
          </a:xfrm>
        </p:spPr>
        <p:txBody>
          <a:bodyPr vert="horz" lIns="91440" tIns="45720" rIns="91440" bIns="45720" rtlCol="0" anchor="ctr">
            <a:normAutofit/>
          </a:bodyPr>
          <a:lstStyle/>
          <a:p>
            <a:pPr algn="r"/>
            <a:r>
              <a:rPr lang="en-US" sz="4000" dirty="0"/>
              <a:t>Project Velocity and Burndown</a:t>
            </a:r>
          </a:p>
        </p:txBody>
      </p:sp>
      <p:sp>
        <p:nvSpPr>
          <p:cNvPr id="113" name="Freeform: Shape 11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7" name="Content Placeholder 36" descr="A picture containing clock&#10;&#10;Description automatically generated">
            <a:extLst>
              <a:ext uri="{FF2B5EF4-FFF2-40B4-BE49-F238E27FC236}">
                <a16:creationId xmlns:a16="http://schemas.microsoft.com/office/drawing/2014/main" id="{A0F3CAAF-4664-4BF0-A714-FC154C49A1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6747" y="854746"/>
            <a:ext cx="5033108" cy="3011529"/>
          </a:xfrm>
        </p:spPr>
      </p:pic>
      <p:pic>
        <p:nvPicPr>
          <p:cNvPr id="14" name="Content Placeholder 13" descr="A picture containing sitting&#10;&#10;Description automatically generated">
            <a:extLst>
              <a:ext uri="{FF2B5EF4-FFF2-40B4-BE49-F238E27FC236}">
                <a16:creationId xmlns:a16="http://schemas.microsoft.com/office/drawing/2014/main" id="{B3FC1C08-4356-4F5E-8AF0-DE81138B548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4396" y="352699"/>
            <a:ext cx="6660423" cy="3614389"/>
          </a:xfrm>
        </p:spPr>
      </p:pic>
      <p:sp>
        <p:nvSpPr>
          <p:cNvPr id="40" name="TextBox 39">
            <a:extLst>
              <a:ext uri="{FF2B5EF4-FFF2-40B4-BE49-F238E27FC236}">
                <a16:creationId xmlns:a16="http://schemas.microsoft.com/office/drawing/2014/main" id="{3AA40153-FFA3-4D8B-9C13-E55F349A91C7}"/>
              </a:ext>
            </a:extLst>
          </p:cNvPr>
          <p:cNvSpPr txBox="1"/>
          <p:nvPr/>
        </p:nvSpPr>
        <p:spPr>
          <a:xfrm>
            <a:off x="6202846" y="4682250"/>
            <a:ext cx="580617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Early development on track</a:t>
            </a:r>
          </a:p>
          <a:p>
            <a:pPr marL="285750" indent="-285750">
              <a:buFont typeface="Wingdings" panose="05000000000000000000" pitchFamily="2" charset="2"/>
              <a:buChar char="Ø"/>
            </a:pPr>
            <a:r>
              <a:rPr lang="en-US" dirty="0"/>
              <a:t>First few months spent gauging optimal task workload</a:t>
            </a:r>
          </a:p>
          <a:p>
            <a:pPr marL="285750" indent="-285750">
              <a:buFont typeface="Wingdings" panose="05000000000000000000" pitchFamily="2" charset="2"/>
              <a:buChar char="Ø"/>
            </a:pPr>
            <a:r>
              <a:rPr lang="en-US" dirty="0"/>
              <a:t>Return to project in second semester worked smoothly</a:t>
            </a:r>
          </a:p>
          <a:p>
            <a:pPr marL="285750" indent="-285750">
              <a:buFont typeface="Wingdings" panose="05000000000000000000" pitchFamily="2" charset="2"/>
              <a:buChar char="Ø"/>
            </a:pPr>
            <a:r>
              <a:rPr lang="en-US" dirty="0"/>
              <a:t>Severe loss of work effectiveness and task completion in March due to COVID-19</a:t>
            </a:r>
          </a:p>
          <a:p>
            <a:pPr marL="285750" indent="-285750">
              <a:buFont typeface="Wingdings" panose="05000000000000000000" pitchFamily="2" charset="2"/>
              <a:buChar char="Ø"/>
            </a:pPr>
            <a:r>
              <a:rPr lang="en-US" dirty="0"/>
              <a:t>Project tasks adjusted in April to facilitate a working demo</a:t>
            </a:r>
          </a:p>
        </p:txBody>
      </p:sp>
    </p:spTree>
    <p:extLst>
      <p:ext uri="{BB962C8B-B14F-4D97-AF65-F5344CB8AC3E}">
        <p14:creationId xmlns:p14="http://schemas.microsoft.com/office/powerpoint/2010/main" val="18683217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Title 3">
            <a:extLst>
              <a:ext uri="{FF2B5EF4-FFF2-40B4-BE49-F238E27FC236}">
                <a16:creationId xmlns:a16="http://schemas.microsoft.com/office/drawing/2014/main" id="{D6752735-8D13-4EC7-9F3C-3E4DFE6DD27E}"/>
              </a:ext>
            </a:extLst>
          </p:cNvPr>
          <p:cNvSpPr>
            <a:spLocks noGrp="1"/>
          </p:cNvSpPr>
          <p:nvPr>
            <p:ph type="title"/>
          </p:nvPr>
        </p:nvSpPr>
        <p:spPr>
          <a:xfrm>
            <a:off x="888630" y="4760132"/>
            <a:ext cx="4980883" cy="1777829"/>
          </a:xfrm>
        </p:spPr>
        <p:txBody>
          <a:bodyPr vert="horz" lIns="91440" tIns="45720" rIns="91440" bIns="45720" rtlCol="0" anchor="ctr">
            <a:normAutofit/>
          </a:bodyPr>
          <a:lstStyle/>
          <a:p>
            <a:pPr algn="r"/>
            <a:r>
              <a:rPr lang="en-US" sz="4000" dirty="0"/>
              <a:t>Source Lines of Code</a:t>
            </a:r>
          </a:p>
        </p:txBody>
      </p:sp>
      <p:sp>
        <p:nvSpPr>
          <p:cNvPr id="109" name="Freeform: Shape 10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21B2DD24-A9B4-4C7E-8A72-2DF2EC1ACA4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1235"/>
          <a:stretch/>
        </p:blipFill>
        <p:spPr>
          <a:xfrm>
            <a:off x="648910" y="751059"/>
            <a:ext cx="5286224" cy="3171720"/>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D776957B-A85E-4D4E-A655-6B9B178A6FBE}"/>
              </a:ext>
            </a:extLst>
          </p:cNvPr>
          <p:cNvPicPr>
            <a:picLocks noChangeAspect="1"/>
          </p:cNvPicPr>
          <p:nvPr/>
        </p:nvPicPr>
        <p:blipFill rotWithShape="1">
          <a:blip r:embed="rId3">
            <a:extLst>
              <a:ext uri="{28A0092B-C50C-407E-A947-70E740481C1C}">
                <a14:useLocalDpi xmlns:a14="http://schemas.microsoft.com/office/drawing/2010/main" val="0"/>
              </a:ext>
            </a:extLst>
          </a:blip>
          <a:srcRect b="827"/>
          <a:stretch/>
        </p:blipFill>
        <p:spPr>
          <a:xfrm>
            <a:off x="6256867" y="748360"/>
            <a:ext cx="5300659" cy="3180377"/>
          </a:xfrm>
          <a:prstGeom prst="rect">
            <a:avLst/>
          </a:prstGeom>
        </p:spPr>
      </p:pic>
      <p:sp>
        <p:nvSpPr>
          <p:cNvPr id="14" name="Content Placeholder 13">
            <a:extLst>
              <a:ext uri="{FF2B5EF4-FFF2-40B4-BE49-F238E27FC236}">
                <a16:creationId xmlns:a16="http://schemas.microsoft.com/office/drawing/2014/main" id="{69E109EB-95B8-4CC3-8F23-16407657E541}"/>
              </a:ext>
            </a:extLst>
          </p:cNvPr>
          <p:cNvSpPr>
            <a:spLocks noGrp="1"/>
          </p:cNvSpPr>
          <p:nvPr>
            <p:ph sz="half" idx="1"/>
          </p:nvPr>
        </p:nvSpPr>
        <p:spPr>
          <a:xfrm>
            <a:off x="6095999" y="4767660"/>
            <a:ext cx="5709177" cy="1770300"/>
          </a:xfrm>
        </p:spPr>
        <p:txBody>
          <a:bodyPr vert="horz" lIns="91440" tIns="45720" rIns="91440" bIns="45720" rtlCol="0" anchor="ctr">
            <a:noAutofit/>
          </a:bodyPr>
          <a:lstStyle/>
          <a:p>
            <a:pPr>
              <a:buFont typeface="Wingdings" panose="05000000000000000000" pitchFamily="2" charset="2"/>
              <a:buChar char="Ø"/>
            </a:pPr>
            <a:r>
              <a:rPr lang="en-US" sz="1600" dirty="0"/>
              <a:t>Camera and Light Control abandoned due to ROV limitations</a:t>
            </a:r>
          </a:p>
          <a:p>
            <a:pPr>
              <a:buFont typeface="Wingdings" panose="05000000000000000000" pitchFamily="2" charset="2"/>
              <a:buChar char="Ø"/>
            </a:pPr>
            <a:r>
              <a:rPr lang="en-US" sz="1600" dirty="0"/>
              <a:t>Drift Correction abandoned due to insufficient route planner development</a:t>
            </a:r>
          </a:p>
          <a:p>
            <a:pPr>
              <a:buFont typeface="Wingdings" panose="05000000000000000000" pitchFamily="2" charset="2"/>
              <a:buChar char="Ø"/>
            </a:pPr>
            <a:r>
              <a:rPr lang="en-US" sz="1600" dirty="0"/>
              <a:t>Emphasis on Simulation due to inability to use/test physical ROV</a:t>
            </a:r>
          </a:p>
          <a:p>
            <a:pPr>
              <a:buFont typeface="Wingdings" panose="05000000000000000000" pitchFamily="2" charset="2"/>
              <a:buChar char="Ø"/>
            </a:pPr>
            <a:r>
              <a:rPr lang="en-US" sz="1600" dirty="0"/>
              <a:t>Route Planner code minimized due to scaling back working route algorithm</a:t>
            </a:r>
          </a:p>
        </p:txBody>
      </p:sp>
    </p:spTree>
    <p:extLst>
      <p:ext uri="{BB962C8B-B14F-4D97-AF65-F5344CB8AC3E}">
        <p14:creationId xmlns:p14="http://schemas.microsoft.com/office/powerpoint/2010/main" val="42103494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9" name="Rectangle 2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06B2E8B0-BBF7-4341-B44E-EE794CBCCEF5}"/>
              </a:ext>
            </a:extLst>
          </p:cNvPr>
          <p:cNvSpPr>
            <a:spLocks noGrp="1"/>
          </p:cNvSpPr>
          <p:nvPr>
            <p:ph type="title"/>
          </p:nvPr>
        </p:nvSpPr>
        <p:spPr>
          <a:xfrm>
            <a:off x="573409" y="559477"/>
            <a:ext cx="3765200" cy="5709931"/>
          </a:xfrm>
        </p:spPr>
        <p:txBody>
          <a:bodyPr>
            <a:normAutofit/>
          </a:bodyPr>
          <a:lstStyle/>
          <a:p>
            <a:pPr algn="ctr"/>
            <a:r>
              <a:rPr lang="en-US"/>
              <a:t>Risks Realized and Mitigated</a:t>
            </a:r>
          </a:p>
        </p:txBody>
      </p:sp>
      <p:graphicFrame>
        <p:nvGraphicFramePr>
          <p:cNvPr id="13" name="Content Placeholder 2">
            <a:extLst>
              <a:ext uri="{FF2B5EF4-FFF2-40B4-BE49-F238E27FC236}">
                <a16:creationId xmlns:a16="http://schemas.microsoft.com/office/drawing/2014/main" id="{D3BD9A64-6F7D-4BFD-9C99-0A8A1A8421B4}"/>
              </a:ext>
            </a:extLst>
          </p:cNvPr>
          <p:cNvGraphicFramePr>
            <a:graphicFrameLocks noGrp="1"/>
          </p:cNvGraphicFramePr>
          <p:nvPr>
            <p:ph idx="1"/>
            <p:extLst>
              <p:ext uri="{D42A27DB-BD31-4B8C-83A1-F6EECF244321}">
                <p14:modId xmlns:p14="http://schemas.microsoft.com/office/powerpoint/2010/main" val="1328040726"/>
              </p:ext>
            </p:extLst>
          </p:nvPr>
        </p:nvGraphicFramePr>
        <p:xfrm>
          <a:off x="4888992" y="559477"/>
          <a:ext cx="6931152" cy="592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33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81"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82"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83"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84"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85"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86"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87"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88"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89"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90"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91"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92"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93"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94"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95"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96"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97"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98"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99"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4" name="Title 3">
            <a:extLst>
              <a:ext uri="{FF2B5EF4-FFF2-40B4-BE49-F238E27FC236}">
                <a16:creationId xmlns:a16="http://schemas.microsoft.com/office/drawing/2014/main" id="{0B4886BF-3570-409F-92E0-A8A870632813}"/>
              </a:ext>
            </a:extLst>
          </p:cNvPr>
          <p:cNvSpPr>
            <a:spLocks noGrp="1"/>
          </p:cNvSpPr>
          <p:nvPr>
            <p:ph type="ctrTitle"/>
          </p:nvPr>
        </p:nvSpPr>
        <p:spPr>
          <a:xfrm>
            <a:off x="2002536" y="1261872"/>
            <a:ext cx="8238744" cy="3118104"/>
          </a:xfrm>
        </p:spPr>
        <p:txBody>
          <a:bodyPr>
            <a:normAutofit/>
          </a:bodyPr>
          <a:lstStyle/>
          <a:p>
            <a:pPr algn="l"/>
            <a:r>
              <a:rPr lang="en-US" sz="6800" dirty="0">
                <a:latin typeface="Algerian" panose="04020705040A02060702" pitchFamily="82" charset="0"/>
              </a:rPr>
              <a:t>Project Artifacts Library</a:t>
            </a:r>
          </a:p>
        </p:txBody>
      </p:sp>
      <p:sp>
        <p:nvSpPr>
          <p:cNvPr id="5" name="Subtitle 4">
            <a:extLst>
              <a:ext uri="{FF2B5EF4-FFF2-40B4-BE49-F238E27FC236}">
                <a16:creationId xmlns:a16="http://schemas.microsoft.com/office/drawing/2014/main" id="{792C7AD8-F8C5-4F93-99A7-8DD22223DD77}"/>
              </a:ext>
            </a:extLst>
          </p:cNvPr>
          <p:cNvSpPr>
            <a:spLocks noGrp="1"/>
          </p:cNvSpPr>
          <p:nvPr>
            <p:ph type="subTitle" idx="1"/>
          </p:nvPr>
        </p:nvSpPr>
        <p:spPr>
          <a:xfrm>
            <a:off x="2002535" y="4562855"/>
            <a:ext cx="9731203" cy="1978621"/>
          </a:xfrm>
        </p:spPr>
        <p:txBody>
          <a:bodyPr>
            <a:normAutofit/>
          </a:bodyPr>
          <a:lstStyle/>
          <a:p>
            <a:pPr algn="l"/>
            <a:r>
              <a:rPr lang="en-US" dirty="0">
                <a:latin typeface="Century Schoolbook" panose="02040604050505020304" pitchFamily="18" charset="0"/>
              </a:rPr>
              <a:t>Documentation, Meeting Minutes, Mission Control Executables, OVAs, Papers, Presentations, Testing</a:t>
            </a:r>
          </a:p>
          <a:p>
            <a:pPr algn="l"/>
            <a:r>
              <a:rPr lang="en-US" dirty="0">
                <a:solidFill>
                  <a:schemeClr val="tx2"/>
                </a:solidFill>
                <a:latin typeface="Century Schoolbook" panose="02040604050505020304" pitchFamily="18" charset="0"/>
              </a:rPr>
              <a:t>URL Link: </a:t>
            </a:r>
            <a:r>
              <a:rPr lang="en-US" dirty="0">
                <a:solidFill>
                  <a:schemeClr val="tx2"/>
                </a:solidFill>
                <a:latin typeface="Century Schoolbook" panose="02040604050505020304" pitchFamily="18" charset="0"/>
                <a:hlinkClick r:id="rId2"/>
              </a:rPr>
              <a:t>https://drive.google.com/open?id=1D58s5rOhGbV4GcWEc2uUwAG5J9ozqpOS</a:t>
            </a:r>
            <a:endParaRPr lang="en-US" dirty="0">
              <a:solidFill>
                <a:schemeClr val="tx2"/>
              </a:solidFill>
              <a:latin typeface="Century Schoolbook" panose="02040604050505020304" pitchFamily="18" charset="0"/>
            </a:endParaRPr>
          </a:p>
          <a:p>
            <a:pPr algn="l"/>
            <a:endParaRPr lang="en-US" dirty="0">
              <a:latin typeface="Century Schoolbook" panose="02040604050505020304" pitchFamily="18" charset="0"/>
            </a:endParaRPr>
          </a:p>
        </p:txBody>
      </p:sp>
      <p:sp>
        <p:nvSpPr>
          <p:cNvPr id="101" name="Isosceles Triangle 100">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2893067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a16="http://schemas.microsoft.com/office/drawing/2014/main" id="{E5A06E0B-70D6-4BE4-BF07-C07569BD09C4}"/>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Project Artifact Library (PAL)</a:t>
            </a:r>
          </a:p>
        </p:txBody>
      </p:sp>
      <p:pic>
        <p:nvPicPr>
          <p:cNvPr id="8" name="Content Placeholder 7" descr="A screenshot of a cell phone&#10;&#10;Description automatically generated">
            <a:extLst>
              <a:ext uri="{FF2B5EF4-FFF2-40B4-BE49-F238E27FC236}">
                <a16:creationId xmlns:a16="http://schemas.microsoft.com/office/drawing/2014/main" id="{6E7CB7DF-E701-4041-9ED2-FC7D0F9DCBE2}"/>
              </a:ext>
            </a:extLst>
          </p:cNvPr>
          <p:cNvPicPr>
            <a:picLocks noChangeAspect="1"/>
          </p:cNvPicPr>
          <p:nvPr/>
        </p:nvPicPr>
        <p:blipFill rotWithShape="1">
          <a:blip r:embed="rId2">
            <a:extLst>
              <a:ext uri="{28A0092B-C50C-407E-A947-70E740481C1C}">
                <a14:useLocalDpi xmlns:a14="http://schemas.microsoft.com/office/drawing/2010/main" val="0"/>
              </a:ext>
            </a:extLst>
          </a:blip>
          <a:srcRect l="497" r="29204"/>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7" name="Content Placeholder 46">
            <a:extLst>
              <a:ext uri="{FF2B5EF4-FFF2-40B4-BE49-F238E27FC236}">
                <a16:creationId xmlns:a16="http://schemas.microsoft.com/office/drawing/2014/main" id="{D6D9AD9B-0D2F-438A-87BC-A078F6229CCC}"/>
              </a:ext>
            </a:extLst>
          </p:cNvPr>
          <p:cNvSpPr>
            <a:spLocks noGrp="1"/>
          </p:cNvSpPr>
          <p:nvPr>
            <p:ph idx="1"/>
          </p:nvPr>
        </p:nvSpPr>
        <p:spPr>
          <a:xfrm>
            <a:off x="6226706" y="4767660"/>
            <a:ext cx="5173613" cy="1770300"/>
          </a:xfrm>
        </p:spPr>
        <p:txBody>
          <a:bodyPr anchor="ctr">
            <a:normAutofit lnSpcReduction="10000"/>
          </a:bodyPr>
          <a:lstStyle/>
          <a:p>
            <a:pPr>
              <a:buFont typeface="Wingdings" panose="05000000000000000000" pitchFamily="2" charset="2"/>
              <a:buChar char="Ø"/>
            </a:pPr>
            <a:r>
              <a:rPr lang="en-US" sz="1800" dirty="0"/>
              <a:t>Stored in a Google Drive:</a:t>
            </a:r>
          </a:p>
          <a:p>
            <a:pPr lvl="1">
              <a:buFont typeface="Wingdings" panose="05000000000000000000" pitchFamily="2" charset="2"/>
              <a:buChar char="Ø"/>
            </a:pPr>
            <a:r>
              <a:rPr lang="en-US" sz="1400" dirty="0"/>
              <a:t>https://drive.google.com/open?id=1D58s5rOhGbV4GcWEc2uUwAG5J9ozqpOS</a:t>
            </a:r>
          </a:p>
          <a:p>
            <a:pPr>
              <a:buFont typeface="Wingdings" panose="05000000000000000000" pitchFamily="2" charset="2"/>
              <a:buChar char="Ø"/>
            </a:pPr>
            <a:r>
              <a:rPr lang="en-US" sz="1800" dirty="0"/>
              <a:t>Holds Documentation, Presentations, Testing Visuals and Outputs, Meeting Minutes, and more</a:t>
            </a:r>
          </a:p>
          <a:p>
            <a:pPr>
              <a:buFont typeface="Wingdings" panose="05000000000000000000" pitchFamily="2" charset="2"/>
              <a:buChar char="Ø"/>
            </a:pPr>
            <a:r>
              <a:rPr lang="en-US" sz="1800" dirty="0"/>
              <a:t>Maintained with multiple versions of artifacts</a:t>
            </a:r>
          </a:p>
        </p:txBody>
      </p:sp>
    </p:spTree>
    <p:extLst>
      <p:ext uri="{BB962C8B-B14F-4D97-AF65-F5344CB8AC3E}">
        <p14:creationId xmlns:p14="http://schemas.microsoft.com/office/powerpoint/2010/main" val="175946018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2EBAA1D-B8D3-467A-B776-D3A5CB04ED12}"/>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Documentation</a:t>
            </a:r>
          </a:p>
        </p:txBody>
      </p:sp>
      <p:pic>
        <p:nvPicPr>
          <p:cNvPr id="5" name="Content Placeholder 4" descr="A screenshot of a cell phone&#10;&#10;Description automatically generated">
            <a:extLst>
              <a:ext uri="{FF2B5EF4-FFF2-40B4-BE49-F238E27FC236}">
                <a16:creationId xmlns:a16="http://schemas.microsoft.com/office/drawing/2014/main" id="{6F758F70-777D-44C6-B59D-D3812476A251}"/>
              </a:ext>
            </a:extLst>
          </p:cNvPr>
          <p:cNvPicPr>
            <a:picLocks noChangeAspect="1"/>
          </p:cNvPicPr>
          <p:nvPr/>
        </p:nvPicPr>
        <p:blipFill rotWithShape="1">
          <a:blip r:embed="rId2">
            <a:extLst>
              <a:ext uri="{28A0092B-C50C-407E-A947-70E740481C1C}">
                <a14:useLocalDpi xmlns:a14="http://schemas.microsoft.com/office/drawing/2010/main" val="0"/>
              </a:ext>
            </a:extLst>
          </a:blip>
          <a:srcRect t="9106" b="30580"/>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70" name="Content Placeholder 69">
            <a:extLst>
              <a:ext uri="{FF2B5EF4-FFF2-40B4-BE49-F238E27FC236}">
                <a16:creationId xmlns:a16="http://schemas.microsoft.com/office/drawing/2014/main" id="{EC9BD401-B7A4-44E2-A38D-5DB6F08D60C4}"/>
              </a:ext>
            </a:extLst>
          </p:cNvPr>
          <p:cNvSpPr>
            <a:spLocks noGrp="1"/>
          </p:cNvSpPr>
          <p:nvPr>
            <p:ph idx="1"/>
          </p:nvPr>
        </p:nvSpPr>
        <p:spPr>
          <a:xfrm>
            <a:off x="6226706" y="4767660"/>
            <a:ext cx="5173613" cy="1770300"/>
          </a:xfrm>
        </p:spPr>
        <p:txBody>
          <a:bodyPr anchor="ctr">
            <a:normAutofit/>
          </a:bodyPr>
          <a:lstStyle/>
          <a:p>
            <a:pPr>
              <a:buFont typeface="Wingdings" panose="05000000000000000000" pitchFamily="2" charset="2"/>
              <a:buChar char="Ø"/>
            </a:pPr>
            <a:r>
              <a:rPr lang="en-US" sz="1800" dirty="0"/>
              <a:t>Version Control for Product Backlog, High Level Designs, and Diagrams</a:t>
            </a:r>
          </a:p>
          <a:p>
            <a:pPr>
              <a:buFont typeface="Wingdings" panose="05000000000000000000" pitchFamily="2" charset="2"/>
              <a:buChar char="Ø"/>
            </a:pPr>
            <a:r>
              <a:rPr lang="en-US" sz="1800" dirty="0"/>
              <a:t>Includes multiple types of media, from </a:t>
            </a:r>
            <a:r>
              <a:rPr lang="en-US" sz="1800" dirty="0" err="1"/>
              <a:t>powerpoint</a:t>
            </a:r>
            <a:r>
              <a:rPr lang="en-US" sz="1800" dirty="0"/>
              <a:t> presentations to video clips</a:t>
            </a:r>
          </a:p>
          <a:p>
            <a:pPr>
              <a:buFont typeface="Wingdings" panose="05000000000000000000" pitchFamily="2" charset="2"/>
              <a:buChar char="Ø"/>
            </a:pPr>
            <a:r>
              <a:rPr lang="en-US" sz="1800" dirty="0"/>
              <a:t>Largest folder of project artifacts</a:t>
            </a:r>
          </a:p>
        </p:txBody>
      </p:sp>
    </p:spTree>
    <p:extLst>
      <p:ext uri="{BB962C8B-B14F-4D97-AF65-F5344CB8AC3E}">
        <p14:creationId xmlns:p14="http://schemas.microsoft.com/office/powerpoint/2010/main" val="20030867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4FCAFBC-5B95-4AE7-A9F7-B19AAA082732}"/>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Meeting Minutes</a:t>
            </a:r>
          </a:p>
        </p:txBody>
      </p:sp>
      <p:pic>
        <p:nvPicPr>
          <p:cNvPr id="5" name="Content Placeholder 4" descr="A screenshot of a cell phone&#10;&#10;Description automatically generated">
            <a:extLst>
              <a:ext uri="{FF2B5EF4-FFF2-40B4-BE49-F238E27FC236}">
                <a16:creationId xmlns:a16="http://schemas.microsoft.com/office/drawing/2014/main" id="{CA6CDB27-9C2D-4655-9D71-B8A4B09BCD76}"/>
              </a:ext>
            </a:extLst>
          </p:cNvPr>
          <p:cNvPicPr>
            <a:picLocks noChangeAspect="1"/>
          </p:cNvPicPr>
          <p:nvPr/>
        </p:nvPicPr>
        <p:blipFill rotWithShape="1">
          <a:blip r:embed="rId2">
            <a:extLst>
              <a:ext uri="{28A0092B-C50C-407E-A947-70E740481C1C}">
                <a14:useLocalDpi xmlns:a14="http://schemas.microsoft.com/office/drawing/2010/main" val="0"/>
              </a:ext>
            </a:extLst>
          </a:blip>
          <a:srcRect b="2087"/>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5" name="Content Placeholder 44">
            <a:extLst>
              <a:ext uri="{FF2B5EF4-FFF2-40B4-BE49-F238E27FC236}">
                <a16:creationId xmlns:a16="http://schemas.microsoft.com/office/drawing/2014/main" id="{DB3FC7B2-3836-4195-8F12-638A20E66ACA}"/>
              </a:ext>
            </a:extLst>
          </p:cNvPr>
          <p:cNvSpPr>
            <a:spLocks noGrp="1"/>
          </p:cNvSpPr>
          <p:nvPr>
            <p:ph idx="1"/>
          </p:nvPr>
        </p:nvSpPr>
        <p:spPr>
          <a:xfrm>
            <a:off x="6226706" y="4767660"/>
            <a:ext cx="5173613" cy="1770300"/>
          </a:xfrm>
        </p:spPr>
        <p:txBody>
          <a:bodyPr anchor="ctr">
            <a:normAutofit lnSpcReduction="10000"/>
          </a:bodyPr>
          <a:lstStyle/>
          <a:p>
            <a:pPr>
              <a:buFont typeface="Wingdings" panose="05000000000000000000" pitchFamily="2" charset="2"/>
              <a:buChar char="Ø"/>
            </a:pPr>
            <a:r>
              <a:rPr lang="en-US" sz="1800" dirty="0"/>
              <a:t>Meeting Minutes documented major sprint meetings</a:t>
            </a:r>
          </a:p>
          <a:p>
            <a:pPr>
              <a:buFont typeface="Wingdings" panose="05000000000000000000" pitchFamily="2" charset="2"/>
              <a:buChar char="Ø"/>
            </a:pPr>
            <a:r>
              <a:rPr lang="en-US" sz="1800" dirty="0"/>
              <a:t>Documentation began in second semester (February)</a:t>
            </a:r>
          </a:p>
          <a:p>
            <a:pPr>
              <a:buFont typeface="Wingdings" panose="05000000000000000000" pitchFamily="2" charset="2"/>
              <a:buChar char="Ø"/>
            </a:pPr>
            <a:r>
              <a:rPr lang="en-US" sz="1800" dirty="0"/>
              <a:t>Supports Peer Review by recording tasks and functional deliverables</a:t>
            </a:r>
          </a:p>
        </p:txBody>
      </p:sp>
    </p:spTree>
    <p:extLst>
      <p:ext uri="{BB962C8B-B14F-4D97-AF65-F5344CB8AC3E}">
        <p14:creationId xmlns:p14="http://schemas.microsoft.com/office/powerpoint/2010/main" val="164327447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9099DDB-B73D-4528-91E7-4289ECF156A1}"/>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Mission Control Executables</a:t>
            </a:r>
          </a:p>
        </p:txBody>
      </p:sp>
      <p:pic>
        <p:nvPicPr>
          <p:cNvPr id="7" name="Content Placeholder 6" descr="A screenshot of a cell phone&#10;&#10;Description automatically generated">
            <a:extLst>
              <a:ext uri="{FF2B5EF4-FFF2-40B4-BE49-F238E27FC236}">
                <a16:creationId xmlns:a16="http://schemas.microsoft.com/office/drawing/2014/main" id="{DB820C1D-6645-456C-9F93-3548058D0671}"/>
              </a:ext>
            </a:extLst>
          </p:cNvPr>
          <p:cNvPicPr>
            <a:picLocks noChangeAspect="1"/>
          </p:cNvPicPr>
          <p:nvPr/>
        </p:nvPicPr>
        <p:blipFill rotWithShape="1">
          <a:blip r:embed="rId2">
            <a:extLst>
              <a:ext uri="{28A0092B-C50C-407E-A947-70E740481C1C}">
                <a14:useLocalDpi xmlns:a14="http://schemas.microsoft.com/office/drawing/2010/main" val="0"/>
              </a:ext>
            </a:extLst>
          </a:blip>
          <a:srcRect l="22802" r="6236"/>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0" name="Content Placeholder 39">
            <a:extLst>
              <a:ext uri="{FF2B5EF4-FFF2-40B4-BE49-F238E27FC236}">
                <a16:creationId xmlns:a16="http://schemas.microsoft.com/office/drawing/2014/main" id="{C5DD1FE8-355F-4F43-A41B-0E9C7D451B94}"/>
              </a:ext>
            </a:extLst>
          </p:cNvPr>
          <p:cNvSpPr>
            <a:spLocks noGrp="1"/>
          </p:cNvSpPr>
          <p:nvPr>
            <p:ph idx="1"/>
          </p:nvPr>
        </p:nvSpPr>
        <p:spPr>
          <a:xfrm>
            <a:off x="6226706" y="4767660"/>
            <a:ext cx="5173613" cy="1770300"/>
          </a:xfrm>
        </p:spPr>
        <p:txBody>
          <a:bodyPr anchor="ctr">
            <a:normAutofit/>
          </a:bodyPr>
          <a:lstStyle/>
          <a:p>
            <a:pPr>
              <a:buFont typeface="Wingdings" panose="05000000000000000000" pitchFamily="2" charset="2"/>
              <a:buChar char="Ø"/>
            </a:pPr>
            <a:r>
              <a:rPr lang="en-US" sz="1800" dirty="0"/>
              <a:t>Serves as operating system backup for Mission Control</a:t>
            </a:r>
          </a:p>
          <a:p>
            <a:pPr>
              <a:buFont typeface="Wingdings" panose="05000000000000000000" pitchFamily="2" charset="2"/>
              <a:buChar char="Ø"/>
            </a:pPr>
            <a:r>
              <a:rPr lang="en-US" sz="1800" dirty="0"/>
              <a:t>Maintained as reference, but not fully updated</a:t>
            </a:r>
          </a:p>
          <a:p>
            <a:pPr lvl="1">
              <a:buFont typeface="Wingdings" panose="05000000000000000000" pitchFamily="2" charset="2"/>
              <a:buChar char="Ø"/>
            </a:pPr>
            <a:r>
              <a:rPr lang="en-US" sz="1400" dirty="0"/>
              <a:t>OS versions synchronized in virtual machine</a:t>
            </a:r>
          </a:p>
        </p:txBody>
      </p:sp>
    </p:spTree>
    <p:extLst>
      <p:ext uri="{BB962C8B-B14F-4D97-AF65-F5344CB8AC3E}">
        <p14:creationId xmlns:p14="http://schemas.microsoft.com/office/powerpoint/2010/main" val="321691383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C695D72-E8A2-4A87-8A81-59EB7FB14658}"/>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OVAs</a:t>
            </a:r>
          </a:p>
        </p:txBody>
      </p:sp>
      <p:pic>
        <p:nvPicPr>
          <p:cNvPr id="5" name="Content Placeholder 4" descr="A screenshot of a cell phone&#10;&#10;Description automatically generated">
            <a:extLst>
              <a:ext uri="{FF2B5EF4-FFF2-40B4-BE49-F238E27FC236}">
                <a16:creationId xmlns:a16="http://schemas.microsoft.com/office/drawing/2014/main" id="{DF602038-B763-4604-9B8D-B926D11BD95E}"/>
              </a:ext>
            </a:extLst>
          </p:cNvPr>
          <p:cNvPicPr>
            <a:picLocks noChangeAspect="1"/>
          </p:cNvPicPr>
          <p:nvPr/>
        </p:nvPicPr>
        <p:blipFill rotWithShape="1">
          <a:blip r:embed="rId2">
            <a:extLst>
              <a:ext uri="{28A0092B-C50C-407E-A947-70E740481C1C}">
                <a14:useLocalDpi xmlns:a14="http://schemas.microsoft.com/office/drawing/2010/main" val="0"/>
              </a:ext>
            </a:extLst>
          </a:blip>
          <a:srcRect t="3751" b="30974"/>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4" name="Content Placeholder 43">
            <a:extLst>
              <a:ext uri="{FF2B5EF4-FFF2-40B4-BE49-F238E27FC236}">
                <a16:creationId xmlns:a16="http://schemas.microsoft.com/office/drawing/2014/main" id="{045F55E1-14B7-4DA8-B6F5-33C7D2689C4A}"/>
              </a:ext>
            </a:extLst>
          </p:cNvPr>
          <p:cNvSpPr>
            <a:spLocks noGrp="1"/>
          </p:cNvSpPr>
          <p:nvPr>
            <p:ph idx="1"/>
          </p:nvPr>
        </p:nvSpPr>
        <p:spPr>
          <a:xfrm>
            <a:off x="6226706" y="4767660"/>
            <a:ext cx="5173613" cy="1770300"/>
          </a:xfrm>
        </p:spPr>
        <p:txBody>
          <a:bodyPr anchor="ctr">
            <a:normAutofit/>
          </a:bodyPr>
          <a:lstStyle/>
          <a:p>
            <a:pPr>
              <a:buFont typeface="Wingdings" panose="05000000000000000000" pitchFamily="2" charset="2"/>
              <a:buChar char="Ø"/>
            </a:pPr>
            <a:r>
              <a:rPr lang="en-US" sz="1800" dirty="0"/>
              <a:t>Virtual Machine version control</a:t>
            </a:r>
          </a:p>
          <a:p>
            <a:pPr>
              <a:buFont typeface="Wingdings" panose="05000000000000000000" pitchFamily="2" charset="2"/>
              <a:buChar char="Ø"/>
            </a:pPr>
            <a:r>
              <a:rPr lang="en-US" sz="1800" dirty="0"/>
              <a:t>Versions dated for easy reference</a:t>
            </a:r>
          </a:p>
          <a:p>
            <a:pPr>
              <a:buFont typeface="Wingdings" panose="05000000000000000000" pitchFamily="2" charset="2"/>
              <a:buChar char="Ø"/>
            </a:pPr>
            <a:r>
              <a:rPr lang="en-US" sz="1800" dirty="0"/>
              <a:t>Synchronized with team members to remain up to date</a:t>
            </a:r>
          </a:p>
        </p:txBody>
      </p:sp>
    </p:spTree>
    <p:extLst>
      <p:ext uri="{BB962C8B-B14F-4D97-AF65-F5344CB8AC3E}">
        <p14:creationId xmlns:p14="http://schemas.microsoft.com/office/powerpoint/2010/main" val="307695449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2A47257-3E9D-4628-8618-638C98CD9742}"/>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Papers</a:t>
            </a:r>
          </a:p>
        </p:txBody>
      </p:sp>
      <p:pic>
        <p:nvPicPr>
          <p:cNvPr id="5" name="Content Placeholder 4" descr="A screenshot of a social media post&#10;&#10;Description automatically generated">
            <a:extLst>
              <a:ext uri="{FF2B5EF4-FFF2-40B4-BE49-F238E27FC236}">
                <a16:creationId xmlns:a16="http://schemas.microsoft.com/office/drawing/2014/main" id="{76D822F1-BB0B-468E-96A1-47593721EA3A}"/>
              </a:ext>
            </a:extLst>
          </p:cNvPr>
          <p:cNvPicPr>
            <a:picLocks noChangeAspect="1"/>
          </p:cNvPicPr>
          <p:nvPr/>
        </p:nvPicPr>
        <p:blipFill rotWithShape="1">
          <a:blip r:embed="rId2">
            <a:extLst>
              <a:ext uri="{28A0092B-C50C-407E-A947-70E740481C1C}">
                <a14:useLocalDpi xmlns:a14="http://schemas.microsoft.com/office/drawing/2010/main" val="0"/>
              </a:ext>
            </a:extLst>
          </a:blip>
          <a:srcRect t="30331" b="5230"/>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4" name="Content Placeholder 43">
            <a:extLst>
              <a:ext uri="{FF2B5EF4-FFF2-40B4-BE49-F238E27FC236}">
                <a16:creationId xmlns:a16="http://schemas.microsoft.com/office/drawing/2014/main" id="{899300BF-0E52-46BE-8EBB-30FB2EFCBA4E}"/>
              </a:ext>
            </a:extLst>
          </p:cNvPr>
          <p:cNvSpPr>
            <a:spLocks noGrp="1"/>
          </p:cNvSpPr>
          <p:nvPr>
            <p:ph idx="1"/>
          </p:nvPr>
        </p:nvSpPr>
        <p:spPr>
          <a:xfrm>
            <a:off x="6226706" y="4767660"/>
            <a:ext cx="5173613" cy="1770300"/>
          </a:xfrm>
        </p:spPr>
        <p:txBody>
          <a:bodyPr anchor="ctr">
            <a:normAutofit/>
          </a:bodyPr>
          <a:lstStyle/>
          <a:p>
            <a:pPr>
              <a:buFont typeface="Wingdings" panose="05000000000000000000" pitchFamily="2" charset="2"/>
              <a:buChar char="Ø"/>
            </a:pPr>
            <a:r>
              <a:rPr lang="en-US" sz="1800" dirty="0"/>
              <a:t>Academic journals used for research and development purposes</a:t>
            </a:r>
          </a:p>
          <a:p>
            <a:pPr>
              <a:buFont typeface="Wingdings" panose="05000000000000000000" pitchFamily="2" charset="2"/>
              <a:buChar char="Ø"/>
            </a:pPr>
            <a:r>
              <a:rPr lang="en-US" sz="1800" dirty="0"/>
              <a:t>Scope of papers range from Mathematical to engineering and coding</a:t>
            </a:r>
          </a:p>
          <a:p>
            <a:pPr>
              <a:buFont typeface="Wingdings" panose="05000000000000000000" pitchFamily="2" charset="2"/>
              <a:buChar char="Ø"/>
            </a:pPr>
            <a:r>
              <a:rPr lang="en-US" sz="1800" dirty="0"/>
              <a:t>Papers supplemented with individual research</a:t>
            </a:r>
          </a:p>
        </p:txBody>
      </p:sp>
    </p:spTree>
    <p:extLst>
      <p:ext uri="{BB962C8B-B14F-4D97-AF65-F5344CB8AC3E}">
        <p14:creationId xmlns:p14="http://schemas.microsoft.com/office/powerpoint/2010/main" val="10561405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9B14B-A9ED-4777-83F1-048AC5916E74}"/>
              </a:ext>
            </a:extLst>
          </p:cNvPr>
          <p:cNvSpPr>
            <a:spLocks noGrp="1"/>
          </p:cNvSpPr>
          <p:nvPr>
            <p:ph type="title"/>
          </p:nvPr>
        </p:nvSpPr>
        <p:spPr>
          <a:xfrm>
            <a:off x="838200" y="963507"/>
            <a:ext cx="3494362" cy="4930986"/>
          </a:xfrm>
        </p:spPr>
        <p:txBody>
          <a:bodyPr>
            <a:normAutofit/>
          </a:bodyPr>
          <a:lstStyle/>
          <a:p>
            <a:pPr algn="r"/>
            <a:r>
              <a:rPr lang="en-US" sz="4100" dirty="0">
                <a:solidFill>
                  <a:schemeClr val="accent1"/>
                </a:solidFill>
                <a:latin typeface="Century Schoolbook" panose="02040604050505020304" pitchFamily="18" charset="0"/>
              </a:rPr>
              <a:t>Team Members Assigned Functionality</a:t>
            </a:r>
            <a:endParaRPr lang="en-US" sz="4100" dirty="0">
              <a:solidFill>
                <a:schemeClr val="accent1"/>
              </a:solidFill>
            </a:endParaRP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497A8D-2A11-471B-8DA0-881D3DBF4B26}"/>
              </a:ext>
            </a:extLst>
          </p:cNvPr>
          <p:cNvSpPr>
            <a:spLocks noGrp="1"/>
          </p:cNvSpPr>
          <p:nvPr>
            <p:ph sz="half" idx="1"/>
          </p:nvPr>
        </p:nvSpPr>
        <p:spPr>
          <a:xfrm>
            <a:off x="4976030" y="963507"/>
            <a:ext cx="6250940" cy="2304627"/>
          </a:xfrm>
        </p:spPr>
        <p:txBody>
          <a:bodyPr anchor="b">
            <a:normAutofit/>
          </a:bodyPr>
          <a:lstStyle/>
          <a:p>
            <a:pPr>
              <a:buFont typeface="Wingdings" panose="05000000000000000000" pitchFamily="2" charset="2"/>
              <a:buChar char="q"/>
            </a:pPr>
            <a:r>
              <a:rPr lang="en-US" sz="1900">
                <a:latin typeface="Century Schoolbook" panose="02040604050505020304" pitchFamily="18" charset="0"/>
              </a:rPr>
              <a:t>Sub-team: Gage Aschenbrenner and Brandon Umansky</a:t>
            </a:r>
          </a:p>
          <a:p>
            <a:pPr lvl="1">
              <a:buFont typeface="Wingdings" panose="05000000000000000000" pitchFamily="2" charset="2"/>
              <a:buChar char="ü"/>
            </a:pPr>
            <a:r>
              <a:rPr lang="en-US" sz="1900" i="1">
                <a:latin typeface="Century Schoolbook" panose="02040604050505020304" pitchFamily="18" charset="0"/>
              </a:rPr>
              <a:t>Scenario Design (including Class Diagrams)</a:t>
            </a:r>
          </a:p>
          <a:p>
            <a:pPr lvl="1">
              <a:buFont typeface="Wingdings" panose="05000000000000000000" pitchFamily="2" charset="2"/>
              <a:buChar char="ü"/>
            </a:pPr>
            <a:r>
              <a:rPr lang="en-US" sz="1900" i="1">
                <a:latin typeface="Century Schoolbook" panose="02040604050505020304" pitchFamily="18" charset="0"/>
              </a:rPr>
              <a:t>Simulation Translator</a:t>
            </a:r>
          </a:p>
          <a:p>
            <a:pPr lvl="1">
              <a:buFont typeface="Wingdings" panose="05000000000000000000" pitchFamily="2" charset="2"/>
              <a:buChar char="ü"/>
            </a:pPr>
            <a:r>
              <a:rPr lang="en-US" sz="1900" i="1">
                <a:latin typeface="Century Schoolbook" panose="02040604050505020304" pitchFamily="18" charset="0"/>
              </a:rPr>
              <a:t>Navigation Design</a:t>
            </a:r>
          </a:p>
          <a:p>
            <a:pPr lvl="1">
              <a:buFont typeface="Wingdings" panose="05000000000000000000" pitchFamily="2" charset="2"/>
              <a:buChar char="ü"/>
            </a:pPr>
            <a:r>
              <a:rPr lang="en-US" sz="1900" i="1">
                <a:latin typeface="Century Schoolbook" panose="02040604050505020304" pitchFamily="18" charset="0"/>
              </a:rPr>
              <a:t>Yaml file Generation</a:t>
            </a:r>
          </a:p>
          <a:p>
            <a:pPr lvl="1">
              <a:buFont typeface="Wingdings" panose="05000000000000000000" pitchFamily="2" charset="2"/>
              <a:buChar char="ü"/>
            </a:pPr>
            <a:r>
              <a:rPr lang="en-US" sz="1900" i="1">
                <a:latin typeface="Century Schoolbook" panose="02040604050505020304" pitchFamily="18" charset="0"/>
              </a:rPr>
              <a:t>User Interface</a:t>
            </a:r>
          </a:p>
        </p:txBody>
      </p:sp>
      <p:sp>
        <p:nvSpPr>
          <p:cNvPr id="4" name="Content Placeholder 3">
            <a:extLst>
              <a:ext uri="{FF2B5EF4-FFF2-40B4-BE49-F238E27FC236}">
                <a16:creationId xmlns:a16="http://schemas.microsoft.com/office/drawing/2014/main" id="{52FCD583-966C-4150-89F5-DE3DD1FD95DF}"/>
              </a:ext>
            </a:extLst>
          </p:cNvPr>
          <p:cNvSpPr>
            <a:spLocks noGrp="1"/>
          </p:cNvSpPr>
          <p:nvPr>
            <p:ph sz="half" idx="2"/>
          </p:nvPr>
        </p:nvSpPr>
        <p:spPr>
          <a:xfrm>
            <a:off x="4976030" y="3589866"/>
            <a:ext cx="6250940" cy="2304628"/>
          </a:xfrm>
        </p:spPr>
        <p:txBody>
          <a:bodyPr>
            <a:normAutofit/>
          </a:bodyPr>
          <a:lstStyle/>
          <a:p>
            <a:pPr>
              <a:buFont typeface="Wingdings" panose="05000000000000000000" pitchFamily="2" charset="2"/>
              <a:buChar char="q"/>
            </a:pPr>
            <a:r>
              <a:rPr lang="en-US" sz="1900">
                <a:latin typeface="Century Schoolbook" panose="02040604050505020304" pitchFamily="18" charset="0"/>
              </a:rPr>
              <a:t>Sub-team: Gigi Lucena and Daniel Cardenas</a:t>
            </a:r>
          </a:p>
          <a:p>
            <a:pPr lvl="1">
              <a:buFont typeface="Wingdings" panose="05000000000000000000" pitchFamily="2" charset="2"/>
              <a:buChar char="ü"/>
            </a:pPr>
            <a:r>
              <a:rPr lang="en-US" sz="1900" i="1">
                <a:latin typeface="Century Schoolbook" panose="02040604050505020304" pitchFamily="18" charset="0"/>
              </a:rPr>
              <a:t>Route Planner Design (including Component Diagram)</a:t>
            </a:r>
          </a:p>
          <a:p>
            <a:pPr lvl="1">
              <a:buFont typeface="Wingdings" panose="05000000000000000000" pitchFamily="2" charset="2"/>
              <a:buChar char="ü"/>
            </a:pPr>
            <a:r>
              <a:rPr lang="en-US" sz="1900" i="1">
                <a:latin typeface="Century Schoolbook" panose="02040604050505020304" pitchFamily="18" charset="0"/>
              </a:rPr>
              <a:t>Physical ROV Testing</a:t>
            </a:r>
          </a:p>
          <a:p>
            <a:pPr lvl="1">
              <a:buFont typeface="Wingdings" panose="05000000000000000000" pitchFamily="2" charset="2"/>
              <a:buChar char="ü"/>
            </a:pPr>
            <a:r>
              <a:rPr lang="en-US" sz="1900" i="1">
                <a:latin typeface="Century Schoolbook" panose="02040604050505020304" pitchFamily="18" charset="0"/>
              </a:rPr>
              <a:t>LCM Subscriber and Publisher</a:t>
            </a:r>
          </a:p>
          <a:p>
            <a:pPr lvl="1">
              <a:buFont typeface="Wingdings" panose="05000000000000000000" pitchFamily="2" charset="2"/>
              <a:buChar char="ü"/>
            </a:pPr>
            <a:r>
              <a:rPr lang="en-US" sz="1900" i="1">
                <a:latin typeface="Century Schoolbook" panose="02040604050505020304" pitchFamily="18" charset="0"/>
              </a:rPr>
              <a:t>A-Star Algorithm Implementation and Testing</a:t>
            </a:r>
          </a:p>
          <a:p>
            <a:pPr lvl="1">
              <a:buFont typeface="Wingdings" panose="05000000000000000000" pitchFamily="2" charset="2"/>
              <a:buChar char="ü"/>
            </a:pPr>
            <a:r>
              <a:rPr lang="en-US" sz="1900" i="1">
                <a:latin typeface="Century Schoolbook" panose="02040604050505020304" pitchFamily="18" charset="0"/>
              </a:rPr>
              <a:t>Project Management Tasks</a:t>
            </a:r>
          </a:p>
        </p:txBody>
      </p:sp>
    </p:spTree>
    <p:extLst>
      <p:ext uri="{BB962C8B-B14F-4D97-AF65-F5344CB8AC3E}">
        <p14:creationId xmlns:p14="http://schemas.microsoft.com/office/powerpoint/2010/main" val="70022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F58A9F5-8B9D-4894-BF57-86F1353FEA54}"/>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a:t>Presentations</a:t>
            </a:r>
          </a:p>
        </p:txBody>
      </p:sp>
      <p:pic>
        <p:nvPicPr>
          <p:cNvPr id="5" name="Content Placeholder 4" descr="A screenshot of a social media post&#10;&#10;Description automatically generated">
            <a:extLst>
              <a:ext uri="{FF2B5EF4-FFF2-40B4-BE49-F238E27FC236}">
                <a16:creationId xmlns:a16="http://schemas.microsoft.com/office/drawing/2014/main" id="{6A8D4BB2-CF8B-446A-B71B-DAAE452F0FBE}"/>
              </a:ext>
            </a:extLst>
          </p:cNvPr>
          <p:cNvPicPr>
            <a:picLocks noChangeAspect="1"/>
          </p:cNvPicPr>
          <p:nvPr/>
        </p:nvPicPr>
        <p:blipFill rotWithShape="1">
          <a:blip r:embed="rId2">
            <a:extLst>
              <a:ext uri="{28A0092B-C50C-407E-A947-70E740481C1C}">
                <a14:useLocalDpi xmlns:a14="http://schemas.microsoft.com/office/drawing/2010/main" val="0"/>
              </a:ext>
            </a:extLst>
          </a:blip>
          <a:srcRect t="12637" b="27289"/>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4" name="Content Placeholder 43">
            <a:extLst>
              <a:ext uri="{FF2B5EF4-FFF2-40B4-BE49-F238E27FC236}">
                <a16:creationId xmlns:a16="http://schemas.microsoft.com/office/drawing/2014/main" id="{2210DB71-707E-4892-94F2-815974AF9672}"/>
              </a:ext>
            </a:extLst>
          </p:cNvPr>
          <p:cNvSpPr>
            <a:spLocks noGrp="1"/>
          </p:cNvSpPr>
          <p:nvPr>
            <p:ph idx="1"/>
          </p:nvPr>
        </p:nvSpPr>
        <p:spPr>
          <a:xfrm>
            <a:off x="6226706" y="4767660"/>
            <a:ext cx="5173613" cy="1770300"/>
          </a:xfrm>
        </p:spPr>
        <p:txBody>
          <a:bodyPr anchor="ctr">
            <a:normAutofit/>
          </a:bodyPr>
          <a:lstStyle/>
          <a:p>
            <a:pPr>
              <a:buFont typeface="Wingdings" panose="05000000000000000000" pitchFamily="2" charset="2"/>
              <a:buChar char="Ø"/>
            </a:pPr>
            <a:r>
              <a:rPr lang="en-US" sz="1800" dirty="0"/>
              <a:t>Power Point Presentations</a:t>
            </a:r>
          </a:p>
          <a:p>
            <a:pPr>
              <a:buFont typeface="Wingdings" panose="05000000000000000000" pitchFamily="2" charset="2"/>
              <a:buChar char="Ø"/>
            </a:pPr>
            <a:r>
              <a:rPr lang="en-US" sz="1800" dirty="0"/>
              <a:t>Video clips of testing and demos included</a:t>
            </a:r>
          </a:p>
          <a:p>
            <a:pPr>
              <a:buFont typeface="Wingdings" panose="05000000000000000000" pitchFamily="2" charset="2"/>
              <a:buChar char="Ø"/>
            </a:pPr>
            <a:r>
              <a:rPr lang="en-US" sz="1800" dirty="0"/>
              <a:t>Multiple applications, including sprint reviews, homework assignments, and demonstrations</a:t>
            </a:r>
          </a:p>
        </p:txBody>
      </p:sp>
    </p:spTree>
    <p:extLst>
      <p:ext uri="{BB962C8B-B14F-4D97-AF65-F5344CB8AC3E}">
        <p14:creationId xmlns:p14="http://schemas.microsoft.com/office/powerpoint/2010/main" val="242947123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screenshot of a social media post&#10;&#10;Description automatically generated">
            <a:extLst>
              <a:ext uri="{FF2B5EF4-FFF2-40B4-BE49-F238E27FC236}">
                <a16:creationId xmlns:a16="http://schemas.microsoft.com/office/drawing/2014/main" id="{A091BF77-84A7-4E3F-AEF3-961B445DDD8D}"/>
              </a:ext>
            </a:extLst>
          </p:cNvPr>
          <p:cNvPicPr>
            <a:picLocks noChangeAspect="1"/>
          </p:cNvPicPr>
          <p:nvPr/>
        </p:nvPicPr>
        <p:blipFill rotWithShape="1">
          <a:blip r:embed="rId2">
            <a:extLst>
              <a:ext uri="{28A0092B-C50C-407E-A947-70E740481C1C}">
                <a14:useLocalDpi xmlns:a14="http://schemas.microsoft.com/office/drawing/2010/main" val="0"/>
              </a:ext>
            </a:extLst>
          </a:blip>
          <a:srcRect l="7317" r="5287" b="2"/>
          <a:stretch/>
        </p:blipFill>
        <p:spPr>
          <a:xfrm>
            <a:off x="603504" y="417317"/>
            <a:ext cx="3549663" cy="3157838"/>
          </a:xfrm>
          <a:prstGeom prst="rect">
            <a:avLst/>
          </a:prstGeom>
        </p:spPr>
      </p:pic>
      <p:grpSp>
        <p:nvGrpSpPr>
          <p:cNvPr id="39" name="Group 38">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0" name="Straight Connector 39">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9" name="Picture 8" descr="A screenshot of a social media post&#10;&#10;Description automatically generated">
            <a:extLst>
              <a:ext uri="{FF2B5EF4-FFF2-40B4-BE49-F238E27FC236}">
                <a16:creationId xmlns:a16="http://schemas.microsoft.com/office/drawing/2014/main" id="{254DC887-5741-43B3-B5A6-49F2F42632B4}"/>
              </a:ext>
            </a:extLst>
          </p:cNvPr>
          <p:cNvPicPr>
            <a:picLocks noChangeAspect="1"/>
          </p:cNvPicPr>
          <p:nvPr/>
        </p:nvPicPr>
        <p:blipFill rotWithShape="1">
          <a:blip r:embed="rId3">
            <a:extLst>
              <a:ext uri="{28A0092B-C50C-407E-A947-70E740481C1C}">
                <a14:useLocalDpi xmlns:a14="http://schemas.microsoft.com/office/drawing/2010/main" val="0"/>
              </a:ext>
            </a:extLst>
          </a:blip>
          <a:srcRect l="10328" r="6064" b="3"/>
          <a:stretch/>
        </p:blipFill>
        <p:spPr>
          <a:xfrm>
            <a:off x="4280448" y="406043"/>
            <a:ext cx="3549663" cy="3162873"/>
          </a:xfrm>
          <a:prstGeom prst="rect">
            <a:avLst/>
          </a:prstGeom>
        </p:spPr>
      </p:pic>
      <p:sp>
        <p:nvSpPr>
          <p:cNvPr id="45" name="Rectangle 4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A screenshot of a cell phone&#10;&#10;Description automatically generated">
            <a:extLst>
              <a:ext uri="{FF2B5EF4-FFF2-40B4-BE49-F238E27FC236}">
                <a16:creationId xmlns:a16="http://schemas.microsoft.com/office/drawing/2014/main" id="{F6210983-4315-4FCE-AB73-86DBA11FE197}"/>
              </a:ext>
            </a:extLst>
          </p:cNvPr>
          <p:cNvPicPr>
            <a:picLocks noChangeAspect="1"/>
          </p:cNvPicPr>
          <p:nvPr/>
        </p:nvPicPr>
        <p:blipFill rotWithShape="1">
          <a:blip r:embed="rId4">
            <a:extLst>
              <a:ext uri="{28A0092B-C50C-407E-A947-70E740481C1C}">
                <a14:useLocalDpi xmlns:a14="http://schemas.microsoft.com/office/drawing/2010/main" val="0"/>
              </a:ext>
            </a:extLst>
          </a:blip>
          <a:srcRect l="8260" r="23001" b="2"/>
          <a:stretch/>
        </p:blipFill>
        <p:spPr>
          <a:xfrm>
            <a:off x="7949294" y="406043"/>
            <a:ext cx="3549663" cy="3162873"/>
          </a:xfrm>
          <a:prstGeom prst="rect">
            <a:avLst/>
          </a:prstGeom>
        </p:spPr>
      </p:pic>
      <p:sp>
        <p:nvSpPr>
          <p:cNvPr id="53" name="Rectangle 5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518F4-3589-44C0-8EED-EDFEFC1E4B9D}"/>
              </a:ext>
            </a:extLst>
          </p:cNvPr>
          <p:cNvSpPr>
            <a:spLocks noGrp="1"/>
          </p:cNvSpPr>
          <p:nvPr>
            <p:ph type="title"/>
          </p:nvPr>
        </p:nvSpPr>
        <p:spPr>
          <a:xfrm>
            <a:off x="630936" y="4018137"/>
            <a:ext cx="4550664" cy="2129586"/>
          </a:xfrm>
          <a:noFill/>
        </p:spPr>
        <p:txBody>
          <a:bodyPr vert="horz" lIns="91440" tIns="45720" rIns="91440" bIns="45720" rtlCol="0" anchor="t">
            <a:normAutofit/>
          </a:bodyPr>
          <a:lstStyle/>
          <a:p>
            <a:r>
              <a:rPr lang="en-US" sz="4800">
                <a:solidFill>
                  <a:schemeClr val="bg1"/>
                </a:solidFill>
              </a:rPr>
              <a:t>Testing</a:t>
            </a:r>
          </a:p>
        </p:txBody>
      </p:sp>
      <p:sp>
        <p:nvSpPr>
          <p:cNvPr id="24" name="Content Placeholder 23">
            <a:extLst>
              <a:ext uri="{FF2B5EF4-FFF2-40B4-BE49-F238E27FC236}">
                <a16:creationId xmlns:a16="http://schemas.microsoft.com/office/drawing/2014/main" id="{ADD07CF0-8A82-4451-91D4-B988F3A294FD}"/>
              </a:ext>
            </a:extLst>
          </p:cNvPr>
          <p:cNvSpPr>
            <a:spLocks noGrp="1"/>
          </p:cNvSpPr>
          <p:nvPr>
            <p:ph idx="1"/>
          </p:nvPr>
        </p:nvSpPr>
        <p:spPr>
          <a:xfrm>
            <a:off x="5486080" y="4018143"/>
            <a:ext cx="5994666" cy="2129599"/>
          </a:xfrm>
          <a:noFill/>
        </p:spPr>
        <p:txBody>
          <a:bodyPr anchor="t">
            <a:normAutofit/>
          </a:bodyPr>
          <a:lstStyle/>
          <a:p>
            <a:pPr>
              <a:buFont typeface="Wingdings" panose="05000000000000000000" pitchFamily="2" charset="2"/>
              <a:buChar char="Ø"/>
            </a:pPr>
            <a:r>
              <a:rPr lang="en-US" sz="1800" dirty="0">
                <a:solidFill>
                  <a:schemeClr val="bg1"/>
                </a:solidFill>
              </a:rPr>
              <a:t>Various styles of testing</a:t>
            </a:r>
          </a:p>
          <a:p>
            <a:pPr lvl="1">
              <a:buFont typeface="Wingdings" panose="05000000000000000000" pitchFamily="2" charset="2"/>
              <a:buChar char="Ø"/>
            </a:pPr>
            <a:r>
              <a:rPr lang="en-US" sz="1400" dirty="0">
                <a:solidFill>
                  <a:schemeClr val="bg1"/>
                </a:solidFill>
              </a:rPr>
              <a:t>Visual representations</a:t>
            </a:r>
          </a:p>
          <a:p>
            <a:pPr lvl="1">
              <a:buFont typeface="Wingdings" panose="05000000000000000000" pitchFamily="2" charset="2"/>
              <a:buChar char="Ø"/>
            </a:pPr>
            <a:r>
              <a:rPr lang="en-US" sz="1400" dirty="0">
                <a:solidFill>
                  <a:schemeClr val="bg1"/>
                </a:solidFill>
              </a:rPr>
              <a:t>Code representations</a:t>
            </a:r>
          </a:p>
          <a:p>
            <a:pPr lvl="1">
              <a:buFont typeface="Wingdings" panose="05000000000000000000" pitchFamily="2" charset="2"/>
              <a:buChar char="Ø"/>
            </a:pPr>
            <a:r>
              <a:rPr lang="en-US" sz="1400" dirty="0">
                <a:solidFill>
                  <a:schemeClr val="bg1"/>
                </a:solidFill>
              </a:rPr>
              <a:t>Output results</a:t>
            </a:r>
          </a:p>
          <a:p>
            <a:pPr>
              <a:buFont typeface="Wingdings" panose="05000000000000000000" pitchFamily="2" charset="2"/>
              <a:buChar char="Ø"/>
            </a:pPr>
            <a:r>
              <a:rPr lang="en-US" sz="1800" dirty="0">
                <a:solidFill>
                  <a:schemeClr val="bg1"/>
                </a:solidFill>
              </a:rPr>
              <a:t>Incomplete but helps to supplement testing and code stored in GitHub (a Git repository hosting service)</a:t>
            </a:r>
          </a:p>
        </p:txBody>
      </p:sp>
    </p:spTree>
    <p:extLst>
      <p:ext uri="{BB962C8B-B14F-4D97-AF65-F5344CB8AC3E}">
        <p14:creationId xmlns:p14="http://schemas.microsoft.com/office/powerpoint/2010/main" val="419604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4"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5"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6"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7"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8"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9"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20"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21"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22"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3"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4"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5"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6"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7"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8"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9"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30"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31"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32"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5" name="Title 4">
            <a:extLst>
              <a:ext uri="{FF2B5EF4-FFF2-40B4-BE49-F238E27FC236}">
                <a16:creationId xmlns:a16="http://schemas.microsoft.com/office/drawing/2014/main" id="{FD98B02F-0F61-4EE9-B28A-BB71E3E789CC}"/>
              </a:ext>
            </a:extLst>
          </p:cNvPr>
          <p:cNvSpPr>
            <a:spLocks noGrp="1"/>
          </p:cNvSpPr>
          <p:nvPr>
            <p:ph type="ctrTitle"/>
          </p:nvPr>
        </p:nvSpPr>
        <p:spPr>
          <a:xfrm>
            <a:off x="2002536" y="1261872"/>
            <a:ext cx="8238744" cy="3118104"/>
          </a:xfrm>
        </p:spPr>
        <p:txBody>
          <a:bodyPr>
            <a:normAutofit/>
          </a:bodyPr>
          <a:lstStyle/>
          <a:p>
            <a:pPr algn="l"/>
            <a:r>
              <a:rPr lang="en-US" sz="6800">
                <a:latin typeface="Algerian" panose="04020705040A02060702" pitchFamily="82" charset="0"/>
              </a:rPr>
              <a:t>Engineering Work Products</a:t>
            </a:r>
          </a:p>
        </p:txBody>
      </p:sp>
      <p:sp>
        <p:nvSpPr>
          <p:cNvPr id="6" name="Subtitle 5">
            <a:extLst>
              <a:ext uri="{FF2B5EF4-FFF2-40B4-BE49-F238E27FC236}">
                <a16:creationId xmlns:a16="http://schemas.microsoft.com/office/drawing/2014/main" id="{44968C77-4CE1-4FDD-A1E4-857AEB2DF675}"/>
              </a:ext>
            </a:extLst>
          </p:cNvPr>
          <p:cNvSpPr>
            <a:spLocks noGrp="1"/>
          </p:cNvSpPr>
          <p:nvPr>
            <p:ph type="subTitle" idx="1"/>
          </p:nvPr>
        </p:nvSpPr>
        <p:spPr>
          <a:xfrm>
            <a:off x="2002536" y="4562856"/>
            <a:ext cx="8238744" cy="1225296"/>
          </a:xfrm>
        </p:spPr>
        <p:txBody>
          <a:bodyPr>
            <a:normAutofit/>
          </a:bodyPr>
          <a:lstStyle/>
          <a:p>
            <a:pPr algn="l"/>
            <a:r>
              <a:rPr lang="en-US" spc="80" dirty="0">
                <a:latin typeface="Century Schoolbook" panose="02040604050505020304" pitchFamily="18" charset="0"/>
              </a:rPr>
              <a:t>High Level Design, Diagrams, Code, Risks, Schedule, Project Process Retrospective</a:t>
            </a:r>
          </a:p>
        </p:txBody>
      </p:sp>
      <p:sp>
        <p:nvSpPr>
          <p:cNvPr id="34" name="Isosceles Triangle 33">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73939484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B3D10-282F-43E0-8088-784E18EE2F93}"/>
              </a:ext>
            </a:extLst>
          </p:cNvPr>
          <p:cNvSpPr>
            <a:spLocks noGrp="1"/>
          </p:cNvSpPr>
          <p:nvPr>
            <p:ph type="title"/>
          </p:nvPr>
        </p:nvSpPr>
        <p:spPr>
          <a:xfrm>
            <a:off x="763967" y="145091"/>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Component Diagram</a:t>
            </a:r>
          </a:p>
        </p:txBody>
      </p:sp>
      <p:sp>
        <p:nvSpPr>
          <p:cNvPr id="4" name="Text Placeholder 3">
            <a:extLst>
              <a:ext uri="{FF2B5EF4-FFF2-40B4-BE49-F238E27FC236}">
                <a16:creationId xmlns:a16="http://schemas.microsoft.com/office/drawing/2014/main" id="{ABB29A1E-C5CB-43CE-8A02-5CDD382E8F62}"/>
              </a:ext>
            </a:extLst>
          </p:cNvPr>
          <p:cNvSpPr>
            <a:spLocks noGrp="1"/>
          </p:cNvSpPr>
          <p:nvPr>
            <p:ph type="body" sz="half" idx="2"/>
          </p:nvPr>
        </p:nvSpPr>
        <p:spPr>
          <a:xfrm>
            <a:off x="365761" y="1897242"/>
            <a:ext cx="3981156" cy="4960759"/>
          </a:xfrm>
        </p:spPr>
        <p:txBody>
          <a:bodyPr vert="horz" lIns="91440" tIns="45720" rIns="91440" bIns="45720" rtlCol="0">
            <a:normAutofit fontScale="77500" lnSpcReduction="20000"/>
          </a:bodyPr>
          <a:lstStyle/>
          <a:p>
            <a:pPr marL="57150" indent="-285750">
              <a:buFont typeface="Wingdings" panose="05000000000000000000" pitchFamily="2" charset="2"/>
              <a:buChar char="Ø"/>
            </a:pPr>
            <a:r>
              <a:rPr lang="en-US" sz="1500" dirty="0"/>
              <a:t>Components:</a:t>
            </a:r>
          </a:p>
          <a:p>
            <a:pPr marL="514350" lvl="1" indent="-285750">
              <a:buFont typeface="Wingdings" panose="05000000000000000000" pitchFamily="2" charset="2"/>
              <a:buChar char="Ø"/>
            </a:pPr>
            <a:r>
              <a:rPr lang="en-US" sz="1500" dirty="0"/>
              <a:t>User Interface</a:t>
            </a:r>
          </a:p>
          <a:p>
            <a:pPr marL="57150" indent="-285750">
              <a:buFont typeface="Wingdings" panose="05000000000000000000" pitchFamily="2" charset="2"/>
              <a:buChar char="Ø"/>
            </a:pPr>
            <a:r>
              <a:rPr lang="en-US" sz="1500" dirty="0"/>
              <a:t>Provides interface for user to enter routes and Components:</a:t>
            </a:r>
          </a:p>
          <a:p>
            <a:pPr marL="514350" lvl="1" indent="-285750">
              <a:buFont typeface="Wingdings" panose="05000000000000000000" pitchFamily="2" charset="2"/>
              <a:buChar char="Ø"/>
            </a:pPr>
            <a:r>
              <a:rPr lang="en-US" sz="1500" dirty="0"/>
              <a:t>User Interface</a:t>
            </a:r>
          </a:p>
          <a:p>
            <a:pPr marL="971550" lvl="2" indent="-285750">
              <a:buFont typeface="Wingdings" panose="05000000000000000000" pitchFamily="2" charset="2"/>
              <a:buChar char="Ø"/>
            </a:pPr>
            <a:r>
              <a:rPr lang="en-US" sz="1500" dirty="0"/>
              <a:t>Provides interface for user to enter routes and navigation commands</a:t>
            </a:r>
          </a:p>
          <a:p>
            <a:pPr marL="514350" lvl="1" indent="-285750">
              <a:buFont typeface="Wingdings" panose="05000000000000000000" pitchFamily="2" charset="2"/>
              <a:buChar char="Ø"/>
            </a:pPr>
            <a:r>
              <a:rPr lang="en-US" sz="1500" dirty="0"/>
              <a:t>Route Planner</a:t>
            </a:r>
          </a:p>
          <a:p>
            <a:pPr marL="971550" lvl="2" indent="-285750">
              <a:buFont typeface="Wingdings" panose="05000000000000000000" pitchFamily="2" charset="2"/>
              <a:buChar char="Ø"/>
            </a:pPr>
            <a:r>
              <a:rPr lang="en-US" sz="1500" dirty="0"/>
              <a:t>Generates optimal route for ROV</a:t>
            </a:r>
          </a:p>
          <a:p>
            <a:pPr marL="514350" lvl="1" indent="-285750">
              <a:buFont typeface="Wingdings" panose="05000000000000000000" pitchFamily="2" charset="2"/>
              <a:buChar char="Ø"/>
            </a:pPr>
            <a:r>
              <a:rPr lang="en-US" sz="1500" dirty="0"/>
              <a:t>Navigator</a:t>
            </a:r>
          </a:p>
          <a:p>
            <a:pPr marL="971550" lvl="2" indent="-285750">
              <a:buFont typeface="Wingdings" panose="05000000000000000000" pitchFamily="2" charset="2"/>
              <a:buChar char="Ø"/>
            </a:pPr>
            <a:r>
              <a:rPr lang="en-US" sz="1500" dirty="0"/>
              <a:t>Communicates commands for physical movement</a:t>
            </a:r>
          </a:p>
          <a:p>
            <a:pPr marL="514350" lvl="1" indent="-285750">
              <a:buFont typeface="Wingdings" panose="05000000000000000000" pitchFamily="2" charset="2"/>
              <a:buChar char="Ø"/>
            </a:pPr>
            <a:r>
              <a:rPr lang="en-US" sz="1500" dirty="0"/>
              <a:t>Translator</a:t>
            </a:r>
          </a:p>
          <a:p>
            <a:pPr marL="971550" lvl="2" indent="-285750">
              <a:buFont typeface="Wingdings" panose="05000000000000000000" pitchFamily="2" charset="2"/>
              <a:buChar char="Ø"/>
            </a:pPr>
            <a:r>
              <a:rPr lang="en-US" sz="1500" dirty="0"/>
              <a:t>Maintains updates with Simulator</a:t>
            </a:r>
          </a:p>
          <a:p>
            <a:pPr marL="514350" lvl="1" indent="-285750">
              <a:buFont typeface="Wingdings" panose="05000000000000000000" pitchFamily="2" charset="2"/>
              <a:buChar char="Ø"/>
            </a:pPr>
            <a:r>
              <a:rPr lang="en-US" sz="1500" dirty="0"/>
              <a:t>Simulator</a:t>
            </a:r>
          </a:p>
          <a:p>
            <a:pPr marL="971550" lvl="2" indent="-285750">
              <a:buFont typeface="Wingdings" panose="05000000000000000000" pitchFamily="2" charset="2"/>
              <a:buChar char="Ø"/>
            </a:pPr>
            <a:r>
              <a:rPr lang="en-US" sz="1500" dirty="0"/>
              <a:t>Updates positions via  simulation</a:t>
            </a:r>
          </a:p>
          <a:p>
            <a:pPr marL="971550" lvl="2" indent="-285750">
              <a:buFont typeface="Wingdings" panose="05000000000000000000" pitchFamily="2" charset="2"/>
              <a:buChar char="Ø"/>
            </a:pPr>
            <a:r>
              <a:rPr lang="en-US" sz="1500" dirty="0"/>
              <a:t>avigation commands</a:t>
            </a:r>
          </a:p>
          <a:p>
            <a:pPr marL="514350" lvl="1" indent="-285750">
              <a:buFont typeface="Wingdings" panose="05000000000000000000" pitchFamily="2" charset="2"/>
              <a:buChar char="Ø"/>
            </a:pPr>
            <a:r>
              <a:rPr lang="en-US" sz="1500" dirty="0"/>
              <a:t>Route Planner</a:t>
            </a:r>
          </a:p>
          <a:p>
            <a:pPr marL="971550" lvl="2" indent="-285750">
              <a:buFont typeface="Wingdings" panose="05000000000000000000" pitchFamily="2" charset="2"/>
              <a:buChar char="Ø"/>
            </a:pPr>
            <a:r>
              <a:rPr lang="en-US" sz="1500" dirty="0"/>
              <a:t>Generates optimal route for ROV</a:t>
            </a:r>
          </a:p>
          <a:p>
            <a:pPr marL="514350" lvl="1" indent="-285750">
              <a:buFont typeface="Wingdings" panose="05000000000000000000" pitchFamily="2" charset="2"/>
              <a:buChar char="Ø"/>
            </a:pPr>
            <a:r>
              <a:rPr lang="en-US" sz="1500" dirty="0"/>
              <a:t>Navigator</a:t>
            </a:r>
          </a:p>
          <a:p>
            <a:pPr marL="971550" lvl="2" indent="-285750">
              <a:buFont typeface="Wingdings" panose="05000000000000000000" pitchFamily="2" charset="2"/>
              <a:buChar char="Ø"/>
            </a:pPr>
            <a:r>
              <a:rPr lang="en-US" sz="1500" dirty="0"/>
              <a:t>Communicates commands for physical movement</a:t>
            </a:r>
          </a:p>
          <a:p>
            <a:pPr marL="514350" lvl="1" indent="-285750">
              <a:buFont typeface="Wingdings" panose="05000000000000000000" pitchFamily="2" charset="2"/>
              <a:buChar char="Ø"/>
            </a:pPr>
            <a:r>
              <a:rPr lang="en-US" sz="1500" dirty="0"/>
              <a:t>Translator</a:t>
            </a:r>
          </a:p>
          <a:p>
            <a:pPr marL="971550" lvl="2" indent="-285750">
              <a:buFont typeface="Wingdings" panose="05000000000000000000" pitchFamily="2" charset="2"/>
              <a:buChar char="Ø"/>
            </a:pPr>
            <a:r>
              <a:rPr lang="en-US" sz="1500" dirty="0"/>
              <a:t>Maintains updates with Simulator</a:t>
            </a:r>
          </a:p>
          <a:p>
            <a:pPr marL="514350" lvl="1" indent="-285750">
              <a:buFont typeface="Wingdings" panose="05000000000000000000" pitchFamily="2" charset="2"/>
              <a:buChar char="Ø"/>
            </a:pPr>
            <a:r>
              <a:rPr lang="en-US" sz="1500" dirty="0"/>
              <a:t>Simulator</a:t>
            </a:r>
          </a:p>
          <a:p>
            <a:pPr marL="971550" lvl="2" indent="-285750">
              <a:buFont typeface="Wingdings" panose="05000000000000000000" pitchFamily="2" charset="2"/>
              <a:buChar char="Ø"/>
            </a:pPr>
            <a:r>
              <a:rPr lang="en-US" sz="1500" dirty="0"/>
              <a:t>Updates positions via  simulation</a:t>
            </a:r>
          </a:p>
          <a:p>
            <a:pPr indent="-228600">
              <a:buFont typeface="Arial" panose="020B0604020202020204" pitchFamily="34" charset="0"/>
              <a:buChar char="•"/>
            </a:pPr>
            <a:endParaRPr lang="en-US" sz="500" dirty="0"/>
          </a:p>
        </p:txBody>
      </p:sp>
      <p:pic>
        <p:nvPicPr>
          <p:cNvPr id="5" name="Content Placeholder 21" descr="A close up of text on a white background&#10;&#10;Description automatically generated">
            <a:extLst>
              <a:ext uri="{FF2B5EF4-FFF2-40B4-BE49-F238E27FC236}">
                <a16:creationId xmlns:a16="http://schemas.microsoft.com/office/drawing/2014/main" id="{F94BE209-8236-422C-8421-951BA184DB53}"/>
              </a:ext>
            </a:extLst>
          </p:cNvPr>
          <p:cNvPicPr>
            <a:picLocks noGrp="1" noChangeAspect="1"/>
          </p:cNvPicPr>
          <p:nvPr>
            <p:ph idx="1"/>
          </p:nvPr>
        </p:nvPicPr>
        <p:blipFill>
          <a:blip r:embed="rId2"/>
          <a:stretch>
            <a:fillRect/>
          </a:stretch>
        </p:blipFill>
        <p:spPr>
          <a:xfrm>
            <a:off x="5297763" y="1574911"/>
            <a:ext cx="6250769" cy="3547311"/>
          </a:xfrm>
          <a:prstGeom prst="rect">
            <a:avLst/>
          </a:prstGeom>
        </p:spPr>
      </p:pic>
    </p:spTree>
    <p:extLst>
      <p:ext uri="{BB962C8B-B14F-4D97-AF65-F5344CB8AC3E}">
        <p14:creationId xmlns:p14="http://schemas.microsoft.com/office/powerpoint/2010/main" val="113206921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B3D10-282F-43E0-8088-784E18EE2F93}"/>
              </a:ext>
            </a:extLst>
          </p:cNvPr>
          <p:cNvSpPr>
            <a:spLocks noGrp="1"/>
          </p:cNvSpPr>
          <p:nvPr>
            <p:ph type="title"/>
          </p:nvPr>
        </p:nvSpPr>
        <p:spPr>
          <a:xfrm>
            <a:off x="763967" y="145091"/>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Component Diagram</a:t>
            </a:r>
          </a:p>
        </p:txBody>
      </p:sp>
      <p:sp>
        <p:nvSpPr>
          <p:cNvPr id="4" name="Text Placeholder 3">
            <a:extLst>
              <a:ext uri="{FF2B5EF4-FFF2-40B4-BE49-F238E27FC236}">
                <a16:creationId xmlns:a16="http://schemas.microsoft.com/office/drawing/2014/main" id="{ABB29A1E-C5CB-43CE-8A02-5CDD382E8F62}"/>
              </a:ext>
            </a:extLst>
          </p:cNvPr>
          <p:cNvSpPr>
            <a:spLocks noGrp="1"/>
          </p:cNvSpPr>
          <p:nvPr>
            <p:ph type="body" sz="half" idx="2"/>
          </p:nvPr>
        </p:nvSpPr>
        <p:spPr>
          <a:xfrm>
            <a:off x="365761" y="1897242"/>
            <a:ext cx="3981156" cy="4960759"/>
          </a:xfrm>
        </p:spPr>
        <p:txBody>
          <a:bodyPr vert="horz" lIns="91440" tIns="45720" rIns="91440" bIns="45720" rtlCol="0">
            <a:normAutofit/>
          </a:bodyPr>
          <a:lstStyle/>
          <a:p>
            <a:pPr marL="285750" indent="-285750">
              <a:buFont typeface="Wingdings" panose="05000000000000000000" pitchFamily="2" charset="2"/>
              <a:buChar char="Ø"/>
            </a:pPr>
            <a:r>
              <a:rPr lang="en-US" sz="1800" dirty="0">
                <a:solidFill>
                  <a:srgbClr val="FFFFFF"/>
                </a:solidFill>
              </a:rPr>
              <a:t>Interfaces:</a:t>
            </a:r>
          </a:p>
          <a:p>
            <a:pPr marL="742950" lvl="1" indent="-285750">
              <a:buFont typeface="Wingdings" panose="05000000000000000000" pitchFamily="2" charset="2"/>
              <a:buChar char="Ø"/>
            </a:pPr>
            <a:r>
              <a:rPr lang="en-US" sz="1800" dirty="0" err="1">
                <a:solidFill>
                  <a:srgbClr val="FFFFFF"/>
                </a:solidFill>
              </a:rPr>
              <a:t>Yaml</a:t>
            </a:r>
            <a:r>
              <a:rPr lang="en-US" sz="1800" dirty="0">
                <a:solidFill>
                  <a:srgbClr val="FFFFFF"/>
                </a:solidFill>
              </a:rPr>
              <a:t> file generation and transfer</a:t>
            </a:r>
          </a:p>
          <a:p>
            <a:pPr marL="1085850" lvl="2" indent="-171450">
              <a:buFont typeface="Wingdings" panose="05000000000000000000" pitchFamily="2" charset="2"/>
              <a:buChar char="Ø"/>
            </a:pPr>
            <a:r>
              <a:rPr lang="en-US" sz="1800" dirty="0">
                <a:solidFill>
                  <a:srgbClr val="FFFFFF"/>
                </a:solidFill>
              </a:rPr>
              <a:t>Facilitates user generated routes and commands</a:t>
            </a:r>
          </a:p>
          <a:p>
            <a:pPr marL="742950" lvl="1" indent="-285750">
              <a:buFont typeface="Wingdings" panose="05000000000000000000" pitchFamily="2" charset="2"/>
              <a:buChar char="Ø"/>
            </a:pPr>
            <a:r>
              <a:rPr lang="en-US" sz="1800" dirty="0">
                <a:solidFill>
                  <a:srgbClr val="FFFFFF"/>
                </a:solidFill>
              </a:rPr>
              <a:t>LCM subscriber and publishers</a:t>
            </a:r>
          </a:p>
          <a:p>
            <a:pPr marL="1085850" lvl="2" indent="-171450">
              <a:buFont typeface="Wingdings" panose="05000000000000000000" pitchFamily="2" charset="2"/>
              <a:buChar char="Ø"/>
            </a:pPr>
            <a:r>
              <a:rPr lang="en-US" sz="1800" dirty="0">
                <a:solidFill>
                  <a:srgbClr val="FFFFFF"/>
                </a:solidFill>
              </a:rPr>
              <a:t>Universal communicator between components, allowing each component to send and receive messages</a:t>
            </a:r>
          </a:p>
        </p:txBody>
      </p:sp>
      <p:pic>
        <p:nvPicPr>
          <p:cNvPr id="5" name="Content Placeholder 21" descr="A close up of text on a white background&#10;&#10;Description automatically generated">
            <a:extLst>
              <a:ext uri="{FF2B5EF4-FFF2-40B4-BE49-F238E27FC236}">
                <a16:creationId xmlns:a16="http://schemas.microsoft.com/office/drawing/2014/main" id="{F94BE209-8236-422C-8421-951BA184DB53}"/>
              </a:ext>
            </a:extLst>
          </p:cNvPr>
          <p:cNvPicPr>
            <a:picLocks noGrp="1" noChangeAspect="1"/>
          </p:cNvPicPr>
          <p:nvPr>
            <p:ph idx="1"/>
          </p:nvPr>
        </p:nvPicPr>
        <p:blipFill>
          <a:blip r:embed="rId2"/>
          <a:stretch>
            <a:fillRect/>
          </a:stretch>
        </p:blipFill>
        <p:spPr>
          <a:xfrm>
            <a:off x="5297763" y="1574911"/>
            <a:ext cx="6250769" cy="3547311"/>
          </a:xfrm>
          <a:prstGeom prst="rect">
            <a:avLst/>
          </a:prstGeom>
        </p:spPr>
      </p:pic>
    </p:spTree>
    <p:extLst>
      <p:ext uri="{BB962C8B-B14F-4D97-AF65-F5344CB8AC3E}">
        <p14:creationId xmlns:p14="http://schemas.microsoft.com/office/powerpoint/2010/main" val="21403092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B3D10-282F-43E0-8088-784E18EE2F9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Component Diagram</a:t>
            </a:r>
          </a:p>
        </p:txBody>
      </p:sp>
      <p:sp>
        <p:nvSpPr>
          <p:cNvPr id="4" name="Text Placeholder 3">
            <a:extLst>
              <a:ext uri="{FF2B5EF4-FFF2-40B4-BE49-F238E27FC236}">
                <a16:creationId xmlns:a16="http://schemas.microsoft.com/office/drawing/2014/main" id="{ABB29A1E-C5CB-43CE-8A02-5CDD382E8F62}"/>
              </a:ext>
            </a:extLst>
          </p:cNvPr>
          <p:cNvSpPr>
            <a:spLocks noGrp="1"/>
          </p:cNvSpPr>
          <p:nvPr>
            <p:ph type="body" sz="half" idx="2"/>
          </p:nvPr>
        </p:nvSpPr>
        <p:spPr>
          <a:xfrm>
            <a:off x="393895" y="2638043"/>
            <a:ext cx="4051495" cy="3748689"/>
          </a:xfrm>
        </p:spPr>
        <p:txBody>
          <a:bodyPr vert="horz" lIns="91440" tIns="45720" rIns="91440" bIns="45720" rtlCol="0">
            <a:normAutofit/>
          </a:bodyPr>
          <a:lstStyle/>
          <a:p>
            <a:pPr marL="342900" indent="-285750">
              <a:buFont typeface="Wingdings" panose="05000000000000000000" pitchFamily="2" charset="2"/>
              <a:buChar char="Ø"/>
            </a:pPr>
            <a:r>
              <a:rPr lang="en-US" sz="1800" dirty="0"/>
              <a:t>ROS launcher (rexrov2_gazebo) utilizes a Class Diagram to show object-oriented classes in the system and the operations of each class along with the relationship between them.  Our demo implements a number of "</a:t>
            </a:r>
            <a:r>
              <a:rPr lang="en-US" sz="1800" dirty="0" err="1"/>
              <a:t>pid_controller</a:t>
            </a:r>
            <a:r>
              <a:rPr lang="en-US" sz="1800" dirty="0"/>
              <a:t>" Classes as well as "</a:t>
            </a:r>
            <a:r>
              <a:rPr lang="en-US" sz="1800" dirty="0" err="1"/>
              <a:t>thruster_manager</a:t>
            </a:r>
            <a:r>
              <a:rPr lang="en-US" sz="1800" dirty="0"/>
              <a:t>" and "</a:t>
            </a:r>
            <a:r>
              <a:rPr lang="en-US" sz="1800" dirty="0" err="1"/>
              <a:t>thruster_allocator</a:t>
            </a:r>
            <a:r>
              <a:rPr lang="en-US" sz="1800" dirty="0"/>
              <a:t>" among others.  A number of Classes carry out methods such as "_</a:t>
            </a:r>
            <a:r>
              <a:rPr lang="en-US" sz="1800" dirty="0" err="1"/>
              <a:t>init</a:t>
            </a:r>
            <a:r>
              <a:rPr lang="en-US" sz="1800" dirty="0"/>
              <a:t>_()", "</a:t>
            </a:r>
            <a:r>
              <a:rPr lang="en-US" sz="1800" dirty="0" err="1"/>
              <a:t>update_pid</a:t>
            </a:r>
            <a:r>
              <a:rPr lang="en-US" sz="1800" dirty="0"/>
              <a:t>()", and publishing methods.</a:t>
            </a:r>
          </a:p>
        </p:txBody>
      </p:sp>
      <p:pic>
        <p:nvPicPr>
          <p:cNvPr id="11" name="Content Placeholder 8" descr="A close up of text on a white background&#10;&#10;Description automatically generated">
            <a:extLst>
              <a:ext uri="{FF2B5EF4-FFF2-40B4-BE49-F238E27FC236}">
                <a16:creationId xmlns:a16="http://schemas.microsoft.com/office/drawing/2014/main" id="{6E8CAD01-99FF-475E-ACAE-FEF2DA75BE85}"/>
              </a:ext>
            </a:extLst>
          </p:cNvPr>
          <p:cNvPicPr>
            <a:picLocks noGrp="1" noChangeAspect="1"/>
          </p:cNvPicPr>
          <p:nvPr>
            <p:ph idx="1"/>
          </p:nvPr>
        </p:nvPicPr>
        <p:blipFill>
          <a:blip r:embed="rId2"/>
          <a:stretch>
            <a:fillRect/>
          </a:stretch>
        </p:blipFill>
        <p:spPr>
          <a:xfrm>
            <a:off x="6475476" y="643467"/>
            <a:ext cx="3895343" cy="5410199"/>
          </a:xfrm>
          <a:prstGeom prst="rect">
            <a:avLst/>
          </a:prstGeom>
        </p:spPr>
      </p:pic>
    </p:spTree>
    <p:extLst>
      <p:ext uri="{BB962C8B-B14F-4D97-AF65-F5344CB8AC3E}">
        <p14:creationId xmlns:p14="http://schemas.microsoft.com/office/powerpoint/2010/main" val="146851569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B3D10-282F-43E0-8088-784E18EE2F93}"/>
              </a:ext>
            </a:extLst>
          </p:cNvPr>
          <p:cNvSpPr>
            <a:spLocks noGrp="1"/>
          </p:cNvSpPr>
          <p:nvPr>
            <p:ph type="title"/>
          </p:nvPr>
        </p:nvSpPr>
        <p:spPr>
          <a:xfrm>
            <a:off x="827406" y="704088"/>
            <a:ext cx="4341886" cy="1188720"/>
          </a:xfrm>
        </p:spPr>
        <p:txBody>
          <a:bodyPr vert="horz" lIns="91440" tIns="45720" rIns="91440" bIns="45720" rtlCol="0" anchor="ctr">
            <a:normAutofit/>
          </a:bodyPr>
          <a:lstStyle/>
          <a:p>
            <a:r>
              <a:rPr lang="en-US" sz="3300">
                <a:solidFill>
                  <a:schemeClr val="bg1"/>
                </a:solidFill>
              </a:rPr>
              <a:t>A-Star Implementation and Test Cases</a:t>
            </a:r>
          </a:p>
        </p:txBody>
      </p:sp>
      <p:sp>
        <p:nvSpPr>
          <p:cNvPr id="4" name="Text Placeholder 3">
            <a:extLst>
              <a:ext uri="{FF2B5EF4-FFF2-40B4-BE49-F238E27FC236}">
                <a16:creationId xmlns:a16="http://schemas.microsoft.com/office/drawing/2014/main" id="{ABB29A1E-C5CB-43CE-8A02-5CDD382E8F62}"/>
              </a:ext>
            </a:extLst>
          </p:cNvPr>
          <p:cNvSpPr>
            <a:spLocks noGrp="1"/>
          </p:cNvSpPr>
          <p:nvPr>
            <p:ph type="body" sz="half" idx="2"/>
          </p:nvPr>
        </p:nvSpPr>
        <p:spPr>
          <a:xfrm>
            <a:off x="827406" y="2066544"/>
            <a:ext cx="4341886" cy="3785616"/>
          </a:xfrm>
        </p:spPr>
        <p:txBody>
          <a:bodyPr vert="horz" lIns="91440" tIns="45720" rIns="91440" bIns="45720" rtlCol="0">
            <a:normAutofit/>
          </a:bodyPr>
          <a:lstStyle/>
          <a:p>
            <a:pPr marL="400050" indent="-342900">
              <a:buFont typeface="Wingdings" panose="05000000000000000000" pitchFamily="2" charset="2"/>
              <a:buChar char="Ø"/>
            </a:pPr>
            <a:r>
              <a:rPr lang="en-US" sz="2200" dirty="0">
                <a:solidFill>
                  <a:schemeClr val="bg1"/>
                </a:solidFill>
              </a:rPr>
              <a:t>2-D route planning was mapped through a visual representation and modelling.  Elementary boundary value analysis for test case design and software testing were utilized.  Coordinates were tested for validity or invalidity.  Edge cases were created by testing coordinates near invalid ranges.</a:t>
            </a:r>
          </a:p>
        </p:txBody>
      </p:sp>
      <p:pic>
        <p:nvPicPr>
          <p:cNvPr id="12" name="Content Placeholder 5">
            <a:extLst>
              <a:ext uri="{FF2B5EF4-FFF2-40B4-BE49-F238E27FC236}">
                <a16:creationId xmlns:a16="http://schemas.microsoft.com/office/drawing/2014/main" id="{4A6CBC28-388E-402B-A496-27BFB32C68FF}"/>
              </a:ext>
            </a:extLst>
          </p:cNvPr>
          <p:cNvPicPr>
            <a:picLocks noChangeAspect="1"/>
          </p:cNvPicPr>
          <p:nvPr/>
        </p:nvPicPr>
        <p:blipFill>
          <a:blip r:embed="rId2"/>
          <a:stretch>
            <a:fillRect/>
          </a:stretch>
        </p:blipFill>
        <p:spPr>
          <a:xfrm>
            <a:off x="5780498" y="729326"/>
            <a:ext cx="2898208" cy="2108696"/>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F73055FF-B958-4773-A98E-7D067FBFAE05}"/>
              </a:ext>
            </a:extLst>
          </p:cNvPr>
          <p:cNvPicPr>
            <a:picLocks noChangeAspect="1"/>
          </p:cNvPicPr>
          <p:nvPr/>
        </p:nvPicPr>
        <p:blipFill>
          <a:blip r:embed="rId3"/>
          <a:stretch>
            <a:fillRect/>
          </a:stretch>
        </p:blipFill>
        <p:spPr>
          <a:xfrm>
            <a:off x="8857480" y="1588901"/>
            <a:ext cx="2898208" cy="389544"/>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95902AFB-715A-43EA-A534-3A055D2A78AA}"/>
              </a:ext>
            </a:extLst>
          </p:cNvPr>
          <p:cNvPicPr>
            <a:picLocks noChangeAspect="1"/>
          </p:cNvPicPr>
          <p:nvPr/>
        </p:nvPicPr>
        <p:blipFill>
          <a:blip r:embed="rId4"/>
          <a:stretch>
            <a:fillRect/>
          </a:stretch>
        </p:blipFill>
        <p:spPr>
          <a:xfrm>
            <a:off x="5780497" y="4582053"/>
            <a:ext cx="2898208" cy="382707"/>
          </a:xfrm>
          <a:prstGeom prst="rect">
            <a:avLst/>
          </a:prstGeom>
        </p:spPr>
      </p:pic>
      <p:pic>
        <p:nvPicPr>
          <p:cNvPr id="9" name="Picture 8">
            <a:extLst>
              <a:ext uri="{FF2B5EF4-FFF2-40B4-BE49-F238E27FC236}">
                <a16:creationId xmlns:a16="http://schemas.microsoft.com/office/drawing/2014/main" id="{195B9A98-F988-4453-907B-A1AC777CD580}"/>
              </a:ext>
            </a:extLst>
          </p:cNvPr>
          <p:cNvPicPr>
            <a:picLocks noChangeAspect="1"/>
          </p:cNvPicPr>
          <p:nvPr/>
        </p:nvPicPr>
        <p:blipFill>
          <a:blip r:embed="rId5"/>
          <a:stretch>
            <a:fillRect/>
          </a:stretch>
        </p:blipFill>
        <p:spPr>
          <a:xfrm>
            <a:off x="8869203" y="3723211"/>
            <a:ext cx="2886797" cy="2100393"/>
          </a:xfrm>
          <a:prstGeom prst="rect">
            <a:avLst/>
          </a:prstGeom>
        </p:spPr>
      </p:pic>
    </p:spTree>
    <p:extLst>
      <p:ext uri="{BB962C8B-B14F-4D97-AF65-F5344CB8AC3E}">
        <p14:creationId xmlns:p14="http://schemas.microsoft.com/office/powerpoint/2010/main" val="192261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99A43C3-79EF-4E7B-9E47-3A4435B0851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Diagrams</a:t>
            </a:r>
          </a:p>
        </p:txBody>
      </p:sp>
      <p:pic>
        <p:nvPicPr>
          <p:cNvPr id="9" name="Picture 8" descr="A close up of a whiteboard&#10;&#10;Description automatically generated">
            <a:extLst>
              <a:ext uri="{FF2B5EF4-FFF2-40B4-BE49-F238E27FC236}">
                <a16:creationId xmlns:a16="http://schemas.microsoft.com/office/drawing/2014/main" id="{FC7CFC43-B54C-4E2E-8CB8-89944E9B2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021946"/>
            <a:ext cx="3425609" cy="2569206"/>
          </a:xfrm>
          <a:prstGeom prst="rect">
            <a:avLst/>
          </a:prstGeom>
        </p:spPr>
      </p:pic>
      <p:pic>
        <p:nvPicPr>
          <p:cNvPr id="10" name="Picture 9" descr="A picture containing text, whiteboard&#10;&#10;Description automatically generated">
            <a:extLst>
              <a:ext uri="{FF2B5EF4-FFF2-40B4-BE49-F238E27FC236}">
                <a16:creationId xmlns:a16="http://schemas.microsoft.com/office/drawing/2014/main" id="{6AECD86E-88CF-46AC-B114-27D606F92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1019053"/>
            <a:ext cx="3433324" cy="2574993"/>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close up of a logo&#10;&#10;Description automatically generated">
            <a:extLst>
              <a:ext uri="{FF2B5EF4-FFF2-40B4-BE49-F238E27FC236}">
                <a16:creationId xmlns:a16="http://schemas.microsoft.com/office/drawing/2014/main" id="{15439505-3546-4814-90E4-B07AD18A6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963577"/>
            <a:ext cx="3423916" cy="2730572"/>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304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screenshot of a cell phone&#10;&#10;Description automatically generated">
            <a:extLst>
              <a:ext uri="{FF2B5EF4-FFF2-40B4-BE49-F238E27FC236}">
                <a16:creationId xmlns:a16="http://schemas.microsoft.com/office/drawing/2014/main" id="{9C1C1A59-8D8E-4A7E-8992-16A4A68C1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859" y="436428"/>
            <a:ext cx="2648371" cy="3740242"/>
          </a:xfrm>
          <a:prstGeom prst="rect">
            <a:avLst/>
          </a:prstGeom>
        </p:spPr>
      </p:pic>
      <p:sp>
        <p:nvSpPr>
          <p:cNvPr id="14" name="Rectangle 13">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99A43C3-79EF-4E7B-9E47-3A4435B0851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Code</a:t>
            </a:r>
          </a:p>
        </p:txBody>
      </p:sp>
      <p:pic>
        <p:nvPicPr>
          <p:cNvPr id="7" name="Picture 6" descr="A screenshot of a social media post&#10;&#10;Description automatically generated">
            <a:extLst>
              <a:ext uri="{FF2B5EF4-FFF2-40B4-BE49-F238E27FC236}">
                <a16:creationId xmlns:a16="http://schemas.microsoft.com/office/drawing/2014/main" id="{08C5C2D2-58FA-48D0-B52C-88CDB990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1" y="933837"/>
            <a:ext cx="2659472" cy="2745424"/>
          </a:xfrm>
          <a:prstGeom prst="rect">
            <a:avLst/>
          </a:prstGeom>
        </p:spPr>
      </p:pic>
      <p:pic>
        <p:nvPicPr>
          <p:cNvPr id="3" name="Picture 2" descr="A screenshot of a social media post&#10;&#10;Description automatically generated">
            <a:extLst>
              <a:ext uri="{FF2B5EF4-FFF2-40B4-BE49-F238E27FC236}">
                <a16:creationId xmlns:a16="http://schemas.microsoft.com/office/drawing/2014/main" id="{F42466F7-EE39-4AA6-B874-A17E9AA9D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043" y="307731"/>
            <a:ext cx="1912877" cy="3997637"/>
          </a:xfrm>
          <a:prstGeom prst="rect">
            <a:avLst/>
          </a:prstGeom>
        </p:spPr>
      </p:pic>
      <p:cxnSp>
        <p:nvCxnSpPr>
          <p:cNvPr id="16" name="Straight Connector 15">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4D67B18B-0F6C-4CF2-8AF6-0F9E644B7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5269" y="699096"/>
            <a:ext cx="2648372" cy="3259535"/>
          </a:xfrm>
          <a:prstGeom prst="rect">
            <a:avLst/>
          </a:prstGeom>
        </p:spPr>
      </p:pic>
      <p:cxnSp>
        <p:nvCxnSpPr>
          <p:cNvPr id="20" name="Straight Connector 19">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45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BE07531-0679-46E6-B054-4522D14F240F}"/>
              </a:ext>
            </a:extLst>
          </p:cNvPr>
          <p:cNvSpPr>
            <a:spLocks noGrp="1"/>
          </p:cNvSpPr>
          <p:nvPr>
            <p:ph type="title"/>
          </p:nvPr>
        </p:nvSpPr>
        <p:spPr>
          <a:xfrm>
            <a:off x="888631" y="4760132"/>
            <a:ext cx="3947420" cy="1777829"/>
          </a:xfrm>
        </p:spPr>
        <p:txBody>
          <a:bodyPr vert="horz" lIns="91440" tIns="45720" rIns="91440" bIns="45720" rtlCol="0" anchor="ctr">
            <a:normAutofit/>
          </a:bodyPr>
          <a:lstStyle/>
          <a:p>
            <a:r>
              <a:rPr lang="en-US" sz="4000" dirty="0"/>
              <a:t>Projected </a:t>
            </a:r>
            <a:r>
              <a:rPr lang="en-US" sz="4000" kern="1200" dirty="0">
                <a:solidFill>
                  <a:schemeClr val="tx1"/>
                </a:solidFill>
                <a:latin typeface="+mj-lt"/>
                <a:ea typeface="+mj-ea"/>
                <a:cs typeface="+mj-cs"/>
              </a:rPr>
              <a:t>Risks</a:t>
            </a:r>
          </a:p>
        </p:txBody>
      </p:sp>
      <p:sp>
        <p:nvSpPr>
          <p:cNvPr id="68" name="Freeform: Shape 6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D803D32B-9152-404C-B9D0-52CD9900F070}"/>
              </a:ext>
            </a:extLst>
          </p:cNvPr>
          <p:cNvSpPr>
            <a:spLocks noGrp="1"/>
          </p:cNvSpPr>
          <p:nvPr>
            <p:ph type="body" sz="half" idx="2"/>
          </p:nvPr>
        </p:nvSpPr>
        <p:spPr>
          <a:xfrm>
            <a:off x="5118447" y="4767660"/>
            <a:ext cx="6281873" cy="1770300"/>
          </a:xfrm>
        </p:spPr>
        <p:txBody>
          <a:bodyPr vert="horz" lIns="91440" tIns="45720" rIns="91440" bIns="45720" rtlCol="0" anchor="ctr">
            <a:normAutofit/>
          </a:bodyPr>
          <a:lstStyle/>
          <a:p>
            <a:pPr marL="114300" indent="-285750">
              <a:buFont typeface="Wingdings" panose="05000000000000000000" pitchFamily="2" charset="2"/>
              <a:buChar char="Ø"/>
            </a:pPr>
            <a:r>
              <a:rPr lang="en-US" sz="1500" dirty="0"/>
              <a:t>Early risks focused on academic coursework interference</a:t>
            </a:r>
          </a:p>
          <a:p>
            <a:pPr marL="114300" indent="-285750">
              <a:buFont typeface="Wingdings" panose="05000000000000000000" pitchFamily="2" charset="2"/>
              <a:buChar char="Ø"/>
            </a:pPr>
            <a:r>
              <a:rPr lang="en-US" sz="1500" dirty="0"/>
              <a:t>Second Semester introduced risks regarding overestimation of project goals</a:t>
            </a:r>
          </a:p>
          <a:p>
            <a:pPr marL="571500" lvl="1" indent="-285750">
              <a:buFont typeface="Wingdings" panose="05000000000000000000" pitchFamily="2" charset="2"/>
              <a:buChar char="Ø"/>
            </a:pPr>
            <a:r>
              <a:rPr lang="en-US" sz="1500" dirty="0"/>
              <a:t>Based on first semester progress, tasks and functionality could be adjusted</a:t>
            </a:r>
          </a:p>
          <a:p>
            <a:pPr marL="114300" indent="-285750">
              <a:buFont typeface="Wingdings" panose="05000000000000000000" pitchFamily="2" charset="2"/>
              <a:buChar char="Ø"/>
            </a:pPr>
            <a:r>
              <a:rPr lang="en-US" sz="1500" dirty="0"/>
              <a:t>COVID-19 introduced a number of high risks that required mitigation</a:t>
            </a:r>
          </a:p>
        </p:txBody>
      </p:sp>
      <p:graphicFrame>
        <p:nvGraphicFramePr>
          <p:cNvPr id="7" name="Content Placeholder 6">
            <a:extLst>
              <a:ext uri="{FF2B5EF4-FFF2-40B4-BE49-F238E27FC236}">
                <a16:creationId xmlns:a16="http://schemas.microsoft.com/office/drawing/2014/main" id="{B86886C0-EA6F-4A41-8D4E-3AE6AD145695}"/>
              </a:ext>
            </a:extLst>
          </p:cNvPr>
          <p:cNvGraphicFramePr>
            <a:graphicFrameLocks noGrp="1"/>
          </p:cNvGraphicFramePr>
          <p:nvPr>
            <p:ph idx="1"/>
            <p:extLst>
              <p:ext uri="{D42A27DB-BD31-4B8C-83A1-F6EECF244321}">
                <p14:modId xmlns:p14="http://schemas.microsoft.com/office/powerpoint/2010/main" val="1462650448"/>
              </p:ext>
            </p:extLst>
          </p:nvPr>
        </p:nvGraphicFramePr>
        <p:xfrm>
          <a:off x="126608" y="104503"/>
          <a:ext cx="11929403" cy="4599134"/>
        </p:xfrm>
        <a:graphic>
          <a:graphicData uri="http://schemas.openxmlformats.org/drawingml/2006/table">
            <a:tbl>
              <a:tblPr firstRow="1" firstCol="1" bandRow="1">
                <a:tableStyleId>{5C22544A-7EE6-4342-B048-85BDC9FD1C3A}</a:tableStyleId>
              </a:tblPr>
              <a:tblGrid>
                <a:gridCol w="308815">
                  <a:extLst>
                    <a:ext uri="{9D8B030D-6E8A-4147-A177-3AD203B41FA5}">
                      <a16:colId xmlns:a16="http://schemas.microsoft.com/office/drawing/2014/main" val="2755601783"/>
                    </a:ext>
                  </a:extLst>
                </a:gridCol>
                <a:gridCol w="476323">
                  <a:extLst>
                    <a:ext uri="{9D8B030D-6E8A-4147-A177-3AD203B41FA5}">
                      <a16:colId xmlns:a16="http://schemas.microsoft.com/office/drawing/2014/main" val="1964836644"/>
                    </a:ext>
                  </a:extLst>
                </a:gridCol>
                <a:gridCol w="3368304">
                  <a:extLst>
                    <a:ext uri="{9D8B030D-6E8A-4147-A177-3AD203B41FA5}">
                      <a16:colId xmlns:a16="http://schemas.microsoft.com/office/drawing/2014/main" val="362035661"/>
                    </a:ext>
                  </a:extLst>
                </a:gridCol>
                <a:gridCol w="601949">
                  <a:extLst>
                    <a:ext uri="{9D8B030D-6E8A-4147-A177-3AD203B41FA5}">
                      <a16:colId xmlns:a16="http://schemas.microsoft.com/office/drawing/2014/main" val="3808517846"/>
                    </a:ext>
                  </a:extLst>
                </a:gridCol>
                <a:gridCol w="476323">
                  <a:extLst>
                    <a:ext uri="{9D8B030D-6E8A-4147-A177-3AD203B41FA5}">
                      <a16:colId xmlns:a16="http://schemas.microsoft.com/office/drawing/2014/main" val="1207047143"/>
                    </a:ext>
                  </a:extLst>
                </a:gridCol>
                <a:gridCol w="3398577">
                  <a:extLst>
                    <a:ext uri="{9D8B030D-6E8A-4147-A177-3AD203B41FA5}">
                      <a16:colId xmlns:a16="http://schemas.microsoft.com/office/drawing/2014/main" val="4071561594"/>
                    </a:ext>
                  </a:extLst>
                </a:gridCol>
                <a:gridCol w="3299112">
                  <a:extLst>
                    <a:ext uri="{9D8B030D-6E8A-4147-A177-3AD203B41FA5}">
                      <a16:colId xmlns:a16="http://schemas.microsoft.com/office/drawing/2014/main" val="3516000882"/>
                    </a:ext>
                  </a:extLst>
                </a:gridCol>
              </a:tblGrid>
              <a:tr h="136304">
                <a:tc>
                  <a:txBody>
                    <a:bodyPr/>
                    <a:lstStyle/>
                    <a:p>
                      <a:pPr marL="0" marR="0">
                        <a:lnSpc>
                          <a:spcPct val="107000"/>
                        </a:lnSpc>
                        <a:spcBef>
                          <a:spcPts val="0"/>
                        </a:spcBef>
                        <a:spcAft>
                          <a:spcPts val="0"/>
                        </a:spcAft>
                      </a:pPr>
                      <a:r>
                        <a:rPr lang="en-US" sz="700" baseline="0">
                          <a:effectLst/>
                        </a:rPr>
                        <a:t>#</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Date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Description</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Probability</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Severity</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Planning/Mitigation Methods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Status/Date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1793189204"/>
                  </a:ext>
                </a:extLst>
              </a:tr>
              <a:tr h="484706">
                <a:tc>
                  <a:txBody>
                    <a:bodyPr/>
                    <a:lstStyle/>
                    <a:p>
                      <a:pPr marL="0" marR="0">
                        <a:lnSpc>
                          <a:spcPct val="107000"/>
                        </a:lnSpc>
                        <a:spcBef>
                          <a:spcPts val="0"/>
                        </a:spcBef>
                        <a:spcAft>
                          <a:spcPts val="0"/>
                        </a:spcAft>
                      </a:pPr>
                      <a:r>
                        <a:rPr lang="en-US" sz="700" baseline="0">
                          <a:effectLst/>
                        </a:rPr>
                        <a:t>1</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9/16/19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dirty="0">
                          <a:effectLst/>
                        </a:rPr>
                        <a:t>Tools used (ROS, LCM, Ubuntu/Linux) are new to some members.  Each member will familiarize themselves with these tools.  Time spent doing this is undetermined and may be more than planned.</a:t>
                      </a:r>
                      <a:endParaRPr lang="en-US" sz="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Each member installs their own VM with the same version of Ubuntu.  Each team member instructed to learn tools on their own.  Online resources will be sought.  Team members will tutor each other when able.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9/18/2019 – Ubuntu version distributed and VM instructed</a:t>
                      </a:r>
                    </a:p>
                    <a:p>
                      <a:pPr marL="0" marR="0">
                        <a:lnSpc>
                          <a:spcPct val="107000"/>
                        </a:lnSpc>
                        <a:spcBef>
                          <a:spcPts val="0"/>
                        </a:spcBef>
                        <a:spcAft>
                          <a:spcPts val="0"/>
                        </a:spcAft>
                      </a:pPr>
                      <a:r>
                        <a:rPr lang="en-US" sz="700" baseline="0">
                          <a:effectLst/>
                        </a:rPr>
                        <a:t> </a:t>
                      </a:r>
                    </a:p>
                    <a:p>
                      <a:pPr marL="0" marR="0">
                        <a:lnSpc>
                          <a:spcPct val="107000"/>
                        </a:lnSpc>
                        <a:spcBef>
                          <a:spcPts val="0"/>
                        </a:spcBef>
                        <a:spcAft>
                          <a:spcPts val="0"/>
                        </a:spcAft>
                      </a:pPr>
                      <a:r>
                        <a:rPr lang="en-US" sz="700" baseline="0">
                          <a:effectLst/>
                        </a:rPr>
                        <a:t>1/22/2020 – changes in member roles has necessitated familiarity with new tools.  For example, one member will be working more extensively with excel, trello, and powerpoint.</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3540535190"/>
                  </a:ext>
                </a:extLst>
              </a:tr>
              <a:tr h="368572">
                <a:tc>
                  <a:txBody>
                    <a:bodyPr/>
                    <a:lstStyle/>
                    <a:p>
                      <a:pPr marL="0" marR="0">
                        <a:lnSpc>
                          <a:spcPct val="107000"/>
                        </a:lnSpc>
                        <a:spcBef>
                          <a:spcPts val="0"/>
                        </a:spcBef>
                        <a:spcAft>
                          <a:spcPts val="0"/>
                        </a:spcAft>
                      </a:pPr>
                      <a:r>
                        <a:rPr lang="en-US" sz="700" baseline="0">
                          <a:effectLst/>
                        </a:rPr>
                        <a:t>2</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9/16/19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Coordination of VirtualBox and Ubuntu installation requires that every member have same version.  Each member may have their own hardware and installation issues which may delay development, since this is completed only when all members are completed.</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Low</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Application versions are kept up to date and used versions made clear.  Team members may help with installation if necessary.</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9/23/2019 – Issues with VM and Ubuntu installation occurred.  Members will install up-to-date versions from online sources.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1204981088"/>
                  </a:ext>
                </a:extLst>
              </a:tr>
              <a:tr h="600838">
                <a:tc>
                  <a:txBody>
                    <a:bodyPr/>
                    <a:lstStyle/>
                    <a:p>
                      <a:pPr marL="0" marR="0">
                        <a:lnSpc>
                          <a:spcPct val="107000"/>
                        </a:lnSpc>
                        <a:spcBef>
                          <a:spcPts val="0"/>
                        </a:spcBef>
                        <a:spcAft>
                          <a:spcPts val="0"/>
                        </a:spcAft>
                      </a:pPr>
                      <a:r>
                        <a:rPr lang="en-US" sz="700" baseline="0">
                          <a:effectLst/>
                        </a:rPr>
                        <a:t>3</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9/18/19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Unforeseen circumstances may prevent one or more team members from being able to attend one or more lab classes.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Low</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Out of school communication systems (such as WhatsApp, Slack, GitHub) will allow communication and planning to continue even when a member is not physically present.  File transfers and voice communications will provide pathways for retrieving and providing information and/or data.</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9/19/19 - WhatsApp, Slack, GitHub, and Trello registered for all members.  Implementation of communication apps have been successful so far.</a:t>
                      </a:r>
                    </a:p>
                    <a:p>
                      <a:pPr marL="0" marR="0">
                        <a:lnSpc>
                          <a:spcPct val="107000"/>
                        </a:lnSpc>
                        <a:spcBef>
                          <a:spcPts val="0"/>
                        </a:spcBef>
                        <a:spcAft>
                          <a:spcPts val="0"/>
                        </a:spcAft>
                      </a:pPr>
                      <a:r>
                        <a:rPr lang="en-US" sz="700" baseline="0">
                          <a:effectLst/>
                        </a:rPr>
                        <a:t> </a:t>
                      </a:r>
                    </a:p>
                    <a:p>
                      <a:pPr marL="0" marR="0">
                        <a:lnSpc>
                          <a:spcPct val="107000"/>
                        </a:lnSpc>
                        <a:spcBef>
                          <a:spcPts val="0"/>
                        </a:spcBef>
                        <a:spcAft>
                          <a:spcPts val="0"/>
                        </a:spcAft>
                      </a:pPr>
                      <a:r>
                        <a:rPr lang="en-US" sz="700" baseline="0">
                          <a:effectLst/>
                        </a:rPr>
                        <a:t>12/9/19 – Attempts to work on project during winter break may be made more difficult as each member has various other commitments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4167132069"/>
                  </a:ext>
                </a:extLst>
              </a:tr>
              <a:tr h="252437">
                <a:tc>
                  <a:txBody>
                    <a:bodyPr/>
                    <a:lstStyle/>
                    <a:p>
                      <a:pPr marL="0" marR="0">
                        <a:lnSpc>
                          <a:spcPct val="107000"/>
                        </a:lnSpc>
                        <a:spcBef>
                          <a:spcPts val="0"/>
                        </a:spcBef>
                        <a:spcAft>
                          <a:spcPts val="0"/>
                        </a:spcAft>
                      </a:pPr>
                      <a:r>
                        <a:rPr lang="en-US" sz="700" baseline="0">
                          <a:effectLst/>
                        </a:rPr>
                        <a:t>4</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9/11/19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Potential high cost of software tools and ROV use may hinder development and testing.</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Low</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Acceptable, free and open source software will be utilized.  Attempts to simulate ROV movement and logic will provide a more cost-effective method of testing, rather than physical test cases.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9/16/19 - ROS, GitHub, Ubuntu 18.04.3 LTS, Unity, and Online tutorials/manuals are being utilized at no cost.</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1773558974"/>
                  </a:ext>
                </a:extLst>
              </a:tr>
              <a:tr h="368572">
                <a:tc>
                  <a:txBody>
                    <a:bodyPr/>
                    <a:lstStyle/>
                    <a:p>
                      <a:pPr marL="0" marR="0">
                        <a:lnSpc>
                          <a:spcPct val="107000"/>
                        </a:lnSpc>
                        <a:spcBef>
                          <a:spcPts val="0"/>
                        </a:spcBef>
                        <a:spcAft>
                          <a:spcPts val="0"/>
                        </a:spcAft>
                      </a:pPr>
                      <a:r>
                        <a:rPr lang="en-US" sz="700" baseline="0">
                          <a:effectLst/>
                        </a:rPr>
                        <a:t>5</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9/23/19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dirty="0">
                          <a:effectLst/>
                        </a:rPr>
                        <a:t>Due to the project not being a full-time job for any member, other school/work responsibilities may lead to a loss of time for working on the project.  Inconsistent schedules due to sporadic homework, tests, or work-related obligations may interfere with scheduling.</a:t>
                      </a:r>
                      <a:endParaRPr lang="en-US" sz="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Foreseeable schedule issues (such as Exams, other Projects) can be taken into consideration when scheduling tasks during each Sprint.  When a member or members anticipate a heavy workload in other classes or work during an upcoming 2-week Sprint, tasks should be assigned appropriate to their feasibility.</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9/23/19 - Work for Project Development Plan divided among members based on ability and schedule.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3881372316"/>
                  </a:ext>
                </a:extLst>
              </a:tr>
              <a:tr h="252437">
                <a:tc>
                  <a:txBody>
                    <a:bodyPr/>
                    <a:lstStyle/>
                    <a:p>
                      <a:pPr marL="0" marR="0">
                        <a:lnSpc>
                          <a:spcPct val="107000"/>
                        </a:lnSpc>
                        <a:spcBef>
                          <a:spcPts val="0"/>
                        </a:spcBef>
                        <a:spcAft>
                          <a:spcPts val="0"/>
                        </a:spcAft>
                      </a:pPr>
                      <a:r>
                        <a:rPr lang="en-US" sz="700" baseline="0">
                          <a:effectLst/>
                        </a:rPr>
                        <a:t>6</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9/13/19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Unity may have issues with LCM and VirtualBox VM.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User Interface may need to be scaled back if issues arise with LCM.  Other UI options will be considered as an alternative.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1/29/20 – Unity was found to have issues with LCM which made implementation and compilation of code difficult.  An alternative system for communication with ROV, such as using yaml files, is being worked on</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3505551010"/>
                  </a:ext>
                </a:extLst>
              </a:tr>
              <a:tr h="252437">
                <a:tc>
                  <a:txBody>
                    <a:bodyPr/>
                    <a:lstStyle/>
                    <a:p>
                      <a:pPr marL="0" marR="0">
                        <a:lnSpc>
                          <a:spcPct val="107000"/>
                        </a:lnSpc>
                        <a:spcBef>
                          <a:spcPts val="0"/>
                        </a:spcBef>
                        <a:spcAft>
                          <a:spcPts val="0"/>
                        </a:spcAft>
                      </a:pPr>
                      <a:r>
                        <a:rPr lang="en-US" sz="700" baseline="0">
                          <a:effectLst/>
                        </a:rPr>
                        <a:t>7</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9/23/19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Time of communication to modules may be critical to mission success.  If processes take too long to provide navigation to the ROV, the route planner may become less effective or error prone.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Testing should provide a better scope of process timing, as well as identify any possible delays or errors.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1/29/20 – Due to changes in mission control, and no longer using UNITY, testing will be done on executing yaml to evaluate their effects on performance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2675195548"/>
                  </a:ext>
                </a:extLst>
              </a:tr>
              <a:tr h="252437">
                <a:tc>
                  <a:txBody>
                    <a:bodyPr/>
                    <a:lstStyle/>
                    <a:p>
                      <a:pPr marL="0" marR="0">
                        <a:lnSpc>
                          <a:spcPct val="107000"/>
                        </a:lnSpc>
                        <a:spcBef>
                          <a:spcPts val="0"/>
                        </a:spcBef>
                        <a:spcAft>
                          <a:spcPts val="0"/>
                        </a:spcAft>
                      </a:pPr>
                      <a:r>
                        <a:rPr lang="en-US" sz="700" baseline="0">
                          <a:effectLst/>
                        </a:rPr>
                        <a:t>8</a:t>
                      </a:r>
                    </a:p>
                    <a:p>
                      <a:pPr marL="0" marR="0">
                        <a:lnSpc>
                          <a:spcPct val="107000"/>
                        </a:lnSpc>
                        <a:spcBef>
                          <a:spcPts val="0"/>
                        </a:spcBef>
                        <a:spcAft>
                          <a:spcPts val="0"/>
                        </a:spcAft>
                      </a:pPr>
                      <a:endParaRPr lang="en-US" sz="700" baseline="0">
                        <a:effectLst/>
                      </a:endParaRPr>
                    </a:p>
                  </a:txBody>
                  <a:tcPr marL="7173" marR="7173" marT="0" marB="0"/>
                </a:tc>
                <a:tc>
                  <a:txBody>
                    <a:bodyPr/>
                    <a:lstStyle/>
                    <a:p>
                      <a:pPr marL="0" marR="0">
                        <a:lnSpc>
                          <a:spcPct val="107000"/>
                        </a:lnSpc>
                        <a:spcBef>
                          <a:spcPts val="0"/>
                        </a:spcBef>
                        <a:spcAft>
                          <a:spcPts val="0"/>
                        </a:spcAft>
                      </a:pPr>
                      <a:r>
                        <a:rPr lang="en-US" sz="700" baseline="0">
                          <a:effectLst/>
                        </a:rPr>
                        <a:t>2/5/20</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Overestimation of project goals.  This can lead to an overabundance of tasks that may not be feasible for manageable.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Scale back on unworked tasks.  Expand on existing tasks that show potential for improvement.</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4/1/20 – Project goals scaled back due to COVID-19</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3796246625"/>
                  </a:ext>
                </a:extLst>
              </a:tr>
              <a:tr h="252437">
                <a:tc>
                  <a:txBody>
                    <a:bodyPr/>
                    <a:lstStyle/>
                    <a:p>
                      <a:pPr marL="0" marR="0">
                        <a:lnSpc>
                          <a:spcPct val="107000"/>
                        </a:lnSpc>
                        <a:spcBef>
                          <a:spcPts val="0"/>
                        </a:spcBef>
                        <a:spcAft>
                          <a:spcPts val="0"/>
                        </a:spcAft>
                      </a:pPr>
                      <a:r>
                        <a:rPr lang="en-US" sz="700" baseline="0">
                          <a:effectLst/>
                        </a:rPr>
                        <a:t>9</a:t>
                      </a:r>
                    </a:p>
                  </a:txBody>
                  <a:tcPr marL="7173" marR="7173" marT="0" marB="0"/>
                </a:tc>
                <a:tc>
                  <a:txBody>
                    <a:bodyPr/>
                    <a:lstStyle/>
                    <a:p>
                      <a:pPr marL="0" marR="0">
                        <a:lnSpc>
                          <a:spcPct val="107000"/>
                        </a:lnSpc>
                        <a:spcBef>
                          <a:spcPts val="0"/>
                        </a:spcBef>
                        <a:spcAft>
                          <a:spcPts val="0"/>
                        </a:spcAft>
                      </a:pPr>
                      <a:r>
                        <a:rPr lang="en-US" sz="700" baseline="0">
                          <a:effectLst/>
                        </a:rPr>
                        <a:t>2/5/20</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Adding unnecessary features.  This can take away valuable time that could otherwise be spend on important features or requirements.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Low</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Evaluate benefits of work done with performance achieved.</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4/1/20 – Unnecessary features and those reliant on physical testing abandoned</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2752123175"/>
                  </a:ext>
                </a:extLst>
              </a:tr>
              <a:tr h="368572">
                <a:tc>
                  <a:txBody>
                    <a:bodyPr/>
                    <a:lstStyle/>
                    <a:p>
                      <a:pPr marL="0" marR="0">
                        <a:lnSpc>
                          <a:spcPct val="107000"/>
                        </a:lnSpc>
                        <a:spcBef>
                          <a:spcPts val="0"/>
                        </a:spcBef>
                        <a:spcAft>
                          <a:spcPts val="0"/>
                        </a:spcAft>
                      </a:pPr>
                      <a:r>
                        <a:rPr lang="en-US" sz="700" baseline="0">
                          <a:effectLst/>
                        </a:rPr>
                        <a:t>10</a:t>
                      </a:r>
                    </a:p>
                  </a:txBody>
                  <a:tcPr marL="7173" marR="7173" marT="0" marB="0"/>
                </a:tc>
                <a:tc>
                  <a:txBody>
                    <a:bodyPr/>
                    <a:lstStyle/>
                    <a:p>
                      <a:pPr marL="0" marR="0">
                        <a:lnSpc>
                          <a:spcPct val="107000"/>
                        </a:lnSpc>
                        <a:spcBef>
                          <a:spcPts val="0"/>
                        </a:spcBef>
                        <a:spcAft>
                          <a:spcPts val="0"/>
                        </a:spcAft>
                      </a:pPr>
                      <a:r>
                        <a:rPr lang="en-US" sz="700" baseline="0">
                          <a:effectLst/>
                        </a:rPr>
                        <a:t>2/5/20</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Academic or conceptual limitations, such as inability to work with advanced mathematics or concepts without a person of expertise on the subject.  Without expertise or experience on certain subjects it may limit our approach or scope.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Medium</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Evaluate members capabilities and adjust tasks to accommodate their knowledge and/or experience.</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4/22/20 – A-Star algorithm scaled back due to time limitations and complexity</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1651670138"/>
                  </a:ext>
                </a:extLst>
              </a:tr>
              <a:tr h="252437">
                <a:tc>
                  <a:txBody>
                    <a:bodyPr/>
                    <a:lstStyle/>
                    <a:p>
                      <a:pPr marL="0" marR="0">
                        <a:lnSpc>
                          <a:spcPct val="107000"/>
                        </a:lnSpc>
                        <a:spcBef>
                          <a:spcPts val="0"/>
                        </a:spcBef>
                        <a:spcAft>
                          <a:spcPts val="0"/>
                        </a:spcAft>
                      </a:pPr>
                      <a:r>
                        <a:rPr lang="en-US" sz="700" baseline="0">
                          <a:effectLst/>
                        </a:rPr>
                        <a:t>11 </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4/1/20</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COVID-19 lockdown and campus closure may introduce issues in communication and task cooperation.</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Maintain sprint meetings using Zoom, an application for online video conferencing.  Keep PAL updated online.  Rely on WhatsApp for mediating communications.</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4/22/20 – Scaled back on tasks and deliverables.  Functional requirements adjusted as needed to a pure simulation testing.</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3280220631"/>
                  </a:ext>
                </a:extLst>
              </a:tr>
              <a:tr h="252437">
                <a:tc>
                  <a:txBody>
                    <a:bodyPr/>
                    <a:lstStyle/>
                    <a:p>
                      <a:pPr marL="0" marR="0">
                        <a:lnSpc>
                          <a:spcPct val="107000"/>
                        </a:lnSpc>
                        <a:spcBef>
                          <a:spcPts val="0"/>
                        </a:spcBef>
                        <a:spcAft>
                          <a:spcPts val="0"/>
                        </a:spcAft>
                      </a:pPr>
                      <a:r>
                        <a:rPr lang="en-US" sz="700" baseline="0">
                          <a:effectLst/>
                        </a:rPr>
                        <a:t>12 </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4/1/20</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COVID-19 may introduce issues with physical ROV</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High</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a:effectLst/>
                        </a:rPr>
                        <a:t>Rely on Simulation if physical ROV not accessible.  Make a video demo of simulation instead of physical demonstration.</a:t>
                      </a:r>
                      <a:endParaRPr lang="en-US" sz="700" baseline="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tc>
                  <a:txBody>
                    <a:bodyPr/>
                    <a:lstStyle/>
                    <a:p>
                      <a:pPr marL="0" marR="0">
                        <a:lnSpc>
                          <a:spcPct val="107000"/>
                        </a:lnSpc>
                        <a:spcBef>
                          <a:spcPts val="0"/>
                        </a:spcBef>
                        <a:spcAft>
                          <a:spcPts val="0"/>
                        </a:spcAft>
                      </a:pPr>
                      <a:r>
                        <a:rPr lang="en-US" sz="700" baseline="0" dirty="0">
                          <a:effectLst/>
                        </a:rPr>
                        <a:t>4/7/20 – Physical ROV confirmed to not be accessible.  Developing a demo of simulation instead.  Using team members existing computer technology and software to produce and edit video demonstrations.</a:t>
                      </a:r>
                      <a:endParaRPr lang="en-US" sz="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0" marB="0"/>
                </a:tc>
                <a:extLst>
                  <a:ext uri="{0D108BD9-81ED-4DB2-BD59-A6C34878D82A}">
                    <a16:rowId xmlns:a16="http://schemas.microsoft.com/office/drawing/2014/main" val="447355795"/>
                  </a:ext>
                </a:extLst>
              </a:tr>
            </a:tbl>
          </a:graphicData>
        </a:graphic>
      </p:graphicFrame>
    </p:spTree>
    <p:extLst>
      <p:ext uri="{BB962C8B-B14F-4D97-AF65-F5344CB8AC3E}">
        <p14:creationId xmlns:p14="http://schemas.microsoft.com/office/powerpoint/2010/main" val="30703358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D9CA-B8A1-467A-94E8-597F81C9FA84}"/>
              </a:ext>
            </a:extLst>
          </p:cNvPr>
          <p:cNvSpPr>
            <a:spLocks noGrp="1"/>
          </p:cNvSpPr>
          <p:nvPr>
            <p:ph type="title"/>
          </p:nvPr>
        </p:nvSpPr>
        <p:spPr>
          <a:xfrm>
            <a:off x="964108" y="1293275"/>
            <a:ext cx="5735395" cy="1371600"/>
          </a:xfrm>
          <a:solidFill>
            <a:schemeClr val="bg1">
              <a:alpha val="70000"/>
            </a:schemeClr>
          </a:solidFill>
          <a:ln w="31750" cap="sq">
            <a:solidFill>
              <a:schemeClr val="tx1">
                <a:lumMod val="75000"/>
                <a:lumOff val="25000"/>
              </a:schemeClr>
            </a:solidFill>
            <a:miter lim="800000"/>
          </a:ln>
        </p:spPr>
        <p:txBody>
          <a:bodyPr>
            <a:normAutofit/>
          </a:bodyPr>
          <a:lstStyle/>
          <a:p>
            <a:pPr algn="ctr"/>
            <a:r>
              <a:rPr lang="en-US" sz="2800">
                <a:latin typeface="Century Schoolbook" panose="02040604050505020304" pitchFamily="18" charset="0"/>
              </a:rPr>
              <a:t>Vision Statement</a:t>
            </a:r>
          </a:p>
        </p:txBody>
      </p:sp>
      <p:sp>
        <p:nvSpPr>
          <p:cNvPr id="3" name="Content Placeholder 2">
            <a:extLst>
              <a:ext uri="{FF2B5EF4-FFF2-40B4-BE49-F238E27FC236}">
                <a16:creationId xmlns:a16="http://schemas.microsoft.com/office/drawing/2014/main" id="{71F54D67-EB5C-4701-9278-27038FD39E0A}"/>
              </a:ext>
            </a:extLst>
          </p:cNvPr>
          <p:cNvSpPr>
            <a:spLocks noGrp="1"/>
          </p:cNvSpPr>
          <p:nvPr>
            <p:ph idx="1"/>
          </p:nvPr>
        </p:nvSpPr>
        <p:spPr>
          <a:xfrm>
            <a:off x="964108" y="3058904"/>
            <a:ext cx="5802452" cy="2513764"/>
          </a:xfrm>
        </p:spPr>
        <p:txBody>
          <a:bodyPr>
            <a:normAutofit/>
          </a:bodyPr>
          <a:lstStyle/>
          <a:p>
            <a:pPr marL="0" indent="0">
              <a:buNone/>
            </a:pPr>
            <a:r>
              <a:rPr lang="en-US" sz="1700">
                <a:latin typeface="Century Schoolbook" panose="02040604050505020304" pitchFamily="18" charset="0"/>
              </a:rPr>
              <a:t>The ROV (Remotely Operated Vehicle) should be able to navigate autonomously when predetermined waypoints are given.  Having an unmanned ROV can cut the costs of using and maintaining it.  The system can be useful to companies researching and exploring new and undiscovered underwater areas.  It may also carry to on-land exploration.  There may be times when it is not feasible for a human person to directly man or direct the ROV .</a:t>
            </a:r>
          </a:p>
          <a:p>
            <a:endParaRPr lang="en-US" sz="1700"/>
          </a:p>
        </p:txBody>
      </p:sp>
      <p:sp>
        <p:nvSpPr>
          <p:cNvPr id="82" name="Rectangle 75">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aximize">
            <a:extLst>
              <a:ext uri="{FF2B5EF4-FFF2-40B4-BE49-F238E27FC236}">
                <a16:creationId xmlns:a16="http://schemas.microsoft.com/office/drawing/2014/main" id="{7B9C666E-E94E-4A7C-B231-461E98A93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225176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E2C44-8581-4DB8-8220-6D03C6361E6E}"/>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100" kern="1200">
                <a:solidFill>
                  <a:schemeClr val="bg1"/>
                </a:solidFill>
                <a:latin typeface="+mj-lt"/>
                <a:ea typeface="+mj-ea"/>
                <a:cs typeface="+mj-cs"/>
              </a:rPr>
              <a:t>Project Schedule Highlights (Sprints 1-4)</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0577F2C-3AE5-414E-95C2-328DD2A26069}"/>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marL="400050" indent="-342900">
              <a:buFont typeface="Wingdings" panose="05000000000000000000" pitchFamily="2" charset="2"/>
              <a:buChar char="v"/>
            </a:pPr>
            <a:r>
              <a:rPr lang="en-US" sz="2000" dirty="0">
                <a:solidFill>
                  <a:schemeClr val="bg1"/>
                </a:solidFill>
              </a:rPr>
              <a:t>Early development on schedule</a:t>
            </a:r>
          </a:p>
          <a:p>
            <a:pPr marL="400050" indent="-342900">
              <a:buFont typeface="Wingdings" panose="05000000000000000000" pitchFamily="2" charset="2"/>
              <a:buChar char="v"/>
            </a:pPr>
            <a:r>
              <a:rPr lang="en-US" sz="2000" dirty="0">
                <a:solidFill>
                  <a:schemeClr val="bg1"/>
                </a:solidFill>
              </a:rPr>
              <a:t>Later task load was adjusted as necessary</a:t>
            </a:r>
          </a:p>
        </p:txBody>
      </p:sp>
      <p:pic>
        <p:nvPicPr>
          <p:cNvPr id="6" name="Content Placeholder 5" descr="A screenshot of a cell phone&#10;&#10;Description automatically generated">
            <a:extLst>
              <a:ext uri="{FF2B5EF4-FFF2-40B4-BE49-F238E27FC236}">
                <a16:creationId xmlns:a16="http://schemas.microsoft.com/office/drawing/2014/main" id="{50F3484C-11A4-413B-B542-67D4F203A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7866" y="1002323"/>
            <a:ext cx="7169986" cy="4853354"/>
          </a:xfrm>
          <a:prstGeom prst="rect">
            <a:avLst/>
          </a:prstGeom>
        </p:spPr>
      </p:pic>
    </p:spTree>
    <p:extLst>
      <p:ext uri="{BB962C8B-B14F-4D97-AF65-F5344CB8AC3E}">
        <p14:creationId xmlns:p14="http://schemas.microsoft.com/office/powerpoint/2010/main" val="106333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E2C44-8581-4DB8-8220-6D03C6361E6E}"/>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Project Schedule Highlights (Sprints 9-12)</a:t>
            </a:r>
          </a:p>
        </p:txBody>
      </p:sp>
      <p:cxnSp>
        <p:nvCxnSpPr>
          <p:cNvPr id="21" name="Straight Connector 2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0577F2C-3AE5-414E-95C2-328DD2A26069}"/>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marL="400050" indent="-228600">
              <a:buFont typeface="Arial" panose="020B0604020202020204" pitchFamily="34" charset="0"/>
              <a:buChar char="•"/>
            </a:pPr>
            <a:r>
              <a:rPr lang="en-US" sz="2000">
                <a:solidFill>
                  <a:schemeClr val="bg1"/>
                </a:solidFill>
              </a:rPr>
              <a:t>Issues with distance learning and campus shut-down evident early on</a:t>
            </a:r>
          </a:p>
          <a:p>
            <a:pPr marL="400050" indent="-228600">
              <a:buFont typeface="Arial" panose="020B0604020202020204" pitchFamily="34" charset="0"/>
              <a:buChar char="•"/>
            </a:pPr>
            <a:r>
              <a:rPr lang="en-US" sz="2000">
                <a:solidFill>
                  <a:schemeClr val="bg1"/>
                </a:solidFill>
              </a:rPr>
              <a:t>Last couple of sprints required prolonged work on tasks</a:t>
            </a:r>
          </a:p>
        </p:txBody>
      </p:sp>
      <p:pic>
        <p:nvPicPr>
          <p:cNvPr id="8" name="Content Placeholder 7" descr="A screenshot of a cell phone&#10;&#10;Description automatically generated">
            <a:extLst>
              <a:ext uri="{FF2B5EF4-FFF2-40B4-BE49-F238E27FC236}">
                <a16:creationId xmlns:a16="http://schemas.microsoft.com/office/drawing/2014/main" id="{EE478E6C-6664-4E6F-81C7-97BA348C30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9823" y="1434906"/>
            <a:ext cx="7294360" cy="3967088"/>
          </a:xfrm>
          <a:prstGeom prst="rect">
            <a:avLst/>
          </a:prstGeom>
        </p:spPr>
      </p:pic>
    </p:spTree>
    <p:extLst>
      <p:ext uri="{BB962C8B-B14F-4D97-AF65-F5344CB8AC3E}">
        <p14:creationId xmlns:p14="http://schemas.microsoft.com/office/powerpoint/2010/main" val="909468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1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2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1C36B72-B5E6-435B-90F8-A5263AB2AD96}"/>
              </a:ext>
            </a:extLst>
          </p:cNvPr>
          <p:cNvSpPr>
            <a:spLocks noGrp="1"/>
          </p:cNvSpPr>
          <p:nvPr>
            <p:ph type="title"/>
          </p:nvPr>
        </p:nvSpPr>
        <p:spPr>
          <a:xfrm>
            <a:off x="1066800" y="642594"/>
            <a:ext cx="10058400" cy="1371600"/>
          </a:xfrm>
        </p:spPr>
        <p:txBody>
          <a:bodyPr>
            <a:normAutofit/>
          </a:bodyPr>
          <a:lstStyle/>
          <a:p>
            <a:pPr algn="ctr"/>
            <a:r>
              <a:rPr lang="en-US" dirty="0"/>
              <a:t>Project Process Retrospective</a:t>
            </a:r>
          </a:p>
        </p:txBody>
      </p:sp>
      <p:graphicFrame>
        <p:nvGraphicFramePr>
          <p:cNvPr id="5" name="Content Placeholder 2">
            <a:extLst>
              <a:ext uri="{FF2B5EF4-FFF2-40B4-BE49-F238E27FC236}">
                <a16:creationId xmlns:a16="http://schemas.microsoft.com/office/drawing/2014/main" id="{9754888B-4465-4B47-BC1E-8E419578A0AA}"/>
              </a:ext>
            </a:extLst>
          </p:cNvPr>
          <p:cNvGraphicFramePr>
            <a:graphicFrameLocks noGrp="1"/>
          </p:cNvGraphicFramePr>
          <p:nvPr>
            <p:ph idx="1"/>
            <p:extLst>
              <p:ext uri="{D42A27DB-BD31-4B8C-83A1-F6EECF244321}">
                <p14:modId xmlns:p14="http://schemas.microsoft.com/office/powerpoint/2010/main" val="2028705844"/>
              </p:ext>
            </p:extLst>
          </p:nvPr>
        </p:nvGraphicFramePr>
        <p:xfrm>
          <a:off x="1125797" y="1792393"/>
          <a:ext cx="10058400" cy="442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CB1150B-B047-4072-BA5F-3E43283CD167}"/>
              </a:ext>
            </a:extLst>
          </p:cNvPr>
          <p:cNvSpPr txBox="1"/>
          <p:nvPr/>
        </p:nvSpPr>
        <p:spPr>
          <a:xfrm>
            <a:off x="1125797" y="2713922"/>
            <a:ext cx="2301918" cy="2492990"/>
          </a:xfrm>
          <a:prstGeom prst="rect">
            <a:avLst/>
          </a:prstGeom>
          <a:noFill/>
        </p:spPr>
        <p:txBody>
          <a:bodyPr wrap="square" rtlCol="0">
            <a:spAutoFit/>
          </a:bodyPr>
          <a:lstStyle/>
          <a:p>
            <a:pPr marL="285750" indent="-285750">
              <a:buFont typeface="Wingdings" panose="05000000000000000000" pitchFamily="2" charset="2"/>
              <a:buChar char="v"/>
            </a:pPr>
            <a:r>
              <a:rPr lang="en-US" sz="1200" dirty="0"/>
              <a:t>Agile process allowed more flexibility and adjustments to scope</a:t>
            </a:r>
          </a:p>
          <a:p>
            <a:pPr marL="285750" indent="-285750">
              <a:buFont typeface="Wingdings" panose="05000000000000000000" pitchFamily="2" charset="2"/>
              <a:buChar char="v"/>
            </a:pPr>
            <a:r>
              <a:rPr lang="en-US" sz="1200" dirty="0"/>
              <a:t>Component interactivity had successes</a:t>
            </a:r>
          </a:p>
          <a:p>
            <a:pPr marL="285750" indent="-285750">
              <a:buFont typeface="Wingdings" panose="05000000000000000000" pitchFamily="2" charset="2"/>
              <a:buChar char="v"/>
            </a:pPr>
            <a:r>
              <a:rPr lang="en-US" sz="1200" dirty="0"/>
              <a:t>Workable, though limited, simulation successfully running</a:t>
            </a:r>
          </a:p>
          <a:p>
            <a:pPr marL="285750" indent="-285750">
              <a:buFont typeface="Wingdings" panose="05000000000000000000" pitchFamily="2" charset="2"/>
              <a:buChar char="v"/>
            </a:pPr>
            <a:r>
              <a:rPr lang="en-US" sz="1200" dirty="0"/>
              <a:t>Introduction to software engineering concepts</a:t>
            </a:r>
          </a:p>
          <a:p>
            <a:pPr marL="285750" indent="-285750">
              <a:buFont typeface="Wingdings" panose="05000000000000000000" pitchFamily="2" charset="2"/>
              <a:buChar char="v"/>
            </a:pPr>
            <a:r>
              <a:rPr lang="en-US" sz="1200" dirty="0"/>
              <a:t>Hands on experience in practical computer science concepts</a:t>
            </a:r>
          </a:p>
        </p:txBody>
      </p:sp>
      <p:sp>
        <p:nvSpPr>
          <p:cNvPr id="36" name="TextBox 35">
            <a:extLst>
              <a:ext uri="{FF2B5EF4-FFF2-40B4-BE49-F238E27FC236}">
                <a16:creationId xmlns:a16="http://schemas.microsoft.com/office/drawing/2014/main" id="{51A41E67-C785-4372-9396-AE9E9BBC3BF8}"/>
              </a:ext>
            </a:extLst>
          </p:cNvPr>
          <p:cNvSpPr txBox="1"/>
          <p:nvPr/>
        </p:nvSpPr>
        <p:spPr>
          <a:xfrm>
            <a:off x="3641709" y="2713922"/>
            <a:ext cx="2281214" cy="1754326"/>
          </a:xfrm>
          <a:prstGeom prst="rect">
            <a:avLst/>
          </a:prstGeom>
          <a:noFill/>
        </p:spPr>
        <p:txBody>
          <a:bodyPr wrap="square" rtlCol="0">
            <a:spAutoFit/>
          </a:bodyPr>
          <a:lstStyle/>
          <a:p>
            <a:pPr marL="285750" lvl="0" indent="-285750">
              <a:lnSpc>
                <a:spcPct val="100000"/>
              </a:lnSpc>
              <a:buFont typeface="Wingdings" panose="05000000000000000000" pitchFamily="2" charset="2"/>
              <a:buChar char="v"/>
            </a:pPr>
            <a:r>
              <a:rPr lang="en-US" sz="1200" dirty="0"/>
              <a:t>Virtual Machine introduced hardware limitations</a:t>
            </a:r>
          </a:p>
          <a:p>
            <a:pPr marL="285750" lvl="0" indent="-285750">
              <a:lnSpc>
                <a:spcPct val="100000"/>
              </a:lnSpc>
              <a:buFont typeface="Wingdings" panose="05000000000000000000" pitchFamily="2" charset="2"/>
              <a:buChar char="v"/>
            </a:pPr>
            <a:r>
              <a:rPr lang="en-US" sz="1200" dirty="0"/>
              <a:t>Some ROV components were costly and thus limited scope</a:t>
            </a:r>
          </a:p>
          <a:p>
            <a:pPr marL="285750" lvl="0" indent="-285750">
              <a:lnSpc>
                <a:spcPct val="100000"/>
              </a:lnSpc>
              <a:buFont typeface="Wingdings" panose="05000000000000000000" pitchFamily="2" charset="2"/>
              <a:buChar char="v"/>
            </a:pPr>
            <a:r>
              <a:rPr lang="en-US" sz="1200" dirty="0"/>
              <a:t>Routing Algorithm introduced complexity well outside scope of class</a:t>
            </a:r>
          </a:p>
          <a:p>
            <a:pPr marL="285750" lvl="0" indent="-285750">
              <a:lnSpc>
                <a:spcPct val="100000"/>
              </a:lnSpc>
              <a:buFont typeface="Wingdings" panose="05000000000000000000" pitchFamily="2" charset="2"/>
              <a:buChar char="v"/>
            </a:pPr>
            <a:r>
              <a:rPr lang="en-US" sz="1200" dirty="0"/>
              <a:t>Testing methodology often proved impractical</a:t>
            </a:r>
          </a:p>
        </p:txBody>
      </p:sp>
      <p:sp>
        <p:nvSpPr>
          <p:cNvPr id="40" name="TextBox 39">
            <a:extLst>
              <a:ext uri="{FF2B5EF4-FFF2-40B4-BE49-F238E27FC236}">
                <a16:creationId xmlns:a16="http://schemas.microsoft.com/office/drawing/2014/main" id="{6ADF20E9-0ED3-4C69-B9A7-C5F425DE422F}"/>
              </a:ext>
            </a:extLst>
          </p:cNvPr>
          <p:cNvSpPr txBox="1"/>
          <p:nvPr/>
        </p:nvSpPr>
        <p:spPr>
          <a:xfrm>
            <a:off x="8652831" y="2713922"/>
            <a:ext cx="2281214" cy="2677656"/>
          </a:xfrm>
          <a:prstGeom prst="rect">
            <a:avLst/>
          </a:prstGeom>
          <a:noFill/>
        </p:spPr>
        <p:txBody>
          <a:bodyPr wrap="square" rtlCol="0">
            <a:spAutoFit/>
          </a:bodyPr>
          <a:lstStyle/>
          <a:p>
            <a:pPr marL="285750" lvl="0" indent="-285750">
              <a:lnSpc>
                <a:spcPct val="100000"/>
              </a:lnSpc>
              <a:buFont typeface="Wingdings" panose="05000000000000000000" pitchFamily="2" charset="2"/>
              <a:buChar char="v"/>
            </a:pPr>
            <a:r>
              <a:rPr lang="en-US" sz="1200" dirty="0"/>
              <a:t>COVID-19 pandemic introduced complications</a:t>
            </a:r>
          </a:p>
          <a:p>
            <a:pPr marL="285750" lvl="0" indent="-285750">
              <a:lnSpc>
                <a:spcPct val="100000"/>
              </a:lnSpc>
              <a:buFont typeface="Wingdings" panose="05000000000000000000" pitchFamily="2" charset="2"/>
              <a:buChar char="v"/>
            </a:pPr>
            <a:r>
              <a:rPr lang="en-US" sz="1200" dirty="0"/>
              <a:t>High learning curve</a:t>
            </a:r>
          </a:p>
          <a:p>
            <a:pPr marL="285750" lvl="0" indent="-285750">
              <a:lnSpc>
                <a:spcPct val="100000"/>
              </a:lnSpc>
              <a:buFont typeface="Wingdings" panose="05000000000000000000" pitchFamily="2" charset="2"/>
              <a:buChar char="v"/>
            </a:pPr>
            <a:r>
              <a:rPr lang="en-US" sz="1200" dirty="0"/>
              <a:t>Wide range of coding and project management proficiency among team members</a:t>
            </a:r>
          </a:p>
          <a:p>
            <a:pPr marL="285750" lvl="0" indent="-285750">
              <a:lnSpc>
                <a:spcPct val="100000"/>
              </a:lnSpc>
              <a:buFont typeface="Wingdings" panose="05000000000000000000" pitchFamily="2" charset="2"/>
              <a:buChar char="v"/>
            </a:pPr>
            <a:r>
              <a:rPr lang="en-US" sz="1200" dirty="0"/>
              <a:t>Components and equipment outside our control proved unreliable</a:t>
            </a:r>
          </a:p>
          <a:p>
            <a:pPr marL="742950" lvl="1" indent="-285750">
              <a:buFont typeface="Wingdings" panose="05000000000000000000" pitchFamily="2" charset="2"/>
              <a:buChar char="v"/>
            </a:pPr>
            <a:r>
              <a:rPr lang="en-US" sz="1200" dirty="0"/>
              <a:t>example: physical ROV inaccessible</a:t>
            </a:r>
          </a:p>
          <a:p>
            <a:pPr marL="285750" lvl="0" indent="-285750">
              <a:lnSpc>
                <a:spcPct val="100000"/>
              </a:lnSpc>
              <a:buFont typeface="Wingdings" panose="05000000000000000000" pitchFamily="2" charset="2"/>
              <a:buChar char="v"/>
            </a:pPr>
            <a:r>
              <a:rPr lang="en-US" sz="1200" dirty="0"/>
              <a:t>Project very ambitious considering scope of course</a:t>
            </a:r>
          </a:p>
        </p:txBody>
      </p:sp>
      <p:sp>
        <p:nvSpPr>
          <p:cNvPr id="44" name="TextBox 43">
            <a:extLst>
              <a:ext uri="{FF2B5EF4-FFF2-40B4-BE49-F238E27FC236}">
                <a16:creationId xmlns:a16="http://schemas.microsoft.com/office/drawing/2014/main" id="{9F8018C1-E169-46D5-99E5-35E9D25F6256}"/>
              </a:ext>
            </a:extLst>
          </p:cNvPr>
          <p:cNvSpPr txBox="1"/>
          <p:nvPr/>
        </p:nvSpPr>
        <p:spPr>
          <a:xfrm>
            <a:off x="6157623" y="2713922"/>
            <a:ext cx="2281214" cy="1754326"/>
          </a:xfrm>
          <a:prstGeom prst="rect">
            <a:avLst/>
          </a:prstGeom>
          <a:noFill/>
        </p:spPr>
        <p:txBody>
          <a:bodyPr wrap="square" rtlCol="0">
            <a:spAutoFit/>
          </a:bodyPr>
          <a:lstStyle/>
          <a:p>
            <a:pPr marL="285750" lvl="0" indent="-285750">
              <a:lnSpc>
                <a:spcPct val="100000"/>
              </a:lnSpc>
              <a:buFont typeface="Wingdings" panose="05000000000000000000" pitchFamily="2" charset="2"/>
              <a:buChar char="v"/>
            </a:pPr>
            <a:r>
              <a:rPr lang="en-US" sz="1200" dirty="0"/>
              <a:t>More robust requirements definitions</a:t>
            </a:r>
          </a:p>
          <a:p>
            <a:pPr marL="285750" lvl="0" indent="-285750">
              <a:lnSpc>
                <a:spcPct val="100000"/>
              </a:lnSpc>
              <a:buFont typeface="Wingdings" panose="05000000000000000000" pitchFamily="2" charset="2"/>
              <a:buChar char="v"/>
            </a:pPr>
            <a:r>
              <a:rPr lang="en-US" sz="1200" dirty="0"/>
              <a:t>More malleable plan and project purpose</a:t>
            </a:r>
          </a:p>
          <a:p>
            <a:pPr marL="285750" lvl="0" indent="-285750">
              <a:lnSpc>
                <a:spcPct val="100000"/>
              </a:lnSpc>
              <a:buFont typeface="Wingdings" panose="05000000000000000000" pitchFamily="2" charset="2"/>
              <a:buChar char="v"/>
            </a:pPr>
            <a:r>
              <a:rPr lang="en-US" sz="1200" dirty="0"/>
              <a:t>More initial feedback on team member strengths and efficiency</a:t>
            </a:r>
          </a:p>
          <a:p>
            <a:pPr marL="285750" lvl="0" indent="-285750">
              <a:lnSpc>
                <a:spcPct val="100000"/>
              </a:lnSpc>
              <a:buFont typeface="Wingdings" panose="05000000000000000000" pitchFamily="2" charset="2"/>
              <a:buChar char="v"/>
            </a:pPr>
            <a:r>
              <a:rPr lang="en-US" sz="1200" dirty="0"/>
              <a:t>More frequent and thorough Meeting Minutes</a:t>
            </a:r>
          </a:p>
        </p:txBody>
      </p:sp>
    </p:spTree>
    <p:extLst>
      <p:ext uri="{BB962C8B-B14F-4D97-AF65-F5344CB8AC3E}">
        <p14:creationId xmlns:p14="http://schemas.microsoft.com/office/powerpoint/2010/main" val="309456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2"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3"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7"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8"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9"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0"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1"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3"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4"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5"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6"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7"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8"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9"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FD8E5413-4507-4E49-A89A-44BD7264BFCC}"/>
              </a:ext>
            </a:extLst>
          </p:cNvPr>
          <p:cNvSpPr>
            <a:spLocks noGrp="1"/>
          </p:cNvSpPr>
          <p:nvPr>
            <p:ph type="ctrTitle"/>
          </p:nvPr>
        </p:nvSpPr>
        <p:spPr>
          <a:xfrm>
            <a:off x="2002536" y="1261872"/>
            <a:ext cx="8238744" cy="3118104"/>
          </a:xfrm>
        </p:spPr>
        <p:txBody>
          <a:bodyPr>
            <a:normAutofit/>
          </a:bodyPr>
          <a:lstStyle/>
          <a:p>
            <a:pPr algn="l"/>
            <a:r>
              <a:rPr lang="en-US" sz="6800" dirty="0">
                <a:latin typeface="Algerian" panose="04020705040A02060702" pitchFamily="82" charset="0"/>
              </a:rPr>
              <a:t>Project Demonstration</a:t>
            </a:r>
          </a:p>
        </p:txBody>
      </p:sp>
      <p:sp>
        <p:nvSpPr>
          <p:cNvPr id="3" name="Subtitle 2">
            <a:extLst>
              <a:ext uri="{FF2B5EF4-FFF2-40B4-BE49-F238E27FC236}">
                <a16:creationId xmlns:a16="http://schemas.microsoft.com/office/drawing/2014/main" id="{3B1973A4-9D8C-4228-B138-2390B47FBC06}"/>
              </a:ext>
            </a:extLst>
          </p:cNvPr>
          <p:cNvSpPr>
            <a:spLocks noGrp="1"/>
          </p:cNvSpPr>
          <p:nvPr>
            <p:ph type="subTitle" idx="1"/>
          </p:nvPr>
        </p:nvSpPr>
        <p:spPr>
          <a:xfrm>
            <a:off x="2002536" y="4562856"/>
            <a:ext cx="8238744" cy="1225296"/>
          </a:xfrm>
        </p:spPr>
        <p:txBody>
          <a:bodyPr>
            <a:normAutofit/>
          </a:bodyPr>
          <a:lstStyle/>
          <a:p>
            <a:pPr algn="l"/>
            <a:endParaRPr lang="en-US"/>
          </a:p>
        </p:txBody>
      </p:sp>
      <p:sp>
        <p:nvSpPr>
          <p:cNvPr id="31" name="Isosceles Triangle 30">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4338224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C83E0D-5A0A-4182-8661-9BDED39395C9}"/>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latin typeface="Century Schoolbook" panose="02040604050505020304" pitchFamily="18" charset="0"/>
              </a:rPr>
              <a:t>Roadmap</a:t>
            </a:r>
          </a:p>
        </p:txBody>
      </p:sp>
      <p:sp>
        <p:nvSpPr>
          <p:cNvPr id="4" name="Content Placeholder 3">
            <a:extLst>
              <a:ext uri="{FF2B5EF4-FFF2-40B4-BE49-F238E27FC236}">
                <a16:creationId xmlns:a16="http://schemas.microsoft.com/office/drawing/2014/main" id="{D0E2A5AF-7E10-4F40-8E69-CC2D4A6885DA}"/>
              </a:ext>
            </a:extLst>
          </p:cNvPr>
          <p:cNvSpPr>
            <a:spLocks noGrp="1"/>
          </p:cNvSpPr>
          <p:nvPr>
            <p:ph sz="half" idx="1"/>
          </p:nvPr>
        </p:nvSpPr>
        <p:spPr>
          <a:xfrm>
            <a:off x="4727513" y="337621"/>
            <a:ext cx="3417909" cy="5922499"/>
          </a:xfrm>
        </p:spPr>
        <p:txBody>
          <a:bodyPr>
            <a:normAutofit lnSpcReduction="10000"/>
          </a:bodyPr>
          <a:lstStyle/>
          <a:p>
            <a:pPr>
              <a:buFont typeface="Wingdings" panose="05000000000000000000" pitchFamily="2" charset="2"/>
              <a:buChar char="§"/>
            </a:pPr>
            <a:r>
              <a:rPr lang="en-US" sz="1600" dirty="0">
                <a:latin typeface="Century Schoolbook" panose="02040604050505020304" pitchFamily="18" charset="0"/>
              </a:rPr>
              <a:t>1</a:t>
            </a:r>
            <a:r>
              <a:rPr lang="en-US" sz="1600" baseline="30000" dirty="0">
                <a:latin typeface="Century Schoolbook" panose="02040604050505020304" pitchFamily="18" charset="0"/>
              </a:rPr>
              <a:t>st</a:t>
            </a:r>
            <a:r>
              <a:rPr lang="en-US" sz="1600" dirty="0">
                <a:latin typeface="Century Schoolbook" panose="02040604050505020304" pitchFamily="18" charset="0"/>
              </a:rPr>
              <a:t> Semester</a:t>
            </a:r>
          </a:p>
          <a:p>
            <a:pPr lvl="1">
              <a:buFont typeface="Wingdings" panose="05000000000000000000" pitchFamily="2" charset="2"/>
              <a:buChar char="§"/>
            </a:pPr>
            <a:r>
              <a:rPr lang="en-US" sz="1600" dirty="0">
                <a:latin typeface="Century Schoolbook" panose="02040604050505020304" pitchFamily="18" charset="0"/>
              </a:rPr>
              <a:t>Mission Control Module to initiate missions</a:t>
            </a:r>
          </a:p>
          <a:p>
            <a:pPr lvl="1">
              <a:buFont typeface="Wingdings" panose="05000000000000000000" pitchFamily="2" charset="2"/>
              <a:buChar char="§"/>
            </a:pPr>
            <a:r>
              <a:rPr lang="en-US" sz="1600" dirty="0">
                <a:latin typeface="Century Schoolbook" panose="02040604050505020304" pitchFamily="18" charset="0"/>
              </a:rPr>
              <a:t>Motion Control Module to translate missions into instructions</a:t>
            </a:r>
          </a:p>
          <a:p>
            <a:pPr lvl="1">
              <a:buFont typeface="Wingdings" panose="05000000000000000000" pitchFamily="2" charset="2"/>
              <a:buChar char="§"/>
            </a:pPr>
            <a:r>
              <a:rPr lang="en-US" sz="1600" dirty="0">
                <a:latin typeface="Century Schoolbook" panose="02040604050505020304" pitchFamily="18" charset="0"/>
              </a:rPr>
              <a:t>Camera Control system to initiate recording during missions</a:t>
            </a:r>
          </a:p>
          <a:p>
            <a:pPr lvl="1">
              <a:buFont typeface="Wingdings" panose="05000000000000000000" pitchFamily="2" charset="2"/>
              <a:buChar char="§"/>
            </a:pPr>
            <a:r>
              <a:rPr lang="en-US" sz="1600" dirty="0">
                <a:latin typeface="Century Schoolbook" panose="02040604050505020304" pitchFamily="18" charset="0"/>
              </a:rPr>
              <a:t>Simulated environment to represent the ROV in a body of water</a:t>
            </a:r>
          </a:p>
          <a:p>
            <a:pPr>
              <a:buFont typeface="Wingdings" panose="05000000000000000000" pitchFamily="2" charset="2"/>
              <a:buChar char="§"/>
            </a:pPr>
            <a:r>
              <a:rPr lang="en-US" sz="1600" dirty="0">
                <a:latin typeface="Century Schoolbook" panose="02040604050505020304" pitchFamily="18" charset="0"/>
              </a:rPr>
              <a:t>2</a:t>
            </a:r>
            <a:r>
              <a:rPr lang="en-US" sz="1600" baseline="30000" dirty="0">
                <a:latin typeface="Century Schoolbook" panose="02040604050505020304" pitchFamily="18" charset="0"/>
              </a:rPr>
              <a:t>nd</a:t>
            </a:r>
            <a:r>
              <a:rPr lang="en-US" sz="1600" dirty="0">
                <a:latin typeface="Century Schoolbook" panose="02040604050505020304" pitchFamily="18" charset="0"/>
              </a:rPr>
              <a:t> Semester</a:t>
            </a:r>
          </a:p>
          <a:p>
            <a:pPr lvl="1">
              <a:buFont typeface="Wingdings" panose="05000000000000000000" pitchFamily="2" charset="2"/>
              <a:buChar char="§"/>
            </a:pPr>
            <a:r>
              <a:rPr lang="en-US" sz="1600" dirty="0">
                <a:latin typeface="Century Schoolbook" panose="02040604050505020304" pitchFamily="18" charset="0"/>
              </a:rPr>
              <a:t>Modify system to replace physical ROV with simulation</a:t>
            </a:r>
          </a:p>
          <a:p>
            <a:pPr lvl="1">
              <a:buFont typeface="Wingdings" panose="05000000000000000000" pitchFamily="2" charset="2"/>
              <a:buChar char="§"/>
            </a:pPr>
            <a:r>
              <a:rPr lang="en-US" sz="1600" dirty="0">
                <a:latin typeface="Century Schoolbook" panose="02040604050505020304" pitchFamily="18" charset="0"/>
              </a:rPr>
              <a:t>Scaled back scope and functionality</a:t>
            </a:r>
          </a:p>
          <a:p>
            <a:pPr lvl="1">
              <a:buFont typeface="Wingdings" panose="05000000000000000000" pitchFamily="2" charset="2"/>
              <a:buChar char="§"/>
            </a:pPr>
            <a:r>
              <a:rPr lang="en-US" sz="1600" dirty="0">
                <a:latin typeface="Century Schoolbook" panose="02040604050505020304" pitchFamily="18" charset="0"/>
              </a:rPr>
              <a:t>Theoretical application of 2-D, A-Star routing algorithm</a:t>
            </a:r>
          </a:p>
          <a:p>
            <a:pPr lvl="1">
              <a:buFont typeface="Wingdings" panose="05000000000000000000" pitchFamily="2" charset="2"/>
              <a:buChar char="§"/>
            </a:pPr>
            <a:r>
              <a:rPr lang="en-US" sz="1600" dirty="0" err="1">
                <a:latin typeface="Century Schoolbook" panose="02040604050505020304" pitchFamily="18" charset="0"/>
              </a:rPr>
              <a:t>Yaml</a:t>
            </a:r>
            <a:r>
              <a:rPr lang="en-US" sz="1600" dirty="0">
                <a:latin typeface="Century Schoolbook" panose="02040604050505020304" pitchFamily="18" charset="0"/>
              </a:rPr>
              <a:t> generation and implementation</a:t>
            </a:r>
          </a:p>
          <a:p>
            <a:pPr lvl="1">
              <a:buFont typeface="Wingdings" panose="05000000000000000000" pitchFamily="2" charset="2"/>
              <a:buChar char="§"/>
            </a:pPr>
            <a:r>
              <a:rPr lang="en-US" sz="1600" dirty="0">
                <a:latin typeface="Century Schoolbook" panose="02040604050505020304" pitchFamily="18" charset="0"/>
              </a:rPr>
              <a:t>Functioning and tested simulation from user input coordinates</a:t>
            </a:r>
          </a:p>
        </p:txBody>
      </p:sp>
      <p:sp>
        <p:nvSpPr>
          <p:cNvPr id="5" name="Content Placeholder 4">
            <a:extLst>
              <a:ext uri="{FF2B5EF4-FFF2-40B4-BE49-F238E27FC236}">
                <a16:creationId xmlns:a16="http://schemas.microsoft.com/office/drawing/2014/main" id="{8A631BC5-D23D-431F-925F-82F06055D2D1}"/>
              </a:ext>
            </a:extLst>
          </p:cNvPr>
          <p:cNvSpPr>
            <a:spLocks noGrp="1"/>
          </p:cNvSpPr>
          <p:nvPr>
            <p:ph sz="half" idx="2"/>
          </p:nvPr>
        </p:nvSpPr>
        <p:spPr>
          <a:xfrm>
            <a:off x="8298513" y="337621"/>
            <a:ext cx="3740395" cy="5922499"/>
          </a:xfrm>
        </p:spPr>
        <p:txBody>
          <a:bodyPr>
            <a:noAutofit/>
          </a:bodyPr>
          <a:lstStyle/>
          <a:p>
            <a:pPr marL="560070" lvl="1" indent="-285750">
              <a:buFont typeface="Wingdings" panose="05000000000000000000" pitchFamily="2" charset="2"/>
              <a:buChar char="§"/>
            </a:pPr>
            <a:r>
              <a:rPr lang="en-US" sz="1300" dirty="0">
                <a:latin typeface="Century Schoolbook" panose="02040604050505020304" pitchFamily="18" charset="0"/>
              </a:rPr>
              <a:t>Development Methodologies</a:t>
            </a:r>
          </a:p>
          <a:p>
            <a:pPr lvl="1">
              <a:buFont typeface="Wingdings" panose="05000000000000000000" pitchFamily="2" charset="2"/>
              <a:buChar char="§"/>
            </a:pPr>
            <a:r>
              <a:rPr lang="en-US" sz="1300" dirty="0">
                <a:latin typeface="Century Schoolbook" panose="02040604050505020304" pitchFamily="18" charset="0"/>
              </a:rPr>
              <a:t>Requirements:</a:t>
            </a:r>
          </a:p>
          <a:p>
            <a:pPr lvl="2">
              <a:buFont typeface="Wingdings" panose="05000000000000000000" pitchFamily="2" charset="2"/>
              <a:buChar char="§"/>
            </a:pPr>
            <a:r>
              <a:rPr lang="en-US" sz="1300" dirty="0">
                <a:latin typeface="Century Schoolbook" panose="02040604050505020304" pitchFamily="18" charset="0"/>
              </a:rPr>
              <a:t>Use Cases</a:t>
            </a:r>
          </a:p>
          <a:p>
            <a:pPr lvl="2">
              <a:buFont typeface="Wingdings" panose="05000000000000000000" pitchFamily="2" charset="2"/>
              <a:buChar char="§"/>
            </a:pPr>
            <a:r>
              <a:rPr lang="en-US" sz="1300" dirty="0">
                <a:latin typeface="Century Schoolbook" panose="02040604050505020304" pitchFamily="18" charset="0"/>
              </a:rPr>
              <a:t>Story Points</a:t>
            </a:r>
          </a:p>
          <a:p>
            <a:pPr lvl="2">
              <a:buFont typeface="Wingdings" panose="05000000000000000000" pitchFamily="2" charset="2"/>
              <a:buChar char="§"/>
            </a:pPr>
            <a:r>
              <a:rPr lang="en-US" sz="1300" dirty="0">
                <a:latin typeface="Century Schoolbook" panose="02040604050505020304" pitchFamily="18" charset="0"/>
              </a:rPr>
              <a:t>Effort Estimation</a:t>
            </a:r>
          </a:p>
          <a:p>
            <a:pPr lvl="1">
              <a:buFont typeface="Wingdings" panose="05000000000000000000" pitchFamily="2" charset="2"/>
              <a:buChar char="§"/>
            </a:pPr>
            <a:r>
              <a:rPr lang="en-US" sz="1300" dirty="0">
                <a:latin typeface="Century Schoolbook" panose="02040604050505020304" pitchFamily="18" charset="0"/>
              </a:rPr>
              <a:t>Design: </a:t>
            </a:r>
          </a:p>
          <a:p>
            <a:pPr lvl="2">
              <a:buFont typeface="Wingdings" panose="05000000000000000000" pitchFamily="2" charset="2"/>
              <a:buChar char="§"/>
            </a:pPr>
            <a:r>
              <a:rPr lang="en-US" sz="1300" dirty="0">
                <a:latin typeface="Century Schoolbook" panose="02040604050505020304" pitchFamily="18" charset="0"/>
              </a:rPr>
              <a:t>UML (Unified Modeling Language)</a:t>
            </a:r>
          </a:p>
          <a:p>
            <a:pPr lvl="1">
              <a:buFont typeface="Wingdings" panose="05000000000000000000" pitchFamily="2" charset="2"/>
              <a:buChar char="§"/>
            </a:pPr>
            <a:r>
              <a:rPr lang="en-US" sz="1300" dirty="0">
                <a:latin typeface="Century Schoolbook" panose="02040604050505020304" pitchFamily="18" charset="0"/>
              </a:rPr>
              <a:t>Implementation:</a:t>
            </a:r>
          </a:p>
          <a:p>
            <a:pPr lvl="2">
              <a:buFont typeface="Wingdings" panose="05000000000000000000" pitchFamily="2" charset="2"/>
              <a:buChar char="§"/>
            </a:pPr>
            <a:r>
              <a:rPr lang="en-US" sz="1300" dirty="0">
                <a:latin typeface="Century Schoolbook" panose="02040604050505020304" pitchFamily="18" charset="0"/>
              </a:rPr>
              <a:t>Languages: Python, C#, C</a:t>
            </a:r>
          </a:p>
          <a:p>
            <a:pPr lvl="1">
              <a:buFont typeface="Wingdings" panose="05000000000000000000" pitchFamily="2" charset="2"/>
              <a:buChar char="§"/>
            </a:pPr>
            <a:r>
              <a:rPr lang="en-US" sz="1300" dirty="0">
                <a:latin typeface="Century Schoolbook" panose="02040604050505020304" pitchFamily="18" charset="0"/>
              </a:rPr>
              <a:t>Verification / Validation:</a:t>
            </a:r>
          </a:p>
          <a:p>
            <a:pPr lvl="2">
              <a:buFont typeface="Wingdings" panose="05000000000000000000" pitchFamily="2" charset="2"/>
              <a:buChar char="§"/>
            </a:pPr>
            <a:r>
              <a:rPr lang="en-US" sz="1300" dirty="0">
                <a:latin typeface="Century Schoolbook" panose="02040604050505020304" pitchFamily="18" charset="0"/>
              </a:rPr>
              <a:t>Test Cases</a:t>
            </a:r>
          </a:p>
          <a:p>
            <a:pPr lvl="2">
              <a:buFont typeface="Wingdings" panose="05000000000000000000" pitchFamily="2" charset="2"/>
              <a:buChar char="§"/>
            </a:pPr>
            <a:r>
              <a:rPr lang="en-US" sz="1300" dirty="0">
                <a:latin typeface="Century Schoolbook" panose="02040604050505020304" pitchFamily="18" charset="0"/>
              </a:rPr>
              <a:t>Review</a:t>
            </a:r>
          </a:p>
          <a:p>
            <a:pPr lvl="2">
              <a:buFont typeface="Wingdings" panose="05000000000000000000" pitchFamily="2" charset="2"/>
              <a:buChar char="§"/>
            </a:pPr>
            <a:r>
              <a:rPr lang="en-US" sz="1300" dirty="0">
                <a:latin typeface="Century Schoolbook" panose="02040604050505020304" pitchFamily="18" charset="0"/>
              </a:rPr>
              <a:t>Visual Representation</a:t>
            </a:r>
          </a:p>
          <a:p>
            <a:pPr lvl="1">
              <a:buFont typeface="Wingdings" panose="05000000000000000000" pitchFamily="2" charset="2"/>
              <a:buChar char="§"/>
            </a:pPr>
            <a:r>
              <a:rPr lang="en-US" sz="1300" dirty="0">
                <a:latin typeface="Century Schoolbook" panose="02040604050505020304" pitchFamily="18" charset="0"/>
              </a:rPr>
              <a:t>Tools: Unity; ROS (Robot Operating System); VirtualBox VM (Virtual Machine); Ubuntu (Linux)</a:t>
            </a:r>
          </a:p>
          <a:p>
            <a:pPr lvl="1">
              <a:buFont typeface="Wingdings" panose="05000000000000000000" pitchFamily="2" charset="2"/>
              <a:buChar char="§"/>
            </a:pPr>
            <a:r>
              <a:rPr lang="en-US" sz="1300" dirty="0">
                <a:latin typeface="Century Schoolbook" panose="02040604050505020304" pitchFamily="18" charset="0"/>
              </a:rPr>
              <a:t>Libraries: LCM (Lightweight Communication and Marshalling); ROS</a:t>
            </a:r>
          </a:p>
          <a:p>
            <a:pPr lvl="1">
              <a:buFont typeface="Wingdings" panose="05000000000000000000" pitchFamily="2" charset="2"/>
              <a:buChar char="§"/>
            </a:pPr>
            <a:r>
              <a:rPr lang="en-US" sz="1300" dirty="0">
                <a:latin typeface="Century Schoolbook" panose="02040604050505020304" pitchFamily="18" charset="0"/>
              </a:rPr>
              <a:t>Atom (text editor) </a:t>
            </a:r>
          </a:p>
          <a:p>
            <a:pPr lvl="1">
              <a:buFont typeface="Wingdings" panose="05000000000000000000" pitchFamily="2" charset="2"/>
              <a:buChar char="§"/>
            </a:pPr>
            <a:r>
              <a:rPr lang="en-US" sz="1300" dirty="0">
                <a:latin typeface="Century Schoolbook" panose="02040604050505020304" pitchFamily="18" charset="0"/>
              </a:rPr>
              <a:t>Draw.io (UML drawing)</a:t>
            </a:r>
          </a:p>
          <a:p>
            <a:pPr lvl="1">
              <a:buFont typeface="Wingdings" panose="05000000000000000000" pitchFamily="2" charset="2"/>
              <a:buChar char="§"/>
            </a:pPr>
            <a:r>
              <a:rPr lang="en-US" sz="1300" dirty="0">
                <a:latin typeface="Century Schoolbook" panose="02040604050505020304" pitchFamily="18" charset="0"/>
              </a:rPr>
              <a:t>Word (Use Cases)</a:t>
            </a:r>
          </a:p>
          <a:p>
            <a:pPr lvl="1">
              <a:buFont typeface="Wingdings" panose="05000000000000000000" pitchFamily="2" charset="2"/>
              <a:buChar char="§"/>
            </a:pPr>
            <a:r>
              <a:rPr lang="en-US" sz="1300" dirty="0">
                <a:latin typeface="Century Schoolbook" panose="02040604050505020304" pitchFamily="18" charset="0"/>
              </a:rPr>
              <a:t>PowerPoint (demo presentations)</a:t>
            </a:r>
          </a:p>
          <a:p>
            <a:pPr lvl="1">
              <a:buFont typeface="Wingdings" panose="05000000000000000000" pitchFamily="2" charset="2"/>
              <a:buChar char="§"/>
            </a:pPr>
            <a:r>
              <a:rPr lang="en-US" sz="1300" dirty="0">
                <a:latin typeface="Century Schoolbook" panose="02040604050505020304" pitchFamily="18" charset="0"/>
              </a:rPr>
              <a:t>Excel (Product Backlog)</a:t>
            </a:r>
          </a:p>
        </p:txBody>
      </p:sp>
    </p:spTree>
    <p:extLst>
      <p:ext uri="{BB962C8B-B14F-4D97-AF65-F5344CB8AC3E}">
        <p14:creationId xmlns:p14="http://schemas.microsoft.com/office/powerpoint/2010/main" val="114778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1">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3"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5"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36"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37"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38"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39"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9"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0"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21"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1"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3"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2"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5"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43"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7"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44"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9"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45"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31"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4" name="Title 3">
            <a:extLst>
              <a:ext uri="{FF2B5EF4-FFF2-40B4-BE49-F238E27FC236}">
                <a16:creationId xmlns:a16="http://schemas.microsoft.com/office/drawing/2014/main" id="{0B4886BF-3570-409F-92E0-A8A870632813}"/>
              </a:ext>
            </a:extLst>
          </p:cNvPr>
          <p:cNvSpPr>
            <a:spLocks noGrp="1"/>
          </p:cNvSpPr>
          <p:nvPr>
            <p:ph type="ctrTitle"/>
          </p:nvPr>
        </p:nvSpPr>
        <p:spPr>
          <a:xfrm>
            <a:off x="2002536" y="1261872"/>
            <a:ext cx="8238744" cy="3118104"/>
          </a:xfrm>
        </p:spPr>
        <p:txBody>
          <a:bodyPr>
            <a:normAutofit/>
          </a:bodyPr>
          <a:lstStyle/>
          <a:p>
            <a:pPr algn="l"/>
            <a:r>
              <a:rPr lang="en-US" sz="6800">
                <a:latin typeface="Algerian" panose="04020705040A02060702" pitchFamily="82" charset="0"/>
              </a:rPr>
              <a:t>Achievements to Date</a:t>
            </a:r>
          </a:p>
        </p:txBody>
      </p:sp>
      <p:sp>
        <p:nvSpPr>
          <p:cNvPr id="5" name="Subtitle 4">
            <a:extLst>
              <a:ext uri="{FF2B5EF4-FFF2-40B4-BE49-F238E27FC236}">
                <a16:creationId xmlns:a16="http://schemas.microsoft.com/office/drawing/2014/main" id="{792C7AD8-F8C5-4F93-99A7-8DD22223DD77}"/>
              </a:ext>
            </a:extLst>
          </p:cNvPr>
          <p:cNvSpPr>
            <a:spLocks noGrp="1"/>
          </p:cNvSpPr>
          <p:nvPr>
            <p:ph type="subTitle" idx="1"/>
          </p:nvPr>
        </p:nvSpPr>
        <p:spPr>
          <a:xfrm>
            <a:off x="2002536" y="4562856"/>
            <a:ext cx="8238744" cy="1225296"/>
          </a:xfrm>
        </p:spPr>
        <p:txBody>
          <a:bodyPr>
            <a:normAutofit/>
          </a:bodyPr>
          <a:lstStyle/>
          <a:p>
            <a:pPr algn="l"/>
            <a:r>
              <a:rPr lang="en-US" spc="80">
                <a:latin typeface="Century Schoolbook" panose="02040604050505020304" pitchFamily="18" charset="0"/>
              </a:rPr>
              <a:t>Project Level Burndown, Product Backlog, Velocity, SLOCs Produced, Risks Realized and Mitigated</a:t>
            </a:r>
            <a:endParaRPr lang="en-US">
              <a:latin typeface="Century Schoolbook" panose="02040604050505020304" pitchFamily="18" charset="0"/>
            </a:endParaRPr>
          </a:p>
        </p:txBody>
      </p:sp>
      <p:sp>
        <p:nvSpPr>
          <p:cNvPr id="33" name="Isosceles Triangle 32">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24408821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6B12ED9-6B8A-4807-82B4-CC7EA60B22C9}"/>
              </a:ext>
            </a:extLst>
          </p:cNvPr>
          <p:cNvSpPr>
            <a:spLocks noGrp="1"/>
          </p:cNvSpPr>
          <p:nvPr>
            <p:ph type="title"/>
          </p:nvPr>
        </p:nvSpPr>
        <p:spPr>
          <a:xfrm>
            <a:off x="888630" y="4760132"/>
            <a:ext cx="4980883" cy="1777829"/>
          </a:xfrm>
        </p:spPr>
        <p:txBody>
          <a:bodyPr>
            <a:normAutofit/>
          </a:bodyPr>
          <a:lstStyle/>
          <a:p>
            <a:pPr algn="r"/>
            <a:r>
              <a:rPr lang="en-US" sz="4000"/>
              <a:t>Burndown Chart (Sprint 1-3)</a:t>
            </a:r>
          </a:p>
        </p:txBody>
      </p:sp>
      <p:sp>
        <p:nvSpPr>
          <p:cNvPr id="135" name="Freeform: Shape 13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80996266-CF4F-418A-ADE7-4A5B91C5D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10" y="762181"/>
            <a:ext cx="5286224" cy="3149476"/>
          </a:xfrm>
          <a:prstGeom prst="rect">
            <a:avLst/>
          </a:prstGeom>
        </p:spPr>
      </p:pic>
      <p:sp>
        <p:nvSpPr>
          <p:cNvPr id="9" name="Content Placeholder 8">
            <a:extLst>
              <a:ext uri="{FF2B5EF4-FFF2-40B4-BE49-F238E27FC236}">
                <a16:creationId xmlns:a16="http://schemas.microsoft.com/office/drawing/2014/main" id="{A7DD7CA8-709D-42F8-B617-D5997E9793F0}"/>
              </a:ext>
            </a:extLst>
          </p:cNvPr>
          <p:cNvSpPr>
            <a:spLocks noGrp="1"/>
          </p:cNvSpPr>
          <p:nvPr>
            <p:ph idx="1"/>
          </p:nvPr>
        </p:nvSpPr>
        <p:spPr>
          <a:xfrm>
            <a:off x="6324600" y="4767660"/>
            <a:ext cx="5075720" cy="1770300"/>
          </a:xfrm>
        </p:spPr>
        <p:txBody>
          <a:bodyPr anchor="ctr">
            <a:normAutofit/>
          </a:bodyPr>
          <a:lstStyle/>
          <a:p>
            <a:pPr>
              <a:buFont typeface="Wingdings" panose="05000000000000000000" pitchFamily="2" charset="2"/>
              <a:buChar char="Ø"/>
            </a:pPr>
            <a:r>
              <a:rPr lang="en-US" sz="1800" dirty="0"/>
              <a:t>First Semester</a:t>
            </a:r>
          </a:p>
          <a:p>
            <a:pPr>
              <a:buFont typeface="Wingdings" panose="05000000000000000000" pitchFamily="2" charset="2"/>
              <a:buChar char="Ø"/>
            </a:pPr>
            <a:r>
              <a:rPr lang="en-US" sz="1800" dirty="0"/>
              <a:t>Becoming Familiar with Project purpose and design</a:t>
            </a:r>
          </a:p>
          <a:p>
            <a:pPr>
              <a:buFont typeface="Wingdings" panose="05000000000000000000" pitchFamily="2" charset="2"/>
              <a:buChar char="Ø"/>
            </a:pPr>
            <a:r>
              <a:rPr lang="en-US" sz="1800" dirty="0"/>
              <a:t>Integrating necessary technology</a:t>
            </a:r>
          </a:p>
          <a:p>
            <a:pPr>
              <a:buFont typeface="Wingdings" panose="05000000000000000000" pitchFamily="2" charset="2"/>
              <a:buChar char="Ø"/>
            </a:pPr>
            <a:r>
              <a:rPr lang="en-US" sz="1800" dirty="0"/>
              <a:t>Learning curve for newer team members</a:t>
            </a:r>
          </a:p>
        </p:txBody>
      </p:sp>
      <p:graphicFrame>
        <p:nvGraphicFramePr>
          <p:cNvPr id="3" name="Table 2">
            <a:extLst>
              <a:ext uri="{FF2B5EF4-FFF2-40B4-BE49-F238E27FC236}">
                <a16:creationId xmlns:a16="http://schemas.microsoft.com/office/drawing/2014/main" id="{D83946A2-DF3B-44F8-BF22-34CB03F0BE6A}"/>
              </a:ext>
            </a:extLst>
          </p:cNvPr>
          <p:cNvGraphicFramePr>
            <a:graphicFrameLocks noGrp="1"/>
          </p:cNvGraphicFramePr>
          <p:nvPr>
            <p:extLst>
              <p:ext uri="{D42A27DB-BD31-4B8C-83A1-F6EECF244321}">
                <p14:modId xmlns:p14="http://schemas.microsoft.com/office/powerpoint/2010/main" val="2060599058"/>
              </p:ext>
            </p:extLst>
          </p:nvPr>
        </p:nvGraphicFramePr>
        <p:xfrm>
          <a:off x="6256867" y="612575"/>
          <a:ext cx="5476873" cy="3215820"/>
        </p:xfrm>
        <a:graphic>
          <a:graphicData uri="http://schemas.openxmlformats.org/drawingml/2006/table">
            <a:tbl>
              <a:tblPr firstRow="1" bandRow="1"/>
              <a:tblGrid>
                <a:gridCol w="459048">
                  <a:extLst>
                    <a:ext uri="{9D8B030D-6E8A-4147-A177-3AD203B41FA5}">
                      <a16:colId xmlns:a16="http://schemas.microsoft.com/office/drawing/2014/main" val="41809788"/>
                    </a:ext>
                  </a:extLst>
                </a:gridCol>
                <a:gridCol w="494383">
                  <a:extLst>
                    <a:ext uri="{9D8B030D-6E8A-4147-A177-3AD203B41FA5}">
                      <a16:colId xmlns:a16="http://schemas.microsoft.com/office/drawing/2014/main" val="1655500190"/>
                    </a:ext>
                  </a:extLst>
                </a:gridCol>
                <a:gridCol w="492241">
                  <a:extLst>
                    <a:ext uri="{9D8B030D-6E8A-4147-A177-3AD203B41FA5}">
                      <a16:colId xmlns:a16="http://schemas.microsoft.com/office/drawing/2014/main" val="4193560464"/>
                    </a:ext>
                  </a:extLst>
                </a:gridCol>
                <a:gridCol w="999769">
                  <a:extLst>
                    <a:ext uri="{9D8B030D-6E8A-4147-A177-3AD203B41FA5}">
                      <a16:colId xmlns:a16="http://schemas.microsoft.com/office/drawing/2014/main" val="4280950951"/>
                    </a:ext>
                  </a:extLst>
                </a:gridCol>
                <a:gridCol w="2129394">
                  <a:extLst>
                    <a:ext uri="{9D8B030D-6E8A-4147-A177-3AD203B41FA5}">
                      <a16:colId xmlns:a16="http://schemas.microsoft.com/office/drawing/2014/main" val="2398533531"/>
                    </a:ext>
                  </a:extLst>
                </a:gridCol>
                <a:gridCol w="371249">
                  <a:extLst>
                    <a:ext uri="{9D8B030D-6E8A-4147-A177-3AD203B41FA5}">
                      <a16:colId xmlns:a16="http://schemas.microsoft.com/office/drawing/2014/main" val="2435400988"/>
                    </a:ext>
                  </a:extLst>
                </a:gridCol>
                <a:gridCol w="530789">
                  <a:extLst>
                    <a:ext uri="{9D8B030D-6E8A-4147-A177-3AD203B41FA5}">
                      <a16:colId xmlns:a16="http://schemas.microsoft.com/office/drawing/2014/main" val="1041459978"/>
                    </a:ext>
                  </a:extLst>
                </a:gridCol>
              </a:tblGrid>
              <a:tr h="141621">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Task Name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Story Points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Assigned To</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Label </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Description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Priority</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Status / Date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extLst>
                  <a:ext uri="{0D108BD9-81ED-4DB2-BD59-A6C34878D82A}">
                    <a16:rowId xmlns:a16="http://schemas.microsoft.com/office/drawing/2014/main" val="2095142364"/>
                  </a:ext>
                </a:extLst>
              </a:tr>
              <a:tr h="141621">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1</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95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908430047"/>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Abstract System Diagram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074168485"/>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2</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Misc.</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Optional Accessories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Low</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850197219"/>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3</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Misc.</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Requirements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572427183"/>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4</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Communication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Familiarize with ROS &amp; LCM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660555664"/>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Misc.</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Read Manual</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92616324"/>
                  </a:ext>
                </a:extLst>
              </a:tr>
              <a:tr h="141621">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2</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105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606748713"/>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Documentation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Create Project Development Plan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387928868"/>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Misc.</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Product Backlog</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317996972"/>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7</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 Gage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 Simulation with ROS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092139205"/>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8</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Control Interface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015900274"/>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9</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VM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Install VM and Ubuntu 18.04.3 LTS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889953489"/>
                  </a:ext>
                </a:extLst>
              </a:tr>
              <a:tr h="141621">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3</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115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3005479305"/>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Gage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VM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Edit VM settings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595719705"/>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11</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Gage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 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UUV Simulator 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4036180645"/>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12</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30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 Daniel</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 Route Planner</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599021871"/>
                  </a:ext>
                </a:extLst>
              </a:tr>
              <a:tr h="24177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13</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Communication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Create Publisher and Subscriber for Mission Control output</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455876046"/>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14</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Control</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Add UI Functionality</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765545058"/>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15</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Control</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Add Deleting waypoints</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446126743"/>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16</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 Mission Control Diagram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400687676"/>
                  </a:ext>
                </a:extLst>
              </a:tr>
              <a:tr h="141621">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17</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VM</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Get Unity working on Ubuntu</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dirty="0">
                          <a:solidFill>
                            <a:srgbClr val="000000"/>
                          </a:solidFill>
                          <a:effectLst/>
                          <a:latin typeface="Calibri" panose="020F0502020204030204" pitchFamily="34" charset="0"/>
                        </a:rPr>
                        <a:t>Complete</a:t>
                      </a:r>
                      <a:endParaRPr lang="en-US" sz="1000" b="0" i="0" u="none" strike="noStrike" dirty="0">
                        <a:effectLst/>
                        <a:latin typeface="Arial" panose="020B0604020202020204" pitchFamily="34" charset="0"/>
                      </a:endParaRPr>
                    </a:p>
                  </a:txBody>
                  <a:tcPr marL="3898" marR="3898" marT="3898"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067177000"/>
                  </a:ext>
                </a:extLst>
              </a:tr>
            </a:tbl>
          </a:graphicData>
        </a:graphic>
      </p:graphicFrame>
    </p:spTree>
    <p:extLst>
      <p:ext uri="{BB962C8B-B14F-4D97-AF65-F5344CB8AC3E}">
        <p14:creationId xmlns:p14="http://schemas.microsoft.com/office/powerpoint/2010/main" val="15321698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6B12ED9-6B8A-4807-82B4-CC7EA60B22C9}"/>
              </a:ext>
            </a:extLst>
          </p:cNvPr>
          <p:cNvSpPr>
            <a:spLocks noGrp="1"/>
          </p:cNvSpPr>
          <p:nvPr>
            <p:ph type="title"/>
          </p:nvPr>
        </p:nvSpPr>
        <p:spPr>
          <a:xfrm>
            <a:off x="888630" y="4760132"/>
            <a:ext cx="4980883" cy="1777829"/>
          </a:xfrm>
        </p:spPr>
        <p:txBody>
          <a:bodyPr>
            <a:normAutofit/>
          </a:bodyPr>
          <a:lstStyle/>
          <a:p>
            <a:pPr algn="r"/>
            <a:r>
              <a:rPr lang="en-US" sz="4000" dirty="0"/>
              <a:t>Burndown Chart (Sprint 4-6)</a:t>
            </a:r>
          </a:p>
        </p:txBody>
      </p:sp>
      <p:sp>
        <p:nvSpPr>
          <p:cNvPr id="79" name="Freeform: Shape 7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D77D3668-9BA1-42A3-82F1-CAF396FE6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10" y="791885"/>
            <a:ext cx="5286224" cy="3090067"/>
          </a:xfrm>
          <a:prstGeom prst="rect">
            <a:avLst/>
          </a:prstGeom>
        </p:spPr>
      </p:pic>
      <p:sp>
        <p:nvSpPr>
          <p:cNvPr id="9" name="Content Placeholder 8">
            <a:extLst>
              <a:ext uri="{FF2B5EF4-FFF2-40B4-BE49-F238E27FC236}">
                <a16:creationId xmlns:a16="http://schemas.microsoft.com/office/drawing/2014/main" id="{A7DD7CA8-709D-42F8-B617-D5997E9793F0}"/>
              </a:ext>
            </a:extLst>
          </p:cNvPr>
          <p:cNvSpPr>
            <a:spLocks noGrp="1"/>
          </p:cNvSpPr>
          <p:nvPr>
            <p:ph idx="1"/>
          </p:nvPr>
        </p:nvSpPr>
        <p:spPr>
          <a:xfrm>
            <a:off x="6324600" y="4767660"/>
            <a:ext cx="5075720" cy="1770300"/>
          </a:xfrm>
        </p:spPr>
        <p:txBody>
          <a:bodyPr anchor="ctr">
            <a:normAutofit/>
          </a:bodyPr>
          <a:lstStyle/>
          <a:p>
            <a:pPr>
              <a:buFont typeface="Wingdings" panose="05000000000000000000" pitchFamily="2" charset="2"/>
              <a:buChar char="Ø"/>
            </a:pPr>
            <a:r>
              <a:rPr lang="en-US" sz="1800" dirty="0"/>
              <a:t>Better idea of Project purpose and direction</a:t>
            </a:r>
          </a:p>
          <a:p>
            <a:pPr>
              <a:buFont typeface="Wingdings" panose="05000000000000000000" pitchFamily="2" charset="2"/>
              <a:buChar char="Ø"/>
            </a:pPr>
            <a:r>
              <a:rPr lang="en-US" sz="1800" dirty="0"/>
              <a:t>Adjustments to software tool needs</a:t>
            </a:r>
          </a:p>
          <a:p>
            <a:pPr>
              <a:buFont typeface="Wingdings" panose="05000000000000000000" pitchFamily="2" charset="2"/>
              <a:buChar char="Ø"/>
            </a:pPr>
            <a:r>
              <a:rPr lang="en-US" sz="1800" dirty="0"/>
              <a:t>Early User Interface development</a:t>
            </a:r>
          </a:p>
          <a:p>
            <a:pPr>
              <a:buFont typeface="Wingdings" panose="05000000000000000000" pitchFamily="2" charset="2"/>
              <a:buChar char="Ø"/>
            </a:pPr>
            <a:r>
              <a:rPr lang="en-US" sz="1800" dirty="0"/>
              <a:t>Further development of components and their interconnectivity</a:t>
            </a:r>
          </a:p>
        </p:txBody>
      </p:sp>
      <p:graphicFrame>
        <p:nvGraphicFramePr>
          <p:cNvPr id="8" name="Table 7">
            <a:extLst>
              <a:ext uri="{FF2B5EF4-FFF2-40B4-BE49-F238E27FC236}">
                <a16:creationId xmlns:a16="http://schemas.microsoft.com/office/drawing/2014/main" id="{0DBC9CFD-2D6C-4E08-BD82-AECFEAB0B649}"/>
              </a:ext>
            </a:extLst>
          </p:cNvPr>
          <p:cNvGraphicFramePr>
            <a:graphicFrameLocks noGrp="1"/>
          </p:cNvGraphicFramePr>
          <p:nvPr>
            <p:extLst>
              <p:ext uri="{D42A27DB-BD31-4B8C-83A1-F6EECF244321}">
                <p14:modId xmlns:p14="http://schemas.microsoft.com/office/powerpoint/2010/main" val="4032468147"/>
              </p:ext>
            </p:extLst>
          </p:nvPr>
        </p:nvGraphicFramePr>
        <p:xfrm>
          <a:off x="6321329" y="658995"/>
          <a:ext cx="5171740" cy="3359130"/>
        </p:xfrm>
        <a:graphic>
          <a:graphicData uri="http://schemas.openxmlformats.org/drawingml/2006/table">
            <a:tbl>
              <a:tblPr firstRow="1" bandRow="1"/>
              <a:tblGrid>
                <a:gridCol w="420569">
                  <a:extLst>
                    <a:ext uri="{9D8B030D-6E8A-4147-A177-3AD203B41FA5}">
                      <a16:colId xmlns:a16="http://schemas.microsoft.com/office/drawing/2014/main" val="4154780767"/>
                    </a:ext>
                  </a:extLst>
                </a:gridCol>
                <a:gridCol w="452998">
                  <a:extLst>
                    <a:ext uri="{9D8B030D-6E8A-4147-A177-3AD203B41FA5}">
                      <a16:colId xmlns:a16="http://schemas.microsoft.com/office/drawing/2014/main" val="3902133913"/>
                    </a:ext>
                  </a:extLst>
                </a:gridCol>
                <a:gridCol w="544388">
                  <a:extLst>
                    <a:ext uri="{9D8B030D-6E8A-4147-A177-3AD203B41FA5}">
                      <a16:colId xmlns:a16="http://schemas.microsoft.com/office/drawing/2014/main" val="1399782734"/>
                    </a:ext>
                  </a:extLst>
                </a:gridCol>
                <a:gridCol w="856883">
                  <a:extLst>
                    <a:ext uri="{9D8B030D-6E8A-4147-A177-3AD203B41FA5}">
                      <a16:colId xmlns:a16="http://schemas.microsoft.com/office/drawing/2014/main" val="3020350232"/>
                    </a:ext>
                  </a:extLst>
                </a:gridCol>
                <a:gridCol w="2070505">
                  <a:extLst>
                    <a:ext uri="{9D8B030D-6E8A-4147-A177-3AD203B41FA5}">
                      <a16:colId xmlns:a16="http://schemas.microsoft.com/office/drawing/2014/main" val="3349285712"/>
                    </a:ext>
                  </a:extLst>
                </a:gridCol>
                <a:gridCol w="339988">
                  <a:extLst>
                    <a:ext uri="{9D8B030D-6E8A-4147-A177-3AD203B41FA5}">
                      <a16:colId xmlns:a16="http://schemas.microsoft.com/office/drawing/2014/main" val="3307659671"/>
                    </a:ext>
                  </a:extLst>
                </a:gridCol>
                <a:gridCol w="486409">
                  <a:extLst>
                    <a:ext uri="{9D8B030D-6E8A-4147-A177-3AD203B41FA5}">
                      <a16:colId xmlns:a16="http://schemas.microsoft.com/office/drawing/2014/main" val="1300849761"/>
                    </a:ext>
                  </a:extLst>
                </a:gridCol>
              </a:tblGrid>
              <a:tr h="120310">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Task Name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Story Points</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Assigned To</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Label </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Description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Priority</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Status / Date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extLst>
                  <a:ext uri="{0D108BD9-81ED-4DB2-BD59-A6C34878D82A}">
                    <a16:rowId xmlns:a16="http://schemas.microsoft.com/office/drawing/2014/main" val="3803616003"/>
                  </a:ext>
                </a:extLst>
              </a:tr>
              <a:tr h="12031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4</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125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3531239746"/>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18</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Work on motion planner 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85161294"/>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19</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Trello</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Create Labels for Trello</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Low</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772103565"/>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Move Start Button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768455519"/>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21</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Try to define navigator message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450306269"/>
                  </a:ext>
                </a:extLst>
              </a:tr>
              <a:tr h="214648">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22</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Communication, 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LCM and Unity Compatability</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29896326"/>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23</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Add camer, light, and velocity settings to UI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414879841"/>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24</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Communication, 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it-IT" sz="600" b="0" i="0" u="none" strike="noStrike">
                          <a:solidFill>
                            <a:srgbClr val="000000"/>
                          </a:solidFill>
                          <a:effectLst/>
                          <a:latin typeface="Calibri" panose="020F0502020204030204" pitchFamily="34" charset="0"/>
                        </a:rPr>
                        <a:t>Redefine Mission Control LCM Message</a:t>
                      </a:r>
                      <a:endParaRPr lang="it-IT"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784591587"/>
                  </a:ext>
                </a:extLst>
              </a:tr>
              <a:tr h="214648">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Communication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Make Subscriber and Publisher for Mission Control in Python and C#</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52355822"/>
                  </a:ext>
                </a:extLst>
              </a:tr>
              <a:tr h="12031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105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1530174154"/>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26</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Daniel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VM, 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Create Mission Control Executable for VM and Test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53910631"/>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27</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Trello</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Generate Trello Burndowns</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497295832"/>
                  </a:ext>
                </a:extLst>
              </a:tr>
              <a:tr h="214648">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28</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JPL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Study ROV JPL system to come out with fields needed on route planner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888689008"/>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29</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Daniel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Collect user feedback for mission control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491544234"/>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Documentation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Add quasi-UML chart for simulator to Sprint presentation slide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442370217"/>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31</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Write Route Planner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57328855"/>
                  </a:ext>
                </a:extLst>
              </a:tr>
              <a:tr h="214648">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32</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ROS, uuvsimulator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Make ROS publisher and subscriber to publish waypoints to simulator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02815637"/>
                  </a:ext>
                </a:extLst>
              </a:tr>
              <a:tr h="12031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6</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90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290582463"/>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33</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JPL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Find out how to calculate speed of ROV</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078979349"/>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34</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Documentation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Project Plan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398329174"/>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Translator</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730255572"/>
                  </a:ext>
                </a:extLst>
              </a:tr>
              <a:tr h="214648">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36</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Gage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ROS, uuvSimulator Communication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Research RMP to Torque for Simulator Conversion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807297090"/>
                  </a:ext>
                </a:extLst>
              </a:tr>
              <a:tr h="12031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37</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Update High Level Design</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100" b="0" i="0" u="none" strike="noStrike">
                        <a:effectLst/>
                        <a:latin typeface="Arial" panose="020B0604020202020204" pitchFamily="34" charset="0"/>
                      </a:endParaRPr>
                    </a:p>
                  </a:txBody>
                  <a:tcPr marL="3330" marR="3330" marT="333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04154528"/>
                  </a:ext>
                </a:extLst>
              </a:tr>
            </a:tbl>
          </a:graphicData>
        </a:graphic>
      </p:graphicFrame>
    </p:spTree>
    <p:extLst>
      <p:ext uri="{BB962C8B-B14F-4D97-AF65-F5344CB8AC3E}">
        <p14:creationId xmlns:p14="http://schemas.microsoft.com/office/powerpoint/2010/main" val="12318762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6B12ED9-6B8A-4807-82B4-CC7EA60B22C9}"/>
              </a:ext>
            </a:extLst>
          </p:cNvPr>
          <p:cNvSpPr>
            <a:spLocks noGrp="1"/>
          </p:cNvSpPr>
          <p:nvPr>
            <p:ph type="title"/>
          </p:nvPr>
        </p:nvSpPr>
        <p:spPr>
          <a:xfrm>
            <a:off x="888630" y="4760132"/>
            <a:ext cx="4980883" cy="1777829"/>
          </a:xfrm>
        </p:spPr>
        <p:txBody>
          <a:bodyPr>
            <a:normAutofit/>
          </a:bodyPr>
          <a:lstStyle/>
          <a:p>
            <a:pPr algn="r"/>
            <a:r>
              <a:rPr lang="en-US" sz="4000"/>
              <a:t>Burndown Chart (Sprint 7-9)</a:t>
            </a:r>
          </a:p>
        </p:txBody>
      </p:sp>
      <p:sp>
        <p:nvSpPr>
          <p:cNvPr id="147" name="Freeform: Shape 1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99E351A7-AD18-46BD-B4B1-FCF8BBD42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10" y="767745"/>
            <a:ext cx="5286224" cy="3138348"/>
          </a:xfrm>
          <a:prstGeom prst="rect">
            <a:avLst/>
          </a:prstGeom>
        </p:spPr>
      </p:pic>
      <p:sp>
        <p:nvSpPr>
          <p:cNvPr id="9" name="Content Placeholder 8">
            <a:extLst>
              <a:ext uri="{FF2B5EF4-FFF2-40B4-BE49-F238E27FC236}">
                <a16:creationId xmlns:a16="http://schemas.microsoft.com/office/drawing/2014/main" id="{A7DD7CA8-709D-42F8-B617-D5997E9793F0}"/>
              </a:ext>
            </a:extLst>
          </p:cNvPr>
          <p:cNvSpPr>
            <a:spLocks noGrp="1"/>
          </p:cNvSpPr>
          <p:nvPr>
            <p:ph idx="1"/>
          </p:nvPr>
        </p:nvSpPr>
        <p:spPr>
          <a:xfrm>
            <a:off x="6324600" y="4767660"/>
            <a:ext cx="5075720" cy="1770300"/>
          </a:xfrm>
        </p:spPr>
        <p:txBody>
          <a:bodyPr anchor="ctr">
            <a:normAutofit/>
          </a:bodyPr>
          <a:lstStyle/>
          <a:p>
            <a:pPr>
              <a:buFont typeface="Wingdings" panose="05000000000000000000" pitchFamily="2" charset="2"/>
              <a:buChar char="Ø"/>
            </a:pPr>
            <a:r>
              <a:rPr lang="en-US" sz="1800" dirty="0"/>
              <a:t>Emphasis on Route Planner Design</a:t>
            </a:r>
          </a:p>
          <a:p>
            <a:pPr>
              <a:buFont typeface="Wingdings" panose="05000000000000000000" pitchFamily="2" charset="2"/>
              <a:buChar char="Ø"/>
            </a:pPr>
            <a:r>
              <a:rPr lang="en-US" sz="1800" dirty="0"/>
              <a:t>Changes to user interface</a:t>
            </a:r>
          </a:p>
          <a:p>
            <a:pPr>
              <a:buFont typeface="Wingdings" panose="05000000000000000000" pitchFamily="2" charset="2"/>
              <a:buChar char="Ø"/>
            </a:pPr>
            <a:r>
              <a:rPr lang="en-US" sz="1800" dirty="0"/>
              <a:t>Researching useful route algorithms</a:t>
            </a:r>
          </a:p>
          <a:p>
            <a:pPr>
              <a:buFont typeface="Wingdings" panose="05000000000000000000" pitchFamily="2" charset="2"/>
              <a:buChar char="Ø"/>
            </a:pPr>
            <a:r>
              <a:rPr lang="en-US" sz="1800" dirty="0"/>
              <a:t>Coping with outbreak of COVID-19 with regards to software development and testing</a:t>
            </a:r>
          </a:p>
        </p:txBody>
      </p:sp>
      <p:graphicFrame>
        <p:nvGraphicFramePr>
          <p:cNvPr id="4" name="Table 3">
            <a:extLst>
              <a:ext uri="{FF2B5EF4-FFF2-40B4-BE49-F238E27FC236}">
                <a16:creationId xmlns:a16="http://schemas.microsoft.com/office/drawing/2014/main" id="{A499D75E-D8FE-415E-B354-58E135438763}"/>
              </a:ext>
            </a:extLst>
          </p:cNvPr>
          <p:cNvGraphicFramePr>
            <a:graphicFrameLocks noGrp="1"/>
          </p:cNvGraphicFramePr>
          <p:nvPr>
            <p:extLst>
              <p:ext uri="{D42A27DB-BD31-4B8C-83A1-F6EECF244321}">
                <p14:modId xmlns:p14="http://schemas.microsoft.com/office/powerpoint/2010/main" val="3354465520"/>
              </p:ext>
            </p:extLst>
          </p:nvPr>
        </p:nvGraphicFramePr>
        <p:xfrm>
          <a:off x="6520432" y="658995"/>
          <a:ext cx="4773531" cy="3359112"/>
        </p:xfrm>
        <a:graphic>
          <a:graphicData uri="http://schemas.openxmlformats.org/drawingml/2006/table">
            <a:tbl>
              <a:tblPr firstRow="1" bandRow="1"/>
              <a:tblGrid>
                <a:gridCol w="308562">
                  <a:extLst>
                    <a:ext uri="{9D8B030D-6E8A-4147-A177-3AD203B41FA5}">
                      <a16:colId xmlns:a16="http://schemas.microsoft.com/office/drawing/2014/main" val="1297533710"/>
                    </a:ext>
                  </a:extLst>
                </a:gridCol>
                <a:gridCol w="254014">
                  <a:extLst>
                    <a:ext uri="{9D8B030D-6E8A-4147-A177-3AD203B41FA5}">
                      <a16:colId xmlns:a16="http://schemas.microsoft.com/office/drawing/2014/main" val="3029357988"/>
                    </a:ext>
                  </a:extLst>
                </a:gridCol>
                <a:gridCol w="428944">
                  <a:extLst>
                    <a:ext uri="{9D8B030D-6E8A-4147-A177-3AD203B41FA5}">
                      <a16:colId xmlns:a16="http://schemas.microsoft.com/office/drawing/2014/main" val="2387891420"/>
                    </a:ext>
                  </a:extLst>
                </a:gridCol>
                <a:gridCol w="1502032">
                  <a:extLst>
                    <a:ext uri="{9D8B030D-6E8A-4147-A177-3AD203B41FA5}">
                      <a16:colId xmlns:a16="http://schemas.microsoft.com/office/drawing/2014/main" val="2113052884"/>
                    </a:ext>
                  </a:extLst>
                </a:gridCol>
                <a:gridCol w="1590438">
                  <a:extLst>
                    <a:ext uri="{9D8B030D-6E8A-4147-A177-3AD203B41FA5}">
                      <a16:colId xmlns:a16="http://schemas.microsoft.com/office/drawing/2014/main" val="2940906061"/>
                    </a:ext>
                  </a:extLst>
                </a:gridCol>
                <a:gridCol w="322669">
                  <a:extLst>
                    <a:ext uri="{9D8B030D-6E8A-4147-A177-3AD203B41FA5}">
                      <a16:colId xmlns:a16="http://schemas.microsoft.com/office/drawing/2014/main" val="2087305368"/>
                    </a:ext>
                  </a:extLst>
                </a:gridCol>
                <a:gridCol w="366872">
                  <a:extLst>
                    <a:ext uri="{9D8B030D-6E8A-4147-A177-3AD203B41FA5}">
                      <a16:colId xmlns:a16="http://schemas.microsoft.com/office/drawing/2014/main" val="2096387907"/>
                    </a:ext>
                  </a:extLst>
                </a:gridCol>
              </a:tblGrid>
              <a:tr h="204070">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Task Name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Story Points</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Assigned To</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Label </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Description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Priority</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600" b="0" i="0" u="none" strike="noStrike">
                          <a:solidFill>
                            <a:srgbClr val="FFFFFF"/>
                          </a:solidFill>
                          <a:effectLst/>
                          <a:latin typeface="Calibri" panose="020F0502020204030204" pitchFamily="34" charset="0"/>
                        </a:rPr>
                        <a:t>Status / Date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extLst>
                  <a:ext uri="{0D108BD9-81ED-4DB2-BD59-A6C34878D82A}">
                    <a16:rowId xmlns:a16="http://schemas.microsoft.com/office/drawing/2014/main" val="1881564775"/>
                  </a:ext>
                </a:extLst>
              </a:tr>
              <a:tr h="20407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7</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110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890291006"/>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38</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Research A-Star algorithm and its concepts</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409335823"/>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39</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Documentation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Find new Risks and update prior Risks</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991892369"/>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Documentation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Update Project Development Plan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887838211"/>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41</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Learn how to write into forbidden directory (in python) in Linux</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15818124"/>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42</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Gage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Write waypoints to waypoint file and be able to call it and run it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631914570"/>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43</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30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ROV</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Work with Physical ROV to calculate speed and trajectory</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Cancelled</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584411250"/>
                  </a:ext>
                </a:extLst>
              </a:tr>
              <a:tr h="20407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8</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110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607096027"/>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44</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Find A-Star algorithm in python</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377967497"/>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Test A-Star algorithm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4152864964"/>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46</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30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Brandon, Gage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Changing location of waypoint file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643271758"/>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47</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ROV</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Run Tests on Physical ROV</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Cancelled</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661593238"/>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48</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ROS, uusimulator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Evaluate Speed of the ROV and print feedback</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821848983"/>
                  </a:ext>
                </a:extLst>
              </a:tr>
              <a:tr h="204070">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Sprint 9</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600" b="1" i="0" u="none" strike="noStrike">
                          <a:solidFill>
                            <a:srgbClr val="000000"/>
                          </a:solidFill>
                          <a:effectLst/>
                          <a:latin typeface="Calibri" panose="020F0502020204030204" pitchFamily="34" charset="0"/>
                        </a:rPr>
                        <a:t>100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 </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600" b="1"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820205382"/>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49</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Attempt to Optimize and thorough Unit Testing of A-Star algorithm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257350694"/>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50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uuvsimulator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Research 3-D application of A-Star</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Medium</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694696588"/>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51</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15</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ROV</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Plot a graph of movement tracking</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In-Complete</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706530757"/>
                  </a:ext>
                </a:extLst>
              </a:tr>
              <a:tr h="204070">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52</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20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Test expected pathing results/coordinates with actual, physical results</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 </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Cancelled</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732024313"/>
                  </a:ext>
                </a:extLst>
              </a:tr>
              <a:tr h="113784">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Task 53</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600" b="0" i="0" u="none" strike="noStrike">
                          <a:solidFill>
                            <a:srgbClr val="000000"/>
                          </a:solidFill>
                          <a:effectLst/>
                          <a:latin typeface="Calibri" panose="020F0502020204030204" pitchFamily="34" charset="0"/>
                        </a:rPr>
                        <a:t>30</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Gigi, Daniel</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ROS, uusimulator, ROV</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Use python algorithm in physical pathing</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High</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600" b="0" i="0" u="none" strike="noStrike">
                          <a:solidFill>
                            <a:srgbClr val="000000"/>
                          </a:solidFill>
                          <a:effectLst/>
                          <a:latin typeface="Calibri" panose="020F0502020204030204" pitchFamily="34" charset="0"/>
                        </a:rPr>
                        <a:t>Cancelled</a:t>
                      </a:r>
                      <a:endParaRPr lang="en-US" sz="1000" b="0" i="0" u="none" strike="noStrike">
                        <a:effectLst/>
                        <a:latin typeface="Arial" panose="020B0604020202020204" pitchFamily="34" charset="0"/>
                      </a:endParaRPr>
                    </a:p>
                  </a:txBody>
                  <a:tcPr marL="1829" marR="1829" marT="182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3516331"/>
                  </a:ext>
                </a:extLst>
              </a:tr>
            </a:tbl>
          </a:graphicData>
        </a:graphic>
      </p:graphicFrame>
    </p:spTree>
    <p:extLst>
      <p:ext uri="{BB962C8B-B14F-4D97-AF65-F5344CB8AC3E}">
        <p14:creationId xmlns:p14="http://schemas.microsoft.com/office/powerpoint/2010/main" val="22665649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6B12ED9-6B8A-4807-82B4-CC7EA60B22C9}"/>
              </a:ext>
            </a:extLst>
          </p:cNvPr>
          <p:cNvSpPr>
            <a:spLocks noGrp="1"/>
          </p:cNvSpPr>
          <p:nvPr>
            <p:ph type="title"/>
          </p:nvPr>
        </p:nvSpPr>
        <p:spPr>
          <a:xfrm>
            <a:off x="888630" y="4760132"/>
            <a:ext cx="4980883" cy="1777829"/>
          </a:xfrm>
        </p:spPr>
        <p:txBody>
          <a:bodyPr>
            <a:normAutofit/>
          </a:bodyPr>
          <a:lstStyle/>
          <a:p>
            <a:pPr algn="r"/>
            <a:r>
              <a:rPr lang="en-US" sz="4000" dirty="0"/>
              <a:t>Burndown Chart (Sprint 10-12)</a:t>
            </a:r>
          </a:p>
        </p:txBody>
      </p:sp>
      <p:sp>
        <p:nvSpPr>
          <p:cNvPr id="228" name="Freeform: Shape 12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035F46F6-4DFC-4264-8DB0-554A4749A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10" y="751052"/>
            <a:ext cx="5286224" cy="3171734"/>
          </a:xfrm>
          <a:prstGeom prst="rect">
            <a:avLst/>
          </a:prstGeom>
        </p:spPr>
      </p:pic>
      <p:sp>
        <p:nvSpPr>
          <p:cNvPr id="9" name="Content Placeholder 8">
            <a:extLst>
              <a:ext uri="{FF2B5EF4-FFF2-40B4-BE49-F238E27FC236}">
                <a16:creationId xmlns:a16="http://schemas.microsoft.com/office/drawing/2014/main" id="{A7DD7CA8-709D-42F8-B617-D5997E9793F0}"/>
              </a:ext>
            </a:extLst>
          </p:cNvPr>
          <p:cNvSpPr>
            <a:spLocks noGrp="1"/>
          </p:cNvSpPr>
          <p:nvPr>
            <p:ph idx="1"/>
          </p:nvPr>
        </p:nvSpPr>
        <p:spPr>
          <a:xfrm>
            <a:off x="6324599" y="4868213"/>
            <a:ext cx="5328179" cy="1669746"/>
          </a:xfrm>
        </p:spPr>
        <p:txBody>
          <a:bodyPr anchor="ctr">
            <a:noAutofit/>
          </a:bodyPr>
          <a:lstStyle/>
          <a:p>
            <a:pPr>
              <a:buFont typeface="Wingdings" panose="05000000000000000000" pitchFamily="2" charset="2"/>
              <a:buChar char="Ø"/>
            </a:pPr>
            <a:r>
              <a:rPr lang="en-US" sz="1600" dirty="0"/>
              <a:t>Developed adjustment strategies for issues caused by COVID-19</a:t>
            </a:r>
          </a:p>
          <a:p>
            <a:pPr>
              <a:buFont typeface="Wingdings" panose="05000000000000000000" pitchFamily="2" charset="2"/>
              <a:buChar char="Ø"/>
            </a:pPr>
            <a:r>
              <a:rPr lang="en-US" sz="1600" dirty="0"/>
              <a:t>Changed task loads and functional requirements</a:t>
            </a:r>
          </a:p>
          <a:p>
            <a:pPr>
              <a:buFont typeface="Wingdings" panose="05000000000000000000" pitchFamily="2" charset="2"/>
              <a:buChar char="Ø"/>
            </a:pPr>
            <a:r>
              <a:rPr lang="en-US" sz="1600" dirty="0"/>
              <a:t>Limited usefulness of routing algorithms for changes in scope</a:t>
            </a:r>
          </a:p>
          <a:p>
            <a:pPr>
              <a:buFont typeface="Wingdings" panose="05000000000000000000" pitchFamily="2" charset="2"/>
              <a:buChar char="Ø"/>
            </a:pPr>
            <a:r>
              <a:rPr lang="en-US" sz="1600" dirty="0"/>
              <a:t>Moved to solely Simulation testing due to inability to acquire and test physical ROV</a:t>
            </a:r>
          </a:p>
        </p:txBody>
      </p:sp>
      <p:graphicFrame>
        <p:nvGraphicFramePr>
          <p:cNvPr id="6" name="Table 5">
            <a:extLst>
              <a:ext uri="{FF2B5EF4-FFF2-40B4-BE49-F238E27FC236}">
                <a16:creationId xmlns:a16="http://schemas.microsoft.com/office/drawing/2014/main" id="{F7495B76-0E4D-48E1-9E00-8310FD21FBA6}"/>
              </a:ext>
            </a:extLst>
          </p:cNvPr>
          <p:cNvGraphicFramePr>
            <a:graphicFrameLocks noGrp="1"/>
          </p:cNvGraphicFramePr>
          <p:nvPr>
            <p:extLst>
              <p:ext uri="{D42A27DB-BD31-4B8C-83A1-F6EECF244321}">
                <p14:modId xmlns:p14="http://schemas.microsoft.com/office/powerpoint/2010/main" val="4143455872"/>
              </p:ext>
            </p:extLst>
          </p:nvPr>
        </p:nvGraphicFramePr>
        <p:xfrm>
          <a:off x="6256867" y="720109"/>
          <a:ext cx="5300663" cy="3236893"/>
        </p:xfrm>
        <a:graphic>
          <a:graphicData uri="http://schemas.openxmlformats.org/drawingml/2006/table">
            <a:tbl>
              <a:tblPr firstRow="1" bandRow="1"/>
              <a:tblGrid>
                <a:gridCol w="437767">
                  <a:extLst>
                    <a:ext uri="{9D8B030D-6E8A-4147-A177-3AD203B41FA5}">
                      <a16:colId xmlns:a16="http://schemas.microsoft.com/office/drawing/2014/main" val="3214562199"/>
                    </a:ext>
                  </a:extLst>
                </a:gridCol>
                <a:gridCol w="320443">
                  <a:extLst>
                    <a:ext uri="{9D8B030D-6E8A-4147-A177-3AD203B41FA5}">
                      <a16:colId xmlns:a16="http://schemas.microsoft.com/office/drawing/2014/main" val="522272879"/>
                    </a:ext>
                  </a:extLst>
                </a:gridCol>
                <a:gridCol w="540872">
                  <a:extLst>
                    <a:ext uri="{9D8B030D-6E8A-4147-A177-3AD203B41FA5}">
                      <a16:colId xmlns:a16="http://schemas.microsoft.com/office/drawing/2014/main" val="1173760282"/>
                    </a:ext>
                  </a:extLst>
                </a:gridCol>
                <a:gridCol w="799224">
                  <a:extLst>
                    <a:ext uri="{9D8B030D-6E8A-4147-A177-3AD203B41FA5}">
                      <a16:colId xmlns:a16="http://schemas.microsoft.com/office/drawing/2014/main" val="73394056"/>
                    </a:ext>
                  </a:extLst>
                </a:gridCol>
                <a:gridCol w="2332747">
                  <a:extLst>
                    <a:ext uri="{9D8B030D-6E8A-4147-A177-3AD203B41FA5}">
                      <a16:colId xmlns:a16="http://schemas.microsoft.com/office/drawing/2014/main" val="1016175453"/>
                    </a:ext>
                  </a:extLst>
                </a:gridCol>
                <a:gridCol w="406955">
                  <a:extLst>
                    <a:ext uri="{9D8B030D-6E8A-4147-A177-3AD203B41FA5}">
                      <a16:colId xmlns:a16="http://schemas.microsoft.com/office/drawing/2014/main" val="701280477"/>
                    </a:ext>
                  </a:extLst>
                </a:gridCol>
                <a:gridCol w="462655">
                  <a:extLst>
                    <a:ext uri="{9D8B030D-6E8A-4147-A177-3AD203B41FA5}">
                      <a16:colId xmlns:a16="http://schemas.microsoft.com/office/drawing/2014/main" val="1630317772"/>
                    </a:ext>
                  </a:extLst>
                </a:gridCol>
              </a:tblGrid>
              <a:tr h="257329">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Task Name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Story Points</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Assigned To</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Label </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Description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Priority</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tc>
                  <a:txBody>
                    <a:bodyPr/>
                    <a:lstStyle/>
                    <a:p>
                      <a:pPr algn="l" fontAlgn="b">
                        <a:spcBef>
                          <a:spcPts val="0"/>
                        </a:spcBef>
                        <a:spcAft>
                          <a:spcPts val="0"/>
                        </a:spcAft>
                      </a:pPr>
                      <a:r>
                        <a:rPr lang="en-US" sz="700" b="0" i="0" u="none" strike="noStrike">
                          <a:solidFill>
                            <a:srgbClr val="FFFFFF"/>
                          </a:solidFill>
                          <a:effectLst/>
                          <a:latin typeface="Calibri" panose="020F0502020204030204" pitchFamily="34" charset="0"/>
                        </a:rPr>
                        <a:t>Status / Date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5623"/>
                    </a:solidFill>
                  </a:tcPr>
                </a:tc>
                <a:extLst>
                  <a:ext uri="{0D108BD9-81ED-4DB2-BD59-A6C34878D82A}">
                    <a16:rowId xmlns:a16="http://schemas.microsoft.com/office/drawing/2014/main" val="4148628371"/>
                  </a:ext>
                </a:extLst>
              </a:tr>
              <a:tr h="143559">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10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80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2525578669"/>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54</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Team</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Risk Management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Reevaluate issues arising from COVID pandemic and update Risk Management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998447283"/>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55</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Re-evaluate ROV testing after JPL lockdown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442676732"/>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56</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 Gage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Re-evaluate simulator design after physical ROV no longer available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36291132"/>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57</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Daniel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Re-evaluate A-Star implementation without physical ROV</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88102319"/>
                  </a:ext>
                </a:extLst>
              </a:tr>
              <a:tr h="143559">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11</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90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1363385088"/>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58</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 Gage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Control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yaml file generation with Waypoints</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164489630"/>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59</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30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Produce video clips of Route Planner and Navigator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644926582"/>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 Gage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Produce Movie for presentation using video clips</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773038324"/>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61</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Daniel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 Documentation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Generate Project Design Artifacts and Sprint Retrospective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979362148"/>
                  </a:ext>
                </a:extLst>
              </a:tr>
              <a:tr h="143559">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Sprint 12</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r" fontAlgn="b">
                        <a:spcBef>
                          <a:spcPts val="0"/>
                        </a:spcBef>
                        <a:spcAft>
                          <a:spcPts val="0"/>
                        </a:spcAft>
                      </a:pPr>
                      <a:r>
                        <a:rPr lang="en-US" sz="700" b="1" i="0" u="none" strike="noStrike">
                          <a:solidFill>
                            <a:srgbClr val="000000"/>
                          </a:solidFill>
                          <a:effectLst/>
                          <a:latin typeface="Calibri" panose="020F0502020204030204" pitchFamily="34" charset="0"/>
                        </a:rPr>
                        <a:t>100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tc>
                  <a:txBody>
                    <a:bodyPr/>
                    <a:lstStyle/>
                    <a:p>
                      <a:pPr algn="l" fontAlgn="b">
                        <a:spcBef>
                          <a:spcPts val="0"/>
                        </a:spcBef>
                        <a:spcAft>
                          <a:spcPts val="0"/>
                        </a:spcAft>
                      </a:pPr>
                      <a:r>
                        <a:rPr lang="en-US" sz="700" b="1"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783914983"/>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62</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Daniel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Documentation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Update Project Plan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Medium</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694503770"/>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63</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10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Design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Generate UML Diagram</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Medium</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2438114646"/>
                  </a:ext>
                </a:extLst>
              </a:tr>
              <a:tr h="25732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64</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30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Brandon, Gage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Mission Control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Save waypoint and information in yaml file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1803586553"/>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65</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20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Gigi</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ROS, uuvSimulator</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Test Simulator running waypoints</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3143725672"/>
                  </a:ext>
                </a:extLst>
              </a:tr>
              <a:tr h="143559">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Task 66</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700" b="0" i="0" u="none" strike="noStrike">
                          <a:solidFill>
                            <a:srgbClr val="000000"/>
                          </a:solidFill>
                          <a:effectLst/>
                          <a:latin typeface="Calibri" panose="020F0502020204030204" pitchFamily="34" charset="0"/>
                        </a:rPr>
                        <a:t>30</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Daniel</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Documentation</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Costruct Power Point Presentation of Final Project</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High</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700" b="0" i="0" u="none" strike="noStrike">
                          <a:solidFill>
                            <a:srgbClr val="000000"/>
                          </a:solidFill>
                          <a:effectLst/>
                          <a:latin typeface="Calibri" panose="020F0502020204030204" pitchFamily="34" charset="0"/>
                        </a:rPr>
                        <a:t>Complete</a:t>
                      </a:r>
                      <a:endParaRPr lang="en-US" sz="1400" b="0" i="0" u="none" strike="noStrike">
                        <a:effectLst/>
                        <a:latin typeface="Arial" panose="020B0604020202020204" pitchFamily="34" charset="0"/>
                      </a:endParaRPr>
                    </a:p>
                  </a:txBody>
                  <a:tcPr marL="2484" marR="2484" marT="248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extLst>
                  <a:ext uri="{0D108BD9-81ED-4DB2-BD59-A6C34878D82A}">
                    <a16:rowId xmlns:a16="http://schemas.microsoft.com/office/drawing/2014/main" val="66481154"/>
                  </a:ext>
                </a:extLst>
              </a:tr>
            </a:tbl>
          </a:graphicData>
        </a:graphic>
      </p:graphicFrame>
    </p:spTree>
    <p:extLst>
      <p:ext uri="{BB962C8B-B14F-4D97-AF65-F5344CB8AC3E}">
        <p14:creationId xmlns:p14="http://schemas.microsoft.com/office/powerpoint/2010/main" val="3759304287"/>
      </p:ext>
    </p:extLst>
  </p:cSld>
  <p:clrMapOvr>
    <a:overrideClrMapping bg1="dk1" tx1="lt1" bg2="dk2" tx2="lt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3538</Words>
  <Application>Microsoft Office PowerPoint</Application>
  <PresentationFormat>Widescreen</PresentationFormat>
  <Paragraphs>886</Paragraphs>
  <Slides>33</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Algerian</vt:lpstr>
      <vt:lpstr>Arial</vt:lpstr>
      <vt:lpstr>Calibri</vt:lpstr>
      <vt:lpstr>Calibri Light</vt:lpstr>
      <vt:lpstr>Century Schoolbook</vt:lpstr>
      <vt:lpstr>Garamond</vt:lpstr>
      <vt:lpstr>Goudy Old Style</vt:lpstr>
      <vt:lpstr>Wingdings</vt:lpstr>
      <vt:lpstr>Office Theme</vt:lpstr>
      <vt:lpstr>SavonVTI</vt:lpstr>
      <vt:lpstr>Project Aqua</vt:lpstr>
      <vt:lpstr>Team Members Assigned Functionality</vt:lpstr>
      <vt:lpstr>Vision Statement</vt:lpstr>
      <vt:lpstr>Roadmap</vt:lpstr>
      <vt:lpstr>Achievements to Date</vt:lpstr>
      <vt:lpstr>Burndown Chart (Sprint 1-3)</vt:lpstr>
      <vt:lpstr>Burndown Chart (Sprint 4-6)</vt:lpstr>
      <vt:lpstr>Burndown Chart (Sprint 7-9)</vt:lpstr>
      <vt:lpstr>Burndown Chart (Sprint 10-12)</vt:lpstr>
      <vt:lpstr>Project Velocity and Burndown</vt:lpstr>
      <vt:lpstr>Source Lines of Code</vt:lpstr>
      <vt:lpstr>Risks Realized and Mitigated</vt:lpstr>
      <vt:lpstr>Project Artifacts Library</vt:lpstr>
      <vt:lpstr>Project Artifact Library (PAL)</vt:lpstr>
      <vt:lpstr>Documentation</vt:lpstr>
      <vt:lpstr>Meeting Minutes</vt:lpstr>
      <vt:lpstr>Mission Control Executables</vt:lpstr>
      <vt:lpstr>OVAs</vt:lpstr>
      <vt:lpstr>Papers</vt:lpstr>
      <vt:lpstr>Presentations</vt:lpstr>
      <vt:lpstr>Testing</vt:lpstr>
      <vt:lpstr>Engineering Work Products</vt:lpstr>
      <vt:lpstr>Component Diagram</vt:lpstr>
      <vt:lpstr>Component Diagram</vt:lpstr>
      <vt:lpstr>Component Diagram</vt:lpstr>
      <vt:lpstr>A-Star Implementation and Test Cases</vt:lpstr>
      <vt:lpstr>Diagrams</vt:lpstr>
      <vt:lpstr>Code</vt:lpstr>
      <vt:lpstr>Projected Risks</vt:lpstr>
      <vt:lpstr>Project Schedule Highlights (Sprints 1-4)</vt:lpstr>
      <vt:lpstr>Project Schedule Highlights (Sprints 9-12)</vt:lpstr>
      <vt:lpstr>Project Process Retrospective</vt:lpstr>
      <vt:lpstr>Project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Aqua</dc:title>
  <dc:creator>Cardenas, Daniel David</dc:creator>
  <cp:lastModifiedBy>Cardenas, Daniel David</cp:lastModifiedBy>
  <cp:revision>19</cp:revision>
  <dcterms:created xsi:type="dcterms:W3CDTF">2020-04-27T08:22:36Z</dcterms:created>
  <dcterms:modified xsi:type="dcterms:W3CDTF">2020-04-27T11:14:14Z</dcterms:modified>
</cp:coreProperties>
</file>