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8" r:id="rId3"/>
    <p:sldId id="29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59" r:id="rId12"/>
    <p:sldId id="300" r:id="rId13"/>
    <p:sldId id="260" r:id="rId14"/>
    <p:sldId id="261" r:id="rId15"/>
    <p:sldId id="262" r:id="rId16"/>
    <p:sldId id="264" r:id="rId17"/>
    <p:sldId id="263" r:id="rId18"/>
    <p:sldId id="265" r:id="rId19"/>
    <p:sldId id="266" r:id="rId20"/>
    <p:sldId id="277" r:id="rId21"/>
    <p:sldId id="267" r:id="rId22"/>
    <p:sldId id="268" r:id="rId23"/>
    <p:sldId id="269" r:id="rId24"/>
    <p:sldId id="270" r:id="rId25"/>
    <p:sldId id="271" r:id="rId26"/>
    <p:sldId id="272" r:id="rId27"/>
    <p:sldId id="278" r:id="rId28"/>
    <p:sldId id="273" r:id="rId29"/>
    <p:sldId id="279" r:id="rId30"/>
    <p:sldId id="275" r:id="rId31"/>
    <p:sldId id="276" r:id="rId32"/>
    <p:sldId id="280" r:id="rId33"/>
    <p:sldId id="281" r:id="rId34"/>
    <p:sldId id="282" r:id="rId35"/>
    <p:sldId id="283" r:id="rId36"/>
    <p:sldId id="301" r:id="rId37"/>
    <p:sldId id="284" r:id="rId38"/>
    <p:sldId id="285" r:id="rId39"/>
    <p:sldId id="286" r:id="rId40"/>
    <p:sldId id="287" r:id="rId41"/>
    <p:sldId id="288" r:id="rId42"/>
    <p:sldId id="290" r:id="rId43"/>
    <p:sldId id="302" r:id="rId44"/>
    <p:sldId id="29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99"/>
    <a:srgbClr val="336699"/>
    <a:srgbClr val="008080"/>
    <a:srgbClr val="009999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Distributed Computing Paradigms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19ED3048-2D57-4013-AD2E-9BF3D91BFFC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EC5A8-0E02-402B-A592-AF152C84CF8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93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3DB7A-D8A4-437F-BF59-406C146B06D8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429000" y="2071688"/>
            <a:ext cx="5459413" cy="156845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44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92550"/>
            <a:ext cx="5459413" cy="1690688"/>
          </a:xfrm>
        </p:spPr>
        <p:txBody>
          <a:bodyPr/>
          <a:lstStyle>
            <a:lvl1pPr marL="0" indent="0">
              <a:buFont typeface="Wingdings 2" pitchFamily="18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421063" y="6132513"/>
            <a:ext cx="2293937" cy="34448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16E546-D755-452A-BE92-81C749E871D4}" type="datetime1">
              <a:rPr lang="fr-FR"/>
              <a:pPr>
                <a:defRPr/>
              </a:pPr>
              <a:t>07/10/2013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FA1BB-4CFB-401C-847C-FA6D13A611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73888" y="146050"/>
            <a:ext cx="1917700" cy="5957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146050"/>
            <a:ext cx="5602288" cy="5957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30F56-73DF-4D70-86E1-4D396D0CDD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1F17C-FA8B-4209-9B9F-0578F1D7E9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5581A-68F6-4132-8989-F224525E35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9200" y="1617663"/>
            <a:ext cx="3759200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0800" y="1617663"/>
            <a:ext cx="3760788" cy="4486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06444-8D28-4DE1-91CD-80B262AE663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3469F-C154-473D-AF1D-78AE596317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E2C9E-1950-49FC-889E-5CCAB013F3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79E7-BF95-4208-B7A8-36D0AEB604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E69C4-C43A-4946-9033-434C21D1D2A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B0865-A09D-4ED5-BA5A-88D10FCD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98600" y="146050"/>
            <a:ext cx="7391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17663"/>
            <a:ext cx="767238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43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1638" y="6400800"/>
            <a:ext cx="4068762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fr-FR"/>
              <a:t>Nom du cours - Notes de cours</a:t>
            </a: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263" y="6400800"/>
            <a:ext cx="8461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fld id="{8D4D1662-DF17-4A32-A87C-4694DEDC4B1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1500188" y="6400800"/>
            <a:ext cx="24796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fr-FR" sz="1200" dirty="0"/>
              <a:t>Y Kermarrec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6828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2400">
          <a:solidFill>
            <a:schemeClr val="tx1"/>
          </a:solidFill>
          <a:latin typeface="+mn-lt"/>
        </a:defRPr>
      </a:lvl2pPr>
      <a:lvl3pPr marL="728663" indent="-185738" algn="l" rtl="0" eaLnBrk="0" fontAlgn="base" hangingPunct="0">
        <a:spcBef>
          <a:spcPct val="80000"/>
        </a:spcBef>
        <a:spcAft>
          <a:spcPct val="0"/>
        </a:spcAft>
        <a:buClr>
          <a:schemeClr val="bg2"/>
        </a:buClr>
        <a:buFont typeface="Arial" charset="0"/>
        <a:buChar char="-"/>
        <a:defRPr sz="2000">
          <a:solidFill>
            <a:schemeClr val="tx1"/>
          </a:solidFill>
          <a:latin typeface="+mn-lt"/>
        </a:defRPr>
      </a:lvl3pPr>
      <a:lvl4pPr marL="11477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668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240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4812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384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395663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m-mpi.org/tutorials/la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sa.uiuc.edu/Apps/MCS/ParaGraph/ParaGraph.html" TargetMode="External"/><Relationship Id="rId2" Type="http://schemas.openxmlformats.org/officeDocument/2006/relationships/hyperlink" Target="http://www.mcs.anl.gov/research/projects/perfvis/software/viewer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lnl.gov/computing/tutorials/mpi/" TargetMode="External"/><Relationship Id="rId7" Type="http://schemas.openxmlformats.org/officeDocument/2006/relationships/hyperlink" Target="http://www.open-mpi.org/" TargetMode="External"/><Relationship Id="rId2" Type="http://schemas.openxmlformats.org/officeDocument/2006/relationships/hyperlink" Target="http://www.mpi-forum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unix.mcs.anl.gov/mpi/mpich/" TargetMode="External"/><Relationship Id="rId5" Type="http://schemas.openxmlformats.org/officeDocument/2006/relationships/hyperlink" Target="http://www-unix.mcs.anl.gov/mpi/tutorial/" TargetMode="External"/><Relationship Id="rId4" Type="http://schemas.openxmlformats.org/officeDocument/2006/relationships/hyperlink" Target="http://www.nersc.gov/nusers/help/tutorials/mpi/intr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MPI </a:t>
            </a:r>
            <a:br>
              <a:rPr lang="en-US" dirty="0" smtClean="0"/>
            </a:br>
            <a:r>
              <a:rPr lang="en-US" dirty="0" smtClean="0"/>
              <a:t>Message Passing Interface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Yvon</a:t>
            </a:r>
            <a:r>
              <a:rPr lang="en-US" dirty="0" smtClean="0"/>
              <a:t> </a:t>
            </a:r>
            <a:r>
              <a:rPr lang="en-US" dirty="0" err="1" smtClean="0"/>
              <a:t>Kermarrec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5364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239000" y="6248400"/>
            <a:ext cx="1905000" cy="457200"/>
          </a:xfrm>
          <a:noFill/>
        </p:spPr>
        <p:txBody>
          <a:bodyPr/>
          <a:lstStyle/>
          <a:p>
            <a:fld id="{C287A695-1FAB-4BCE-BDD9-45443EA88E88}" type="slidenum">
              <a:rPr lang="fr-FR" smtClean="0"/>
              <a:pPr/>
              <a:t>1</a:t>
            </a:fld>
            <a:endParaRPr lang="fr-FR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1231900"/>
            <a:ext cx="8763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061184" y="720840"/>
            <a:ext cx="876116" cy="1041488"/>
          </a:xfrm>
          <a:prstGeom prst="rect">
            <a:avLst/>
          </a:prstGeom>
        </p:spPr>
      </p:pic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735513" y="1373188"/>
            <a:ext cx="1408112" cy="1257300"/>
            <a:chOff x="3306364" y="1853591"/>
            <a:chExt cx="2105094" cy="1968010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2562" name="Picture 3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Message Passing</a:t>
            </a:r>
          </a:p>
        </p:txBody>
      </p:sp>
      <p:sp>
        <p:nvSpPr>
          <p:cNvPr id="22534" name="Content Placeholder 2"/>
          <p:cNvSpPr>
            <a:spLocks noGrp="1"/>
          </p:cNvSpPr>
          <p:nvPr>
            <p:ph idx="1"/>
          </p:nvPr>
        </p:nvSpPr>
        <p:spPr>
          <a:xfrm>
            <a:off x="260350" y="4908550"/>
            <a:ext cx="8589963" cy="1263650"/>
          </a:xfrm>
        </p:spPr>
        <p:txBody>
          <a:bodyPr/>
          <a:lstStyle/>
          <a:p>
            <a:r>
              <a:rPr lang="en-US" smtClean="0"/>
              <a:t>Pros – Scalable, Flexible</a:t>
            </a:r>
          </a:p>
          <a:p>
            <a:r>
              <a:rPr lang="en-US" smtClean="0"/>
              <a:t>Cons – Someone says it’s more difficult than DSM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12800" y="1955800"/>
            <a:ext cx="1406525" cy="1258888"/>
            <a:chOff x="3306364" y="1853591"/>
            <a:chExt cx="2105094" cy="1968010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2560" name="Picture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838825" y="2163763"/>
            <a:ext cx="2755900" cy="2490787"/>
            <a:chOff x="6388309" y="1728339"/>
            <a:chExt cx="2755691" cy="24909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45658" y="1728339"/>
              <a:ext cx="876116" cy="1041488"/>
            </a:xfrm>
            <a:prstGeom prst="rect">
              <a:avLst/>
            </a:prstGeom>
          </p:spPr>
        </p:pic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7077704" y="2352903"/>
              <a:ext cx="1407215" cy="1258611"/>
              <a:chOff x="3306364" y="1853591"/>
              <a:chExt cx="2105094" cy="1968010"/>
            </a:xfrm>
          </p:grpSpPr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3305658" y="1852598"/>
                <a:ext cx="2106277" cy="196857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3A3EF"/>
                  </a:gs>
                  <a:gs pos="100000">
                    <a:srgbClr val="2424A8"/>
                  </a:gs>
                </a:gsLst>
                <a:lin ang="5400000"/>
              </a:gradFill>
              <a:ln w="9525">
                <a:solidFill>
                  <a:srgbClr val="2F2F9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latinLnBrk="0" hangingPunct="0">
                  <a:defRPr/>
                </a:pPr>
                <a:endParaRPr kumimoji="0" lang="en-US">
                  <a:latin typeface="Arial" pitchFamily="-111" charset="0"/>
                  <a:ea typeface="+mn-ea"/>
                </a:endParaRPr>
              </a:p>
            </p:txBody>
          </p:sp>
          <p:pic>
            <p:nvPicPr>
              <p:cNvPr id="22558" name="Picture 34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59374" y="2016003"/>
                <a:ext cx="1588202" cy="158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41988" y="3177805"/>
              <a:ext cx="876116" cy="104148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88309" y="2418507"/>
              <a:ext cx="876116" cy="10414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67884" y="2467929"/>
              <a:ext cx="876116" cy="1041488"/>
            </a:xfrm>
            <a:prstGeom prst="rect">
              <a:avLst/>
            </a:prstGeom>
          </p:spPr>
        </p:pic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2303463" y="2425700"/>
            <a:ext cx="2698750" cy="2427288"/>
            <a:chOff x="2303966" y="2425813"/>
            <a:chExt cx="2698865" cy="242643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3283774" y="2425813"/>
              <a:ext cx="876116" cy="1041488"/>
            </a:xfrm>
            <a:prstGeom prst="rect">
              <a:avLst/>
            </a:prstGeom>
          </p:spPr>
        </p:pic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2989691" y="3092971"/>
              <a:ext cx="1407215" cy="1258611"/>
              <a:chOff x="3306364" y="1853591"/>
              <a:chExt cx="2105094" cy="1968010"/>
            </a:xfrm>
          </p:grpSpPr>
          <p:sp>
            <p:nvSpPr>
              <p:cNvPr id="31" name="Rounded Rectangle 30"/>
              <p:cNvSpPr>
                <a:spLocks noChangeArrowheads="1"/>
              </p:cNvSpPr>
              <p:nvPr/>
            </p:nvSpPr>
            <p:spPr bwMode="auto">
              <a:xfrm>
                <a:off x="3306520" y="1852589"/>
                <a:ext cx="2104152" cy="19702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3A3EF"/>
                  </a:gs>
                  <a:gs pos="100000">
                    <a:srgbClr val="2424A8"/>
                  </a:gs>
                </a:gsLst>
                <a:lin ang="5400000"/>
              </a:gradFill>
              <a:ln w="9525">
                <a:solidFill>
                  <a:srgbClr val="2F2F9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latinLnBrk="0" hangingPunct="0">
                  <a:defRPr/>
                </a:pPr>
                <a:endParaRPr kumimoji="0" lang="en-US">
                  <a:latin typeface="Arial" pitchFamily="-111" charset="0"/>
                  <a:ea typeface="+mn-ea"/>
                </a:endParaRPr>
              </a:p>
            </p:txBody>
          </p:sp>
          <p:pic>
            <p:nvPicPr>
              <p:cNvPr id="22551" name="Picture 31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59374" y="2016003"/>
                <a:ext cx="1588202" cy="158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3272756" y="3810764"/>
              <a:ext cx="876116" cy="10414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2303966" y="3150786"/>
              <a:ext cx="876116" cy="10414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4126715" y="3257417"/>
              <a:ext cx="876116" cy="1041488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3977983" y="1403832"/>
            <a:ext cx="876116" cy="10414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045640" y="2311399"/>
            <a:ext cx="876116" cy="10414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964569" y="1376816"/>
            <a:ext cx="876116" cy="1041488"/>
          </a:xfrm>
          <a:prstGeom prst="rect">
            <a:avLst/>
          </a:prstGeom>
        </p:spPr>
      </p:pic>
      <p:pic>
        <p:nvPicPr>
          <p:cNvPr id="22541" name="Picture 2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9613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2" name="Picture 2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88" y="2784475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1995488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4" name="Left-Right Arrow 35"/>
          <p:cNvSpPr>
            <a:spLocks noChangeArrowheads="1"/>
          </p:cNvSpPr>
          <p:nvPr/>
        </p:nvSpPr>
        <p:spPr bwMode="auto">
          <a:xfrm rot="-499108">
            <a:off x="2379663" y="2001838"/>
            <a:ext cx="2139950" cy="527050"/>
          </a:xfrm>
          <a:prstGeom prst="leftRightArrow">
            <a:avLst>
              <a:gd name="adj1" fmla="val 50000"/>
              <a:gd name="adj2" fmla="val 49945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endParaRPr kumimoji="0"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 1 - Introduction</a:t>
            </a:r>
          </a:p>
          <a:p>
            <a:pPr lvl="1"/>
            <a:r>
              <a:rPr lang="fr-FR" dirty="0" smtClean="0"/>
              <a:t>Basics of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1"/>
            <a:r>
              <a:rPr lang="fr-FR" dirty="0" smtClean="0"/>
              <a:t>Six-</a:t>
            </a:r>
            <a:r>
              <a:rPr lang="fr-FR" dirty="0" err="1" smtClean="0"/>
              <a:t>function</a:t>
            </a:r>
            <a:r>
              <a:rPr lang="fr-FR" dirty="0" smtClean="0"/>
              <a:t> MPI</a:t>
            </a:r>
          </a:p>
          <a:p>
            <a:pPr lvl="1"/>
            <a:r>
              <a:rPr lang="fr-FR" dirty="0" smtClean="0"/>
              <a:t>Point-to-Point Communications</a:t>
            </a:r>
          </a:p>
          <a:p>
            <a:r>
              <a:rPr lang="fr-FR" dirty="0" smtClean="0"/>
              <a:t>Part </a:t>
            </a:r>
            <a:r>
              <a:rPr lang="fr-FR" dirty="0" smtClean="0"/>
              <a:t>2 – Advanced </a:t>
            </a:r>
            <a:r>
              <a:rPr lang="fr-FR" dirty="0" err="1" smtClean="0"/>
              <a:t>features</a:t>
            </a:r>
            <a:r>
              <a:rPr lang="fr-FR" dirty="0" smtClean="0"/>
              <a:t> of MPI</a:t>
            </a:r>
          </a:p>
          <a:p>
            <a:pPr lvl="1"/>
            <a:r>
              <a:rPr lang="fr-FR" dirty="0" smtClean="0"/>
              <a:t>Collective </a:t>
            </a:r>
            <a:r>
              <a:rPr lang="fr-FR" dirty="0" smtClean="0"/>
              <a:t>Communication</a:t>
            </a:r>
          </a:p>
          <a:p>
            <a:r>
              <a:rPr lang="fr-FR" dirty="0" smtClean="0"/>
              <a:t>Part 3 – </a:t>
            </a:r>
            <a:r>
              <a:rPr lang="fr-FR" dirty="0" err="1" smtClean="0"/>
              <a:t>examples</a:t>
            </a:r>
            <a:r>
              <a:rPr lang="fr-FR" dirty="0" smtClean="0"/>
              <a:t> and how to program an MPI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 0 </a:t>
            </a:r>
            <a:r>
              <a:rPr lang="fr-FR" dirty="0" smtClean="0"/>
              <a:t>– the </a:t>
            </a:r>
            <a:r>
              <a:rPr lang="fr-FR" dirty="0" err="1" smtClean="0"/>
              <a:t>context</a:t>
            </a:r>
            <a:endParaRPr lang="fr-FR" dirty="0" smtClean="0"/>
          </a:p>
          <a:p>
            <a:pPr lvl="1"/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lecture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Hanjun</a:t>
            </a:r>
            <a:r>
              <a:rPr lang="fr-FR" dirty="0" smtClean="0"/>
              <a:t> </a:t>
            </a:r>
            <a:r>
              <a:rPr lang="fr-FR" dirty="0" err="1" smtClean="0"/>
              <a:t>Kin</a:t>
            </a:r>
            <a:r>
              <a:rPr lang="fr-FR" dirty="0" smtClean="0"/>
              <a:t>, Princeton U.</a:t>
            </a:r>
            <a:endParaRPr lang="fr-FR" dirty="0" smtClean="0"/>
          </a:p>
          <a:p>
            <a:r>
              <a:rPr lang="fr-FR" dirty="0" smtClean="0"/>
              <a:t>Part </a:t>
            </a:r>
            <a:r>
              <a:rPr lang="fr-FR" dirty="0" smtClean="0"/>
              <a:t>1 - Introduction</a:t>
            </a:r>
          </a:p>
          <a:p>
            <a:pPr lvl="1"/>
            <a:r>
              <a:rPr lang="fr-FR" dirty="0" smtClean="0"/>
              <a:t>Basics of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1"/>
            <a:r>
              <a:rPr lang="fr-FR" dirty="0" smtClean="0"/>
              <a:t>Six-</a:t>
            </a:r>
            <a:r>
              <a:rPr lang="fr-FR" dirty="0" err="1" smtClean="0"/>
              <a:t>function</a:t>
            </a:r>
            <a:r>
              <a:rPr lang="fr-FR" dirty="0" smtClean="0"/>
              <a:t> MPI</a:t>
            </a:r>
          </a:p>
          <a:p>
            <a:pPr lvl="1"/>
            <a:r>
              <a:rPr lang="fr-FR" dirty="0" smtClean="0"/>
              <a:t>Point-to-Point Communications</a:t>
            </a:r>
          </a:p>
          <a:p>
            <a:r>
              <a:rPr lang="fr-FR" dirty="0" smtClean="0"/>
              <a:t>Part </a:t>
            </a:r>
            <a:r>
              <a:rPr lang="fr-FR" dirty="0" smtClean="0"/>
              <a:t>2 – Advanced </a:t>
            </a:r>
            <a:r>
              <a:rPr lang="fr-FR" dirty="0" err="1" smtClean="0"/>
              <a:t>features</a:t>
            </a:r>
            <a:r>
              <a:rPr lang="fr-FR" dirty="0" smtClean="0"/>
              <a:t> of MPI</a:t>
            </a:r>
          </a:p>
          <a:p>
            <a:pPr lvl="1"/>
            <a:r>
              <a:rPr lang="fr-FR" dirty="0" smtClean="0"/>
              <a:t>Collective </a:t>
            </a:r>
            <a:r>
              <a:rPr lang="fr-FR" dirty="0" smtClean="0"/>
              <a:t>Communication</a:t>
            </a:r>
          </a:p>
          <a:p>
            <a:r>
              <a:rPr lang="fr-FR" dirty="0" smtClean="0"/>
              <a:t>Part 3 – </a:t>
            </a:r>
            <a:r>
              <a:rPr lang="fr-FR" dirty="0" err="1" smtClean="0"/>
              <a:t>examples</a:t>
            </a:r>
            <a:r>
              <a:rPr lang="fr-FR" dirty="0" smtClean="0"/>
              <a:t> and how to program an MPI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more </a:t>
            </a:r>
            <a:r>
              <a:rPr lang="fr-FR" dirty="0" err="1" smtClean="0"/>
              <a:t>computational</a:t>
            </a:r>
            <a:r>
              <a:rPr lang="fr-FR" dirty="0" smtClean="0"/>
              <a:t> power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1484784"/>
            <a:ext cx="7672388" cy="4486275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weather</a:t>
            </a:r>
            <a:r>
              <a:rPr lang="fr-FR" dirty="0" smtClean="0"/>
              <a:t> </a:t>
            </a:r>
            <a:r>
              <a:rPr lang="fr-FR" dirty="0" err="1" smtClean="0"/>
              <a:t>forcast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by P Pacheco: </a:t>
            </a:r>
          </a:p>
          <a:p>
            <a:pPr lvl="1"/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wish</a:t>
            </a:r>
            <a:r>
              <a:rPr lang="fr-FR" dirty="0" smtClean="0"/>
              <a:t> to </a:t>
            </a:r>
            <a:r>
              <a:rPr lang="fr-FR" dirty="0" err="1" smtClean="0"/>
              <a:t>predict</a:t>
            </a:r>
            <a:r>
              <a:rPr lang="fr-FR" dirty="0" smtClean="0"/>
              <a:t> the </a:t>
            </a:r>
            <a:r>
              <a:rPr lang="fr-FR" dirty="0" err="1" smtClean="0"/>
              <a:t>weather</a:t>
            </a:r>
            <a:r>
              <a:rPr lang="fr-FR" dirty="0" smtClean="0"/>
              <a:t> over the United  and Canada for the </a:t>
            </a:r>
            <a:r>
              <a:rPr lang="fr-FR" dirty="0" err="1" smtClean="0"/>
              <a:t>next</a:t>
            </a:r>
            <a:r>
              <a:rPr lang="fr-FR" dirty="0" smtClean="0"/>
              <a:t> 48 </a:t>
            </a:r>
            <a:r>
              <a:rPr lang="fr-FR" dirty="0" err="1" smtClean="0"/>
              <a:t>hours</a:t>
            </a:r>
            <a:endParaRPr lang="fr-FR" dirty="0" smtClean="0"/>
          </a:p>
          <a:p>
            <a:pPr lvl="1"/>
            <a:r>
              <a:rPr lang="fr-FR" dirty="0" err="1" smtClean="0"/>
              <a:t>Also</a:t>
            </a:r>
            <a:r>
              <a:rPr lang="fr-FR" dirty="0" smtClean="0"/>
              <a:t> suppose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model  the </a:t>
            </a:r>
            <a:r>
              <a:rPr lang="fr-FR" dirty="0" err="1" smtClean="0"/>
              <a:t>atmosphere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sea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r>
              <a:rPr lang="fr-FR" dirty="0" smtClean="0"/>
              <a:t> to an altitude of 20 km</a:t>
            </a:r>
          </a:p>
          <a:p>
            <a:pPr lvl="1"/>
            <a:r>
              <a:rPr lang="fr-FR" dirty="0" err="1" smtClean="0">
                <a:solidFill>
                  <a:schemeClr val="tx1"/>
                </a:solidFill>
                <a:latin typeface="+mn-lt"/>
              </a:rPr>
              <a:t>we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use a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cubical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grid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with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each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cube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measuring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0.1 km to model the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atmosphere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 ,or 2.0 x 10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km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x 20 km x 10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cubes per km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= 4 x 10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11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grid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points</a:t>
            </a:r>
          </a:p>
          <a:p>
            <a:pPr lvl="1"/>
            <a:r>
              <a:rPr lang="fr-FR" dirty="0" smtClean="0"/>
              <a:t>Suppose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computer 100 instructions for </a:t>
            </a:r>
            <a:r>
              <a:rPr lang="fr-FR" dirty="0" err="1" smtClean="0"/>
              <a:t>each</a:t>
            </a:r>
            <a:r>
              <a:rPr lang="fr-FR" dirty="0" smtClean="0"/>
              <a:t> points for the </a:t>
            </a:r>
            <a:r>
              <a:rPr lang="fr-FR" dirty="0" err="1" smtClean="0"/>
              <a:t>next</a:t>
            </a:r>
            <a:r>
              <a:rPr lang="fr-FR" dirty="0" smtClean="0"/>
              <a:t> 48 </a:t>
            </a:r>
            <a:r>
              <a:rPr lang="fr-FR" dirty="0" err="1" smtClean="0"/>
              <a:t>hours</a:t>
            </a:r>
            <a:r>
              <a:rPr lang="fr-FR" dirty="0" smtClean="0"/>
              <a:t> :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4 x 10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13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x 48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operations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our</a:t>
            </a:r>
            <a:r>
              <a:rPr lang="fr-FR" dirty="0" smtClean="0"/>
              <a:t> computer </a:t>
            </a:r>
            <a:r>
              <a:rPr lang="fr-FR" dirty="0" err="1" smtClean="0"/>
              <a:t>executes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10</a:t>
            </a:r>
            <a:r>
              <a:rPr lang="fr-FR" baseline="30000" dirty="0" smtClean="0">
                <a:solidFill>
                  <a:schemeClr val="tx1"/>
                </a:solidFill>
                <a:latin typeface="+mn-lt"/>
              </a:rPr>
              <a:t>9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ope/sec,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we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need</a:t>
            </a:r>
            <a:r>
              <a:rPr lang="fr-FR" dirty="0" smtClean="0">
                <a:solidFill>
                  <a:schemeClr val="tx1"/>
                </a:solidFill>
                <a:latin typeface="+mn-lt"/>
              </a:rPr>
              <a:t> 23 </a:t>
            </a:r>
            <a:r>
              <a:rPr lang="fr-FR" dirty="0" err="1" smtClean="0">
                <a:solidFill>
                  <a:schemeClr val="tx1"/>
                </a:solidFill>
                <a:latin typeface="+mn-lt"/>
              </a:rPr>
              <a:t>days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face </a:t>
            </a:r>
            <a:r>
              <a:rPr lang="fr-FR" dirty="0" err="1" smtClean="0"/>
              <a:t>numerous</a:t>
            </a:r>
            <a:r>
              <a:rPr lang="fr-FR" dirty="0" smtClean="0"/>
              <a:t> challenges in science (</a:t>
            </a:r>
            <a:r>
              <a:rPr lang="fr-FR" dirty="0" err="1" smtClean="0"/>
              <a:t>biology</a:t>
            </a:r>
            <a:r>
              <a:rPr lang="fr-FR" dirty="0" smtClean="0"/>
              <a:t>, simulation, </a:t>
            </a:r>
            <a:r>
              <a:rPr lang="fr-FR" dirty="0" err="1" smtClean="0"/>
              <a:t>earthquakes</a:t>
            </a:r>
            <a:r>
              <a:rPr lang="fr-FR" dirty="0" smtClean="0"/>
              <a:t>, …)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cannot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enough</a:t>
            </a:r>
            <a:r>
              <a:rPr lang="fr-FR" dirty="0" smtClean="0"/>
              <a:t> computers….</a:t>
            </a:r>
          </a:p>
          <a:p>
            <a:r>
              <a:rPr lang="fr-FR" dirty="0" smtClean="0"/>
              <a:t>Data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(</a:t>
            </a:r>
            <a:r>
              <a:rPr lang="fr-FR" dirty="0" err="1" smtClean="0"/>
              <a:t>big</a:t>
            </a:r>
            <a:r>
              <a:rPr lang="fr-FR" dirty="0" smtClean="0"/>
              <a:t> data…) and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</a:t>
            </a:r>
            <a:r>
              <a:rPr lang="fr-FR" dirty="0" err="1" smtClean="0"/>
              <a:t>limited</a:t>
            </a:r>
            <a:endParaRPr lang="fr-FR" dirty="0" smtClean="0"/>
          </a:p>
          <a:p>
            <a:r>
              <a:rPr lang="fr-FR" dirty="0" smtClean="0"/>
              <a:t>Processors </a:t>
            </a:r>
            <a:r>
              <a:rPr lang="fr-FR" dirty="0" err="1" smtClean="0"/>
              <a:t>can</a:t>
            </a:r>
            <a:r>
              <a:rPr lang="fr-FR" dirty="0" smtClean="0"/>
              <a:t> do a lot ... But to </a:t>
            </a:r>
            <a:r>
              <a:rPr lang="fr-FR" dirty="0" err="1" smtClean="0"/>
              <a:t>adress</a:t>
            </a:r>
            <a:r>
              <a:rPr lang="fr-FR" dirty="0" smtClean="0"/>
              <a:t> figures as </a:t>
            </a:r>
            <a:r>
              <a:rPr lang="fr-FR" dirty="0" err="1" smtClean="0"/>
              <a:t>mentionned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program </a:t>
            </a:r>
            <a:r>
              <a:rPr lang="fr-FR" dirty="0" err="1" smtClean="0"/>
              <a:t>smarter</a:t>
            </a:r>
            <a:r>
              <a:rPr lang="fr-FR" dirty="0" smtClean="0"/>
              <a:t> but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enough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parallel</a:t>
            </a:r>
            <a:r>
              <a:rPr lang="fr-FR" dirty="0" smtClean="0"/>
              <a:t> machines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a </a:t>
            </a:r>
            <a:r>
              <a:rPr lang="fr-FR" dirty="0" err="1" smtClean="0"/>
              <a:t>parallel</a:t>
            </a:r>
            <a:r>
              <a:rPr lang="fr-FR" dirty="0" smtClean="0"/>
              <a:t> machines, but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a </a:t>
            </a:r>
            <a:r>
              <a:rPr lang="fr-FR" dirty="0" err="1" smtClean="0"/>
              <a:t>huge</a:t>
            </a:r>
            <a:r>
              <a:rPr lang="fr-FR" dirty="0" smtClean="0"/>
              <a:t>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work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done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decide</a:t>
            </a:r>
            <a:r>
              <a:rPr lang="fr-FR" dirty="0" smtClean="0"/>
              <a:t> on and </a:t>
            </a:r>
            <a:r>
              <a:rPr lang="fr-FR" dirty="0" err="1" smtClean="0"/>
              <a:t>implement</a:t>
            </a:r>
            <a:r>
              <a:rPr lang="fr-FR" dirty="0" smtClean="0"/>
              <a:t> an </a:t>
            </a:r>
            <a:r>
              <a:rPr lang="fr-FR" dirty="0" err="1" smtClean="0"/>
              <a:t>interconnection</a:t>
            </a:r>
            <a:r>
              <a:rPr lang="fr-FR" dirty="0" smtClean="0"/>
              <a:t> network for the processors and </a:t>
            </a:r>
            <a:r>
              <a:rPr lang="fr-FR" dirty="0" err="1" smtClean="0"/>
              <a:t>memory</a:t>
            </a:r>
            <a:r>
              <a:rPr lang="fr-FR" dirty="0" smtClean="0"/>
              <a:t> modules,</a:t>
            </a:r>
          </a:p>
          <a:p>
            <a:pPr lvl="1"/>
            <a:r>
              <a:rPr lang="en-US" dirty="0" smtClean="0"/>
              <a:t>design and implement system software for the hardware</a:t>
            </a:r>
          </a:p>
          <a:p>
            <a:pPr lvl="1"/>
            <a:r>
              <a:rPr lang="en-US" dirty="0" smtClean="0"/>
              <a:t>Design algorithms and data structures to solve our problem</a:t>
            </a:r>
          </a:p>
          <a:p>
            <a:pPr lvl="1"/>
            <a:r>
              <a:rPr lang="en-US" dirty="0" smtClean="0"/>
              <a:t>Divide the algorithms and data structures into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Indentify the communications and data exchanges</a:t>
            </a:r>
          </a:p>
          <a:p>
            <a:pPr lvl="1"/>
            <a:r>
              <a:rPr lang="en-US" dirty="0" smtClean="0"/>
              <a:t>Assign </a:t>
            </a:r>
            <a:r>
              <a:rPr lang="en-US" dirty="0" err="1" smtClean="0"/>
              <a:t>subproblems</a:t>
            </a:r>
            <a:r>
              <a:rPr lang="en-US" dirty="0" smtClean="0"/>
              <a:t> to processors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parallel</a:t>
            </a:r>
            <a:r>
              <a:rPr lang="fr-FR" dirty="0" smtClean="0"/>
              <a:t> machines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Flynn’s</a:t>
            </a:r>
            <a:r>
              <a:rPr lang="fr-FR" dirty="0" smtClean="0"/>
              <a:t> </a:t>
            </a:r>
            <a:r>
              <a:rPr lang="fr-FR" dirty="0" err="1" smtClean="0"/>
              <a:t>taxonomy</a:t>
            </a:r>
            <a:r>
              <a:rPr lang="fr-FR" dirty="0" smtClean="0"/>
              <a:t> (or  how to </a:t>
            </a:r>
            <a:r>
              <a:rPr lang="fr-FR" dirty="0" err="1" smtClean="0"/>
              <a:t>work</a:t>
            </a:r>
            <a:r>
              <a:rPr lang="fr-FR" dirty="0" smtClean="0"/>
              <a:t> more!)</a:t>
            </a:r>
          </a:p>
          <a:p>
            <a:pPr lvl="1"/>
            <a:r>
              <a:rPr lang="fr-FR" dirty="0" smtClean="0"/>
              <a:t>SISD : Single Instruction – Single Data : the </a:t>
            </a:r>
            <a:r>
              <a:rPr lang="fr-FR" dirty="0" err="1" smtClean="0"/>
              <a:t>common</a:t>
            </a:r>
            <a:r>
              <a:rPr lang="fr-FR" dirty="0" smtClean="0"/>
              <a:t> and </a:t>
            </a:r>
            <a:r>
              <a:rPr lang="fr-FR" dirty="0" err="1" smtClean="0"/>
              <a:t>classical</a:t>
            </a:r>
            <a:r>
              <a:rPr lang="fr-FR" dirty="0" smtClean="0"/>
              <a:t> machine…</a:t>
            </a:r>
          </a:p>
          <a:p>
            <a:pPr lvl="1"/>
            <a:r>
              <a:rPr lang="fr-FR" dirty="0" smtClean="0"/>
              <a:t>SIMD : Single Instruction – Multiple data : the </a:t>
            </a:r>
            <a:r>
              <a:rPr lang="fr-FR" dirty="0" err="1" smtClean="0"/>
              <a:t>same</a:t>
            </a:r>
            <a:r>
              <a:rPr lang="fr-FR" dirty="0" smtClean="0"/>
              <a:t> instructions are </a:t>
            </a:r>
            <a:r>
              <a:rPr lang="en-US" dirty="0" smtClean="0"/>
              <a:t>carried out simultaneously on multiple data </a:t>
            </a:r>
            <a:r>
              <a:rPr lang="fr-FR" dirty="0" smtClean="0"/>
              <a:t>items</a:t>
            </a:r>
          </a:p>
          <a:p>
            <a:pPr lvl="1"/>
            <a:r>
              <a:rPr lang="fr-FR" dirty="0" smtClean="0"/>
              <a:t>MIMD : Multiple Instructions – Multiple Data </a:t>
            </a:r>
          </a:p>
          <a:p>
            <a:pPr lvl="1"/>
            <a:r>
              <a:rPr lang="fr-FR" dirty="0" smtClean="0"/>
              <a:t>SPMD : Single Program – Multiple Data : the </a:t>
            </a:r>
            <a:r>
              <a:rPr lang="fr-FR" dirty="0" err="1" smtClean="0"/>
              <a:t>same</a:t>
            </a:r>
            <a:r>
              <a:rPr lang="fr-FR" dirty="0" smtClean="0"/>
              <a:t> version of the program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replicated</a:t>
            </a:r>
            <a:r>
              <a:rPr lang="fr-FR" dirty="0" smtClean="0"/>
              <a:t> and </a:t>
            </a:r>
            <a:r>
              <a:rPr lang="fr-FR" dirty="0" err="1" smtClean="0"/>
              <a:t>run</a:t>
            </a:r>
            <a:r>
              <a:rPr lang="fr-FR" dirty="0" smtClean="0"/>
              <a:t> on </a:t>
            </a:r>
            <a:r>
              <a:rPr lang="fr-FR" dirty="0" err="1" smtClean="0"/>
              <a:t>different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need</a:t>
            </a:r>
            <a:r>
              <a:rPr lang="fr-FR" dirty="0" smtClean="0"/>
              <a:t> for </a:t>
            </a:r>
            <a:r>
              <a:rPr lang="fr-FR" dirty="0" err="1" smtClean="0"/>
              <a:t>parallel</a:t>
            </a:r>
            <a:r>
              <a:rPr lang="fr-FR" dirty="0" smtClean="0"/>
              <a:t> machines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r>
              <a:rPr lang="fr-FR" dirty="0" smtClean="0"/>
              <a:t> one </a:t>
            </a:r>
            <a:r>
              <a:rPr lang="fr-FR" dirty="0" err="1" smtClean="0"/>
              <a:t>parallel</a:t>
            </a:r>
            <a:r>
              <a:rPr lang="fr-FR" dirty="0" smtClean="0"/>
              <a:t> computer … but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expensive</a:t>
            </a:r>
            <a:r>
              <a:rPr lang="fr-FR" dirty="0" smtClean="0"/>
              <a:t>, time and </a:t>
            </a:r>
            <a:r>
              <a:rPr lang="fr-FR" dirty="0" err="1" smtClean="0"/>
              <a:t>energy</a:t>
            </a:r>
            <a:r>
              <a:rPr lang="fr-FR" dirty="0" smtClean="0"/>
              <a:t>  </a:t>
            </a:r>
            <a:r>
              <a:rPr lang="fr-FR" dirty="0" err="1" smtClean="0"/>
              <a:t>consuming</a:t>
            </a:r>
            <a:r>
              <a:rPr lang="fr-FR" dirty="0" smtClean="0"/>
              <a:t>, … and hard to </a:t>
            </a:r>
            <a:r>
              <a:rPr lang="fr-FR" dirty="0" err="1" smtClean="0"/>
              <a:t>maintain</a:t>
            </a:r>
            <a:endParaRPr lang="fr-FR" dirty="0" smtClean="0"/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in the </a:t>
            </a:r>
            <a:r>
              <a:rPr lang="fr-FR" dirty="0" err="1" smtClean="0"/>
              <a:t>labs</a:t>
            </a:r>
            <a:r>
              <a:rPr lang="fr-FR" dirty="0" smtClean="0"/>
              <a:t> – to </a:t>
            </a:r>
            <a:r>
              <a:rPr lang="fr-FR" dirty="0" err="1" smtClean="0"/>
              <a:t>agregate</a:t>
            </a:r>
            <a:r>
              <a:rPr lang="fr-FR" dirty="0" smtClean="0"/>
              <a:t> the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ressources and </a:t>
            </a:r>
            <a:r>
              <a:rPr lang="fr-FR" dirty="0" err="1" smtClean="0"/>
              <a:t>reuse</a:t>
            </a:r>
            <a:r>
              <a:rPr lang="fr-FR" dirty="0" smtClean="0"/>
              <a:t> </a:t>
            </a:r>
            <a:r>
              <a:rPr lang="fr-FR" dirty="0" err="1" smtClean="0"/>
              <a:t>ordinary</a:t>
            </a:r>
            <a:r>
              <a:rPr lang="fr-FR" dirty="0" smtClean="0"/>
              <a:t> machines :</a:t>
            </a:r>
          </a:p>
          <a:p>
            <a:pPr lvl="1"/>
            <a:r>
              <a:rPr lang="fr-FR" dirty="0" smtClean="0"/>
              <a:t>US </a:t>
            </a:r>
            <a:r>
              <a:rPr lang="fr-FR" dirty="0" err="1" smtClean="0"/>
              <a:t>D.o</a:t>
            </a:r>
            <a:r>
              <a:rPr lang="fr-FR" dirty="0" smtClean="0"/>
              <a:t> </a:t>
            </a:r>
            <a:r>
              <a:rPr lang="fr-FR" dirty="0" err="1" smtClean="0"/>
              <a:t>Energy</a:t>
            </a:r>
            <a:r>
              <a:rPr lang="fr-FR" dirty="0" smtClean="0"/>
              <a:t> and the PVM </a:t>
            </a:r>
            <a:r>
              <a:rPr lang="fr-FR" dirty="0" err="1" smtClean="0"/>
              <a:t>project</a:t>
            </a:r>
            <a:r>
              <a:rPr lang="fr-FR" dirty="0" smtClean="0"/>
              <a:t> (</a:t>
            </a:r>
            <a:r>
              <a:rPr lang="fr-FR" dirty="0" err="1" smtClean="0"/>
              <a:t>Parallel</a:t>
            </a:r>
            <a:r>
              <a:rPr lang="fr-FR" dirty="0" smtClean="0"/>
              <a:t> Virtual Machine) </a:t>
            </a:r>
            <a:r>
              <a:rPr lang="fr-FR" dirty="0" err="1" smtClean="0"/>
              <a:t>from</a:t>
            </a:r>
            <a:r>
              <a:rPr lang="fr-FR" dirty="0" smtClean="0"/>
              <a:t> ‘89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MPI : Message Passing Interface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MPI : an Interface</a:t>
            </a:r>
          </a:p>
          <a:p>
            <a:r>
              <a:rPr lang="fr-FR" dirty="0" smtClean="0"/>
              <a:t>A message-passing </a:t>
            </a:r>
            <a:r>
              <a:rPr lang="fr-FR" dirty="0" err="1" smtClean="0"/>
              <a:t>library</a:t>
            </a:r>
            <a:r>
              <a:rPr lang="fr-FR" dirty="0" smtClean="0"/>
              <a:t> </a:t>
            </a:r>
            <a:r>
              <a:rPr lang="fr-FR" sz="2800" dirty="0" err="1" smtClean="0"/>
              <a:t>specification</a:t>
            </a:r>
            <a:endParaRPr lang="fr-FR" sz="2800" dirty="0" smtClean="0"/>
          </a:p>
          <a:p>
            <a:pPr lvl="1"/>
            <a:r>
              <a:rPr lang="fr-FR" dirty="0" err="1" smtClean="0"/>
              <a:t>extended</a:t>
            </a:r>
            <a:r>
              <a:rPr lang="fr-FR" dirty="0" smtClean="0"/>
              <a:t> message-passing model</a:t>
            </a:r>
          </a:p>
          <a:p>
            <a:pPr lvl="1"/>
            <a:r>
              <a:rPr lang="en-US" dirty="0" smtClean="0"/>
              <a:t>not a language or compiler specification</a:t>
            </a:r>
          </a:p>
          <a:p>
            <a:pPr lvl="1"/>
            <a:r>
              <a:rPr lang="en-US" dirty="0" smtClean="0"/>
              <a:t>not a specific implementation or product</a:t>
            </a:r>
          </a:p>
          <a:p>
            <a:pPr lvl="1"/>
            <a:r>
              <a:rPr lang="en-US" dirty="0" smtClean="0"/>
              <a:t>For parallel computers, clusters, and </a:t>
            </a:r>
            <a:r>
              <a:rPr lang="fr-FR" dirty="0" err="1" smtClean="0"/>
              <a:t>heterogeneous</a:t>
            </a:r>
            <a:r>
              <a:rPr lang="fr-FR" dirty="0" smtClean="0"/>
              <a:t> networks</a:t>
            </a:r>
          </a:p>
          <a:p>
            <a:pPr lvl="1"/>
            <a:r>
              <a:rPr lang="fr-FR" dirty="0" smtClean="0"/>
              <a:t>A riche set of </a:t>
            </a:r>
            <a:r>
              <a:rPr lang="fr-FR" dirty="0" err="1" smtClean="0"/>
              <a:t>features</a:t>
            </a:r>
            <a:endParaRPr lang="fr-FR" dirty="0" smtClean="0"/>
          </a:p>
          <a:p>
            <a:pPr lvl="1"/>
            <a:r>
              <a:rPr lang="en-US" dirty="0" smtClean="0"/>
              <a:t>Designed to provide access to advanced parallel hardware for end users, library </a:t>
            </a:r>
            <a:r>
              <a:rPr lang="fr-FR" dirty="0" err="1" smtClean="0"/>
              <a:t>writers</a:t>
            </a:r>
            <a:r>
              <a:rPr lang="fr-FR" dirty="0" smtClean="0"/>
              <a:t>, and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developers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MPI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international </a:t>
            </a:r>
            <a:r>
              <a:rPr lang="fr-FR" dirty="0" err="1" smtClean="0"/>
              <a:t>product</a:t>
            </a:r>
            <a:endParaRPr lang="fr-FR" dirty="0" smtClean="0"/>
          </a:p>
          <a:p>
            <a:r>
              <a:rPr lang="fr-FR" dirty="0" err="1" smtClean="0"/>
              <a:t>Early</a:t>
            </a:r>
            <a:r>
              <a:rPr lang="fr-FR" dirty="0" smtClean="0"/>
              <a:t> </a:t>
            </a:r>
            <a:r>
              <a:rPr lang="fr-FR" dirty="0" err="1" smtClean="0"/>
              <a:t>vendor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 (</a:t>
            </a:r>
            <a:r>
              <a:rPr lang="fr-FR" dirty="0" err="1" smtClean="0"/>
              <a:t>Intel’s</a:t>
            </a:r>
            <a:r>
              <a:rPr lang="fr-FR" dirty="0" smtClean="0"/>
              <a:t> NX, </a:t>
            </a:r>
            <a:r>
              <a:rPr lang="fr-FR" dirty="0" err="1" smtClean="0"/>
              <a:t>IBM’s</a:t>
            </a:r>
            <a:r>
              <a:rPr lang="fr-FR" dirty="0" smtClean="0"/>
              <a:t> EUI, </a:t>
            </a:r>
            <a:r>
              <a:rPr lang="en-US" dirty="0" smtClean="0"/>
              <a:t>TMC’s CMMD) were not portable </a:t>
            </a:r>
            <a:r>
              <a:rPr lang="fr-FR" dirty="0" smtClean="0"/>
              <a:t> </a:t>
            </a:r>
          </a:p>
          <a:p>
            <a:r>
              <a:rPr lang="en-US" dirty="0" smtClean="0"/>
              <a:t>Early portable systems (PVM, p4, TCGMSG, Chameleon) were mainly research efforts</a:t>
            </a:r>
          </a:p>
          <a:p>
            <a:pPr lvl="1"/>
            <a:r>
              <a:rPr lang="en-US" dirty="0" smtClean="0"/>
              <a:t>Were rather limited… and </a:t>
            </a:r>
            <a:r>
              <a:rPr lang="fr-FR" dirty="0" err="1" smtClean="0"/>
              <a:t>lacked</a:t>
            </a:r>
            <a:r>
              <a:rPr lang="fr-FR" dirty="0" smtClean="0"/>
              <a:t> </a:t>
            </a:r>
            <a:r>
              <a:rPr lang="fr-FR" dirty="0" err="1" smtClean="0"/>
              <a:t>vendor</a:t>
            </a:r>
            <a:r>
              <a:rPr lang="fr-FR" dirty="0" smtClean="0"/>
              <a:t> support</a:t>
            </a:r>
          </a:p>
          <a:p>
            <a:r>
              <a:rPr lang="en-US" dirty="0" smtClean="0"/>
              <a:t>Were </a:t>
            </a:r>
            <a:r>
              <a:rPr lang="en-US" dirty="0" smtClean="0"/>
              <a:t>not implemented at the most efficient level</a:t>
            </a:r>
          </a:p>
          <a:p>
            <a:r>
              <a:rPr lang="en-US" dirty="0" smtClean="0"/>
              <a:t>The MPI Forum organized in 1992 with broad </a:t>
            </a:r>
            <a:r>
              <a:rPr lang="fr-FR" dirty="0" smtClean="0"/>
              <a:t>participation by:</a:t>
            </a:r>
          </a:p>
          <a:p>
            <a:pPr lvl="1"/>
            <a:r>
              <a:rPr lang="fr-FR" dirty="0" err="1" smtClean="0"/>
              <a:t>vendors</a:t>
            </a:r>
            <a:r>
              <a:rPr lang="fr-FR" dirty="0" smtClean="0"/>
              <a:t>: IBM, Intel, TMC, SGI, </a:t>
            </a:r>
            <a:r>
              <a:rPr lang="fr-FR" dirty="0" err="1" smtClean="0"/>
              <a:t>Convex</a:t>
            </a:r>
            <a:r>
              <a:rPr lang="fr-FR" dirty="0" smtClean="0"/>
              <a:t> …</a:t>
            </a:r>
            <a:endParaRPr lang="fr-FR" dirty="0" smtClean="0"/>
          </a:p>
          <a:p>
            <a:pPr lvl="1"/>
            <a:r>
              <a:rPr lang="en-US" dirty="0" smtClean="0"/>
              <a:t>users: application scientists and library writers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readings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“Parallel programming with MPI”, Peter Pacheco, Morgan Kaufmann Publishers</a:t>
            </a:r>
          </a:p>
          <a:p>
            <a:r>
              <a:rPr lang="fr-FR" sz="2000" dirty="0" smtClean="0"/>
              <a:t>LAM/MPI   User Guide: </a:t>
            </a:r>
            <a:r>
              <a:rPr lang="fr-FR" sz="2000" dirty="0" smtClean="0">
                <a:hlinkClick r:id="rId3"/>
              </a:rPr>
              <a:t>http://www.lam-mpi.org/tutorials/lam/</a:t>
            </a:r>
            <a:endParaRPr lang="fr-FR" sz="2000" dirty="0" smtClean="0"/>
          </a:p>
          <a:p>
            <a:r>
              <a:rPr lang="en-US" sz="2000" dirty="0" smtClean="0"/>
              <a:t>The MPI standard  is available from </a:t>
            </a:r>
            <a:r>
              <a:rPr lang="fr-FR" sz="2000" dirty="0" smtClean="0"/>
              <a:t>http://www.mpi-forum.org/</a:t>
            </a:r>
            <a:endParaRPr lang="en-US" sz="20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16388" name="Espace réservé du numéro de diapositive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E35AFF-9E54-4D14-956B-E5065E09EA8B}" type="slidenum">
              <a:rPr lang="fr-FR" smtClean="0"/>
              <a:pPr/>
              <a:t>2</a:t>
            </a:fld>
            <a:endParaRPr lang="fr-FR" smtClean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big is the MPI library?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Huge ( 125 Functions </a:t>
            </a:r>
            <a:r>
              <a:rPr lang="en-US" dirty="0" smtClean="0"/>
              <a:t>)…</a:t>
            </a:r>
          </a:p>
          <a:p>
            <a:r>
              <a:rPr lang="en-US" dirty="0" smtClean="0"/>
              <a:t>Basic </a:t>
            </a:r>
            <a:r>
              <a:rPr lang="en-US" dirty="0"/>
              <a:t>( 6 Functions 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only a subset is needed to program a distributed application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Environments</a:t>
            </a:r>
            <a:r>
              <a:rPr lang="fr-FR" dirty="0" smtClean="0"/>
              <a:t> for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Upshot, </a:t>
            </a:r>
            <a:r>
              <a:rPr lang="en-US" dirty="0" err="1" smtClean="0"/>
              <a:t>Jumpshot</a:t>
            </a:r>
            <a:r>
              <a:rPr lang="en-US" dirty="0" smtClean="0"/>
              <a:t>, and MPE tools</a:t>
            </a:r>
          </a:p>
          <a:p>
            <a:pPr lvl="1"/>
            <a:r>
              <a:rPr lang="fr-FR" dirty="0" smtClean="0">
                <a:hlinkClick r:id="rId2"/>
              </a:rPr>
              <a:t>http://www.mcs.anl.gov/research/projects/perfvis/software/viewers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r>
              <a:rPr lang="fr-FR" dirty="0" smtClean="0"/>
              <a:t>• </a:t>
            </a:r>
            <a:r>
              <a:rPr lang="fr-FR" dirty="0" smtClean="0"/>
              <a:t>Pallas VAMPIR </a:t>
            </a:r>
          </a:p>
          <a:p>
            <a:pPr lvl="1"/>
            <a:r>
              <a:rPr lang="fr-FR" dirty="0" smtClean="0"/>
              <a:t>http://www.vampir.eu/ </a:t>
            </a:r>
          </a:p>
          <a:p>
            <a:r>
              <a:rPr lang="fr-FR" dirty="0" smtClean="0"/>
              <a:t>• </a:t>
            </a:r>
            <a:r>
              <a:rPr lang="fr-FR" dirty="0" err="1" smtClean="0"/>
              <a:t>Paragraph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</a:t>
            </a:r>
            <a:r>
              <a:rPr lang="fr-FR" dirty="0" smtClean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www.ncsa.uiuc.edu/Apps/MCS/ParaGraph/ParaGraph.html</a:t>
            </a: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A9D39-9DCA-4B3E-B3D7-DC32ADB8AEE0}" type="slidenum">
              <a:rPr lang="en-US"/>
              <a:pPr/>
              <a:t>22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Minimal MPI </a:t>
            </a:r>
            <a:r>
              <a:rPr lang="en-US" dirty="0" smtClean="0"/>
              <a:t>Program in C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#include "mpi.h"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int main( int argc, char *argv[] )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MPI_Init( &amp;argc, &amp;argv 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printf( "Hello, world!\n" 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MPI_Finalize();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return 0;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}</a:t>
            </a:r>
            <a:endParaRPr lang="en-US" sz="200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1784-EA24-4F87-980A-4959B0BB3852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Out About the Environment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724400"/>
          </a:xfrm>
        </p:spPr>
        <p:txBody>
          <a:bodyPr/>
          <a:lstStyle/>
          <a:p>
            <a:r>
              <a:rPr lang="en-US"/>
              <a:t>Two important questions that arise early in a parallel program are:</a:t>
            </a:r>
          </a:p>
          <a:p>
            <a:pPr lvl="1"/>
            <a:r>
              <a:rPr lang="en-US" sz="2800"/>
              <a:t>How many processes are participating in this computation?</a:t>
            </a:r>
          </a:p>
          <a:p>
            <a:pPr lvl="1"/>
            <a:r>
              <a:rPr lang="en-US" sz="2800"/>
              <a:t>Which one am I?</a:t>
            </a:r>
          </a:p>
          <a:p>
            <a:r>
              <a:rPr lang="en-US"/>
              <a:t>MPI provides functions to answer these questions:</a:t>
            </a:r>
          </a:p>
          <a:p>
            <a:pPr lvl="1"/>
            <a:r>
              <a:rPr lang="en-US" b="1">
                <a:latin typeface="Courier New" pitchFamily="49" charset="0"/>
              </a:rPr>
              <a:t>MPI_Comm_size</a:t>
            </a:r>
            <a:r>
              <a:rPr lang="en-US"/>
              <a:t> reports the number of processes.</a:t>
            </a:r>
          </a:p>
          <a:p>
            <a:pPr lvl="1"/>
            <a:r>
              <a:rPr lang="en-US" b="1">
                <a:latin typeface="Courier New" pitchFamily="49" charset="0"/>
              </a:rPr>
              <a:t>MPI_Comm_rank</a:t>
            </a:r>
            <a:r>
              <a:rPr lang="en-US"/>
              <a:t> reports the </a:t>
            </a:r>
            <a:r>
              <a:rPr lang="en-US" i="1"/>
              <a:t>rank</a:t>
            </a:r>
            <a:r>
              <a:rPr lang="en-US"/>
              <a:t>, a number between 0 and size-1, identifying the calling process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A1DDD-8232-4E25-A040-651DFD94BE49}" type="slidenum">
              <a:rPr lang="en-US"/>
              <a:pPr/>
              <a:t>24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Hello (C)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#include "mpi.h"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int main( int argc, char *argv[]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int rank, size;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MPI_Init( &amp;argc, &amp;argv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MPI_Comm_rank( MPI_COMM_WORLD, &amp;rank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MPI_Comm_size( MPI_COMM_WORLD, &amp;size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printf( "I am %d of %d\n", rank, size 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MPI_Finalize();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  <a:endParaRPr lang="en-US" sz="2000" b="1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E2A3A-F7F4-4440-AED4-96AFF72CED2C}" type="slidenum">
              <a:rPr lang="en-US"/>
              <a:pPr/>
              <a:t>25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 Concepts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Processes can be collected into </a:t>
            </a:r>
            <a:r>
              <a:rPr lang="en-US" i="1"/>
              <a:t>groups</a:t>
            </a:r>
            <a:r>
              <a:rPr lang="en-US"/>
              <a:t>.</a:t>
            </a:r>
          </a:p>
          <a:p>
            <a:r>
              <a:rPr lang="en-US"/>
              <a:t>Each message is sent in a </a:t>
            </a:r>
            <a:r>
              <a:rPr lang="en-US" i="1"/>
              <a:t>context</a:t>
            </a:r>
            <a:r>
              <a:rPr lang="en-US"/>
              <a:t>, and must be received in the same context.</a:t>
            </a:r>
          </a:p>
          <a:p>
            <a:r>
              <a:rPr lang="en-US"/>
              <a:t>A group and context together form a </a:t>
            </a:r>
            <a:r>
              <a:rPr lang="en-US" i="1"/>
              <a:t>communicator</a:t>
            </a:r>
            <a:r>
              <a:rPr lang="en-US"/>
              <a:t>.</a:t>
            </a:r>
          </a:p>
          <a:p>
            <a:r>
              <a:rPr lang="en-US"/>
              <a:t>A process is identified by its </a:t>
            </a:r>
            <a:r>
              <a:rPr lang="en-US" i="1"/>
              <a:t>rank</a:t>
            </a:r>
            <a:r>
              <a:rPr lang="en-US"/>
              <a:t> in the group associated with a communicator.</a:t>
            </a:r>
          </a:p>
          <a:p>
            <a:r>
              <a:rPr lang="en-US"/>
              <a:t>There is a default communicator whose group contains all initial processes, called </a:t>
            </a:r>
            <a:r>
              <a:rPr lang="en-US" b="1">
                <a:latin typeface="Courier New" pitchFamily="49" charset="0"/>
              </a:rPr>
              <a:t>MPI_COMM_WORLD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58368-7BD9-4EDC-94DB-B900DADCF272}" type="slidenum">
              <a:rPr lang="en-US"/>
              <a:pPr/>
              <a:t>26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Datatypes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data in a message to sent or received is described by a triple (address, count, </a:t>
            </a:r>
            <a:r>
              <a:rPr lang="en-US" sz="2400" dirty="0" err="1"/>
              <a:t>datatype</a:t>
            </a:r>
            <a:r>
              <a:rPr lang="en-US" sz="2400" dirty="0"/>
              <a:t>), where</a:t>
            </a:r>
          </a:p>
          <a:p>
            <a:r>
              <a:rPr lang="en-US" sz="2400" dirty="0"/>
              <a:t>An MPI </a:t>
            </a:r>
            <a:r>
              <a:rPr lang="en-US" sz="2400" i="1" dirty="0" err="1"/>
              <a:t>datatype</a:t>
            </a:r>
            <a:r>
              <a:rPr lang="en-US" sz="2400" i="1" dirty="0"/>
              <a:t> </a:t>
            </a:r>
            <a:r>
              <a:rPr lang="en-US" sz="2400" dirty="0"/>
              <a:t>is recursively defined as:</a:t>
            </a:r>
          </a:p>
          <a:p>
            <a:pPr lvl="1"/>
            <a:r>
              <a:rPr lang="en-US" sz="2000" dirty="0"/>
              <a:t>predefined, corresponding to a data type from the language (e.g., MPI_INT, MPI_DOUBLE_PRECISION)</a:t>
            </a:r>
          </a:p>
          <a:p>
            <a:pPr lvl="1"/>
            <a:r>
              <a:rPr lang="en-US" sz="2000" dirty="0"/>
              <a:t>a contiguous array of MPI </a:t>
            </a:r>
            <a:r>
              <a:rPr lang="en-US" sz="2000" dirty="0" err="1"/>
              <a:t>datatypes</a:t>
            </a:r>
            <a:endParaRPr lang="en-US" sz="2000" dirty="0"/>
          </a:p>
          <a:p>
            <a:pPr lvl="1"/>
            <a:r>
              <a:rPr lang="en-US" sz="2000" dirty="0" smtClean="0"/>
              <a:t>an </a:t>
            </a:r>
            <a:r>
              <a:rPr lang="en-US" sz="2000" dirty="0"/>
              <a:t>indexed array of blocks of </a:t>
            </a:r>
            <a:r>
              <a:rPr lang="en-US" sz="2000" dirty="0" err="1"/>
              <a:t>datatypes</a:t>
            </a:r>
            <a:endParaRPr lang="en-US" sz="2000" dirty="0"/>
          </a:p>
          <a:p>
            <a:pPr lvl="1"/>
            <a:r>
              <a:rPr lang="en-US" sz="2000" dirty="0"/>
              <a:t>an arbitrary structure of </a:t>
            </a:r>
            <a:r>
              <a:rPr lang="en-US" sz="2000" dirty="0" err="1"/>
              <a:t>datatypes</a:t>
            </a:r>
            <a:endParaRPr lang="en-US" sz="2000" dirty="0"/>
          </a:p>
          <a:p>
            <a:r>
              <a:rPr lang="en-US" sz="2400" dirty="0"/>
              <a:t>There are MPI functions to construct custom </a:t>
            </a:r>
            <a:r>
              <a:rPr lang="en-US" sz="2400" dirty="0" err="1"/>
              <a:t>datatypes</a:t>
            </a:r>
            <a:r>
              <a:rPr lang="en-US" sz="2400" dirty="0"/>
              <a:t>, such an array of (</a:t>
            </a:r>
            <a:r>
              <a:rPr lang="en-US" sz="2400" dirty="0" err="1"/>
              <a:t>int</a:t>
            </a:r>
            <a:r>
              <a:rPr lang="en-US" sz="2400" dirty="0"/>
              <a:t>, float) pairs, or a row of a matrix stored </a:t>
            </a:r>
            <a:r>
              <a:rPr lang="en-US" sz="2400" dirty="0" err="1"/>
              <a:t>columnwise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MPI types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90600" y="1676400"/>
            <a:ext cx="75438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u="sng"/>
              <a:t>MPI datatype</a:t>
            </a:r>
            <a:r>
              <a:rPr lang="en-US" sz="2000" b="1"/>
              <a:t>	</a:t>
            </a:r>
            <a:r>
              <a:rPr lang="en-US" sz="2000"/>
              <a:t>			</a:t>
            </a:r>
            <a:r>
              <a:rPr lang="en-US" sz="2000" b="1" u="sng"/>
              <a:t>C datatype</a:t>
            </a:r>
          </a:p>
          <a:p>
            <a:endParaRPr lang="en-US" sz="2000" b="1" u="sng"/>
          </a:p>
          <a:p>
            <a:r>
              <a:rPr lang="en-US" sz="2000"/>
              <a:t>MPI_CHAR				signed char</a:t>
            </a:r>
          </a:p>
          <a:p>
            <a:r>
              <a:rPr lang="en-US" sz="2000"/>
              <a:t>MPI_SIGNED_CHAR			signed char</a:t>
            </a:r>
          </a:p>
          <a:p>
            <a:r>
              <a:rPr lang="en-US" sz="2000"/>
              <a:t>MPI_UNSIGNED_CHAR		unsigned char</a:t>
            </a:r>
          </a:p>
          <a:p>
            <a:r>
              <a:rPr lang="en-US" sz="2000"/>
              <a:t>MPI_SHORT				signed short</a:t>
            </a:r>
          </a:p>
          <a:p>
            <a:r>
              <a:rPr lang="en-US" sz="2000"/>
              <a:t>MPI_UNSIGNED_SHORT		unsigned short</a:t>
            </a:r>
          </a:p>
          <a:p>
            <a:r>
              <a:rPr lang="en-US" sz="2000"/>
              <a:t>MPI_INT				signed int</a:t>
            </a:r>
          </a:p>
          <a:p>
            <a:r>
              <a:rPr lang="en-US" sz="2000"/>
              <a:t>MPI_UNSIGNED			unsigned int</a:t>
            </a:r>
          </a:p>
          <a:p>
            <a:r>
              <a:rPr lang="en-US" sz="2000"/>
              <a:t>MPI_LONG				signed long</a:t>
            </a:r>
          </a:p>
          <a:p>
            <a:r>
              <a:rPr lang="en-US" sz="2000"/>
              <a:t>MPI_UNSIGNED_LONG		unsigned long</a:t>
            </a:r>
          </a:p>
          <a:p>
            <a:r>
              <a:rPr lang="en-US" sz="2000"/>
              <a:t>MPI_FLOAT				float</a:t>
            </a:r>
          </a:p>
          <a:p>
            <a:r>
              <a:rPr lang="en-US" sz="2000"/>
              <a:t>MPI_DOUBLE				double</a:t>
            </a:r>
          </a:p>
          <a:p>
            <a:r>
              <a:rPr lang="en-US" sz="2000"/>
              <a:t>MPI_LONG_DOUBLE			long 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5AFD4-E7F7-4E7D-A2E9-C53F82B3584B}" type="slidenum">
              <a:rPr lang="en-US"/>
              <a:pPr/>
              <a:t>28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Tags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Messages are sent with an accompanying user-defined integer </a:t>
            </a:r>
            <a:r>
              <a:rPr lang="en-US" i="1"/>
              <a:t>tag</a:t>
            </a:r>
            <a:r>
              <a:rPr lang="en-US"/>
              <a:t>, to assist the receiving process in identifying the message.</a:t>
            </a:r>
          </a:p>
          <a:p>
            <a:r>
              <a:rPr lang="en-US"/>
              <a:t>Messages can be screened at the receiving end by specifying a specific tag, or not screened by specifying </a:t>
            </a:r>
            <a:r>
              <a:rPr lang="en-US" b="1">
                <a:latin typeface="Courier New" pitchFamily="49" charset="0"/>
              </a:rPr>
              <a:t>MPI_ANY_TAG</a:t>
            </a:r>
            <a:r>
              <a:rPr lang="en-US"/>
              <a:t> as the tag in a receive.</a:t>
            </a:r>
          </a:p>
          <a:p>
            <a:r>
              <a:rPr lang="en-US"/>
              <a:t>Some non-MPI message-passing systems have called tags “message types”.  MPI calls them tags to avoid confusion with datatypes.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blocking send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MPI_SEND(void *</a:t>
            </a:r>
            <a:r>
              <a:rPr lang="en-US" sz="24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4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,MPI_DATATYPE </a:t>
            </a:r>
            <a:r>
              <a:rPr lang="en-US" sz="24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4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4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, MPI_COMM </a:t>
            </a:r>
            <a:r>
              <a:rPr lang="en-US" sz="240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comm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/>
              <a:t>The message buffer is described by (</a:t>
            </a:r>
            <a:r>
              <a:rPr lang="en-US">
                <a:solidFill>
                  <a:srgbClr val="009900"/>
                </a:solidFill>
              </a:rPr>
              <a:t>start</a:t>
            </a:r>
            <a:r>
              <a:rPr lang="en-US"/>
              <a:t>, </a:t>
            </a:r>
            <a:r>
              <a:rPr lang="en-US">
                <a:solidFill>
                  <a:srgbClr val="009900"/>
                </a:solidFill>
              </a:rPr>
              <a:t>count</a:t>
            </a:r>
            <a:r>
              <a:rPr lang="en-US"/>
              <a:t>, </a:t>
            </a:r>
            <a:r>
              <a:rPr lang="en-US">
                <a:solidFill>
                  <a:srgbClr val="009900"/>
                </a:solidFill>
              </a:rPr>
              <a:t>datatype</a:t>
            </a:r>
            <a:r>
              <a:rPr lang="en-US"/>
              <a:t>).</a:t>
            </a:r>
          </a:p>
          <a:p>
            <a:r>
              <a:rPr lang="en-US">
                <a:solidFill>
                  <a:srgbClr val="009900"/>
                </a:solidFill>
              </a:rPr>
              <a:t>dest</a:t>
            </a:r>
            <a:r>
              <a:rPr lang="en-US"/>
              <a:t> is the rank of the target process in the defined communicator.</a:t>
            </a:r>
          </a:p>
          <a:p>
            <a:r>
              <a:rPr lang="en-US">
                <a:solidFill>
                  <a:srgbClr val="009900"/>
                </a:solidFill>
              </a:rPr>
              <a:t>tag</a:t>
            </a:r>
            <a:r>
              <a:rPr lang="en-US"/>
              <a:t> is the message identification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 0 </a:t>
            </a:r>
            <a:r>
              <a:rPr lang="fr-FR" dirty="0" smtClean="0"/>
              <a:t>– the </a:t>
            </a:r>
            <a:r>
              <a:rPr lang="fr-FR" dirty="0" err="1" smtClean="0"/>
              <a:t>context</a:t>
            </a:r>
            <a:endParaRPr lang="fr-FR" dirty="0" smtClean="0"/>
          </a:p>
          <a:p>
            <a:pPr lvl="1"/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lecture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Hanjun</a:t>
            </a:r>
            <a:r>
              <a:rPr lang="fr-FR" dirty="0" smtClean="0"/>
              <a:t> </a:t>
            </a:r>
            <a:r>
              <a:rPr lang="fr-FR" dirty="0" err="1" smtClean="0"/>
              <a:t>Kin</a:t>
            </a:r>
            <a:r>
              <a:rPr lang="fr-FR" dirty="0" smtClean="0"/>
              <a:t>, Princeton U.</a:t>
            </a:r>
            <a:endParaRPr lang="fr-FR" dirty="0" smtClean="0"/>
          </a:p>
          <a:p>
            <a:r>
              <a:rPr lang="fr-FR" dirty="0" smtClean="0"/>
              <a:t>Part </a:t>
            </a:r>
            <a:r>
              <a:rPr lang="fr-FR" dirty="0" smtClean="0"/>
              <a:t>1 - Introduction</a:t>
            </a:r>
          </a:p>
          <a:p>
            <a:pPr lvl="1"/>
            <a:r>
              <a:rPr lang="fr-FR" dirty="0" smtClean="0"/>
              <a:t>Basics of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1"/>
            <a:r>
              <a:rPr lang="fr-FR" dirty="0" smtClean="0"/>
              <a:t>Six-</a:t>
            </a:r>
            <a:r>
              <a:rPr lang="fr-FR" dirty="0" err="1" smtClean="0"/>
              <a:t>function</a:t>
            </a:r>
            <a:r>
              <a:rPr lang="fr-FR" dirty="0" smtClean="0"/>
              <a:t> MPI</a:t>
            </a:r>
          </a:p>
          <a:p>
            <a:pPr lvl="1"/>
            <a:r>
              <a:rPr lang="fr-FR" dirty="0" smtClean="0"/>
              <a:t>Point-to-Point Communications</a:t>
            </a:r>
          </a:p>
          <a:p>
            <a:r>
              <a:rPr lang="fr-FR" dirty="0" smtClean="0"/>
              <a:t>Part </a:t>
            </a:r>
            <a:r>
              <a:rPr lang="fr-FR" dirty="0" smtClean="0"/>
              <a:t>2 – Advanced </a:t>
            </a:r>
            <a:r>
              <a:rPr lang="fr-FR" dirty="0" err="1" smtClean="0"/>
              <a:t>features</a:t>
            </a:r>
            <a:r>
              <a:rPr lang="fr-FR" dirty="0" smtClean="0"/>
              <a:t> of MPI</a:t>
            </a:r>
          </a:p>
          <a:p>
            <a:pPr lvl="1"/>
            <a:r>
              <a:rPr lang="fr-FR" dirty="0" smtClean="0"/>
              <a:t>Collective </a:t>
            </a:r>
            <a:r>
              <a:rPr lang="fr-FR" dirty="0" smtClean="0"/>
              <a:t>Communication</a:t>
            </a:r>
          </a:p>
          <a:p>
            <a:r>
              <a:rPr lang="fr-FR" dirty="0" smtClean="0"/>
              <a:t>Part 3 – </a:t>
            </a:r>
            <a:r>
              <a:rPr lang="fr-FR" dirty="0" err="1" smtClean="0"/>
              <a:t>examples</a:t>
            </a:r>
            <a:r>
              <a:rPr lang="fr-FR" dirty="0" smtClean="0"/>
              <a:t> and how to program an MPI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C1E02-F2CE-4AAF-BF19-ADF7485CDDD8}" type="slidenum">
              <a:rPr lang="en-US"/>
              <a:pPr/>
              <a:t>30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 Basic (Blocking) Receive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763000" cy="4724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400"/>
              <a:t>MPI_RECV(start, count, datatype, source, tag, comm, status)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/>
          </a:p>
          <a:p>
            <a:pPr>
              <a:lnSpc>
                <a:spcPct val="110000"/>
              </a:lnSpc>
            </a:pPr>
            <a:r>
              <a:rPr lang="en-US" sz="2400"/>
              <a:t>Waits until a matching (on </a:t>
            </a:r>
            <a:r>
              <a:rPr lang="en-US" sz="2400" b="1">
                <a:latin typeface="Courier New" pitchFamily="49" charset="0"/>
              </a:rPr>
              <a:t>source</a:t>
            </a:r>
            <a:r>
              <a:rPr lang="en-US" sz="2400"/>
              <a:t> and </a:t>
            </a:r>
            <a:r>
              <a:rPr lang="en-US" sz="2400" b="1">
                <a:latin typeface="Courier New" pitchFamily="49" charset="0"/>
              </a:rPr>
              <a:t>tag</a:t>
            </a:r>
            <a:r>
              <a:rPr lang="en-US" sz="2400"/>
              <a:t>) message is received from the system, and the buffer can be used.</a:t>
            </a:r>
          </a:p>
          <a:p>
            <a:pPr>
              <a:lnSpc>
                <a:spcPct val="110000"/>
              </a:lnSpc>
            </a:pPr>
            <a:r>
              <a:rPr lang="en-US" sz="2400" b="1">
                <a:latin typeface="Courier New" pitchFamily="49" charset="0"/>
              </a:rPr>
              <a:t>source </a:t>
            </a:r>
            <a:r>
              <a:rPr lang="en-US" sz="2400"/>
              <a:t>is rank in communicator specified by </a:t>
            </a:r>
            <a:r>
              <a:rPr lang="en-US" sz="2400" b="1">
                <a:latin typeface="Courier New" pitchFamily="49" charset="0"/>
              </a:rPr>
              <a:t>comm</a:t>
            </a:r>
            <a:r>
              <a:rPr lang="en-US" sz="2400"/>
              <a:t>, or </a:t>
            </a:r>
            <a:r>
              <a:rPr lang="en-US" sz="2400" b="1">
                <a:latin typeface="Courier New" pitchFamily="49" charset="0"/>
              </a:rPr>
              <a:t>MPI_ANY_SOURCE</a:t>
            </a:r>
            <a:r>
              <a:rPr lang="en-US" sz="2400"/>
              <a:t>.</a:t>
            </a:r>
          </a:p>
          <a:p>
            <a:pPr>
              <a:lnSpc>
                <a:spcPct val="110000"/>
              </a:lnSpc>
            </a:pPr>
            <a:r>
              <a:rPr lang="en-US" sz="2400" b="1">
                <a:latin typeface="Courier New" pitchFamily="49" charset="0"/>
              </a:rPr>
              <a:t>status</a:t>
            </a:r>
            <a:r>
              <a:rPr lang="en-US" sz="2400"/>
              <a:t> contains further information</a:t>
            </a:r>
          </a:p>
          <a:p>
            <a:pPr>
              <a:lnSpc>
                <a:spcPct val="110000"/>
              </a:lnSpc>
            </a:pPr>
            <a:r>
              <a:rPr lang="en-US" sz="2400"/>
              <a:t>Receiving fewer than </a:t>
            </a:r>
            <a:r>
              <a:rPr lang="en-US" sz="2400" b="1">
                <a:latin typeface="Courier New" pitchFamily="49" charset="0"/>
              </a:rPr>
              <a:t>count</a:t>
            </a:r>
            <a:r>
              <a:rPr lang="en-US" sz="2400"/>
              <a:t> occurrences of </a:t>
            </a:r>
            <a:r>
              <a:rPr lang="en-US" sz="2400" b="1">
                <a:latin typeface="Courier New" pitchFamily="49" charset="0"/>
              </a:rPr>
              <a:t>datatype</a:t>
            </a:r>
            <a:r>
              <a:rPr lang="en-US" sz="2400"/>
              <a:t> is OK, but receiving more is an error.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99060-0642-46C5-9425-C5781A50905D}" type="slidenum">
              <a:rPr lang="en-US"/>
              <a:pPr/>
              <a:t>31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Retrieving Further Information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724400"/>
          </a:xfrm>
        </p:spPr>
        <p:txBody>
          <a:bodyPr/>
          <a:lstStyle/>
          <a:p>
            <a:r>
              <a:rPr lang="en-US" sz="2000" b="1" dirty="0">
                <a:latin typeface="Courier New" pitchFamily="49" charset="0"/>
              </a:rPr>
              <a:t>Status</a:t>
            </a:r>
            <a:r>
              <a:rPr lang="en-US" sz="2000" dirty="0"/>
              <a:t> is a data structure allocated in the user’s program.</a:t>
            </a:r>
          </a:p>
          <a:p>
            <a:r>
              <a:rPr lang="en-US" sz="2000" dirty="0"/>
              <a:t>In C: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recvd_tag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recvd_from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recvd_count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MPI_Status</a:t>
            </a:r>
            <a:r>
              <a:rPr lang="en-US" sz="1600" b="1" dirty="0">
                <a:latin typeface="Courier New" pitchFamily="49" charset="0"/>
              </a:rPr>
              <a:t> status;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MPI_Recv</a:t>
            </a:r>
            <a:r>
              <a:rPr lang="en-US" sz="1600" b="1" dirty="0">
                <a:latin typeface="Courier New" pitchFamily="49" charset="0"/>
              </a:rPr>
              <a:t>(..., MPI_ANY_SOURCE, MPI_ANY_TAG, ..., &amp;status )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recvd_tag</a:t>
            </a:r>
            <a:r>
              <a:rPr lang="en-US" sz="1600" b="1" dirty="0">
                <a:latin typeface="Courier New" pitchFamily="49" charset="0"/>
              </a:rPr>
              <a:t>  = </a:t>
            </a:r>
            <a:r>
              <a:rPr lang="en-US" sz="1600" b="1" dirty="0" err="1">
                <a:latin typeface="Courier New" pitchFamily="49" charset="0"/>
              </a:rPr>
              <a:t>status.MPI_TAG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recvd_from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status.MPI_SOURCE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MPI_Get_count</a:t>
            </a:r>
            <a:r>
              <a:rPr lang="en-US" sz="1600" b="1" dirty="0">
                <a:latin typeface="Courier New" pitchFamily="49" charset="0"/>
              </a:rPr>
              <a:t>( &amp;status, </a:t>
            </a:r>
            <a:r>
              <a:rPr lang="en-US" sz="1600" b="1" dirty="0" err="1">
                <a:latin typeface="Courier New" pitchFamily="49" charset="0"/>
              </a:rPr>
              <a:t>datatype</a:t>
            </a:r>
            <a:r>
              <a:rPr lang="en-US" sz="1600" b="1" dirty="0">
                <a:latin typeface="Courier New" pitchFamily="49" charset="0"/>
              </a:rPr>
              <a:t>, &amp;</a:t>
            </a:r>
            <a:r>
              <a:rPr lang="en-US" sz="1600" b="1" dirty="0" err="1">
                <a:latin typeface="Courier New" pitchFamily="49" charset="0"/>
              </a:rPr>
              <a:t>recvd_count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receive operation may accept messages from an arbitrary sender, but a send operation must specify a unique receiver. </a:t>
            </a:r>
          </a:p>
          <a:p>
            <a:endParaRPr lang="en-US"/>
          </a:p>
          <a:p>
            <a:r>
              <a:rPr lang="en-US"/>
              <a:t>Source equals destination is allowed, that is, a process can send a message to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MPI is simple?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parallel programs can be written using just these six functions, only two of which are non-trivial;</a:t>
            </a:r>
          </a:p>
          <a:p>
            <a:pPr lvl="2"/>
            <a:r>
              <a:rPr lang="en-US"/>
              <a:t>MPI_INIT</a:t>
            </a:r>
          </a:p>
          <a:p>
            <a:pPr lvl="2"/>
            <a:r>
              <a:rPr lang="en-US"/>
              <a:t>MPI_FINALIZE</a:t>
            </a:r>
          </a:p>
          <a:p>
            <a:pPr lvl="2"/>
            <a:r>
              <a:rPr lang="en-US"/>
              <a:t>MPI_COMM_SIZE</a:t>
            </a:r>
          </a:p>
          <a:p>
            <a:pPr lvl="2"/>
            <a:r>
              <a:rPr lang="en-US"/>
              <a:t>MPI_COMM_RANK</a:t>
            </a:r>
          </a:p>
          <a:p>
            <a:pPr lvl="2"/>
            <a:r>
              <a:rPr lang="en-US"/>
              <a:t>MPI_SEND</a:t>
            </a:r>
          </a:p>
          <a:p>
            <a:pPr lvl="2"/>
            <a:r>
              <a:rPr lang="en-US"/>
              <a:t>MPI_RECV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full example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28600" y="1752600"/>
            <a:ext cx="89154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#include &lt;mpi.h&gt;</a:t>
            </a:r>
          </a:p>
          <a:p>
            <a:endParaRPr lang="en-US" sz="1400">
              <a:latin typeface="Courier New" pitchFamily="49" charset="0"/>
              <a:cs typeface="Courier New" pitchFamily="49" charset="0"/>
            </a:endParaRP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int main(int argc, char *argv[])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const int tag = 42;      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Message tag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id, ntasks, source_id, dest_id, err, i;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MPI_Status status;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int msg[2];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Message array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err = MPI_Init(&amp;argc, &amp;argv);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Initialize MPI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(err != MPI_SUCCESS)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printf("MPI initialization failed!\n");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err = MPI_Comm_size(MPI_COMM_WORLD, &amp;ntasks);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Get nr of tasks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err = MPI_Comm_rank(MPI_COMM_WORLD, &amp;id);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Get id of this process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(ntasks &lt; 2)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printf("You have to use at least 2 processors to run this program\n");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MPI_Finalize(); 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Quit if there is only one processor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exit(0);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full example (Cont.)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52400" y="1981200"/>
            <a:ext cx="85344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Courier New" pitchFamily="49" charset="0"/>
                <a:cs typeface="Courier New" pitchFamily="49" charset="0"/>
              </a:rPr>
              <a:t>if (id == 0) {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Process 0 (the receiver) does this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for (i=1; i&lt;ntasks; i++) {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err = MPI_Recv(msg, 2, MPI_INT, MPI_ANY_SOURCE, tag, MPI_COMM_WORLD, \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&amp;status);        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Receive a message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source_id = status.MPI_SOURCE;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Get id of sender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printf("Received message %d %d from process %d\n", msg[0], msg[1], \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         source_id);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else {  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Processes 1 to N-1 (the senders) do this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msg[0] = id;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Put own identifier in the message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msg[1] = ntasks;      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and total number of processes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dest_id = 0;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Destination address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  err = MPI_Send(msg, 2, MPI_INT, dest_id, tag, MPI_COMM_WORLD);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err = MPI_Finalize();         </a:t>
            </a:r>
            <a:r>
              <a:rPr lang="en-US" sz="140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/* Terminate MPI */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if (id==0) printf("Ready\n");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exit(0);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 0 </a:t>
            </a:r>
            <a:r>
              <a:rPr lang="fr-FR" dirty="0" smtClean="0"/>
              <a:t>– the </a:t>
            </a:r>
            <a:r>
              <a:rPr lang="fr-FR" dirty="0" err="1" smtClean="0"/>
              <a:t>context</a:t>
            </a:r>
            <a:endParaRPr lang="fr-FR" dirty="0" smtClean="0"/>
          </a:p>
          <a:p>
            <a:pPr lvl="1"/>
            <a:r>
              <a:rPr lang="fr-FR" dirty="0" err="1" smtClean="0"/>
              <a:t>Slides</a:t>
            </a:r>
            <a:r>
              <a:rPr lang="fr-FR" dirty="0" smtClean="0"/>
              <a:t> </a:t>
            </a:r>
            <a:r>
              <a:rPr lang="fr-FR" dirty="0" err="1" smtClean="0"/>
              <a:t>extracted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lecture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Hanjun</a:t>
            </a:r>
            <a:r>
              <a:rPr lang="fr-FR" dirty="0" smtClean="0"/>
              <a:t> </a:t>
            </a:r>
            <a:r>
              <a:rPr lang="fr-FR" dirty="0" err="1" smtClean="0"/>
              <a:t>Kin</a:t>
            </a:r>
            <a:r>
              <a:rPr lang="fr-FR" dirty="0" smtClean="0"/>
              <a:t>, Princeton U.</a:t>
            </a:r>
            <a:endParaRPr lang="fr-FR" dirty="0" smtClean="0"/>
          </a:p>
          <a:p>
            <a:r>
              <a:rPr lang="fr-FR" dirty="0" smtClean="0"/>
              <a:t>Part </a:t>
            </a:r>
            <a:r>
              <a:rPr lang="fr-FR" dirty="0" smtClean="0"/>
              <a:t>1 - Introduction</a:t>
            </a:r>
          </a:p>
          <a:p>
            <a:pPr lvl="1"/>
            <a:r>
              <a:rPr lang="fr-FR" dirty="0" smtClean="0"/>
              <a:t>Basics of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1"/>
            <a:r>
              <a:rPr lang="fr-FR" dirty="0" smtClean="0"/>
              <a:t>Six-</a:t>
            </a:r>
            <a:r>
              <a:rPr lang="fr-FR" dirty="0" err="1" smtClean="0"/>
              <a:t>function</a:t>
            </a:r>
            <a:r>
              <a:rPr lang="fr-FR" dirty="0" smtClean="0"/>
              <a:t> MPI</a:t>
            </a:r>
          </a:p>
          <a:p>
            <a:pPr lvl="1"/>
            <a:r>
              <a:rPr lang="fr-FR" dirty="0" smtClean="0"/>
              <a:t>Point-to-Point Communications</a:t>
            </a:r>
          </a:p>
          <a:p>
            <a:r>
              <a:rPr lang="fr-FR" dirty="0" smtClean="0"/>
              <a:t>Part </a:t>
            </a:r>
            <a:r>
              <a:rPr lang="fr-FR" dirty="0" smtClean="0"/>
              <a:t>2 – Advanced </a:t>
            </a:r>
            <a:r>
              <a:rPr lang="fr-FR" dirty="0" err="1" smtClean="0"/>
              <a:t>features</a:t>
            </a:r>
            <a:r>
              <a:rPr lang="fr-FR" dirty="0" smtClean="0"/>
              <a:t> of MPI</a:t>
            </a:r>
          </a:p>
          <a:p>
            <a:pPr lvl="1"/>
            <a:r>
              <a:rPr lang="fr-FR" dirty="0" smtClean="0"/>
              <a:t>Collective </a:t>
            </a:r>
            <a:r>
              <a:rPr lang="fr-FR" dirty="0" smtClean="0"/>
              <a:t>Communication</a:t>
            </a:r>
          </a:p>
          <a:p>
            <a:r>
              <a:rPr lang="fr-FR" dirty="0" smtClean="0"/>
              <a:t>Part 3 – </a:t>
            </a:r>
            <a:r>
              <a:rPr lang="fr-FR" dirty="0" err="1" smtClean="0"/>
              <a:t>examples</a:t>
            </a:r>
            <a:r>
              <a:rPr lang="fr-FR" dirty="0" smtClean="0"/>
              <a:t> and how to program an MPI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Collective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846138"/>
            <a:ext cx="8589963" cy="53260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single call handles the communication between all the processes in a communicator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There are 3 types of collective communications</a:t>
            </a:r>
          </a:p>
          <a:p>
            <a:pPr lvl="1"/>
            <a:r>
              <a:rPr lang="en-US" dirty="0" smtClean="0"/>
              <a:t>Data movement (e.g. </a:t>
            </a:r>
            <a:r>
              <a:rPr lang="en-US" dirty="0" err="1" smtClean="0"/>
              <a:t>MPI_Bcast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Reduction (e.g. </a:t>
            </a:r>
            <a:r>
              <a:rPr lang="en-US" dirty="0" err="1" smtClean="0"/>
              <a:t>MPI_Reduce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Synchronization (e.g. </a:t>
            </a:r>
            <a:r>
              <a:rPr lang="en-US" dirty="0" err="1" smtClean="0"/>
              <a:t>MPI_Barrier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624"/>
            <a:ext cx="8686800" cy="765175"/>
          </a:xfrm>
        </p:spPr>
        <p:txBody>
          <a:bodyPr/>
          <a:lstStyle/>
          <a:p>
            <a:r>
              <a:rPr lang="en-US" dirty="0" smtClean="0">
                <a:solidFill>
                  <a:srgbClr val="F2F2F2"/>
                </a:solidFill>
              </a:rPr>
              <a:t>Broadcast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60350" y="984697"/>
            <a:ext cx="8589963" cy="2300287"/>
          </a:xfrm>
        </p:spPr>
        <p:txBody>
          <a:bodyPr/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MPI_Bcast</a:t>
            </a:r>
            <a:r>
              <a:rPr lang="en-US" sz="2800" dirty="0" smtClean="0"/>
              <a:t>(void *buffer, </a:t>
            </a:r>
            <a:r>
              <a:rPr lang="en-US" sz="2800" dirty="0" err="1" smtClean="0"/>
              <a:t>int</a:t>
            </a:r>
            <a:r>
              <a:rPr lang="en-US" sz="2800" dirty="0" smtClean="0"/>
              <a:t> count, </a:t>
            </a:r>
            <a:r>
              <a:rPr lang="en-US" sz="2800" dirty="0" err="1" smtClean="0"/>
              <a:t>MPI_Datatype</a:t>
            </a:r>
            <a:r>
              <a:rPr lang="en-US" sz="2800" dirty="0" smtClean="0"/>
              <a:t>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root, </a:t>
            </a:r>
            <a:r>
              <a:rPr lang="en-US" sz="2800" dirty="0" err="1" smtClean="0"/>
              <a:t>MPI_Comm</a:t>
            </a:r>
            <a:r>
              <a:rPr lang="en-US" sz="2800" dirty="0" smtClean="0"/>
              <a:t> </a:t>
            </a:r>
            <a:r>
              <a:rPr lang="en-US" sz="2800" dirty="0" err="1" smtClean="0"/>
              <a:t>comm</a:t>
            </a:r>
            <a:r>
              <a:rPr lang="en-US" sz="2800" dirty="0" smtClean="0"/>
              <a:t>);</a:t>
            </a:r>
          </a:p>
          <a:p>
            <a:pPr lvl="1"/>
            <a:r>
              <a:rPr lang="en-US" sz="2400" dirty="0" smtClean="0"/>
              <a:t>One process (root) sends data to all the other processes in the same communicator</a:t>
            </a:r>
          </a:p>
          <a:p>
            <a:pPr lvl="1"/>
            <a:r>
              <a:rPr lang="en-US" sz="2400" dirty="0" smtClean="0"/>
              <a:t>Must be called by all the processes with the same arguments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59475" y="4227090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9950" y="4793828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53125" y="5358978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53125" y="5924128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3390900" y="4908128"/>
            <a:ext cx="2095500" cy="782637"/>
          </a:xfrm>
          <a:prstGeom prst="rightArrow">
            <a:avLst>
              <a:gd name="adj1" fmla="val 50000"/>
              <a:gd name="adj2" fmla="val 50005"/>
            </a:avLst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kumimoji="0" lang="en-US" sz="2400" dirty="0" err="1">
                <a:latin typeface="Arial" pitchFamily="-111" charset="0"/>
                <a:ea typeface="+mn-ea"/>
              </a:rPr>
              <a:t>MPI_Bcast</a:t>
            </a:r>
            <a:endParaRPr kumimoji="0" lang="en-US" sz="2400" dirty="0">
              <a:latin typeface="Arial" pitchFamily="-111" charset="0"/>
              <a:ea typeface="+mn-ea"/>
            </a:endParaRPr>
          </a:p>
        </p:txBody>
      </p:sp>
      <p:sp>
        <p:nvSpPr>
          <p:cNvPr id="47157" name="TextBox 16"/>
          <p:cNvSpPr txBox="1">
            <a:spLocks noChangeArrowheads="1"/>
          </p:cNvSpPr>
          <p:nvPr/>
        </p:nvSpPr>
        <p:spPr bwMode="auto">
          <a:xfrm>
            <a:off x="5435600" y="4222328"/>
            <a:ext cx="560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47158" name="TextBox 17"/>
          <p:cNvSpPr txBox="1">
            <a:spLocks noChangeArrowheads="1"/>
          </p:cNvSpPr>
          <p:nvPr/>
        </p:nvSpPr>
        <p:spPr bwMode="auto">
          <a:xfrm>
            <a:off x="5426075" y="4774778"/>
            <a:ext cx="560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47159" name="TextBox 18"/>
          <p:cNvSpPr txBox="1">
            <a:spLocks noChangeArrowheads="1"/>
          </p:cNvSpPr>
          <p:nvPr/>
        </p:nvSpPr>
        <p:spPr bwMode="auto">
          <a:xfrm>
            <a:off x="5429250" y="5328815"/>
            <a:ext cx="561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47160" name="TextBox 19"/>
          <p:cNvSpPr txBox="1">
            <a:spLocks noChangeArrowheads="1"/>
          </p:cNvSpPr>
          <p:nvPr/>
        </p:nvSpPr>
        <p:spPr bwMode="auto">
          <a:xfrm>
            <a:off x="5419725" y="5881265"/>
            <a:ext cx="560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42963" y="4217565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33438" y="4782715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36613" y="5349453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36613" y="5914603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209" name="TextBox 24"/>
          <p:cNvSpPr txBox="1">
            <a:spLocks noChangeArrowheads="1"/>
          </p:cNvSpPr>
          <p:nvPr/>
        </p:nvSpPr>
        <p:spPr bwMode="auto">
          <a:xfrm>
            <a:off x="319088" y="4212803"/>
            <a:ext cx="560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47210" name="TextBox 25"/>
          <p:cNvSpPr txBox="1">
            <a:spLocks noChangeArrowheads="1"/>
          </p:cNvSpPr>
          <p:nvPr/>
        </p:nvSpPr>
        <p:spPr bwMode="auto">
          <a:xfrm>
            <a:off x="307975" y="4765253"/>
            <a:ext cx="561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47211" name="TextBox 26"/>
          <p:cNvSpPr txBox="1">
            <a:spLocks noChangeArrowheads="1"/>
          </p:cNvSpPr>
          <p:nvPr/>
        </p:nvSpPr>
        <p:spPr bwMode="auto">
          <a:xfrm>
            <a:off x="312738" y="5319290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47212" name="TextBox 27"/>
          <p:cNvSpPr txBox="1">
            <a:spLocks noChangeArrowheads="1"/>
          </p:cNvSpPr>
          <p:nvPr/>
        </p:nvSpPr>
        <p:spPr bwMode="auto">
          <a:xfrm>
            <a:off x="303213" y="5871740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Gather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60350" y="1200721"/>
            <a:ext cx="8589963" cy="2300287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MPI_Gather</a:t>
            </a:r>
            <a:r>
              <a:rPr lang="en-US" dirty="0" smtClean="0"/>
              <a:t>(void *</a:t>
            </a:r>
            <a:r>
              <a:rPr lang="en-US" dirty="0" err="1" smtClean="0"/>
              <a:t>sendbuf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sendcnt</a:t>
            </a:r>
            <a:r>
              <a:rPr lang="en-US" dirty="0" smtClean="0"/>
              <a:t>, </a:t>
            </a:r>
            <a:r>
              <a:rPr lang="en-US" dirty="0" err="1" smtClean="0"/>
              <a:t>MPI_Datatype</a:t>
            </a:r>
            <a:r>
              <a:rPr lang="en-US" dirty="0" smtClean="0"/>
              <a:t> </a:t>
            </a:r>
            <a:r>
              <a:rPr lang="en-US" dirty="0" err="1" smtClean="0"/>
              <a:t>sendtype</a:t>
            </a:r>
            <a:r>
              <a:rPr lang="en-US" dirty="0" smtClean="0"/>
              <a:t>, void *</a:t>
            </a:r>
            <a:r>
              <a:rPr lang="en-US" dirty="0" err="1" smtClean="0"/>
              <a:t>recvbuf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recvcnt</a:t>
            </a:r>
            <a:r>
              <a:rPr lang="en-US" dirty="0" smtClean="0"/>
              <a:t>, </a:t>
            </a:r>
            <a:r>
              <a:rPr lang="en-US" dirty="0" err="1" smtClean="0"/>
              <a:t>MPI_Datatype</a:t>
            </a:r>
            <a:r>
              <a:rPr lang="en-US" dirty="0" smtClean="0"/>
              <a:t> </a:t>
            </a:r>
            <a:r>
              <a:rPr lang="en-US" dirty="0" err="1" smtClean="0"/>
              <a:t>recvtype</a:t>
            </a:r>
            <a:r>
              <a:rPr lang="en-US" dirty="0" smtClean="0"/>
              <a:t>,  </a:t>
            </a:r>
            <a:r>
              <a:rPr lang="en-US" dirty="0" err="1" smtClean="0"/>
              <a:t>int</a:t>
            </a:r>
            <a:r>
              <a:rPr lang="en-US" dirty="0" smtClean="0"/>
              <a:t> root, </a:t>
            </a:r>
            <a:r>
              <a:rPr lang="en-US" dirty="0" err="1" smtClean="0"/>
              <a:t>MPI_Comm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One process (root) collects data to all the other processes in the same communicator</a:t>
            </a:r>
          </a:p>
          <a:p>
            <a:pPr lvl="1"/>
            <a:r>
              <a:rPr lang="en-US" sz="2400" dirty="0" smtClean="0"/>
              <a:t>Must be called by all the processes with the same arguments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59475" y="4084662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9950" y="4649812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53125" y="5214962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53125" y="5780112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3390900" y="4764112"/>
            <a:ext cx="2095500" cy="782637"/>
          </a:xfrm>
          <a:prstGeom prst="rightArrow">
            <a:avLst>
              <a:gd name="adj1" fmla="val 50000"/>
              <a:gd name="adj2" fmla="val 50005"/>
            </a:avLst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kumimoji="0" lang="en-US" sz="2400" dirty="0" err="1">
                <a:latin typeface="Arial" pitchFamily="-111" charset="0"/>
                <a:ea typeface="+mn-ea"/>
              </a:rPr>
              <a:t>MPI_Gather</a:t>
            </a:r>
            <a:endParaRPr kumimoji="0" lang="en-US" sz="2400" dirty="0">
              <a:latin typeface="Arial" pitchFamily="-111" charset="0"/>
              <a:ea typeface="+mn-ea"/>
            </a:endParaRPr>
          </a:p>
        </p:txBody>
      </p:sp>
      <p:sp>
        <p:nvSpPr>
          <p:cNvPr id="48181" name="TextBox 16"/>
          <p:cNvSpPr txBox="1">
            <a:spLocks noChangeArrowheads="1"/>
          </p:cNvSpPr>
          <p:nvPr/>
        </p:nvSpPr>
        <p:spPr bwMode="auto">
          <a:xfrm>
            <a:off x="5435600" y="4078312"/>
            <a:ext cx="560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48182" name="TextBox 17"/>
          <p:cNvSpPr txBox="1">
            <a:spLocks noChangeArrowheads="1"/>
          </p:cNvSpPr>
          <p:nvPr/>
        </p:nvSpPr>
        <p:spPr bwMode="auto">
          <a:xfrm>
            <a:off x="5426075" y="4632349"/>
            <a:ext cx="560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48183" name="TextBox 18"/>
          <p:cNvSpPr txBox="1">
            <a:spLocks noChangeArrowheads="1"/>
          </p:cNvSpPr>
          <p:nvPr/>
        </p:nvSpPr>
        <p:spPr bwMode="auto">
          <a:xfrm>
            <a:off x="5429250" y="5184799"/>
            <a:ext cx="561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48184" name="TextBox 19"/>
          <p:cNvSpPr txBox="1">
            <a:spLocks noChangeArrowheads="1"/>
          </p:cNvSpPr>
          <p:nvPr/>
        </p:nvSpPr>
        <p:spPr bwMode="auto">
          <a:xfrm>
            <a:off x="5419725" y="5738837"/>
            <a:ext cx="560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42963" y="4073549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33438" y="4640287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36613" y="5205437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36613" y="5770587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48233" name="TextBox 24"/>
          <p:cNvSpPr txBox="1">
            <a:spLocks noChangeArrowheads="1"/>
          </p:cNvSpPr>
          <p:nvPr/>
        </p:nvSpPr>
        <p:spPr bwMode="auto">
          <a:xfrm>
            <a:off x="319088" y="4068787"/>
            <a:ext cx="560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48234" name="TextBox 25"/>
          <p:cNvSpPr txBox="1">
            <a:spLocks noChangeArrowheads="1"/>
          </p:cNvSpPr>
          <p:nvPr/>
        </p:nvSpPr>
        <p:spPr bwMode="auto">
          <a:xfrm>
            <a:off x="307975" y="4621237"/>
            <a:ext cx="561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48235" name="TextBox 26"/>
          <p:cNvSpPr txBox="1">
            <a:spLocks noChangeArrowheads="1"/>
          </p:cNvSpPr>
          <p:nvPr/>
        </p:nvSpPr>
        <p:spPr bwMode="auto">
          <a:xfrm>
            <a:off x="312738" y="5175274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48236" name="TextBox 27"/>
          <p:cNvSpPr txBox="1">
            <a:spLocks noChangeArrowheads="1"/>
          </p:cNvSpPr>
          <p:nvPr/>
        </p:nvSpPr>
        <p:spPr bwMode="auto">
          <a:xfrm>
            <a:off x="303213" y="5727724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06763" y="1854200"/>
            <a:ext cx="2105025" cy="1966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endParaRPr kumimoji="0" lang="en-US">
              <a:latin typeface="Arial" pitchFamily="-111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Serial Computing</a:t>
            </a:r>
          </a:p>
        </p:txBody>
      </p:sp>
      <p:sp>
        <p:nvSpPr>
          <p:cNvPr id="16388" name="Content Placeholder 2"/>
          <p:cNvSpPr>
            <a:spLocks noGrp="1"/>
          </p:cNvSpPr>
          <p:nvPr>
            <p:ph idx="1"/>
          </p:nvPr>
        </p:nvSpPr>
        <p:spPr>
          <a:xfrm>
            <a:off x="260350" y="4908550"/>
            <a:ext cx="8589963" cy="1263650"/>
          </a:xfrm>
        </p:spPr>
        <p:txBody>
          <a:bodyPr/>
          <a:lstStyle/>
          <a:p>
            <a:r>
              <a:rPr lang="en-US" smtClean="0"/>
              <a:t>1k pieces puzzle</a:t>
            </a:r>
          </a:p>
          <a:p>
            <a:r>
              <a:rPr lang="en-US" smtClean="0"/>
              <a:t>Takes 10 hours</a:t>
            </a:r>
          </a:p>
        </p:txBody>
      </p:sp>
      <p:pic>
        <p:nvPicPr>
          <p:cNvPr id="16389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313" y="2247900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9175" y="2016125"/>
            <a:ext cx="1589088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Gather to All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260350" y="1200721"/>
            <a:ext cx="8589963" cy="2300287"/>
          </a:xfrm>
        </p:spPr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MPI_Allgather</a:t>
            </a:r>
            <a:r>
              <a:rPr lang="en-US" dirty="0" smtClean="0"/>
              <a:t>(void *</a:t>
            </a:r>
            <a:r>
              <a:rPr lang="en-US" dirty="0" err="1" smtClean="0"/>
              <a:t>sendbuf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sendcnt</a:t>
            </a:r>
            <a:r>
              <a:rPr lang="en-US" dirty="0" smtClean="0"/>
              <a:t>, </a:t>
            </a:r>
            <a:r>
              <a:rPr lang="en-US" dirty="0" err="1" smtClean="0"/>
              <a:t>MPI_Datatype</a:t>
            </a:r>
            <a:r>
              <a:rPr lang="en-US" dirty="0" smtClean="0"/>
              <a:t> </a:t>
            </a:r>
            <a:r>
              <a:rPr lang="en-US" dirty="0" err="1" smtClean="0"/>
              <a:t>sendtype</a:t>
            </a:r>
            <a:r>
              <a:rPr lang="en-US" dirty="0" smtClean="0"/>
              <a:t>, void *</a:t>
            </a:r>
            <a:r>
              <a:rPr lang="en-US" dirty="0" err="1" smtClean="0"/>
              <a:t>recvbuf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recvcnt</a:t>
            </a:r>
            <a:r>
              <a:rPr lang="en-US" dirty="0" smtClean="0"/>
              <a:t>, </a:t>
            </a:r>
            <a:r>
              <a:rPr lang="en-US" dirty="0" err="1" smtClean="0"/>
              <a:t>MPI_Datatype</a:t>
            </a:r>
            <a:r>
              <a:rPr lang="en-US" dirty="0" smtClean="0"/>
              <a:t> </a:t>
            </a:r>
            <a:r>
              <a:rPr lang="en-US" dirty="0" err="1" smtClean="0"/>
              <a:t>recvtype</a:t>
            </a:r>
            <a:r>
              <a:rPr lang="en-US" dirty="0" smtClean="0"/>
              <a:t>, </a:t>
            </a:r>
            <a:r>
              <a:rPr lang="en-US" dirty="0" err="1" smtClean="0"/>
              <a:t>MPI_Comm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1"/>
            <a:r>
              <a:rPr lang="en-US" sz="2400" dirty="0" smtClean="0"/>
              <a:t>All the processes collects data to all the other processes in the same communicator</a:t>
            </a:r>
          </a:p>
          <a:p>
            <a:pPr lvl="1"/>
            <a:r>
              <a:rPr lang="en-US" sz="2400" dirty="0" smtClean="0"/>
              <a:t>Must be called by all the processes with the same arguments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59475" y="4084662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9950" y="4649812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53125" y="5214962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53125" y="5780112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3390900" y="4764112"/>
            <a:ext cx="2095500" cy="782637"/>
          </a:xfrm>
          <a:prstGeom prst="rightArrow">
            <a:avLst>
              <a:gd name="adj1" fmla="val 50000"/>
              <a:gd name="adj2" fmla="val 50005"/>
            </a:avLst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kumimoji="0" lang="en-US" sz="2400" dirty="0" err="1">
                <a:latin typeface="Arial" pitchFamily="-111" charset="0"/>
                <a:ea typeface="+mn-ea"/>
              </a:rPr>
              <a:t>MPI_Allgather</a:t>
            </a:r>
            <a:endParaRPr kumimoji="0" lang="en-US" sz="2400" dirty="0">
              <a:latin typeface="Arial" pitchFamily="-111" charset="0"/>
              <a:ea typeface="+mn-ea"/>
            </a:endParaRPr>
          </a:p>
        </p:txBody>
      </p:sp>
      <p:sp>
        <p:nvSpPr>
          <p:cNvPr id="49205" name="TextBox 16"/>
          <p:cNvSpPr txBox="1">
            <a:spLocks noChangeArrowheads="1"/>
          </p:cNvSpPr>
          <p:nvPr/>
        </p:nvSpPr>
        <p:spPr bwMode="auto">
          <a:xfrm>
            <a:off x="5435600" y="4078312"/>
            <a:ext cx="560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49206" name="TextBox 17"/>
          <p:cNvSpPr txBox="1">
            <a:spLocks noChangeArrowheads="1"/>
          </p:cNvSpPr>
          <p:nvPr/>
        </p:nvSpPr>
        <p:spPr bwMode="auto">
          <a:xfrm>
            <a:off x="5426075" y="4632349"/>
            <a:ext cx="560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49207" name="TextBox 18"/>
          <p:cNvSpPr txBox="1">
            <a:spLocks noChangeArrowheads="1"/>
          </p:cNvSpPr>
          <p:nvPr/>
        </p:nvSpPr>
        <p:spPr bwMode="auto">
          <a:xfrm>
            <a:off x="5429250" y="5184799"/>
            <a:ext cx="561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49208" name="TextBox 19"/>
          <p:cNvSpPr txBox="1">
            <a:spLocks noChangeArrowheads="1"/>
          </p:cNvSpPr>
          <p:nvPr/>
        </p:nvSpPr>
        <p:spPr bwMode="auto">
          <a:xfrm>
            <a:off x="5419725" y="5738837"/>
            <a:ext cx="560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42963" y="4073549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33438" y="4640287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36613" y="5205437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36613" y="5770587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49257" name="TextBox 24"/>
          <p:cNvSpPr txBox="1">
            <a:spLocks noChangeArrowheads="1"/>
          </p:cNvSpPr>
          <p:nvPr/>
        </p:nvSpPr>
        <p:spPr bwMode="auto">
          <a:xfrm>
            <a:off x="319088" y="4068787"/>
            <a:ext cx="560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49258" name="TextBox 25"/>
          <p:cNvSpPr txBox="1">
            <a:spLocks noChangeArrowheads="1"/>
          </p:cNvSpPr>
          <p:nvPr/>
        </p:nvSpPr>
        <p:spPr bwMode="auto">
          <a:xfrm>
            <a:off x="307975" y="4621237"/>
            <a:ext cx="561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49259" name="TextBox 26"/>
          <p:cNvSpPr txBox="1">
            <a:spLocks noChangeArrowheads="1"/>
          </p:cNvSpPr>
          <p:nvPr/>
        </p:nvSpPr>
        <p:spPr bwMode="auto">
          <a:xfrm>
            <a:off x="312738" y="5175274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49260" name="TextBox 27"/>
          <p:cNvSpPr txBox="1">
            <a:spLocks noChangeArrowheads="1"/>
          </p:cNvSpPr>
          <p:nvPr/>
        </p:nvSpPr>
        <p:spPr bwMode="auto">
          <a:xfrm>
            <a:off x="303213" y="5727724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Reduction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60350" y="846138"/>
            <a:ext cx="8589963" cy="2300287"/>
          </a:xfrm>
        </p:spPr>
        <p:txBody>
          <a:bodyPr/>
          <a:lstStyle/>
          <a:p>
            <a:r>
              <a:rPr lang="en-US" sz="2400" smtClean="0"/>
              <a:t>int MPI_Reduce(void *sendbuf, void *recvbuf, int count,  MPI_Datatype datatype, MPI_Op op, int root, MPI_Comm comm)</a:t>
            </a:r>
          </a:p>
          <a:p>
            <a:pPr lvl="1"/>
            <a:r>
              <a:rPr lang="en-US" sz="2000" smtClean="0"/>
              <a:t>One process (root) collects data to all the other processes in the same communicator, and performs an operation on the data</a:t>
            </a:r>
          </a:p>
          <a:p>
            <a:pPr lvl="1"/>
            <a:r>
              <a:rPr lang="en-US" sz="2000" smtClean="0"/>
              <a:t>MPI_SUM, MPI_MIN, MPI_MAX, MPI_PROD, logical AND, OR, XOR, and a few more</a:t>
            </a:r>
          </a:p>
          <a:p>
            <a:pPr lvl="1"/>
            <a:r>
              <a:rPr lang="en-US" sz="2000" smtClean="0"/>
              <a:t>MPI_Op_create(): User defined operator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59475" y="3819525"/>
          <a:ext cx="2489200" cy="457200"/>
        </p:xfrm>
        <a:graphic>
          <a:graphicData uri="http://schemas.openxmlformats.org/drawingml/2006/table">
            <a:tbl>
              <a:tblPr/>
              <a:tblGrid>
                <a:gridCol w="1417638"/>
                <a:gridCol w="357187"/>
                <a:gridCol w="357188"/>
                <a:gridCol w="3571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A+B+C+D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9950" y="4384675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53125" y="4949825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53125" y="5514975"/>
          <a:ext cx="2488956" cy="45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22239"/>
                <a:gridCol w="622239"/>
                <a:gridCol w="622239"/>
                <a:gridCol w="6222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3390900" y="4498975"/>
            <a:ext cx="2095500" cy="782638"/>
          </a:xfrm>
          <a:prstGeom prst="rightArrow">
            <a:avLst>
              <a:gd name="adj1" fmla="val 50000"/>
              <a:gd name="adj2" fmla="val 50004"/>
            </a:avLst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kumimoji="0" lang="en-US" sz="2400" dirty="0" err="1">
                <a:latin typeface="Arial" pitchFamily="-111" charset="0"/>
                <a:ea typeface="+mn-ea"/>
              </a:rPr>
              <a:t>MPI_Reduce</a:t>
            </a:r>
            <a:endParaRPr kumimoji="0" lang="en-US" sz="2400" dirty="0">
              <a:latin typeface="Arial" pitchFamily="-111" charset="0"/>
              <a:ea typeface="+mn-ea"/>
            </a:endParaRPr>
          </a:p>
        </p:txBody>
      </p:sp>
      <p:sp>
        <p:nvSpPr>
          <p:cNvPr id="50229" name="TextBox 16"/>
          <p:cNvSpPr txBox="1">
            <a:spLocks noChangeArrowheads="1"/>
          </p:cNvSpPr>
          <p:nvPr/>
        </p:nvSpPr>
        <p:spPr bwMode="auto">
          <a:xfrm>
            <a:off x="5435600" y="3813175"/>
            <a:ext cx="560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50230" name="TextBox 17"/>
          <p:cNvSpPr txBox="1">
            <a:spLocks noChangeArrowheads="1"/>
          </p:cNvSpPr>
          <p:nvPr/>
        </p:nvSpPr>
        <p:spPr bwMode="auto">
          <a:xfrm>
            <a:off x="5426075" y="4367213"/>
            <a:ext cx="5603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50231" name="TextBox 18"/>
          <p:cNvSpPr txBox="1">
            <a:spLocks noChangeArrowheads="1"/>
          </p:cNvSpPr>
          <p:nvPr/>
        </p:nvSpPr>
        <p:spPr bwMode="auto">
          <a:xfrm>
            <a:off x="5429250" y="4919663"/>
            <a:ext cx="561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50232" name="TextBox 19"/>
          <p:cNvSpPr txBox="1">
            <a:spLocks noChangeArrowheads="1"/>
          </p:cNvSpPr>
          <p:nvPr/>
        </p:nvSpPr>
        <p:spPr bwMode="auto">
          <a:xfrm>
            <a:off x="5419725" y="5473700"/>
            <a:ext cx="560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42963" y="3810000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33438" y="4375150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836613" y="4940300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36613" y="5505450"/>
          <a:ext cx="2489200" cy="457200"/>
        </p:xfrm>
        <a:graphic>
          <a:graphicData uri="http://schemas.openxmlformats.org/drawingml/2006/table">
            <a:tbl>
              <a:tblPr/>
              <a:tblGrid>
                <a:gridCol w="622300"/>
                <a:gridCol w="622300"/>
                <a:gridCol w="622300"/>
                <a:gridCol w="6223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F"/>
                    </a:solidFill>
                  </a:tcPr>
                </a:tc>
              </a:tr>
            </a:tbl>
          </a:graphicData>
        </a:graphic>
      </p:graphicFrame>
      <p:sp>
        <p:nvSpPr>
          <p:cNvPr id="50281" name="TextBox 24"/>
          <p:cNvSpPr txBox="1">
            <a:spLocks noChangeArrowheads="1"/>
          </p:cNvSpPr>
          <p:nvPr/>
        </p:nvSpPr>
        <p:spPr bwMode="auto">
          <a:xfrm>
            <a:off x="319088" y="3803650"/>
            <a:ext cx="5603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P1</a:t>
            </a:r>
          </a:p>
        </p:txBody>
      </p:sp>
      <p:sp>
        <p:nvSpPr>
          <p:cNvPr id="50282" name="TextBox 25"/>
          <p:cNvSpPr txBox="1">
            <a:spLocks noChangeArrowheads="1"/>
          </p:cNvSpPr>
          <p:nvPr/>
        </p:nvSpPr>
        <p:spPr bwMode="auto">
          <a:xfrm>
            <a:off x="307975" y="4357688"/>
            <a:ext cx="5619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P2</a:t>
            </a:r>
          </a:p>
        </p:txBody>
      </p:sp>
      <p:sp>
        <p:nvSpPr>
          <p:cNvPr id="50283" name="TextBox 26"/>
          <p:cNvSpPr txBox="1">
            <a:spLocks noChangeArrowheads="1"/>
          </p:cNvSpPr>
          <p:nvPr/>
        </p:nvSpPr>
        <p:spPr bwMode="auto">
          <a:xfrm>
            <a:off x="312738" y="4910138"/>
            <a:ext cx="5603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P3</a:t>
            </a:r>
          </a:p>
        </p:txBody>
      </p:sp>
      <p:sp>
        <p:nvSpPr>
          <p:cNvPr id="50284" name="TextBox 27"/>
          <p:cNvSpPr txBox="1">
            <a:spLocks noChangeArrowheads="1"/>
          </p:cNvSpPr>
          <p:nvPr/>
        </p:nvSpPr>
        <p:spPr bwMode="auto">
          <a:xfrm>
            <a:off x="303213" y="5464175"/>
            <a:ext cx="5603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Synchronization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60350" y="846138"/>
            <a:ext cx="8589963" cy="53260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MPI_Barrier</a:t>
            </a:r>
            <a:r>
              <a:rPr lang="en-US" dirty="0" smtClean="0"/>
              <a:t>(</a:t>
            </a:r>
            <a:r>
              <a:rPr lang="en-US" dirty="0" err="1" smtClean="0"/>
              <a:t>MPI_Comm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1">
              <a:buFontTx/>
              <a:buNone/>
            </a:pPr>
            <a:endParaRPr lang="en-US" sz="2000" dirty="0" smtClean="0"/>
          </a:p>
          <a:p>
            <a:pPr lvl="1">
              <a:buFontTx/>
              <a:buNone/>
            </a:pPr>
            <a:r>
              <a:rPr lang="en-US" sz="2000" dirty="0" smtClean="0"/>
              <a:t>#include "</a:t>
            </a:r>
            <a:r>
              <a:rPr lang="en-US" sz="2000" dirty="0" err="1" smtClean="0"/>
              <a:t>mpi.h</a:t>
            </a:r>
            <a:r>
              <a:rPr lang="en-US" sz="2000" dirty="0" smtClean="0"/>
              <a:t>" </a:t>
            </a:r>
          </a:p>
          <a:p>
            <a:pPr lvl="1">
              <a:buFontTx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 </a:t>
            </a:r>
          </a:p>
          <a:p>
            <a:pPr lvl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</a:t>
            </a:r>
            <a:r>
              <a:rPr lang="en-US" sz="2000" dirty="0" err="1" smtClean="0"/>
              <a:t>argv</a:t>
            </a:r>
            <a:r>
              <a:rPr lang="en-US" sz="2000" dirty="0" smtClean="0"/>
              <a:t>[]) { </a:t>
            </a:r>
          </a:p>
          <a:p>
            <a:pPr lvl="1"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rank, </a:t>
            </a:r>
            <a:r>
              <a:rPr lang="en-US" sz="2000" dirty="0" err="1" smtClean="0"/>
              <a:t>nprocs</a:t>
            </a:r>
            <a:r>
              <a:rPr lang="en-US" sz="2000" dirty="0" smtClean="0"/>
              <a:t>;</a:t>
            </a:r>
          </a:p>
          <a:p>
            <a:pPr lvl="1"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MPI_Init</a:t>
            </a:r>
            <a:r>
              <a:rPr lang="en-US" sz="2000" dirty="0" smtClean="0"/>
              <a:t>(&amp;</a:t>
            </a:r>
            <a:r>
              <a:rPr lang="en-US" sz="2000" dirty="0" err="1" smtClean="0"/>
              <a:t>argc,&amp;argv</a:t>
            </a:r>
            <a:r>
              <a:rPr lang="en-US" sz="2000" dirty="0" smtClean="0"/>
              <a:t>); </a:t>
            </a:r>
          </a:p>
          <a:p>
            <a:pPr lvl="1"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MPI_Comm_size</a:t>
            </a:r>
            <a:r>
              <a:rPr lang="en-US" sz="2000" dirty="0" smtClean="0"/>
              <a:t>(</a:t>
            </a:r>
            <a:r>
              <a:rPr lang="en-US" sz="2000" dirty="0" err="1" smtClean="0"/>
              <a:t>MPI_COMM_WORLD,&amp;nprocs</a:t>
            </a:r>
            <a:r>
              <a:rPr lang="en-US" sz="2000" dirty="0" smtClean="0"/>
              <a:t>); </a:t>
            </a:r>
          </a:p>
          <a:p>
            <a:pPr lvl="1"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MPI_Comm_rank</a:t>
            </a:r>
            <a:r>
              <a:rPr lang="en-US" sz="2000" dirty="0" smtClean="0"/>
              <a:t>(</a:t>
            </a:r>
            <a:r>
              <a:rPr lang="en-US" sz="2000" dirty="0" err="1" smtClean="0"/>
              <a:t>MPI_COMM_WORLD,&amp;rank</a:t>
            </a:r>
            <a:r>
              <a:rPr lang="en-US" sz="2000" dirty="0" smtClean="0"/>
              <a:t>); </a:t>
            </a:r>
          </a:p>
          <a:p>
            <a:pPr lvl="1"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MPI_Barrier</a:t>
            </a:r>
            <a:r>
              <a:rPr lang="en-US" sz="2000" dirty="0" smtClean="0"/>
              <a:t>(MPI_COMM_WORLD);</a:t>
            </a:r>
          </a:p>
          <a:p>
            <a:pPr lvl="1"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("Hello, world.  I am %d of %d\n", rank, </a:t>
            </a:r>
            <a:r>
              <a:rPr lang="en-US" sz="2000" dirty="0" err="1" smtClean="0"/>
              <a:t>nprocs</a:t>
            </a:r>
            <a:r>
              <a:rPr lang="en-US" sz="2000" dirty="0" smtClean="0"/>
              <a:t>); </a:t>
            </a:r>
          </a:p>
          <a:p>
            <a:pPr lvl="1"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MPI_Finalize</a:t>
            </a:r>
            <a:r>
              <a:rPr lang="en-US" sz="2000" dirty="0" smtClean="0"/>
              <a:t>(); </a:t>
            </a:r>
          </a:p>
          <a:p>
            <a:pPr lvl="1">
              <a:buFontTx/>
              <a:buNone/>
            </a:pPr>
            <a:r>
              <a:rPr lang="en-US" sz="2000" dirty="0" smtClean="0"/>
              <a:t>    return 0; </a:t>
            </a:r>
          </a:p>
          <a:p>
            <a:pPr lvl="1">
              <a:buFontTx/>
              <a:buNone/>
            </a:pPr>
            <a:r>
              <a:rPr lang="en-US" sz="20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Examples</a:t>
            </a:r>
            <a:r>
              <a:rPr lang="fr-FR" dirty="0" smtClean="0"/>
              <a:t>….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Master </a:t>
            </a:r>
            <a:r>
              <a:rPr lang="fr-FR" smtClean="0"/>
              <a:t>and slaves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1F17C-FA8B-4209-9B9F-0578F1D7E9C6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For more functions…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60350" y="1562621"/>
            <a:ext cx="8589963" cy="5538787"/>
          </a:xfrm>
        </p:spPr>
        <p:txBody>
          <a:bodyPr/>
          <a:lstStyle/>
          <a:p>
            <a:r>
              <a:rPr lang="en-US" sz="2800" dirty="0" smtClean="0">
                <a:hlinkClick r:id="rId2"/>
              </a:rPr>
              <a:t>http://www.mpi-forum.org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http://www.llnl.gov/computing/tutorials/mpi/</a:t>
            </a:r>
            <a:endParaRPr lang="en-US" sz="2800" dirty="0" smtClean="0"/>
          </a:p>
          <a:p>
            <a:r>
              <a:rPr lang="en-US" sz="2800" dirty="0" smtClean="0">
                <a:hlinkClick r:id="rId4"/>
              </a:rPr>
              <a:t>http://www.nersc.gov/nusers/help/tutorials/mpi/intro/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5"/>
              </a:rPr>
              <a:t>http</a:t>
            </a:r>
            <a:r>
              <a:rPr lang="en-US" sz="2800" dirty="0" smtClean="0">
                <a:hlinkClick r:id="rId5"/>
              </a:rPr>
              <a:t>://www-unix.mcs.anl.gov/mpi/tutorial/</a:t>
            </a:r>
            <a:endParaRPr lang="en-US" sz="2800" dirty="0" smtClean="0"/>
          </a:p>
          <a:p>
            <a:r>
              <a:rPr lang="en-US" sz="2800" dirty="0" smtClean="0"/>
              <a:t>MPICH (</a:t>
            </a:r>
            <a:r>
              <a:rPr lang="en-US" sz="2800" dirty="0" smtClean="0">
                <a:hlinkClick r:id="rId6"/>
              </a:rPr>
              <a:t>http://www-unix.mcs.anl.gov/mpi/mpich/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Open MPI (</a:t>
            </a:r>
            <a:r>
              <a:rPr lang="en-US" sz="2800" dirty="0" smtClean="0">
                <a:hlinkClick r:id="rId7"/>
              </a:rPr>
              <a:t>http://www.open-mpi.org</a:t>
            </a:r>
            <a:r>
              <a:rPr lang="en-US" sz="2800" dirty="0" smtClean="0">
                <a:hlinkClick r:id="rId7"/>
              </a:rPr>
              <a:t>/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http</a:t>
            </a:r>
            <a:r>
              <a:rPr lang="en-US" dirty="0" smtClean="0"/>
              <a:t>://w3.pppl.gov/~ethier/MPI_OpenMP_2011.pdf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06763" y="1854200"/>
            <a:ext cx="2105025" cy="1966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endParaRPr kumimoji="0" lang="en-US">
              <a:latin typeface="Arial" pitchFamily="-111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Parallelism on Shared Memory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260350" y="4645025"/>
            <a:ext cx="8589963" cy="1263650"/>
          </a:xfrm>
        </p:spPr>
        <p:txBody>
          <a:bodyPr/>
          <a:lstStyle/>
          <a:p>
            <a:r>
              <a:rPr lang="en-US" dirty="0" smtClean="0"/>
              <a:t>Orange and </a:t>
            </a:r>
            <a:r>
              <a:rPr lang="en-US" dirty="0" smtClean="0"/>
              <a:t>brown </a:t>
            </a:r>
            <a:r>
              <a:rPr lang="en-US" dirty="0" smtClean="0"/>
              <a:t>share the puzzle on the same table</a:t>
            </a:r>
          </a:p>
          <a:p>
            <a:r>
              <a:rPr lang="en-US" dirty="0" smtClean="0"/>
              <a:t>Takes 6 hours</a:t>
            </a:r>
            <a:br>
              <a:rPr lang="en-US" dirty="0" smtClean="0"/>
            </a:br>
            <a:r>
              <a:rPr lang="en-US" dirty="0" smtClean="0"/>
              <a:t>(not 5 due to communication &amp; contention)</a:t>
            </a:r>
          </a:p>
        </p:txBody>
      </p:sp>
      <p:pic>
        <p:nvPicPr>
          <p:cNvPr id="1741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3313" y="2247900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9175" y="2016125"/>
            <a:ext cx="1589088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11472" y="2285337"/>
            <a:ext cx="876116" cy="1041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306763" y="1854200"/>
            <a:ext cx="2105025" cy="19669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3A3EF"/>
              </a:gs>
              <a:gs pos="100000">
                <a:srgbClr val="2424A8"/>
              </a:gs>
            </a:gsLst>
            <a:lin ang="5400000"/>
          </a:gradFill>
          <a:ln w="9525">
            <a:solidFill>
              <a:srgbClr val="2F2F98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endParaRPr kumimoji="0" lang="en-US">
              <a:latin typeface="Arial" pitchFamily="-111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The more, the better??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260350" y="4908550"/>
            <a:ext cx="8589963" cy="1263650"/>
          </a:xfrm>
        </p:spPr>
        <p:txBody>
          <a:bodyPr/>
          <a:lstStyle/>
          <a:p>
            <a:r>
              <a:rPr lang="en-US" smtClean="0"/>
              <a:t>Lack of seats (Resource limit)</a:t>
            </a:r>
          </a:p>
          <a:p>
            <a:r>
              <a:rPr lang="en-US" smtClean="0"/>
              <a:t>More contention among people</a:t>
            </a:r>
          </a:p>
        </p:txBody>
      </p:sp>
      <p:pic>
        <p:nvPicPr>
          <p:cNvPr id="18437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1863" y="2030413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9175" y="2016125"/>
            <a:ext cx="1589088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11472" y="2045055"/>
            <a:ext cx="876116" cy="10414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63872" y="2197455"/>
            <a:ext cx="876116" cy="1041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816272" y="2349855"/>
            <a:ext cx="876116" cy="1041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68672" y="2502255"/>
            <a:ext cx="876116" cy="1041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3467252" y="3719230"/>
            <a:ext cx="876116" cy="1041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3688298" y="3734326"/>
            <a:ext cx="876116" cy="1041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3955108" y="3726538"/>
            <a:ext cx="876116" cy="1041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4233359" y="3741634"/>
            <a:ext cx="876116" cy="10414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3745500" y="747986"/>
            <a:ext cx="876116" cy="10414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3897900" y="831734"/>
            <a:ext cx="876116" cy="10414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4050300" y="926924"/>
            <a:ext cx="876116" cy="10414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4202700" y="1044998"/>
            <a:ext cx="876116" cy="1041488"/>
          </a:xfrm>
          <a:prstGeom prst="rect">
            <a:avLst/>
          </a:prstGeom>
        </p:spPr>
      </p:pic>
      <p:pic>
        <p:nvPicPr>
          <p:cNvPr id="18451" name="Picture 2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4263" y="2182813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6663" y="2335213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063" y="2487613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319713" y="3616325"/>
            <a:ext cx="3100387" cy="1624013"/>
            <a:chOff x="5319937" y="3615646"/>
            <a:chExt cx="3100437" cy="1624752"/>
          </a:xfrm>
        </p:grpSpPr>
        <p:sp>
          <p:nvSpPr>
            <p:cNvPr id="28" name="Oval Callout 27"/>
            <p:cNvSpPr>
              <a:spLocks noChangeArrowheads="1"/>
            </p:cNvSpPr>
            <p:nvPr/>
          </p:nvSpPr>
          <p:spPr bwMode="auto">
            <a:xfrm>
              <a:off x="5319937" y="3615646"/>
              <a:ext cx="3100437" cy="1624752"/>
            </a:xfrm>
            <a:prstGeom prst="wedgeEllipseCallout">
              <a:avLst>
                <a:gd name="adj1" fmla="val -63838"/>
                <a:gd name="adj2" fmla="val -73037"/>
              </a:avLst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150737" y="3867499"/>
              <a:ext cx="876116" cy="104148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5678561" y="3894034"/>
              <a:ext cx="876116" cy="1041488"/>
            </a:xfrm>
            <a:prstGeom prst="rect">
              <a:avLst/>
            </a:prstGeom>
          </p:spPr>
        </p:pic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flipV="1">
              <a:off x="6120050" y="3982526"/>
              <a:ext cx="160340" cy="794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rot="10800000">
              <a:off x="5880333" y="3993643"/>
              <a:ext cx="149227" cy="794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 flipV="1">
              <a:off x="7599624" y="3950761"/>
              <a:ext cx="160340" cy="809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39" name="Straight Connector 38"/>
            <p:cNvCxnSpPr>
              <a:cxnSpLocks noChangeShapeType="1"/>
            </p:cNvCxnSpPr>
            <p:nvPr/>
          </p:nvCxnSpPr>
          <p:spPr bwMode="auto">
            <a:xfrm rot="10800000">
              <a:off x="7359907" y="3961878"/>
              <a:ext cx="149227" cy="81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pic>
          <p:nvPicPr>
            <p:cNvPr id="18471" name="Picture 39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26720" y="3998875"/>
              <a:ext cx="1042655" cy="868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0" y="1349375"/>
            <a:ext cx="3100388" cy="1465263"/>
            <a:chOff x="0" y="778050"/>
            <a:chExt cx="3100437" cy="1464566"/>
          </a:xfrm>
        </p:grpSpPr>
        <p:sp>
          <p:nvSpPr>
            <p:cNvPr id="43" name="Oval Callout 42"/>
            <p:cNvSpPr>
              <a:spLocks noChangeArrowheads="1"/>
            </p:cNvSpPr>
            <p:nvPr/>
          </p:nvSpPr>
          <p:spPr bwMode="auto">
            <a:xfrm>
              <a:off x="0" y="778050"/>
              <a:ext cx="3100437" cy="1464566"/>
            </a:xfrm>
            <a:prstGeom prst="wedgeEllipseCallout">
              <a:avLst>
                <a:gd name="adj1" fmla="val 53505"/>
                <a:gd name="adj2" fmla="val 65241"/>
              </a:avLst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85167" y="984005"/>
              <a:ext cx="1324443" cy="1156680"/>
            </a:xfrm>
            <a:prstGeom prst="rect">
              <a:avLst/>
            </a:prstGeom>
          </p:spPr>
        </p:pic>
        <p:pic>
          <p:nvPicPr>
            <p:cNvPr id="18458" name="Picture 4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947" y="957597"/>
              <a:ext cx="876116" cy="104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9" name="Picture 4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2323" y="995578"/>
              <a:ext cx="876116" cy="104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" name="Straight Connector 45"/>
            <p:cNvCxnSpPr>
              <a:cxnSpLocks noChangeShapeType="1"/>
            </p:cNvCxnSpPr>
            <p:nvPr/>
          </p:nvCxnSpPr>
          <p:spPr bwMode="auto">
            <a:xfrm flipV="1">
              <a:off x="769950" y="1044623"/>
              <a:ext cx="160340" cy="809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 rot="10800000">
              <a:off x="530233" y="1055731"/>
              <a:ext cx="149227" cy="809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8" name="Straight Connector 47"/>
            <p:cNvCxnSpPr>
              <a:cxnSpLocks noChangeShapeType="1"/>
            </p:cNvCxnSpPr>
            <p:nvPr/>
          </p:nvCxnSpPr>
          <p:spPr bwMode="auto">
            <a:xfrm flipV="1">
              <a:off x="2363825" y="1060491"/>
              <a:ext cx="160340" cy="79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9" name="Straight Connector 48"/>
            <p:cNvCxnSpPr>
              <a:cxnSpLocks noChangeShapeType="1"/>
            </p:cNvCxnSpPr>
            <p:nvPr/>
          </p:nvCxnSpPr>
          <p:spPr bwMode="auto">
            <a:xfrm rot="10800000">
              <a:off x="2124109" y="1071598"/>
              <a:ext cx="149227" cy="793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1231900"/>
            <a:ext cx="8763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061184" y="720840"/>
            <a:ext cx="876116" cy="1041488"/>
          </a:xfrm>
          <a:prstGeom prst="rect">
            <a:avLst/>
          </a:prstGeom>
        </p:spPr>
      </p:pic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735513" y="1373188"/>
            <a:ext cx="1408112" cy="1257300"/>
            <a:chOff x="3306364" y="1853591"/>
            <a:chExt cx="2105094" cy="1968010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19489" name="Picture 3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Parallelism on Distributed Systems</a:t>
            </a:r>
          </a:p>
        </p:txBody>
      </p:sp>
      <p:sp>
        <p:nvSpPr>
          <p:cNvPr id="19462" name="Content Placeholder 2"/>
          <p:cNvSpPr>
            <a:spLocks noGrp="1"/>
          </p:cNvSpPr>
          <p:nvPr>
            <p:ph idx="1"/>
          </p:nvPr>
        </p:nvSpPr>
        <p:spPr>
          <a:xfrm>
            <a:off x="260350" y="4908550"/>
            <a:ext cx="8589963" cy="1263650"/>
          </a:xfrm>
        </p:spPr>
        <p:txBody>
          <a:bodyPr/>
          <a:lstStyle/>
          <a:p>
            <a:r>
              <a:rPr lang="en-US" smtClean="0"/>
              <a:t>Scalable seats (Scalable Resource)</a:t>
            </a:r>
          </a:p>
          <a:p>
            <a:r>
              <a:rPr lang="en-US" smtClean="0"/>
              <a:t>Less contention from private memory spaces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12800" y="1955800"/>
            <a:ext cx="1406525" cy="1258888"/>
            <a:chOff x="3306364" y="1853591"/>
            <a:chExt cx="2105094" cy="1968010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19487" name="Picture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838825" y="2163763"/>
            <a:ext cx="2755900" cy="2490787"/>
            <a:chOff x="6388309" y="1728339"/>
            <a:chExt cx="2755691" cy="24909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45658" y="1728339"/>
              <a:ext cx="876116" cy="1041488"/>
            </a:xfrm>
            <a:prstGeom prst="rect">
              <a:avLst/>
            </a:prstGeom>
          </p:spPr>
        </p:pic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7077704" y="2352903"/>
              <a:ext cx="1407215" cy="1258611"/>
              <a:chOff x="3306364" y="1853591"/>
              <a:chExt cx="2105094" cy="1968010"/>
            </a:xfrm>
          </p:grpSpPr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3305658" y="1852598"/>
                <a:ext cx="2106277" cy="196857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3A3EF"/>
                  </a:gs>
                  <a:gs pos="100000">
                    <a:srgbClr val="2424A8"/>
                  </a:gs>
                </a:gsLst>
                <a:lin ang="5400000"/>
              </a:gradFill>
              <a:ln w="9525">
                <a:solidFill>
                  <a:srgbClr val="2F2F9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latinLnBrk="0" hangingPunct="0">
                  <a:defRPr/>
                </a:pPr>
                <a:endParaRPr kumimoji="0" lang="en-US">
                  <a:latin typeface="Arial" pitchFamily="-111" charset="0"/>
                  <a:ea typeface="+mn-ea"/>
                </a:endParaRPr>
              </a:p>
            </p:txBody>
          </p:sp>
          <p:pic>
            <p:nvPicPr>
              <p:cNvPr id="19485" name="Picture 34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59374" y="2016003"/>
                <a:ext cx="1588202" cy="158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41988" y="3177805"/>
              <a:ext cx="876116" cy="104148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88309" y="2418507"/>
              <a:ext cx="876116" cy="10414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67884" y="2467929"/>
              <a:ext cx="876116" cy="1041488"/>
            </a:xfrm>
            <a:prstGeom prst="rect">
              <a:avLst/>
            </a:prstGeom>
          </p:spPr>
        </p:pic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2303463" y="2425700"/>
            <a:ext cx="2698750" cy="2427288"/>
            <a:chOff x="2303966" y="2425813"/>
            <a:chExt cx="2698865" cy="242643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3283774" y="2425813"/>
              <a:ext cx="876116" cy="1041488"/>
            </a:xfrm>
            <a:prstGeom prst="rect">
              <a:avLst/>
            </a:prstGeom>
          </p:spPr>
        </p:pic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2989691" y="3092971"/>
              <a:ext cx="1407215" cy="1258611"/>
              <a:chOff x="3306364" y="1853591"/>
              <a:chExt cx="2105094" cy="1968010"/>
            </a:xfrm>
          </p:grpSpPr>
          <p:sp>
            <p:nvSpPr>
              <p:cNvPr id="31" name="Rounded Rectangle 30"/>
              <p:cNvSpPr>
                <a:spLocks noChangeArrowheads="1"/>
              </p:cNvSpPr>
              <p:nvPr/>
            </p:nvSpPr>
            <p:spPr bwMode="auto">
              <a:xfrm>
                <a:off x="3306520" y="1852589"/>
                <a:ext cx="2104152" cy="19702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3A3EF"/>
                  </a:gs>
                  <a:gs pos="100000">
                    <a:srgbClr val="2424A8"/>
                  </a:gs>
                </a:gsLst>
                <a:lin ang="5400000"/>
              </a:gradFill>
              <a:ln w="9525">
                <a:solidFill>
                  <a:srgbClr val="2F2F9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latinLnBrk="0" hangingPunct="0">
                  <a:defRPr/>
                </a:pPr>
                <a:endParaRPr kumimoji="0" lang="en-US">
                  <a:latin typeface="Arial" pitchFamily="-111" charset="0"/>
                  <a:ea typeface="+mn-ea"/>
                </a:endParaRPr>
              </a:p>
            </p:txBody>
          </p:sp>
          <p:pic>
            <p:nvPicPr>
              <p:cNvPr id="19478" name="Picture 31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59374" y="2016003"/>
                <a:ext cx="1588202" cy="158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3272756" y="3810764"/>
              <a:ext cx="876116" cy="10414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2303966" y="3150786"/>
              <a:ext cx="876116" cy="10414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4126715" y="3257417"/>
              <a:ext cx="876116" cy="1041488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3977983" y="1403832"/>
            <a:ext cx="876116" cy="10414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045640" y="2311399"/>
            <a:ext cx="876116" cy="10414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964569" y="1376816"/>
            <a:ext cx="876116" cy="1041488"/>
          </a:xfrm>
          <a:prstGeom prst="rect">
            <a:avLst/>
          </a:prstGeom>
        </p:spPr>
      </p:pic>
      <p:pic>
        <p:nvPicPr>
          <p:cNvPr id="19469" name="Picture 2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9613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0" name="Picture 2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88" y="2784475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1995488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488" y="1231900"/>
            <a:ext cx="8763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061184" y="720840"/>
            <a:ext cx="876116" cy="1041488"/>
          </a:xfrm>
          <a:prstGeom prst="rect">
            <a:avLst/>
          </a:prstGeom>
        </p:spPr>
      </p:pic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735513" y="1373188"/>
            <a:ext cx="1408112" cy="1257300"/>
            <a:chOff x="3306364" y="1853591"/>
            <a:chExt cx="2105094" cy="1968010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0513" name="Picture 3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How to share the puzzle?</a:t>
            </a:r>
          </a:p>
        </p:txBody>
      </p:sp>
      <p:sp>
        <p:nvSpPr>
          <p:cNvPr id="20486" name="Content Placeholder 2"/>
          <p:cNvSpPr>
            <a:spLocks noGrp="1"/>
          </p:cNvSpPr>
          <p:nvPr>
            <p:ph idx="1"/>
          </p:nvPr>
        </p:nvSpPr>
        <p:spPr>
          <a:xfrm>
            <a:off x="260350" y="4908550"/>
            <a:ext cx="8589963" cy="1263650"/>
          </a:xfrm>
        </p:spPr>
        <p:txBody>
          <a:bodyPr/>
          <a:lstStyle/>
          <a:p>
            <a:r>
              <a:rPr lang="en-US" smtClean="0"/>
              <a:t>DSM (Distributed Shared Memory)</a:t>
            </a:r>
          </a:p>
          <a:p>
            <a:r>
              <a:rPr lang="en-US" smtClean="0"/>
              <a:t>Message Passing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12800" y="1955800"/>
            <a:ext cx="1406525" cy="1258888"/>
            <a:chOff x="3306364" y="1853591"/>
            <a:chExt cx="2105094" cy="1968010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0511" name="Picture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838825" y="2163763"/>
            <a:ext cx="2755900" cy="2490787"/>
            <a:chOff x="6388309" y="1728339"/>
            <a:chExt cx="2755691" cy="249095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45658" y="1728339"/>
              <a:ext cx="876116" cy="1041488"/>
            </a:xfrm>
            <a:prstGeom prst="rect">
              <a:avLst/>
            </a:prstGeom>
          </p:spPr>
        </p:pic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7077704" y="2352903"/>
              <a:ext cx="1407215" cy="1258611"/>
              <a:chOff x="3306364" y="1853591"/>
              <a:chExt cx="2105094" cy="1968010"/>
            </a:xfrm>
          </p:grpSpPr>
          <p:sp>
            <p:nvSpPr>
              <p:cNvPr id="34" name="Rounded Rectangle 33"/>
              <p:cNvSpPr>
                <a:spLocks noChangeArrowheads="1"/>
              </p:cNvSpPr>
              <p:nvPr/>
            </p:nvSpPr>
            <p:spPr bwMode="auto">
              <a:xfrm>
                <a:off x="3305658" y="1852598"/>
                <a:ext cx="2106277" cy="1968575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3A3EF"/>
                  </a:gs>
                  <a:gs pos="100000">
                    <a:srgbClr val="2424A8"/>
                  </a:gs>
                </a:gsLst>
                <a:lin ang="5400000"/>
              </a:gradFill>
              <a:ln w="9525">
                <a:solidFill>
                  <a:srgbClr val="2F2F9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latinLnBrk="0" hangingPunct="0">
                  <a:defRPr/>
                </a:pPr>
                <a:endParaRPr kumimoji="0" lang="en-US">
                  <a:latin typeface="Arial" pitchFamily="-111" charset="0"/>
                  <a:ea typeface="+mn-ea"/>
                </a:endParaRPr>
              </a:p>
            </p:txBody>
          </p:sp>
          <p:pic>
            <p:nvPicPr>
              <p:cNvPr id="20509" name="Picture 34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59374" y="2016003"/>
                <a:ext cx="1588202" cy="158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341988" y="3177805"/>
              <a:ext cx="876116" cy="104148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388309" y="2418507"/>
              <a:ext cx="876116" cy="104148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267884" y="2467929"/>
              <a:ext cx="876116" cy="1041488"/>
            </a:xfrm>
            <a:prstGeom prst="rect">
              <a:avLst/>
            </a:prstGeom>
          </p:spPr>
        </p:pic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2303463" y="2425700"/>
            <a:ext cx="2698750" cy="2427288"/>
            <a:chOff x="2303966" y="2425813"/>
            <a:chExt cx="2698865" cy="242643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3283774" y="2425813"/>
              <a:ext cx="876116" cy="1041488"/>
            </a:xfrm>
            <a:prstGeom prst="rect">
              <a:avLst/>
            </a:prstGeom>
          </p:spPr>
        </p:pic>
        <p:grpSp>
          <p:nvGrpSpPr>
            <p:cNvPr id="17" name="Group 29"/>
            <p:cNvGrpSpPr>
              <a:grpSpLocks/>
            </p:cNvGrpSpPr>
            <p:nvPr/>
          </p:nvGrpSpPr>
          <p:grpSpPr bwMode="auto">
            <a:xfrm>
              <a:off x="2989691" y="3092971"/>
              <a:ext cx="1407215" cy="1258611"/>
              <a:chOff x="3306364" y="1853591"/>
              <a:chExt cx="2105094" cy="1968010"/>
            </a:xfrm>
          </p:grpSpPr>
          <p:sp>
            <p:nvSpPr>
              <p:cNvPr id="31" name="Rounded Rectangle 30"/>
              <p:cNvSpPr>
                <a:spLocks noChangeArrowheads="1"/>
              </p:cNvSpPr>
              <p:nvPr/>
            </p:nvSpPr>
            <p:spPr bwMode="auto">
              <a:xfrm>
                <a:off x="3306520" y="1852589"/>
                <a:ext cx="2104152" cy="19702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A3A3EF"/>
                  </a:gs>
                  <a:gs pos="100000">
                    <a:srgbClr val="2424A8"/>
                  </a:gs>
                </a:gsLst>
                <a:lin ang="5400000"/>
              </a:gradFill>
              <a:ln w="9525">
                <a:solidFill>
                  <a:srgbClr val="2F2F98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latinLnBrk="0" hangingPunct="0">
                  <a:defRPr/>
                </a:pPr>
                <a:endParaRPr kumimoji="0" lang="en-US">
                  <a:latin typeface="Arial" pitchFamily="-111" charset="0"/>
                  <a:ea typeface="+mn-ea"/>
                </a:endParaRPr>
              </a:p>
            </p:txBody>
          </p:sp>
          <p:pic>
            <p:nvPicPr>
              <p:cNvPr id="20502" name="Picture 31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59374" y="2016003"/>
                <a:ext cx="1588202" cy="1588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3272756" y="3810764"/>
              <a:ext cx="876116" cy="10414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2303966" y="3150786"/>
              <a:ext cx="876116" cy="104148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duotone>
                <a:srgbClr val="FF0000"/>
                <a:srgbClr val="FFF1C1"/>
              </a:duotone>
            </a:blip>
            <a:stretch>
              <a:fillRect/>
            </a:stretch>
          </p:blipFill>
          <p:spPr>
            <a:xfrm>
              <a:off x="4126715" y="3257417"/>
              <a:ext cx="876116" cy="1041488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3977983" y="1403832"/>
            <a:ext cx="876116" cy="10414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045640" y="2311399"/>
            <a:ext cx="876116" cy="10414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964569" y="1376816"/>
            <a:ext cx="876116" cy="1041488"/>
          </a:xfrm>
          <a:prstGeom prst="rect">
            <a:avLst/>
          </a:prstGeom>
        </p:spPr>
      </p:pic>
      <p:pic>
        <p:nvPicPr>
          <p:cNvPr id="20493" name="Picture 2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9613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4" name="Picture 2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388" y="2784475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413" y="1995488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050" y="889000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4582137" y="877978"/>
            <a:ext cx="876116" cy="1041488"/>
          </a:xfrm>
          <a:prstGeom prst="rect">
            <a:avLst/>
          </a:prstGeom>
        </p:spPr>
      </p:pic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164013" y="1749425"/>
            <a:ext cx="1406525" cy="1258888"/>
            <a:chOff x="3306364" y="1853591"/>
            <a:chExt cx="2105094" cy="1968010"/>
          </a:xfrm>
        </p:grpSpPr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1536" name="Picture 3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"/>
            <a:ext cx="8686800" cy="765175"/>
          </a:xfrm>
        </p:spPr>
        <p:txBody>
          <a:bodyPr/>
          <a:lstStyle/>
          <a:p>
            <a:r>
              <a:rPr lang="en-US" smtClean="0">
                <a:solidFill>
                  <a:srgbClr val="F2F2F2"/>
                </a:solidFill>
              </a:rPr>
              <a:t>DSM (Distributed Shared Memory)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>
          <a:xfrm>
            <a:off x="260350" y="4587875"/>
            <a:ext cx="8589963" cy="1263650"/>
          </a:xfrm>
        </p:spPr>
        <p:txBody>
          <a:bodyPr/>
          <a:lstStyle/>
          <a:p>
            <a:r>
              <a:rPr lang="en-US" sz="2800" smtClean="0"/>
              <a:t>Provides shared memory physically or virtually</a:t>
            </a:r>
          </a:p>
          <a:p>
            <a:r>
              <a:rPr lang="en-US" sz="2800" smtClean="0"/>
              <a:t>Pros - Easy to use</a:t>
            </a:r>
          </a:p>
          <a:p>
            <a:r>
              <a:rPr lang="en-US" sz="2800" smtClean="0"/>
              <a:t>Cons - Limited Scalability, High coherence overhead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24013" y="1762125"/>
            <a:ext cx="1408112" cy="1258888"/>
            <a:chOff x="3306364" y="1853591"/>
            <a:chExt cx="2105094" cy="1968010"/>
          </a:xfrm>
        </p:grpSpPr>
        <p:sp>
          <p:nvSpPr>
            <p:cNvPr id="6" name="Rounded Rectangle 5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1534" name="Picture 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97353" y="2597924"/>
            <a:ext cx="876116" cy="1041488"/>
          </a:xfrm>
          <a:prstGeom prst="rect">
            <a:avLst/>
          </a:prstGeom>
        </p:spPr>
      </p:pic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499100" y="2216150"/>
            <a:ext cx="1406525" cy="1257300"/>
            <a:chOff x="3306364" y="1853591"/>
            <a:chExt cx="2105094" cy="1968010"/>
          </a:xfrm>
        </p:grpSpPr>
        <p:sp>
          <p:nvSpPr>
            <p:cNvPr id="34" name="Rounded Rectangle 33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1532" name="Picture 3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70000" y="1491711"/>
            <a:ext cx="876116" cy="1041488"/>
          </a:xfrm>
          <a:prstGeom prst="rect">
            <a:avLst/>
          </a:prstGeom>
        </p:spPr>
      </p:pic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2863850" y="2452688"/>
            <a:ext cx="1406525" cy="1258887"/>
            <a:chOff x="3306364" y="1853591"/>
            <a:chExt cx="2105094" cy="1968010"/>
          </a:xfrm>
        </p:grpSpPr>
        <p:sp>
          <p:nvSpPr>
            <p:cNvPr id="31" name="Rounded Rectangle 30"/>
            <p:cNvSpPr>
              <a:spLocks noChangeArrowheads="1"/>
            </p:cNvSpPr>
            <p:nvPr/>
          </p:nvSpPr>
          <p:spPr bwMode="auto">
            <a:xfrm>
              <a:off x="3306364" y="1853591"/>
              <a:ext cx="2105094" cy="196801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3A3EF"/>
                </a:gs>
                <a:gs pos="100000">
                  <a:srgbClr val="2424A8"/>
                </a:gs>
              </a:gsLst>
              <a:lin ang="5400000"/>
            </a:gradFill>
            <a:ln w="9525">
              <a:solidFill>
                <a:srgbClr val="2F2F98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 eaLnBrk="0" latinLnBrk="0" hangingPunct="0">
                <a:defRPr/>
              </a:pPr>
              <a:endParaRPr kumimoji="0" lang="en-US">
                <a:latin typeface="Arial" pitchFamily="-111" charset="0"/>
                <a:ea typeface="+mn-ea"/>
              </a:endParaRPr>
            </a:p>
          </p:txBody>
        </p:sp>
        <p:pic>
          <p:nvPicPr>
            <p:cNvPr id="21530" name="Picture 31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9374" y="2016003"/>
              <a:ext cx="1588202" cy="1588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3526653" y="877978"/>
            <a:ext cx="876116" cy="10414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6693105" y="877978"/>
            <a:ext cx="876116" cy="10414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duotone>
              <a:srgbClr val="0000FF"/>
              <a:srgbClr val="FFF1C1"/>
            </a:duotone>
          </a:blip>
          <a:stretch>
            <a:fillRect/>
          </a:stretch>
        </p:blipFill>
        <p:spPr>
          <a:xfrm>
            <a:off x="5637621" y="877978"/>
            <a:ext cx="876116" cy="1041488"/>
          </a:xfrm>
          <a:prstGeom prst="rect">
            <a:avLst/>
          </a:prstGeom>
        </p:spPr>
      </p:pic>
      <p:pic>
        <p:nvPicPr>
          <p:cNvPr id="21519" name="Picture 2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713" y="1658938"/>
            <a:ext cx="874712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0" name="Picture 2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2749550"/>
            <a:ext cx="87630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21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877888"/>
            <a:ext cx="8763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1177925" y="1555750"/>
            <a:ext cx="6738938" cy="2243138"/>
          </a:xfrm>
          <a:prstGeom prst="roundRect">
            <a:avLst>
              <a:gd name="adj" fmla="val 16667"/>
            </a:avLst>
          </a:prstGeom>
          <a:solidFill>
            <a:srgbClr val="FFFF99">
              <a:alpha val="54117"/>
            </a:srgbClr>
          </a:solidFill>
          <a:ln w="9525">
            <a:solidFill>
              <a:srgbClr val="B6DCDF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1999"/>
              </a:srgbClr>
            </a:outerShdw>
          </a:effectLst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endParaRPr kumimoji="0" lang="en-US">
              <a:latin typeface="Arial" pitchFamily="-111" charset="0"/>
              <a:ea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26550" y="3364048"/>
            <a:ext cx="876116" cy="1041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26337" y="3364048"/>
            <a:ext cx="876116" cy="10414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1327410" y="3364048"/>
            <a:ext cx="876116" cy="1041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3526980" y="3364048"/>
            <a:ext cx="876116" cy="1041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2427195" y="3364048"/>
            <a:ext cx="876116" cy="10414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duotone>
              <a:srgbClr val="FF0000"/>
              <a:srgbClr val="FFF1C1"/>
            </a:duotone>
          </a:blip>
          <a:stretch>
            <a:fillRect/>
          </a:stretch>
        </p:blipFill>
        <p:spPr>
          <a:xfrm>
            <a:off x="4626765" y="3364048"/>
            <a:ext cx="876116" cy="1041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support_de_cours">
  <a:themeElements>
    <a:clrScheme name="">
      <a:dk1>
        <a:srgbClr val="1A171B"/>
      </a:dk1>
      <a:lt1>
        <a:srgbClr val="6D5047"/>
      </a:lt1>
      <a:dk2>
        <a:srgbClr val="FFFFFF"/>
      </a:dk2>
      <a:lt2>
        <a:srgbClr val="B2BB2B"/>
      </a:lt2>
      <a:accent1>
        <a:srgbClr val="D37830"/>
      </a:accent1>
      <a:accent2>
        <a:srgbClr val="00537D"/>
      </a:accent2>
      <a:accent3>
        <a:srgbClr val="BAB3B1"/>
      </a:accent3>
      <a:accent4>
        <a:srgbClr val="141215"/>
      </a:accent4>
      <a:accent5>
        <a:srgbClr val="E6BEAD"/>
      </a:accent5>
      <a:accent6>
        <a:srgbClr val="004A71"/>
      </a:accent6>
      <a:hlink>
        <a:srgbClr val="910234"/>
      </a:hlink>
      <a:folHlink>
        <a:srgbClr val="4B2913"/>
      </a:folHlink>
    </a:clrScheme>
    <a:fontScheme name="Modèle de support de cou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de support de cou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de support de cours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14">
        <a:dk1>
          <a:srgbClr val="1A171B"/>
        </a:dk1>
        <a:lt1>
          <a:srgbClr val="FFFFFF"/>
        </a:lt1>
        <a:dk2>
          <a:srgbClr val="FFFFFF"/>
        </a:dk2>
        <a:lt2>
          <a:srgbClr val="6A5B5A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de support de cours 15">
        <a:dk1>
          <a:srgbClr val="1A171B"/>
        </a:dk1>
        <a:lt1>
          <a:srgbClr val="FFFFFF"/>
        </a:lt1>
        <a:dk2>
          <a:srgbClr val="FFFFFF"/>
        </a:dk2>
        <a:lt2>
          <a:srgbClr val="847573"/>
        </a:lt2>
        <a:accent1>
          <a:srgbClr val="6A5B5A"/>
        </a:accent1>
        <a:accent2>
          <a:srgbClr val="333399"/>
        </a:accent2>
        <a:accent3>
          <a:srgbClr val="FFFFFF"/>
        </a:accent3>
        <a:accent4>
          <a:srgbClr val="141215"/>
        </a:accent4>
        <a:accent5>
          <a:srgbClr val="B9B5B5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modele-ppt</Template>
  <TotalTime>1697</TotalTime>
  <Words>2488</Words>
  <Application>Microsoft Office PowerPoint</Application>
  <PresentationFormat>Affichage à l'écran (4:3)</PresentationFormat>
  <Paragraphs>445</Paragraphs>
  <Slides>44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Modele_support_de_cours</vt:lpstr>
      <vt:lpstr>MPI  Message Passing Interface</vt:lpstr>
      <vt:lpstr>More readings</vt:lpstr>
      <vt:lpstr>Agenda</vt:lpstr>
      <vt:lpstr>Serial Computing</vt:lpstr>
      <vt:lpstr>Parallelism on Shared Memory</vt:lpstr>
      <vt:lpstr>The more, the better??</vt:lpstr>
      <vt:lpstr>Parallelism on Distributed Systems</vt:lpstr>
      <vt:lpstr>How to share the puzzle?</vt:lpstr>
      <vt:lpstr>DSM (Distributed Shared Memory)</vt:lpstr>
      <vt:lpstr>Message Passing</vt:lpstr>
      <vt:lpstr>Agenda</vt:lpstr>
      <vt:lpstr>Agenda</vt:lpstr>
      <vt:lpstr>We need more computational power</vt:lpstr>
      <vt:lpstr>The need for parallel programming</vt:lpstr>
      <vt:lpstr>The need for parallel machines</vt:lpstr>
      <vt:lpstr>The need for parallel machines</vt:lpstr>
      <vt:lpstr>The need for parallel machines</vt:lpstr>
      <vt:lpstr>MPI : Message Passing Interface ?</vt:lpstr>
      <vt:lpstr>MPI ?</vt:lpstr>
      <vt:lpstr>How big is the MPI library?</vt:lpstr>
      <vt:lpstr>Environments for parallel programming</vt:lpstr>
      <vt:lpstr>A Minimal MPI Program in C</vt:lpstr>
      <vt:lpstr>Finding Out About the Environment</vt:lpstr>
      <vt:lpstr>Better Hello (C)</vt:lpstr>
      <vt:lpstr>Some Basic Concepts</vt:lpstr>
      <vt:lpstr>MPI Datatypes</vt:lpstr>
      <vt:lpstr>Basic MPI types</vt:lpstr>
      <vt:lpstr>MPI Tags</vt:lpstr>
      <vt:lpstr>MPI blocking send</vt:lpstr>
      <vt:lpstr>MPI Basic (Blocking) Receive</vt:lpstr>
      <vt:lpstr>Retrieving Further Information</vt:lpstr>
      <vt:lpstr>More info</vt:lpstr>
      <vt:lpstr>Why MPI is simple?</vt:lpstr>
      <vt:lpstr>Simple full example</vt:lpstr>
      <vt:lpstr>Simple full example (Cont.)</vt:lpstr>
      <vt:lpstr>Agenda</vt:lpstr>
      <vt:lpstr>Collective communications</vt:lpstr>
      <vt:lpstr>Broadcast</vt:lpstr>
      <vt:lpstr>Gather</vt:lpstr>
      <vt:lpstr>Gather to All</vt:lpstr>
      <vt:lpstr>Reduction</vt:lpstr>
      <vt:lpstr>Synchronization</vt:lpstr>
      <vt:lpstr>Examples….</vt:lpstr>
      <vt:lpstr>For more functions…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</dc:creator>
  <cp:lastModifiedBy>Yvon</cp:lastModifiedBy>
  <cp:revision>51</cp:revision>
  <cp:lastPrinted>1601-01-01T00:00:00Z</cp:lastPrinted>
  <dcterms:created xsi:type="dcterms:W3CDTF">1601-01-01T00:00:00Z</dcterms:created>
  <dcterms:modified xsi:type="dcterms:W3CDTF">2013-10-07T20:44:46Z</dcterms:modified>
</cp:coreProperties>
</file>