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0" r:id="rId2"/>
  </p:sldMasterIdLst>
  <p:notesMasterIdLst>
    <p:notesMasterId r:id="rId32"/>
  </p:notesMasterIdLst>
  <p:sldIdLst>
    <p:sldId id="257" r:id="rId3"/>
    <p:sldId id="259" r:id="rId4"/>
    <p:sldId id="260" r:id="rId5"/>
    <p:sldId id="353" r:id="rId6"/>
    <p:sldId id="362" r:id="rId7"/>
    <p:sldId id="360" r:id="rId8"/>
    <p:sldId id="358" r:id="rId9"/>
    <p:sldId id="366" r:id="rId10"/>
    <p:sldId id="359" r:id="rId11"/>
    <p:sldId id="343" r:id="rId12"/>
    <p:sldId id="344" r:id="rId13"/>
    <p:sldId id="364" r:id="rId14"/>
    <p:sldId id="365" r:id="rId15"/>
    <p:sldId id="351" r:id="rId16"/>
    <p:sldId id="346" r:id="rId17"/>
    <p:sldId id="349" r:id="rId18"/>
    <p:sldId id="367" r:id="rId19"/>
    <p:sldId id="322" r:id="rId20"/>
    <p:sldId id="354" r:id="rId21"/>
    <p:sldId id="355" r:id="rId22"/>
    <p:sldId id="356" r:id="rId23"/>
    <p:sldId id="350" r:id="rId24"/>
    <p:sldId id="357" r:id="rId25"/>
    <p:sldId id="320" r:id="rId26"/>
    <p:sldId id="347" r:id="rId27"/>
    <p:sldId id="348" r:id="rId28"/>
    <p:sldId id="361" r:id="rId29"/>
    <p:sldId id="329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ECAE-E460-4DD3-842C-546D0E4D884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64D-2DDD-429E-B650-AEB8660C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7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0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1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4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5364D-2DDD-429E-B650-AEB8660C7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5" y="1447800"/>
            <a:ext cx="315478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13" y="5630478"/>
            <a:ext cx="3154788" cy="461665"/>
          </a:xfrm>
        </p:spPr>
        <p:txBody>
          <a:bodyPr>
            <a:noAutofit/>
          </a:bodyPr>
          <a:lstStyle>
            <a:lvl1pPr marL="0" indent="0" algn="l" defTabSz="685755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17215" y="4160520"/>
            <a:ext cx="6656137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50" b="0" i="0" u="none" strike="noStrike" kern="1200" cap="none" spc="-482" normalizeH="0" baseline="0" noProof="0" dirty="0" smtClean="0">
                <a:ln w="11430"/>
                <a:solidFill>
                  <a:schemeClr val="accent1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786548" y="2136047"/>
            <a:ext cx="2625029" cy="2114058"/>
            <a:chOff x="1411369" y="3975421"/>
            <a:chExt cx="1714604" cy="1035908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800">
                <a:solidFill>
                  <a:srgbClr val="292929"/>
                </a:solidFill>
              </a:endParaRPr>
            </a:p>
          </p:txBody>
        </p:sp>
      </p:grp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3" y="0"/>
          <a:ext cx="11909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" y="0"/>
                        <a:ext cx="119093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 userDrawn="1">
            <p:custDataLst>
              <p:tags r:id="rId3"/>
            </p:custDataLst>
          </p:nvPr>
        </p:nvGrpSpPr>
        <p:grpSpPr>
          <a:xfrm>
            <a:off x="5786548" y="2136047"/>
            <a:ext cx="2625029" cy="2114058"/>
            <a:chOff x="1411369" y="3975421"/>
            <a:chExt cx="1714604" cy="1035908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800">
                <a:solidFill>
                  <a:srgbClr val="29292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3741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solidFill>
          <a:srgbClr val="8CC6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5" y="1447800"/>
            <a:ext cx="315478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13" y="5630478"/>
            <a:ext cx="3154788" cy="461665"/>
          </a:xfrm>
        </p:spPr>
        <p:txBody>
          <a:bodyPr>
            <a:noAutofit/>
          </a:bodyPr>
          <a:lstStyle>
            <a:lvl1pPr marL="0" indent="0" algn="l" defTabSz="685755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17215" y="4160520"/>
            <a:ext cx="6656137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50" b="0" i="0" u="none" strike="noStrike" kern="1200" cap="none" spc="-482" normalizeH="0" baseline="0" noProof="0" dirty="0" smtClean="0">
                <a:ln w="11430"/>
                <a:solidFill>
                  <a:schemeClr val="accent4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6220586" y="2008094"/>
            <a:ext cx="1702251" cy="2169610"/>
          </a:xfrm>
          <a:custGeom>
            <a:avLst/>
            <a:gdLst>
              <a:gd name="T0" fmla="*/ 150 w 154"/>
              <a:gd name="T1" fmla="*/ 40 h 148"/>
              <a:gd name="T2" fmla="*/ 91 w 154"/>
              <a:gd name="T3" fmla="*/ 40 h 148"/>
              <a:gd name="T4" fmla="*/ 124 w 154"/>
              <a:gd name="T5" fmla="*/ 3 h 148"/>
              <a:gd name="T6" fmla="*/ 120 w 154"/>
              <a:gd name="T7" fmla="*/ 0 h 148"/>
              <a:gd name="T8" fmla="*/ 77 w 154"/>
              <a:gd name="T9" fmla="*/ 39 h 148"/>
              <a:gd name="T10" fmla="*/ 36 w 154"/>
              <a:gd name="T11" fmla="*/ 0 h 148"/>
              <a:gd name="T12" fmla="*/ 32 w 154"/>
              <a:gd name="T13" fmla="*/ 3 h 148"/>
              <a:gd name="T14" fmla="*/ 66 w 154"/>
              <a:gd name="T15" fmla="*/ 40 h 148"/>
              <a:gd name="T16" fmla="*/ 4 w 154"/>
              <a:gd name="T17" fmla="*/ 40 h 148"/>
              <a:gd name="T18" fmla="*/ 0 w 154"/>
              <a:gd name="T19" fmla="*/ 44 h 148"/>
              <a:gd name="T20" fmla="*/ 0 w 154"/>
              <a:gd name="T21" fmla="*/ 144 h 148"/>
              <a:gd name="T22" fmla="*/ 4 w 154"/>
              <a:gd name="T23" fmla="*/ 148 h 148"/>
              <a:gd name="T24" fmla="*/ 150 w 154"/>
              <a:gd name="T25" fmla="*/ 148 h 148"/>
              <a:gd name="T26" fmla="*/ 154 w 154"/>
              <a:gd name="T27" fmla="*/ 144 h 148"/>
              <a:gd name="T28" fmla="*/ 154 w 154"/>
              <a:gd name="T29" fmla="*/ 44 h 148"/>
              <a:gd name="T30" fmla="*/ 150 w 154"/>
              <a:gd name="T31" fmla="*/ 40 h 148"/>
              <a:gd name="T32" fmla="*/ 145 w 154"/>
              <a:gd name="T33" fmla="*/ 135 h 148"/>
              <a:gd name="T34" fmla="*/ 141 w 154"/>
              <a:gd name="T35" fmla="*/ 139 h 148"/>
              <a:gd name="T36" fmla="*/ 13 w 154"/>
              <a:gd name="T37" fmla="*/ 139 h 148"/>
              <a:gd name="T38" fmla="*/ 9 w 154"/>
              <a:gd name="T39" fmla="*/ 135 h 148"/>
              <a:gd name="T40" fmla="*/ 9 w 154"/>
              <a:gd name="T41" fmla="*/ 52 h 148"/>
              <a:gd name="T42" fmla="*/ 13 w 154"/>
              <a:gd name="T43" fmla="*/ 48 h 148"/>
              <a:gd name="T44" fmla="*/ 141 w 154"/>
              <a:gd name="T45" fmla="*/ 48 h 148"/>
              <a:gd name="T46" fmla="*/ 145 w 154"/>
              <a:gd name="T47" fmla="*/ 52 h 148"/>
              <a:gd name="T48" fmla="*/ 145 w 154"/>
              <a:gd name="T49" fmla="*/ 13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4" h="148">
                <a:moveTo>
                  <a:pt x="150" y="40"/>
                </a:moveTo>
                <a:cubicBezTo>
                  <a:pt x="91" y="40"/>
                  <a:pt x="91" y="40"/>
                  <a:pt x="91" y="4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0"/>
                  <a:pt x="120" y="0"/>
                  <a:pt x="120" y="0"/>
                </a:cubicBezTo>
                <a:cubicBezTo>
                  <a:pt x="77" y="39"/>
                  <a:pt x="77" y="39"/>
                  <a:pt x="77" y="39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66" y="40"/>
                  <a:pt x="66" y="40"/>
                  <a:pt x="66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6"/>
                  <a:pt x="2" y="148"/>
                  <a:pt x="4" y="148"/>
                </a:cubicBezTo>
                <a:cubicBezTo>
                  <a:pt x="150" y="148"/>
                  <a:pt x="150" y="148"/>
                  <a:pt x="150" y="148"/>
                </a:cubicBezTo>
                <a:cubicBezTo>
                  <a:pt x="152" y="148"/>
                  <a:pt x="154" y="146"/>
                  <a:pt x="154" y="144"/>
                </a:cubicBezTo>
                <a:cubicBezTo>
                  <a:pt x="154" y="44"/>
                  <a:pt x="154" y="44"/>
                  <a:pt x="154" y="44"/>
                </a:cubicBezTo>
                <a:cubicBezTo>
                  <a:pt x="154" y="42"/>
                  <a:pt x="152" y="40"/>
                  <a:pt x="150" y="40"/>
                </a:cubicBezTo>
                <a:close/>
                <a:moveTo>
                  <a:pt x="145" y="135"/>
                </a:moveTo>
                <a:cubicBezTo>
                  <a:pt x="145" y="137"/>
                  <a:pt x="143" y="139"/>
                  <a:pt x="141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1" y="139"/>
                  <a:pt x="9" y="137"/>
                  <a:pt x="9" y="135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0"/>
                  <a:pt x="11" y="48"/>
                  <a:pt x="13" y="48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3" y="48"/>
                  <a:pt x="145" y="50"/>
                  <a:pt x="145" y="52"/>
                </a:cubicBezTo>
                <a:lnTo>
                  <a:pt x="145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1800">
              <a:solidFill>
                <a:srgbClr val="292929"/>
              </a:solidFill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3" y="0"/>
          <a:ext cx="11909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" y="0"/>
                        <a:ext cx="119093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6"/>
          <p:cNvSpPr>
            <a:spLocks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6220586" y="2008094"/>
            <a:ext cx="1702251" cy="2169610"/>
          </a:xfrm>
          <a:custGeom>
            <a:avLst/>
            <a:gdLst>
              <a:gd name="T0" fmla="*/ 150 w 154"/>
              <a:gd name="T1" fmla="*/ 40 h 148"/>
              <a:gd name="T2" fmla="*/ 91 w 154"/>
              <a:gd name="T3" fmla="*/ 40 h 148"/>
              <a:gd name="T4" fmla="*/ 124 w 154"/>
              <a:gd name="T5" fmla="*/ 3 h 148"/>
              <a:gd name="T6" fmla="*/ 120 w 154"/>
              <a:gd name="T7" fmla="*/ 0 h 148"/>
              <a:gd name="T8" fmla="*/ 77 w 154"/>
              <a:gd name="T9" fmla="*/ 39 h 148"/>
              <a:gd name="T10" fmla="*/ 36 w 154"/>
              <a:gd name="T11" fmla="*/ 0 h 148"/>
              <a:gd name="T12" fmla="*/ 32 w 154"/>
              <a:gd name="T13" fmla="*/ 3 h 148"/>
              <a:gd name="T14" fmla="*/ 66 w 154"/>
              <a:gd name="T15" fmla="*/ 40 h 148"/>
              <a:gd name="T16" fmla="*/ 4 w 154"/>
              <a:gd name="T17" fmla="*/ 40 h 148"/>
              <a:gd name="T18" fmla="*/ 0 w 154"/>
              <a:gd name="T19" fmla="*/ 44 h 148"/>
              <a:gd name="T20" fmla="*/ 0 w 154"/>
              <a:gd name="T21" fmla="*/ 144 h 148"/>
              <a:gd name="T22" fmla="*/ 4 w 154"/>
              <a:gd name="T23" fmla="*/ 148 h 148"/>
              <a:gd name="T24" fmla="*/ 150 w 154"/>
              <a:gd name="T25" fmla="*/ 148 h 148"/>
              <a:gd name="T26" fmla="*/ 154 w 154"/>
              <a:gd name="T27" fmla="*/ 144 h 148"/>
              <a:gd name="T28" fmla="*/ 154 w 154"/>
              <a:gd name="T29" fmla="*/ 44 h 148"/>
              <a:gd name="T30" fmla="*/ 150 w 154"/>
              <a:gd name="T31" fmla="*/ 40 h 148"/>
              <a:gd name="T32" fmla="*/ 145 w 154"/>
              <a:gd name="T33" fmla="*/ 135 h 148"/>
              <a:gd name="T34" fmla="*/ 141 w 154"/>
              <a:gd name="T35" fmla="*/ 139 h 148"/>
              <a:gd name="T36" fmla="*/ 13 w 154"/>
              <a:gd name="T37" fmla="*/ 139 h 148"/>
              <a:gd name="T38" fmla="*/ 9 w 154"/>
              <a:gd name="T39" fmla="*/ 135 h 148"/>
              <a:gd name="T40" fmla="*/ 9 w 154"/>
              <a:gd name="T41" fmla="*/ 52 h 148"/>
              <a:gd name="T42" fmla="*/ 13 w 154"/>
              <a:gd name="T43" fmla="*/ 48 h 148"/>
              <a:gd name="T44" fmla="*/ 141 w 154"/>
              <a:gd name="T45" fmla="*/ 48 h 148"/>
              <a:gd name="T46" fmla="*/ 145 w 154"/>
              <a:gd name="T47" fmla="*/ 52 h 148"/>
              <a:gd name="T48" fmla="*/ 145 w 154"/>
              <a:gd name="T49" fmla="*/ 13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4" h="148">
                <a:moveTo>
                  <a:pt x="150" y="40"/>
                </a:moveTo>
                <a:cubicBezTo>
                  <a:pt x="91" y="40"/>
                  <a:pt x="91" y="40"/>
                  <a:pt x="91" y="40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0"/>
                  <a:pt x="120" y="0"/>
                  <a:pt x="120" y="0"/>
                </a:cubicBezTo>
                <a:cubicBezTo>
                  <a:pt x="77" y="39"/>
                  <a:pt x="77" y="39"/>
                  <a:pt x="77" y="39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3"/>
                  <a:pt x="32" y="3"/>
                  <a:pt x="32" y="3"/>
                </a:cubicBezTo>
                <a:cubicBezTo>
                  <a:pt x="66" y="40"/>
                  <a:pt x="66" y="40"/>
                  <a:pt x="66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46"/>
                  <a:pt x="2" y="148"/>
                  <a:pt x="4" y="148"/>
                </a:cubicBezTo>
                <a:cubicBezTo>
                  <a:pt x="150" y="148"/>
                  <a:pt x="150" y="148"/>
                  <a:pt x="150" y="148"/>
                </a:cubicBezTo>
                <a:cubicBezTo>
                  <a:pt x="152" y="148"/>
                  <a:pt x="154" y="146"/>
                  <a:pt x="154" y="144"/>
                </a:cubicBezTo>
                <a:cubicBezTo>
                  <a:pt x="154" y="44"/>
                  <a:pt x="154" y="44"/>
                  <a:pt x="154" y="44"/>
                </a:cubicBezTo>
                <a:cubicBezTo>
                  <a:pt x="154" y="42"/>
                  <a:pt x="152" y="40"/>
                  <a:pt x="150" y="40"/>
                </a:cubicBezTo>
                <a:close/>
                <a:moveTo>
                  <a:pt x="145" y="135"/>
                </a:moveTo>
                <a:cubicBezTo>
                  <a:pt x="145" y="137"/>
                  <a:pt x="143" y="139"/>
                  <a:pt x="141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1" y="139"/>
                  <a:pt x="9" y="137"/>
                  <a:pt x="9" y="135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0"/>
                  <a:pt x="11" y="48"/>
                  <a:pt x="13" y="48"/>
                </a:cubicBezTo>
                <a:cubicBezTo>
                  <a:pt x="141" y="48"/>
                  <a:pt x="141" y="48"/>
                  <a:pt x="141" y="48"/>
                </a:cubicBezTo>
                <a:cubicBezTo>
                  <a:pt x="143" y="48"/>
                  <a:pt x="145" y="50"/>
                  <a:pt x="145" y="52"/>
                </a:cubicBezTo>
                <a:lnTo>
                  <a:pt x="145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18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000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solidFill>
          <a:schemeClr val="accent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5" y="1447800"/>
            <a:ext cx="315478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13" y="5630478"/>
            <a:ext cx="3154788" cy="461665"/>
          </a:xfrm>
        </p:spPr>
        <p:txBody>
          <a:bodyPr>
            <a:noAutofit/>
          </a:bodyPr>
          <a:lstStyle>
            <a:lvl1pPr marL="0" indent="0" algn="l" defTabSz="685755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17215" y="4160520"/>
            <a:ext cx="6656137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50" b="0" i="0" u="none" strike="noStrike" kern="1200" cap="none" spc="-482" normalizeH="0" baseline="0" noProof="0" dirty="0" smtClean="0">
                <a:ln w="11430"/>
                <a:solidFill>
                  <a:schemeClr val="accent2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8" name="Group 7"/>
          <p:cNvGrpSpPr/>
          <p:nvPr/>
        </p:nvGrpSpPr>
        <p:grpSpPr bwMode="black">
          <a:xfrm>
            <a:off x="5929975" y="2242931"/>
            <a:ext cx="2383307" cy="1934622"/>
            <a:chOff x="10387012" y="4179358"/>
            <a:chExt cx="974726" cy="593725"/>
          </a:xfrm>
          <a:solidFill>
            <a:srgbClr val="FFFFFF"/>
          </a:solidFill>
        </p:grpSpPr>
        <p:sp>
          <p:nvSpPr>
            <p:cNvPr id="9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</p:grpSp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3" y="0"/>
          <a:ext cx="11909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" y="0"/>
                        <a:ext cx="119093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 userDrawn="1">
            <p:custDataLst>
              <p:tags r:id="rId3"/>
            </p:custDataLst>
          </p:nvPr>
        </p:nvGrpSpPr>
        <p:grpSpPr bwMode="black">
          <a:xfrm>
            <a:off x="5929975" y="2242931"/>
            <a:ext cx="2383307" cy="1934622"/>
            <a:chOff x="10387012" y="4179358"/>
            <a:chExt cx="974726" cy="593725"/>
          </a:xfrm>
          <a:solidFill>
            <a:srgbClr val="FFFFFF"/>
          </a:solidFill>
        </p:grpSpPr>
        <p:sp>
          <p:nvSpPr>
            <p:cNvPr id="17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>
                <a:solidFill>
                  <a:srgbClr val="29292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5752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solidFill>
          <a:srgbClr val="FFBE0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5" y="1447800"/>
            <a:ext cx="315478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13" y="5630478"/>
            <a:ext cx="3154788" cy="461665"/>
          </a:xfrm>
        </p:spPr>
        <p:txBody>
          <a:bodyPr>
            <a:noAutofit/>
          </a:bodyPr>
          <a:lstStyle>
            <a:lvl1pPr marL="0" indent="0" algn="l" defTabSz="685755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17215" y="4160520"/>
            <a:ext cx="6656137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50" b="0" i="0" u="none" strike="noStrike" kern="1200" cap="none" spc="-482" normalizeH="0" baseline="0" noProof="0" dirty="0" smtClean="0">
                <a:ln w="11430"/>
                <a:solidFill>
                  <a:srgbClr val="FFE497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25" name="Freeform 64"/>
          <p:cNvSpPr>
            <a:spLocks noEditPoints="1"/>
          </p:cNvSpPr>
          <p:nvPr/>
        </p:nvSpPr>
        <p:spPr bwMode="black">
          <a:xfrm>
            <a:off x="5944257" y="1932604"/>
            <a:ext cx="2260588" cy="231424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29" tIns="30865" rIns="61729" bIns="30865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1200">
              <a:solidFill>
                <a:srgbClr val="292929"/>
              </a:solidFill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3" y="0"/>
          <a:ext cx="11909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" y="0"/>
                        <a:ext cx="119093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64"/>
          <p:cNvSpPr>
            <a:spLocks noEditPoints="1"/>
          </p:cNvSpPr>
          <p:nvPr userDrawn="1">
            <p:custDataLst>
              <p:tags r:id="rId3"/>
            </p:custDataLst>
          </p:nvPr>
        </p:nvSpPr>
        <p:spPr bwMode="black">
          <a:xfrm>
            <a:off x="5944257" y="1932604"/>
            <a:ext cx="2260588" cy="231424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29" tIns="30865" rIns="61729" bIns="30865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 sz="120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280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solidFill>
          <a:schemeClr val="accent3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215" y="1447800"/>
            <a:ext cx="315478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3600" baseline="0">
                <a:solidFill>
                  <a:schemeClr val="bg1">
                    <a:alpha val="98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13" y="5630478"/>
            <a:ext cx="3154788" cy="461665"/>
          </a:xfrm>
        </p:spPr>
        <p:txBody>
          <a:bodyPr>
            <a:noAutofit/>
          </a:bodyPr>
          <a:lstStyle>
            <a:lvl1pPr marL="0" indent="0" algn="l" defTabSz="685755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lang="en-US" sz="1800" kern="1200" dirty="0">
                <a:solidFill>
                  <a:schemeClr val="bg1">
                    <a:alpha val="99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17215" y="4160520"/>
            <a:ext cx="6656137" cy="1274538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bg2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4950" b="0" i="0" u="none" strike="noStrike" kern="1200" cap="none" spc="-482" normalizeH="0" baseline="0" noProof="0" dirty="0" smtClean="0">
                <a:ln w="11430"/>
                <a:solidFill>
                  <a:schemeClr val="accent3">
                    <a:lumMod val="40000"/>
                    <a:lumOff val="60000"/>
                    <a:alpha val="99000"/>
                  </a:schemeClr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663806" y="1905000"/>
            <a:ext cx="958447" cy="3245368"/>
            <a:chOff x="7558088" y="1685925"/>
            <a:chExt cx="1322387" cy="3359150"/>
          </a:xfrm>
          <a:solidFill>
            <a:schemeClr val="bg1"/>
          </a:solidFill>
        </p:grpSpPr>
        <p:sp>
          <p:nvSpPr>
            <p:cNvPr id="12" name="Oval 6"/>
            <p:cNvSpPr>
              <a:spLocks noChangeArrowheads="1"/>
            </p:cNvSpPr>
            <p:nvPr userDrawn="1"/>
          </p:nvSpPr>
          <p:spPr bwMode="auto">
            <a:xfrm>
              <a:off x="7943850" y="1685925"/>
              <a:ext cx="547687" cy="558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7558088" y="2308225"/>
              <a:ext cx="1322387" cy="2736850"/>
            </a:xfrm>
            <a:custGeom>
              <a:avLst/>
              <a:gdLst>
                <a:gd name="T0" fmla="*/ 327 w 353"/>
                <a:gd name="T1" fmla="*/ 30 h 730"/>
                <a:gd name="T2" fmla="*/ 327 w 353"/>
                <a:gd name="T3" fmla="*/ 30 h 730"/>
                <a:gd name="T4" fmla="*/ 323 w 353"/>
                <a:gd name="T5" fmla="*/ 26 h 730"/>
                <a:gd name="T6" fmla="*/ 321 w 353"/>
                <a:gd name="T7" fmla="*/ 24 h 730"/>
                <a:gd name="T8" fmla="*/ 320 w 353"/>
                <a:gd name="T9" fmla="*/ 23 h 730"/>
                <a:gd name="T10" fmla="*/ 287 w 353"/>
                <a:gd name="T11" fmla="*/ 5 h 730"/>
                <a:gd name="T12" fmla="*/ 287 w 353"/>
                <a:gd name="T13" fmla="*/ 5 h 730"/>
                <a:gd name="T14" fmla="*/ 283 w 353"/>
                <a:gd name="T15" fmla="*/ 4 h 730"/>
                <a:gd name="T16" fmla="*/ 282 w 353"/>
                <a:gd name="T17" fmla="*/ 4 h 730"/>
                <a:gd name="T18" fmla="*/ 280 w 353"/>
                <a:gd name="T19" fmla="*/ 3 h 730"/>
                <a:gd name="T20" fmla="*/ 277 w 353"/>
                <a:gd name="T21" fmla="*/ 2 h 730"/>
                <a:gd name="T22" fmla="*/ 276 w 353"/>
                <a:gd name="T23" fmla="*/ 2 h 730"/>
                <a:gd name="T24" fmla="*/ 272 w 353"/>
                <a:gd name="T25" fmla="*/ 2 h 730"/>
                <a:gd name="T26" fmla="*/ 272 w 353"/>
                <a:gd name="T27" fmla="*/ 1 h 730"/>
                <a:gd name="T28" fmla="*/ 267 w 353"/>
                <a:gd name="T29" fmla="*/ 1 h 730"/>
                <a:gd name="T30" fmla="*/ 267 w 353"/>
                <a:gd name="T31" fmla="*/ 1 h 730"/>
                <a:gd name="T32" fmla="*/ 263 w 353"/>
                <a:gd name="T33" fmla="*/ 1 h 730"/>
                <a:gd name="T34" fmla="*/ 262 w 353"/>
                <a:gd name="T35" fmla="*/ 1 h 730"/>
                <a:gd name="T36" fmla="*/ 258 w 353"/>
                <a:gd name="T37" fmla="*/ 0 h 730"/>
                <a:gd name="T38" fmla="*/ 258 w 353"/>
                <a:gd name="T39" fmla="*/ 0 h 730"/>
                <a:gd name="T40" fmla="*/ 96 w 353"/>
                <a:gd name="T41" fmla="*/ 0 h 730"/>
                <a:gd name="T42" fmla="*/ 95 w 353"/>
                <a:gd name="T43" fmla="*/ 0 h 730"/>
                <a:gd name="T44" fmla="*/ 95 w 353"/>
                <a:gd name="T45" fmla="*/ 0 h 730"/>
                <a:gd name="T46" fmla="*/ 0 w 353"/>
                <a:gd name="T47" fmla="*/ 95 h 730"/>
                <a:gd name="T48" fmla="*/ 0 w 353"/>
                <a:gd name="T49" fmla="*/ 323 h 730"/>
                <a:gd name="T50" fmla="*/ 32 w 353"/>
                <a:gd name="T51" fmla="*/ 356 h 730"/>
                <a:gd name="T52" fmla="*/ 64 w 353"/>
                <a:gd name="T53" fmla="*/ 323 h 730"/>
                <a:gd name="T54" fmla="*/ 64 w 353"/>
                <a:gd name="T55" fmla="*/ 117 h 730"/>
                <a:gd name="T56" fmla="*/ 81 w 353"/>
                <a:gd name="T57" fmla="*/ 117 h 730"/>
                <a:gd name="T58" fmla="*/ 81 w 353"/>
                <a:gd name="T59" fmla="*/ 687 h 730"/>
                <a:gd name="T60" fmla="*/ 125 w 353"/>
                <a:gd name="T61" fmla="*/ 730 h 730"/>
                <a:gd name="T62" fmla="*/ 168 w 353"/>
                <a:gd name="T63" fmla="*/ 687 h 730"/>
                <a:gd name="T64" fmla="*/ 168 w 353"/>
                <a:gd name="T65" fmla="*/ 358 h 730"/>
                <a:gd name="T66" fmla="*/ 185 w 353"/>
                <a:gd name="T67" fmla="*/ 358 h 730"/>
                <a:gd name="T68" fmla="*/ 185 w 353"/>
                <a:gd name="T69" fmla="*/ 687 h 730"/>
                <a:gd name="T70" fmla="*/ 228 w 353"/>
                <a:gd name="T71" fmla="*/ 730 h 730"/>
                <a:gd name="T72" fmla="*/ 272 w 353"/>
                <a:gd name="T73" fmla="*/ 687 h 730"/>
                <a:gd name="T74" fmla="*/ 272 w 353"/>
                <a:gd name="T75" fmla="*/ 683 h 730"/>
                <a:gd name="T76" fmla="*/ 272 w 353"/>
                <a:gd name="T77" fmla="*/ 687 h 730"/>
                <a:gd name="T78" fmla="*/ 272 w 353"/>
                <a:gd name="T79" fmla="*/ 117 h 730"/>
                <a:gd name="T80" fmla="*/ 289 w 353"/>
                <a:gd name="T81" fmla="*/ 117 h 730"/>
                <a:gd name="T82" fmla="*/ 289 w 353"/>
                <a:gd name="T83" fmla="*/ 315 h 730"/>
                <a:gd name="T84" fmla="*/ 289 w 353"/>
                <a:gd name="T85" fmla="*/ 314 h 730"/>
                <a:gd name="T86" fmla="*/ 289 w 353"/>
                <a:gd name="T87" fmla="*/ 323 h 730"/>
                <a:gd name="T88" fmla="*/ 294 w 353"/>
                <a:gd name="T89" fmla="*/ 342 h 730"/>
                <a:gd name="T90" fmla="*/ 321 w 353"/>
                <a:gd name="T91" fmla="*/ 356 h 730"/>
                <a:gd name="T92" fmla="*/ 353 w 353"/>
                <a:gd name="T93" fmla="*/ 325 h 730"/>
                <a:gd name="T94" fmla="*/ 353 w 353"/>
                <a:gd name="T95" fmla="*/ 323 h 730"/>
                <a:gd name="T96" fmla="*/ 353 w 353"/>
                <a:gd name="T97" fmla="*/ 323 h 730"/>
                <a:gd name="T98" fmla="*/ 353 w 353"/>
                <a:gd name="T99" fmla="*/ 298 h 730"/>
                <a:gd name="T100" fmla="*/ 353 w 353"/>
                <a:gd name="T101" fmla="*/ 95 h 730"/>
                <a:gd name="T102" fmla="*/ 327 w 353"/>
                <a:gd name="T103" fmla="*/ 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30">
                  <a:moveTo>
                    <a:pt x="327" y="30"/>
                  </a:moveTo>
                  <a:cubicBezTo>
                    <a:pt x="327" y="30"/>
                    <a:pt x="327" y="30"/>
                    <a:pt x="327" y="30"/>
                  </a:cubicBezTo>
                  <a:cubicBezTo>
                    <a:pt x="326" y="29"/>
                    <a:pt x="324" y="27"/>
                    <a:pt x="323" y="26"/>
                  </a:cubicBezTo>
                  <a:cubicBezTo>
                    <a:pt x="322" y="25"/>
                    <a:pt x="321" y="25"/>
                    <a:pt x="321" y="24"/>
                  </a:cubicBezTo>
                  <a:cubicBezTo>
                    <a:pt x="320" y="24"/>
                    <a:pt x="320" y="24"/>
                    <a:pt x="320" y="23"/>
                  </a:cubicBezTo>
                  <a:cubicBezTo>
                    <a:pt x="310" y="15"/>
                    <a:pt x="299" y="9"/>
                    <a:pt x="287" y="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86" y="5"/>
                    <a:pt x="285" y="4"/>
                    <a:pt x="283" y="4"/>
                  </a:cubicBezTo>
                  <a:cubicBezTo>
                    <a:pt x="283" y="4"/>
                    <a:pt x="283" y="4"/>
                    <a:pt x="282" y="4"/>
                  </a:cubicBezTo>
                  <a:cubicBezTo>
                    <a:pt x="281" y="3"/>
                    <a:pt x="280" y="3"/>
                    <a:pt x="280" y="3"/>
                  </a:cubicBezTo>
                  <a:cubicBezTo>
                    <a:pt x="279" y="3"/>
                    <a:pt x="278" y="3"/>
                    <a:pt x="277" y="2"/>
                  </a:cubicBezTo>
                  <a:cubicBezTo>
                    <a:pt x="277" y="2"/>
                    <a:pt x="276" y="2"/>
                    <a:pt x="276" y="2"/>
                  </a:cubicBezTo>
                  <a:cubicBezTo>
                    <a:pt x="274" y="2"/>
                    <a:pt x="273" y="2"/>
                    <a:pt x="272" y="2"/>
                  </a:cubicBezTo>
                  <a:cubicBezTo>
                    <a:pt x="272" y="2"/>
                    <a:pt x="272" y="2"/>
                    <a:pt x="272" y="1"/>
                  </a:cubicBezTo>
                  <a:cubicBezTo>
                    <a:pt x="270" y="1"/>
                    <a:pt x="269" y="1"/>
                    <a:pt x="267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6" y="1"/>
                    <a:pt x="264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1" y="1"/>
                    <a:pt x="259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1"/>
                    <a:pt x="0" y="43"/>
                    <a:pt x="0" y="95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41"/>
                    <a:pt x="15" y="356"/>
                    <a:pt x="32" y="356"/>
                  </a:cubicBezTo>
                  <a:cubicBezTo>
                    <a:pt x="50" y="356"/>
                    <a:pt x="64" y="341"/>
                    <a:pt x="64" y="323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1" y="687"/>
                    <a:pt x="81" y="687"/>
                    <a:pt x="81" y="687"/>
                  </a:cubicBezTo>
                  <a:cubicBezTo>
                    <a:pt x="81" y="711"/>
                    <a:pt x="101" y="730"/>
                    <a:pt x="125" y="730"/>
                  </a:cubicBezTo>
                  <a:cubicBezTo>
                    <a:pt x="148" y="730"/>
                    <a:pt x="168" y="711"/>
                    <a:pt x="168" y="687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687"/>
                    <a:pt x="185" y="687"/>
                    <a:pt x="185" y="687"/>
                  </a:cubicBezTo>
                  <a:cubicBezTo>
                    <a:pt x="185" y="711"/>
                    <a:pt x="204" y="730"/>
                    <a:pt x="228" y="730"/>
                  </a:cubicBezTo>
                  <a:cubicBezTo>
                    <a:pt x="252" y="730"/>
                    <a:pt x="272" y="711"/>
                    <a:pt x="272" y="687"/>
                  </a:cubicBezTo>
                  <a:cubicBezTo>
                    <a:pt x="272" y="686"/>
                    <a:pt x="272" y="685"/>
                    <a:pt x="272" y="683"/>
                  </a:cubicBezTo>
                  <a:cubicBezTo>
                    <a:pt x="272" y="687"/>
                    <a:pt x="272" y="687"/>
                    <a:pt x="272" y="687"/>
                  </a:cubicBezTo>
                  <a:cubicBezTo>
                    <a:pt x="272" y="687"/>
                    <a:pt x="272" y="687"/>
                    <a:pt x="272" y="117"/>
                  </a:cubicBezTo>
                  <a:cubicBezTo>
                    <a:pt x="272" y="117"/>
                    <a:pt x="272" y="117"/>
                    <a:pt x="289" y="117"/>
                  </a:cubicBezTo>
                  <a:cubicBezTo>
                    <a:pt x="289" y="117"/>
                    <a:pt x="289" y="117"/>
                    <a:pt x="289" y="315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30"/>
                    <a:pt x="291" y="337"/>
                    <a:pt x="294" y="342"/>
                  </a:cubicBezTo>
                  <a:cubicBezTo>
                    <a:pt x="300" y="350"/>
                    <a:pt x="310" y="356"/>
                    <a:pt x="321" y="356"/>
                  </a:cubicBezTo>
                  <a:cubicBezTo>
                    <a:pt x="338" y="356"/>
                    <a:pt x="352" y="342"/>
                    <a:pt x="353" y="325"/>
                  </a:cubicBezTo>
                  <a:cubicBezTo>
                    <a:pt x="353" y="324"/>
                    <a:pt x="353" y="324"/>
                    <a:pt x="353" y="323"/>
                  </a:cubicBezTo>
                  <a:cubicBezTo>
                    <a:pt x="353" y="323"/>
                    <a:pt x="353" y="323"/>
                    <a:pt x="353" y="323"/>
                  </a:cubicBezTo>
                  <a:cubicBezTo>
                    <a:pt x="353" y="298"/>
                    <a:pt x="353" y="298"/>
                    <a:pt x="353" y="298"/>
                  </a:cubicBezTo>
                  <a:cubicBezTo>
                    <a:pt x="353" y="270"/>
                    <a:pt x="353" y="213"/>
                    <a:pt x="353" y="95"/>
                  </a:cubicBezTo>
                  <a:cubicBezTo>
                    <a:pt x="353" y="70"/>
                    <a:pt x="343" y="47"/>
                    <a:pt x="32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800">
                <a:solidFill>
                  <a:srgbClr val="292929"/>
                </a:solidFill>
              </a:endParaRPr>
            </a:p>
          </p:txBody>
        </p:sp>
      </p:grp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3" y="0"/>
          <a:ext cx="11909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" y="0"/>
                        <a:ext cx="119093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 userDrawn="1">
            <p:custDataLst>
              <p:tags r:id="rId3"/>
            </p:custDataLst>
          </p:nvPr>
        </p:nvGrpSpPr>
        <p:grpSpPr>
          <a:xfrm>
            <a:off x="6663806" y="1905000"/>
            <a:ext cx="958447" cy="3245368"/>
            <a:chOff x="7558088" y="1685925"/>
            <a:chExt cx="1322387" cy="3359150"/>
          </a:xfrm>
          <a:solidFill>
            <a:schemeClr val="bg1"/>
          </a:solidFill>
        </p:grpSpPr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7943850" y="1685925"/>
              <a:ext cx="547687" cy="558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800">
                <a:solidFill>
                  <a:srgbClr val="292929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7558088" y="2308225"/>
              <a:ext cx="1322387" cy="2736850"/>
            </a:xfrm>
            <a:custGeom>
              <a:avLst/>
              <a:gdLst>
                <a:gd name="T0" fmla="*/ 327 w 353"/>
                <a:gd name="T1" fmla="*/ 30 h 730"/>
                <a:gd name="T2" fmla="*/ 327 w 353"/>
                <a:gd name="T3" fmla="*/ 30 h 730"/>
                <a:gd name="T4" fmla="*/ 323 w 353"/>
                <a:gd name="T5" fmla="*/ 26 h 730"/>
                <a:gd name="T6" fmla="*/ 321 w 353"/>
                <a:gd name="T7" fmla="*/ 24 h 730"/>
                <a:gd name="T8" fmla="*/ 320 w 353"/>
                <a:gd name="T9" fmla="*/ 23 h 730"/>
                <a:gd name="T10" fmla="*/ 287 w 353"/>
                <a:gd name="T11" fmla="*/ 5 h 730"/>
                <a:gd name="T12" fmla="*/ 287 w 353"/>
                <a:gd name="T13" fmla="*/ 5 h 730"/>
                <a:gd name="T14" fmla="*/ 283 w 353"/>
                <a:gd name="T15" fmla="*/ 4 h 730"/>
                <a:gd name="T16" fmla="*/ 282 w 353"/>
                <a:gd name="T17" fmla="*/ 4 h 730"/>
                <a:gd name="T18" fmla="*/ 280 w 353"/>
                <a:gd name="T19" fmla="*/ 3 h 730"/>
                <a:gd name="T20" fmla="*/ 277 w 353"/>
                <a:gd name="T21" fmla="*/ 2 h 730"/>
                <a:gd name="T22" fmla="*/ 276 w 353"/>
                <a:gd name="T23" fmla="*/ 2 h 730"/>
                <a:gd name="T24" fmla="*/ 272 w 353"/>
                <a:gd name="T25" fmla="*/ 2 h 730"/>
                <a:gd name="T26" fmla="*/ 272 w 353"/>
                <a:gd name="T27" fmla="*/ 1 h 730"/>
                <a:gd name="T28" fmla="*/ 267 w 353"/>
                <a:gd name="T29" fmla="*/ 1 h 730"/>
                <a:gd name="T30" fmla="*/ 267 w 353"/>
                <a:gd name="T31" fmla="*/ 1 h 730"/>
                <a:gd name="T32" fmla="*/ 263 w 353"/>
                <a:gd name="T33" fmla="*/ 1 h 730"/>
                <a:gd name="T34" fmla="*/ 262 w 353"/>
                <a:gd name="T35" fmla="*/ 1 h 730"/>
                <a:gd name="T36" fmla="*/ 258 w 353"/>
                <a:gd name="T37" fmla="*/ 0 h 730"/>
                <a:gd name="T38" fmla="*/ 258 w 353"/>
                <a:gd name="T39" fmla="*/ 0 h 730"/>
                <a:gd name="T40" fmla="*/ 96 w 353"/>
                <a:gd name="T41" fmla="*/ 0 h 730"/>
                <a:gd name="T42" fmla="*/ 95 w 353"/>
                <a:gd name="T43" fmla="*/ 0 h 730"/>
                <a:gd name="T44" fmla="*/ 95 w 353"/>
                <a:gd name="T45" fmla="*/ 0 h 730"/>
                <a:gd name="T46" fmla="*/ 0 w 353"/>
                <a:gd name="T47" fmla="*/ 95 h 730"/>
                <a:gd name="T48" fmla="*/ 0 w 353"/>
                <a:gd name="T49" fmla="*/ 323 h 730"/>
                <a:gd name="T50" fmla="*/ 32 w 353"/>
                <a:gd name="T51" fmla="*/ 356 h 730"/>
                <a:gd name="T52" fmla="*/ 64 w 353"/>
                <a:gd name="T53" fmla="*/ 323 h 730"/>
                <a:gd name="T54" fmla="*/ 64 w 353"/>
                <a:gd name="T55" fmla="*/ 117 h 730"/>
                <a:gd name="T56" fmla="*/ 81 w 353"/>
                <a:gd name="T57" fmla="*/ 117 h 730"/>
                <a:gd name="T58" fmla="*/ 81 w 353"/>
                <a:gd name="T59" fmla="*/ 687 h 730"/>
                <a:gd name="T60" fmla="*/ 125 w 353"/>
                <a:gd name="T61" fmla="*/ 730 h 730"/>
                <a:gd name="T62" fmla="*/ 168 w 353"/>
                <a:gd name="T63" fmla="*/ 687 h 730"/>
                <a:gd name="T64" fmla="*/ 168 w 353"/>
                <a:gd name="T65" fmla="*/ 358 h 730"/>
                <a:gd name="T66" fmla="*/ 185 w 353"/>
                <a:gd name="T67" fmla="*/ 358 h 730"/>
                <a:gd name="T68" fmla="*/ 185 w 353"/>
                <a:gd name="T69" fmla="*/ 687 h 730"/>
                <a:gd name="T70" fmla="*/ 228 w 353"/>
                <a:gd name="T71" fmla="*/ 730 h 730"/>
                <a:gd name="T72" fmla="*/ 272 w 353"/>
                <a:gd name="T73" fmla="*/ 687 h 730"/>
                <a:gd name="T74" fmla="*/ 272 w 353"/>
                <a:gd name="T75" fmla="*/ 683 h 730"/>
                <a:gd name="T76" fmla="*/ 272 w 353"/>
                <a:gd name="T77" fmla="*/ 687 h 730"/>
                <a:gd name="T78" fmla="*/ 272 w 353"/>
                <a:gd name="T79" fmla="*/ 117 h 730"/>
                <a:gd name="T80" fmla="*/ 289 w 353"/>
                <a:gd name="T81" fmla="*/ 117 h 730"/>
                <a:gd name="T82" fmla="*/ 289 w 353"/>
                <a:gd name="T83" fmla="*/ 315 h 730"/>
                <a:gd name="T84" fmla="*/ 289 w 353"/>
                <a:gd name="T85" fmla="*/ 314 h 730"/>
                <a:gd name="T86" fmla="*/ 289 w 353"/>
                <a:gd name="T87" fmla="*/ 323 h 730"/>
                <a:gd name="T88" fmla="*/ 294 w 353"/>
                <a:gd name="T89" fmla="*/ 342 h 730"/>
                <a:gd name="T90" fmla="*/ 321 w 353"/>
                <a:gd name="T91" fmla="*/ 356 h 730"/>
                <a:gd name="T92" fmla="*/ 353 w 353"/>
                <a:gd name="T93" fmla="*/ 325 h 730"/>
                <a:gd name="T94" fmla="*/ 353 w 353"/>
                <a:gd name="T95" fmla="*/ 323 h 730"/>
                <a:gd name="T96" fmla="*/ 353 w 353"/>
                <a:gd name="T97" fmla="*/ 323 h 730"/>
                <a:gd name="T98" fmla="*/ 353 w 353"/>
                <a:gd name="T99" fmla="*/ 298 h 730"/>
                <a:gd name="T100" fmla="*/ 353 w 353"/>
                <a:gd name="T101" fmla="*/ 95 h 730"/>
                <a:gd name="T102" fmla="*/ 327 w 353"/>
                <a:gd name="T103" fmla="*/ 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30">
                  <a:moveTo>
                    <a:pt x="327" y="30"/>
                  </a:moveTo>
                  <a:cubicBezTo>
                    <a:pt x="327" y="30"/>
                    <a:pt x="327" y="30"/>
                    <a:pt x="327" y="30"/>
                  </a:cubicBezTo>
                  <a:cubicBezTo>
                    <a:pt x="326" y="29"/>
                    <a:pt x="324" y="27"/>
                    <a:pt x="323" y="26"/>
                  </a:cubicBezTo>
                  <a:cubicBezTo>
                    <a:pt x="322" y="25"/>
                    <a:pt x="321" y="25"/>
                    <a:pt x="321" y="24"/>
                  </a:cubicBezTo>
                  <a:cubicBezTo>
                    <a:pt x="320" y="24"/>
                    <a:pt x="320" y="24"/>
                    <a:pt x="320" y="23"/>
                  </a:cubicBezTo>
                  <a:cubicBezTo>
                    <a:pt x="310" y="15"/>
                    <a:pt x="299" y="9"/>
                    <a:pt x="287" y="5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86" y="5"/>
                    <a:pt x="285" y="4"/>
                    <a:pt x="283" y="4"/>
                  </a:cubicBezTo>
                  <a:cubicBezTo>
                    <a:pt x="283" y="4"/>
                    <a:pt x="283" y="4"/>
                    <a:pt x="282" y="4"/>
                  </a:cubicBezTo>
                  <a:cubicBezTo>
                    <a:pt x="281" y="3"/>
                    <a:pt x="280" y="3"/>
                    <a:pt x="280" y="3"/>
                  </a:cubicBezTo>
                  <a:cubicBezTo>
                    <a:pt x="279" y="3"/>
                    <a:pt x="278" y="3"/>
                    <a:pt x="277" y="2"/>
                  </a:cubicBezTo>
                  <a:cubicBezTo>
                    <a:pt x="277" y="2"/>
                    <a:pt x="276" y="2"/>
                    <a:pt x="276" y="2"/>
                  </a:cubicBezTo>
                  <a:cubicBezTo>
                    <a:pt x="274" y="2"/>
                    <a:pt x="273" y="2"/>
                    <a:pt x="272" y="2"/>
                  </a:cubicBezTo>
                  <a:cubicBezTo>
                    <a:pt x="272" y="2"/>
                    <a:pt x="272" y="2"/>
                    <a:pt x="272" y="1"/>
                  </a:cubicBezTo>
                  <a:cubicBezTo>
                    <a:pt x="270" y="1"/>
                    <a:pt x="269" y="1"/>
                    <a:pt x="267" y="1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66" y="1"/>
                    <a:pt x="264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1" y="1"/>
                    <a:pt x="259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1"/>
                    <a:pt x="0" y="43"/>
                    <a:pt x="0" y="95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41"/>
                    <a:pt x="15" y="356"/>
                    <a:pt x="32" y="356"/>
                  </a:cubicBezTo>
                  <a:cubicBezTo>
                    <a:pt x="50" y="356"/>
                    <a:pt x="64" y="341"/>
                    <a:pt x="64" y="323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1" y="687"/>
                    <a:pt x="81" y="687"/>
                    <a:pt x="81" y="687"/>
                  </a:cubicBezTo>
                  <a:cubicBezTo>
                    <a:pt x="81" y="711"/>
                    <a:pt x="101" y="730"/>
                    <a:pt x="125" y="730"/>
                  </a:cubicBezTo>
                  <a:cubicBezTo>
                    <a:pt x="148" y="730"/>
                    <a:pt x="168" y="711"/>
                    <a:pt x="168" y="687"/>
                  </a:cubicBezTo>
                  <a:cubicBezTo>
                    <a:pt x="168" y="358"/>
                    <a:pt x="168" y="358"/>
                    <a:pt x="168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687"/>
                    <a:pt x="185" y="687"/>
                    <a:pt x="185" y="687"/>
                  </a:cubicBezTo>
                  <a:cubicBezTo>
                    <a:pt x="185" y="711"/>
                    <a:pt x="204" y="730"/>
                    <a:pt x="228" y="730"/>
                  </a:cubicBezTo>
                  <a:cubicBezTo>
                    <a:pt x="252" y="730"/>
                    <a:pt x="272" y="711"/>
                    <a:pt x="272" y="687"/>
                  </a:cubicBezTo>
                  <a:cubicBezTo>
                    <a:pt x="272" y="686"/>
                    <a:pt x="272" y="685"/>
                    <a:pt x="272" y="683"/>
                  </a:cubicBezTo>
                  <a:cubicBezTo>
                    <a:pt x="272" y="687"/>
                    <a:pt x="272" y="687"/>
                    <a:pt x="272" y="687"/>
                  </a:cubicBezTo>
                  <a:cubicBezTo>
                    <a:pt x="272" y="687"/>
                    <a:pt x="272" y="687"/>
                    <a:pt x="272" y="117"/>
                  </a:cubicBezTo>
                  <a:cubicBezTo>
                    <a:pt x="272" y="117"/>
                    <a:pt x="272" y="117"/>
                    <a:pt x="289" y="117"/>
                  </a:cubicBezTo>
                  <a:cubicBezTo>
                    <a:pt x="289" y="117"/>
                    <a:pt x="289" y="117"/>
                    <a:pt x="289" y="315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3"/>
                    <a:pt x="289" y="323"/>
                    <a:pt x="289" y="323"/>
                  </a:cubicBezTo>
                  <a:cubicBezTo>
                    <a:pt x="289" y="330"/>
                    <a:pt x="291" y="337"/>
                    <a:pt x="294" y="342"/>
                  </a:cubicBezTo>
                  <a:cubicBezTo>
                    <a:pt x="300" y="350"/>
                    <a:pt x="310" y="356"/>
                    <a:pt x="321" y="356"/>
                  </a:cubicBezTo>
                  <a:cubicBezTo>
                    <a:pt x="338" y="356"/>
                    <a:pt x="352" y="342"/>
                    <a:pt x="353" y="325"/>
                  </a:cubicBezTo>
                  <a:cubicBezTo>
                    <a:pt x="353" y="324"/>
                    <a:pt x="353" y="324"/>
                    <a:pt x="353" y="323"/>
                  </a:cubicBezTo>
                  <a:cubicBezTo>
                    <a:pt x="353" y="323"/>
                    <a:pt x="353" y="323"/>
                    <a:pt x="353" y="323"/>
                  </a:cubicBezTo>
                  <a:cubicBezTo>
                    <a:pt x="353" y="298"/>
                    <a:pt x="353" y="298"/>
                    <a:pt x="353" y="298"/>
                  </a:cubicBezTo>
                  <a:cubicBezTo>
                    <a:pt x="353" y="270"/>
                    <a:pt x="353" y="213"/>
                    <a:pt x="353" y="95"/>
                  </a:cubicBezTo>
                  <a:cubicBezTo>
                    <a:pt x="353" y="70"/>
                    <a:pt x="343" y="47"/>
                    <a:pt x="32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800">
                <a:solidFill>
                  <a:srgbClr val="29292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703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5"/>
            <a:ext cx="8363938" cy="56092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447801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/>
          </p:nvPr>
        </p:nvGraphicFramePr>
        <p:xfrm>
          <a:off x="3" y="0"/>
          <a:ext cx="11909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" y="0"/>
                        <a:ext cx="119093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4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ransition>
    <p:fade/>
  </p:transition>
  <p:txStyles>
    <p:titleStyle>
      <a:lvl1pPr algn="l" defTabSz="685755" rtl="0" eaLnBrk="1" latinLnBrk="0" hangingPunct="1">
        <a:lnSpc>
          <a:spcPct val="90000"/>
        </a:lnSpc>
        <a:spcBef>
          <a:spcPct val="0"/>
        </a:spcBef>
        <a:buNone/>
        <a:defRPr lang="en-US" sz="4050" b="0" kern="1200" cap="none" spc="-75" baseline="0" dirty="0" smtClean="0">
          <a:ln w="3175">
            <a:noFill/>
          </a:ln>
          <a:gradFill flip="none" rotWithShape="1"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272" indent="-345272" algn="l" defTabSz="685755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24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31" indent="-296459" algn="l" defTabSz="685755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21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43" indent="-302411" algn="l" defTabSz="685755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18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692" indent="-259550" algn="l" defTabSz="685755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15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099" indent="-252407" algn="l" defTabSz="685755" rtl="0" eaLnBrk="1" latinLnBrk="0" hangingPunct="1">
        <a:lnSpc>
          <a:spcPct val="90000"/>
        </a:lnSpc>
        <a:spcBef>
          <a:spcPct val="20000"/>
        </a:spcBef>
        <a:buSzPct val="80000"/>
        <a:buFont typeface="Arial" pitchFamily="34" charset="0"/>
        <a:buChar char="•"/>
        <a:defRPr sz="1500" kern="1200">
          <a:gradFill>
            <a:gsLst>
              <a:gs pos="0">
                <a:srgbClr val="595959"/>
              </a:gs>
              <a:gs pos="86000">
                <a:srgbClr val="595959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7" indent="-171439" algn="l" defTabSz="6857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5" indent="-171439" algn="l" defTabSz="6857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83" indent="-171439" algn="l" defTabSz="6857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61" indent="-171439" algn="l" defTabSz="6857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8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5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3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11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9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7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44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22" algn="l" defTabSz="6857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EA09-C4D8-4381-BA28-510062727E38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4C92A-5CDB-4A14-B5D9-E51490E5D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br.org/2012/10/data-scientist-the-sexiest-job-of-the-21st-century/" TargetMode="External"/><Relationship Id="rId3" Type="http://schemas.openxmlformats.org/officeDocument/2006/relationships/hyperlink" Target="http://research.microsoft.com/en-us/collaboration/fourthparadigm/" TargetMode="External"/><Relationship Id="rId7" Type="http://schemas.openxmlformats.org/officeDocument/2006/relationships/hyperlink" Target="http://blog.alexa.com/know-data-science-importan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ursera.org/learn/machine-learning/home/info" TargetMode="External"/><Relationship Id="rId5" Type="http://schemas.openxmlformats.org/officeDocument/2006/relationships/hyperlink" Target="https://www.coursera.org/learn/data-manipulation/home/info" TargetMode="External"/><Relationship Id="rId4" Type="http://schemas.openxmlformats.org/officeDocument/2006/relationships/hyperlink" Target="https://www.youtube.com/watch?v=hxXIJnjC_H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eznik.uneta.com.ua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ua.linkedin.com/pub/denis-reznik/3/502/234" TargetMode="External"/><Relationship Id="rId4" Type="http://schemas.openxmlformats.org/officeDocument/2006/relationships/hyperlink" Target="https://www.facebook.com/denis.reznik.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910" y="2084908"/>
            <a:ext cx="8298180" cy="929025"/>
          </a:xfrm>
        </p:spPr>
        <p:txBody>
          <a:bodyPr>
            <a:noAutofit/>
          </a:bodyPr>
          <a:lstStyle/>
          <a:p>
            <a:r>
              <a:rPr lang="en-US" sz="9600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7587"/>
            <a:ext cx="6858000" cy="48095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What is Data Science and Who is Data Scientist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401881"/>
            <a:ext cx="313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Denis Reznik</a:t>
            </a:r>
          </a:p>
          <a:p>
            <a:r>
              <a:rPr lang="en-US" sz="2000" dirty="0"/>
              <a:t>Data Architect at </a:t>
            </a:r>
            <a:r>
              <a:rPr lang="en-US" sz="2000" dirty="0" err="1"/>
              <a:t>Intapp</a:t>
            </a:r>
            <a:r>
              <a:rPr lang="en-US" sz="2000" dirty="0"/>
              <a:t> Kyiv</a:t>
            </a:r>
          </a:p>
        </p:txBody>
      </p:sp>
    </p:spTree>
    <p:extLst>
      <p:ext uri="{BB962C8B-B14F-4D97-AF65-F5344CB8AC3E}">
        <p14:creationId xmlns:p14="http://schemas.microsoft.com/office/powerpoint/2010/main" val="387105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i.ytimg.com/vi/bjI8A83i1F0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2" r="16113"/>
          <a:stretch/>
        </p:blipFill>
        <p:spPr bwMode="auto">
          <a:xfrm>
            <a:off x="4661460" y="0"/>
            <a:ext cx="4482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ytimg.com/vi/bjI8A83i1F0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r="51984"/>
          <a:stretch/>
        </p:blipFill>
        <p:spPr bwMode="auto">
          <a:xfrm>
            <a:off x="0" y="0"/>
            <a:ext cx="47707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5554" y="604334"/>
            <a:ext cx="21146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/>
              <a:t>Human</a:t>
            </a:r>
            <a:endParaRPr lang="en-US" sz="5000" dirty="0"/>
          </a:p>
        </p:txBody>
      </p:sp>
      <p:sp>
        <p:nvSpPr>
          <p:cNvPr id="11" name="Rectangle 10"/>
          <p:cNvSpPr/>
          <p:nvPr/>
        </p:nvSpPr>
        <p:spPr>
          <a:xfrm>
            <a:off x="5800008" y="604334"/>
            <a:ext cx="249780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/>
              <a:t>Machine</a:t>
            </a:r>
            <a:endParaRPr lang="en-US" sz="5000" dirty="0"/>
          </a:p>
        </p:txBody>
      </p:sp>
      <p:sp>
        <p:nvSpPr>
          <p:cNvPr id="12" name="Rectangle 11"/>
          <p:cNvSpPr/>
          <p:nvPr/>
        </p:nvSpPr>
        <p:spPr>
          <a:xfrm>
            <a:off x="3885789" y="602381"/>
            <a:ext cx="103406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/>
              <a:t>VS.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7525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vs.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</a:t>
            </a:r>
          </a:p>
          <a:p>
            <a:pPr lvl="1"/>
            <a:r>
              <a:rPr lang="en-US" dirty="0"/>
              <a:t>Naturally can work with small amount of data</a:t>
            </a:r>
          </a:p>
          <a:p>
            <a:pPr lvl="1"/>
            <a:r>
              <a:rPr lang="en-US" dirty="0"/>
              <a:t>Have a knowledge about domain</a:t>
            </a:r>
          </a:p>
          <a:p>
            <a:pPr lvl="1"/>
            <a:r>
              <a:rPr lang="en-US" dirty="0"/>
              <a:t>Good image recognition</a:t>
            </a:r>
          </a:p>
          <a:p>
            <a:r>
              <a:rPr lang="en-US" dirty="0"/>
              <a:t>Machines</a:t>
            </a:r>
          </a:p>
          <a:p>
            <a:pPr lvl="1"/>
            <a:r>
              <a:rPr lang="en-US" dirty="0"/>
              <a:t>Can make intensive computations</a:t>
            </a:r>
          </a:p>
          <a:p>
            <a:pPr lvl="1"/>
            <a:r>
              <a:rPr lang="en-US" dirty="0"/>
              <a:t>Knows only numbers and strings (well, actually only numbers)</a:t>
            </a:r>
          </a:p>
        </p:txBody>
      </p:sp>
    </p:spTree>
    <p:extLst>
      <p:ext uri="{BB962C8B-B14F-4D97-AF65-F5344CB8AC3E}">
        <p14:creationId xmlns:p14="http://schemas.microsoft.com/office/powerpoint/2010/main" val="25557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10139" y="3373438"/>
            <a:ext cx="6858000" cy="1655762"/>
          </a:xfrm>
        </p:spPr>
        <p:txBody>
          <a:bodyPr/>
          <a:lstStyle/>
          <a:p>
            <a:pPr algn="r"/>
            <a:r>
              <a:rPr lang="en-US" dirty="0"/>
              <a:t>(c) Russ Thompson </a:t>
            </a:r>
          </a:p>
          <a:p>
            <a:pPr algn="r"/>
            <a:r>
              <a:rPr lang="en-US" dirty="0"/>
              <a:t>Senior Research Scientist at Alexa</a:t>
            </a:r>
            <a:endParaRPr lang="ru-RU" i="1" dirty="0"/>
          </a:p>
        </p:txBody>
      </p:sp>
      <p:sp>
        <p:nvSpPr>
          <p:cNvPr id="3" name="Rectangle 2"/>
          <p:cNvSpPr/>
          <p:nvPr/>
        </p:nvSpPr>
        <p:spPr>
          <a:xfrm>
            <a:off x="824948" y="1864092"/>
            <a:ext cx="79413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data scientist is the adult version of the kid who can’t stop asking “Why?”</a:t>
            </a:r>
          </a:p>
        </p:txBody>
      </p:sp>
    </p:spTree>
    <p:extLst>
      <p:ext uri="{BB962C8B-B14F-4D97-AF65-F5344CB8AC3E}">
        <p14:creationId xmlns:p14="http://schemas.microsoft.com/office/powerpoint/2010/main" val="35671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10139" y="3373438"/>
            <a:ext cx="6858000" cy="1655762"/>
          </a:xfrm>
        </p:spPr>
        <p:txBody>
          <a:bodyPr/>
          <a:lstStyle/>
          <a:p>
            <a:pPr algn="r"/>
            <a:r>
              <a:rPr lang="en-US" dirty="0"/>
              <a:t>(c) somebody</a:t>
            </a:r>
            <a:endParaRPr lang="ru-RU" i="1" dirty="0"/>
          </a:p>
        </p:txBody>
      </p:sp>
      <p:sp>
        <p:nvSpPr>
          <p:cNvPr id="3" name="Rectangle 2"/>
          <p:cNvSpPr/>
          <p:nvPr/>
        </p:nvSpPr>
        <p:spPr>
          <a:xfrm>
            <a:off x="665922" y="2182144"/>
            <a:ext cx="79413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data scientist is a statistician who lives in San Francisco</a:t>
            </a:r>
          </a:p>
        </p:txBody>
      </p:sp>
    </p:spTree>
    <p:extLst>
      <p:ext uri="{BB962C8B-B14F-4D97-AF65-F5344CB8AC3E}">
        <p14:creationId xmlns:p14="http://schemas.microsoft.com/office/powerpoint/2010/main" val="113708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www.sintetia.com/wp-content/uploads/2014/05/Data-Scientist-What-I-really-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25" y="0"/>
            <a:ext cx="10247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 vs Software Professional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terms are very wide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Data Scientist?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</a:t>
            </a:r>
          </a:p>
          <a:p>
            <a:pPr lvl="1"/>
            <a:r>
              <a:rPr lang="en-US" dirty="0"/>
              <a:t>Someone who find new discoveries</a:t>
            </a:r>
          </a:p>
          <a:p>
            <a:pPr lvl="1"/>
            <a:r>
              <a:rPr lang="en-US" dirty="0"/>
              <a:t>Make a hypothesis</a:t>
            </a:r>
          </a:p>
          <a:p>
            <a:pPr lvl="1"/>
            <a:r>
              <a:rPr lang="en-US" dirty="0"/>
              <a:t>Investigate that hypothesis</a:t>
            </a:r>
          </a:p>
          <a:p>
            <a:r>
              <a:rPr lang="en-US" dirty="0"/>
              <a:t>Data Scientist</a:t>
            </a:r>
          </a:p>
          <a:p>
            <a:pPr lvl="1"/>
            <a:r>
              <a:rPr lang="en-US" dirty="0"/>
              <a:t>Do the same with data</a:t>
            </a:r>
          </a:p>
          <a:p>
            <a:pPr lvl="1"/>
            <a:r>
              <a:rPr lang="en-US" dirty="0"/>
              <a:t>Look for meaning, knowledge in the data</a:t>
            </a:r>
          </a:p>
          <a:p>
            <a:pPr lvl="1"/>
            <a:r>
              <a:rPr lang="en-US" dirty="0"/>
              <a:t>Answering questions and rely on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datascienceassn.org/sites/default/files/users/user30/Data%20Science%20Venn%20Diagram%20by%20Shelly%20Palmer%20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53" y="532088"/>
            <a:ext cx="5715000" cy="589597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03486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003093"/>
            <a:ext cx="7772400" cy="2932802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dirty="0"/>
              <a:t>Data Scientist is the sexiest job </a:t>
            </a:r>
            <a:br>
              <a:rPr lang="en-US" sz="4900" dirty="0"/>
            </a:br>
            <a:r>
              <a:rPr lang="en-US" sz="4900" dirty="0"/>
              <a:t>of 21</a:t>
            </a:r>
            <a:r>
              <a:rPr lang="en-US" sz="4900" baseline="30000" dirty="0"/>
              <a:t>st</a:t>
            </a:r>
            <a:r>
              <a:rPr lang="en-US" sz="4900" dirty="0"/>
              <a:t> century </a:t>
            </a:r>
            <a:br>
              <a:rPr lang="en-US" dirty="0"/>
            </a:br>
            <a:r>
              <a:rPr lang="en-US" sz="2200" dirty="0"/>
              <a:t>(c) Harvard Business Review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18434" name="Picture 2" descr="http://www.ragefacecomics.com/faces/large/fuck-yeah-fuck-yeah-clean-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3" y="2613646"/>
            <a:ext cx="4433517" cy="42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7314" y="4134678"/>
            <a:ext cx="2862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Oh, Really?</a:t>
            </a:r>
          </a:p>
        </p:txBody>
      </p:sp>
    </p:spTree>
    <p:extLst>
      <p:ext uri="{BB962C8B-B14F-4D97-AF65-F5344CB8AC3E}">
        <p14:creationId xmlns:p14="http://schemas.microsoft.com/office/powerpoint/2010/main" val="1803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59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9336"/>
            <a:ext cx="9144000" cy="32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Denis Reznik</a:t>
            </a:r>
          </a:p>
          <a:p>
            <a:r>
              <a:rPr lang="en-US" sz="2400" dirty="0"/>
              <a:t>Data Architect at </a:t>
            </a:r>
            <a:r>
              <a:rPr lang="en-US" sz="2400" dirty="0" err="1"/>
              <a:t>Intapp</a:t>
            </a:r>
            <a:r>
              <a:rPr lang="en-US" sz="2400" dirty="0"/>
              <a:t>, Inc.</a:t>
            </a:r>
          </a:p>
          <a:p>
            <a:r>
              <a:rPr lang="en-US" sz="2400" dirty="0"/>
              <a:t>Microsoft Data Platform MVP </a:t>
            </a:r>
          </a:p>
          <a:p>
            <a:r>
              <a:rPr lang="en-US" sz="2400" dirty="0"/>
              <a:t>Co-Founder of Ukrainian Data Community</a:t>
            </a:r>
          </a:p>
          <a:p>
            <a:r>
              <a:rPr lang="en-US" sz="2400" dirty="0"/>
              <a:t>Father of a boy :)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314147" y="5572430"/>
            <a:ext cx="39581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z="825"/>
              <a:pPr/>
              <a:t>2</a:t>
            </a:fld>
            <a:r>
              <a:rPr lang="en-US" sz="825"/>
              <a:t>  |  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18656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71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70"/>
          <a:stretch/>
        </p:blipFill>
        <p:spPr>
          <a:xfrm>
            <a:off x="59634" y="3271460"/>
            <a:ext cx="9064487" cy="323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1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61" b="2493"/>
          <a:stretch/>
        </p:blipFill>
        <p:spPr>
          <a:xfrm>
            <a:off x="0" y="1"/>
            <a:ext cx="9074426" cy="3250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50097"/>
            <a:ext cx="9144000" cy="33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vs. Value</a:t>
            </a:r>
          </a:p>
          <a:p>
            <a:pPr lvl="1"/>
            <a:r>
              <a:rPr lang="en-US" dirty="0"/>
              <a:t>How much Value can I extract from the data?</a:t>
            </a:r>
          </a:p>
          <a:p>
            <a:pPr lvl="1"/>
            <a:r>
              <a:rPr lang="en-US" dirty="0"/>
              <a:t>How much it will cost to me to store that data?</a:t>
            </a:r>
          </a:p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No individual record is particularly valuable</a:t>
            </a:r>
          </a:p>
          <a:p>
            <a:pPr lvl="1"/>
            <a:r>
              <a:rPr lang="en-US" dirty="0"/>
              <a:t>Having every record is incredibly valuable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8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have a goal (aka Problem)</a:t>
            </a:r>
          </a:p>
          <a:p>
            <a:pPr lvl="1"/>
            <a:r>
              <a:rPr lang="en-US" dirty="0"/>
              <a:t>How many customers will buy this car next month?</a:t>
            </a:r>
          </a:p>
          <a:p>
            <a:pPr lvl="1"/>
            <a:r>
              <a:rPr lang="en-US" dirty="0"/>
              <a:t>Which capacity should I reserve for my database growth? (well, I’ve just discovered that my everyday job become a Data Science problem)</a:t>
            </a:r>
          </a:p>
          <a:p>
            <a:pPr lvl="1"/>
            <a:r>
              <a:rPr lang="en-US" dirty="0"/>
              <a:t>In which city should I open the office?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Prototype of a working algorithm</a:t>
            </a:r>
          </a:p>
          <a:p>
            <a:pPr lvl="1"/>
            <a:r>
              <a:rPr lang="en-US" dirty="0"/>
              <a:t>Deploy prediction model to use on a daily basis</a:t>
            </a:r>
          </a:p>
          <a:p>
            <a:pPr lvl="1"/>
            <a:r>
              <a:rPr lang="en-US" dirty="0"/>
              <a:t>Visualize trends</a:t>
            </a:r>
          </a:p>
          <a:p>
            <a:pPr lvl="1"/>
            <a:r>
              <a:rPr lang="en-US" dirty="0"/>
              <a:t>Find hidden correlations between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6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regmedia.co.uk/2015/06/16/data_scientist_image_via_shutterstock.jpg?x=1200&amp;y=7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139" y="0"/>
            <a:ext cx="103647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some Data Science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9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</a:t>
            </a:r>
          </a:p>
          <a:p>
            <a:r>
              <a:rPr lang="en-US" dirty="0"/>
              <a:t>Online Resources</a:t>
            </a:r>
          </a:p>
          <a:p>
            <a:pPr lvl="1"/>
            <a:r>
              <a:rPr lang="en-US" dirty="0"/>
              <a:t>Coursera</a:t>
            </a:r>
          </a:p>
          <a:p>
            <a:pPr lvl="1"/>
            <a:r>
              <a:rPr lang="en-US" dirty="0" err="1"/>
              <a:t>Pluralsight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Books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2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own company</a:t>
            </a:r>
          </a:p>
          <a:p>
            <a:r>
              <a:rPr lang="en-US" dirty="0"/>
              <a:t>Open competitions (</a:t>
            </a:r>
            <a:r>
              <a:rPr lang="en-US" dirty="0" err="1"/>
              <a:t>Kaggle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9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5" name="Content Placeholder 18"/>
          <p:cNvSpPr txBox="1">
            <a:spLocks/>
          </p:cNvSpPr>
          <p:nvPr/>
        </p:nvSpPr>
        <p:spPr>
          <a:xfrm>
            <a:off x="628650" y="1860363"/>
            <a:ext cx="7886700" cy="4559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Data Science?</a:t>
            </a:r>
          </a:p>
          <a:p>
            <a:r>
              <a:rPr lang="en-US" sz="3200" dirty="0"/>
              <a:t>Who is Data Scientist?</a:t>
            </a:r>
          </a:p>
          <a:p>
            <a:r>
              <a:rPr lang="en-US" sz="3200" dirty="0"/>
              <a:t>Discover info about Data Science using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035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  <a:endParaRPr lang="ru-RU" dirty="0"/>
          </a:p>
        </p:txBody>
      </p:sp>
      <p:sp>
        <p:nvSpPr>
          <p:cNvPr id="5" name="Content Placeholder 18"/>
          <p:cNvSpPr txBox="1">
            <a:spLocks/>
          </p:cNvSpPr>
          <p:nvPr/>
        </p:nvSpPr>
        <p:spPr>
          <a:xfrm>
            <a:off x="628650" y="1860363"/>
            <a:ext cx="7886700" cy="471369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3"/>
              </a:rPr>
              <a:t>The Fourth Paradigm</a:t>
            </a:r>
          </a:p>
          <a:p>
            <a:r>
              <a:rPr lang="en-US" sz="2400" dirty="0">
                <a:hlinkClick r:id="rId3"/>
              </a:rPr>
              <a:t>Cloudera: Training A New Generation Of Data Scientists</a:t>
            </a:r>
            <a:endParaRPr lang="en-US" sz="2400" dirty="0"/>
          </a:p>
          <a:p>
            <a:r>
              <a:rPr lang="en-US" sz="2400" dirty="0">
                <a:hlinkClick r:id="rId4"/>
              </a:rPr>
              <a:t>The Future of Data Science - Data Science @ Stanford</a:t>
            </a:r>
            <a:endParaRPr lang="en-US" sz="2400" dirty="0"/>
          </a:p>
          <a:p>
            <a:r>
              <a:rPr lang="en-US" sz="2400" dirty="0">
                <a:hlinkClick r:id="rId5"/>
              </a:rPr>
              <a:t>Coursera: Data Manipulation at Scale</a:t>
            </a:r>
            <a:endParaRPr lang="en-US" sz="2400" dirty="0"/>
          </a:p>
          <a:p>
            <a:r>
              <a:rPr lang="en-US" sz="2400" dirty="0">
                <a:hlinkClick r:id="rId6"/>
              </a:rPr>
              <a:t>Coursera: Machine Learning</a:t>
            </a:r>
            <a:endParaRPr lang="en-US" sz="2400" dirty="0"/>
          </a:p>
          <a:p>
            <a:r>
              <a:rPr lang="en-US" sz="2400" dirty="0">
                <a:hlinkClick r:id="rId7"/>
              </a:rPr>
              <a:t>Understanding Data Science and Why It’s So Important</a:t>
            </a:r>
            <a:endParaRPr lang="en-US" sz="2400" dirty="0"/>
          </a:p>
          <a:p>
            <a:r>
              <a:rPr lang="en-US" sz="2400" dirty="0">
                <a:hlinkClick r:id="rId8"/>
              </a:rPr>
              <a:t>Data Scientist: The Sexiest Job of the 21st Century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513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16181"/>
            <a:ext cx="78867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Denis Reznik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Twitter: @</a:t>
            </a:r>
            <a:r>
              <a:rPr lang="en-US" sz="2400" dirty="0" err="1">
                <a:solidFill>
                  <a:schemeClr val="accent1"/>
                </a:solidFill>
              </a:rPr>
              <a:t>denisreznik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Email: denisreznik@live.ru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Blog: </a:t>
            </a:r>
            <a:r>
              <a:rPr lang="en-US" sz="2400" dirty="0">
                <a:solidFill>
                  <a:schemeClr val="accent1"/>
                </a:solidFill>
                <a:hlinkClick r:id="rId3"/>
              </a:rPr>
              <a:t>http://reznik.uneta.com.ua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Facebook: </a:t>
            </a:r>
            <a:r>
              <a:rPr lang="en-US" dirty="0">
                <a:hlinkClick r:id="rId4"/>
              </a:rPr>
              <a:t>https://www.facebook.com/denis.reznik.5</a:t>
            </a:r>
            <a:endParaRPr lang="ru-RU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LinkedIn: </a:t>
            </a:r>
            <a:r>
              <a:rPr lang="en-US" sz="2400" dirty="0">
                <a:solidFill>
                  <a:schemeClr val="accent1"/>
                </a:solidFill>
                <a:hlinkClick r:id="rId5"/>
              </a:rPr>
              <a:t>http://ua.linkedin.com/pub/denis-reznik/3/502/234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4" name="Content Placeholder 18"/>
          <p:cNvSpPr txBox="1">
            <a:spLocks/>
          </p:cNvSpPr>
          <p:nvPr/>
        </p:nvSpPr>
        <p:spPr>
          <a:xfrm>
            <a:off x="628650" y="1860363"/>
            <a:ext cx="7886700" cy="4559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Data Science?</a:t>
            </a:r>
          </a:p>
          <a:p>
            <a:r>
              <a:rPr lang="en-US" sz="3200" dirty="0"/>
              <a:t>Who is Data Scientist?</a:t>
            </a:r>
          </a:p>
          <a:p>
            <a:r>
              <a:rPr lang="en-US" sz="3200" dirty="0"/>
              <a:t>Discover some info about Data Scientists using Data Science</a:t>
            </a:r>
          </a:p>
        </p:txBody>
      </p:sp>
    </p:spTree>
    <p:extLst>
      <p:ext uri="{BB962C8B-B14F-4D97-AF65-F5344CB8AC3E}">
        <p14:creationId xmlns:p14="http://schemas.microsoft.com/office/powerpoint/2010/main" val="20683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datascienceassn.org/sites/default/files/users/user30/Data%20Science%20Venn%20Diagram%20by%20Shelly%20Palmer%20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53" y="532088"/>
            <a:ext cx="5715000" cy="589597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17973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10139" y="3373438"/>
            <a:ext cx="6858000" cy="1655762"/>
          </a:xfrm>
        </p:spPr>
        <p:txBody>
          <a:bodyPr/>
          <a:lstStyle/>
          <a:p>
            <a:pPr algn="r"/>
            <a:r>
              <a:rPr lang="en-US" dirty="0"/>
              <a:t>(c) </a:t>
            </a:r>
            <a:r>
              <a:rPr lang="en-US" i="1" dirty="0"/>
              <a:t>Hector Garcia-Molina. </a:t>
            </a:r>
          </a:p>
          <a:p>
            <a:pPr algn="r"/>
            <a:r>
              <a:rPr lang="en-US" i="1" dirty="0"/>
              <a:t>Professor in the Departments of Computer Science and Electrical Engineering at Stanford University</a:t>
            </a:r>
            <a:endParaRPr lang="ru-RU" i="1" dirty="0"/>
          </a:p>
        </p:txBody>
      </p:sp>
      <p:sp>
        <p:nvSpPr>
          <p:cNvPr id="3" name="Rectangle 2"/>
          <p:cNvSpPr/>
          <p:nvPr/>
        </p:nvSpPr>
        <p:spPr>
          <a:xfrm>
            <a:off x="805069" y="1426770"/>
            <a:ext cx="794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Science is a new term. But in the same sense as Columbus was discovered NEW continent 1000 years ago</a:t>
            </a:r>
          </a:p>
        </p:txBody>
      </p:sp>
    </p:spTree>
    <p:extLst>
      <p:ext uri="{BB962C8B-B14F-4D97-AF65-F5344CB8AC3E}">
        <p14:creationId xmlns:p14="http://schemas.microsoft.com/office/powerpoint/2010/main" val="314235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Paradigm</a:t>
            </a:r>
            <a:br>
              <a:rPr lang="en-US" dirty="0"/>
            </a:br>
            <a:r>
              <a:rPr lang="en-US" dirty="0"/>
              <a:t>of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9234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Thousands of years</a:t>
            </a:r>
          </a:p>
          <a:p>
            <a:pPr lvl="1"/>
            <a:r>
              <a:rPr lang="en-US" dirty="0"/>
              <a:t>Empirical</a:t>
            </a:r>
          </a:p>
          <a:p>
            <a:r>
              <a:rPr lang="en-US" dirty="0"/>
              <a:t>Few hundreds of years</a:t>
            </a:r>
          </a:p>
          <a:p>
            <a:pPr lvl="1"/>
            <a:r>
              <a:rPr lang="en-US" dirty="0"/>
              <a:t>Theoretical</a:t>
            </a:r>
          </a:p>
          <a:p>
            <a:r>
              <a:rPr lang="en-US" dirty="0"/>
              <a:t>Last fifty years</a:t>
            </a:r>
          </a:p>
          <a:p>
            <a:pPr lvl="1"/>
            <a:r>
              <a:rPr lang="en-US" dirty="0"/>
              <a:t>Computational</a:t>
            </a:r>
          </a:p>
          <a:p>
            <a:pPr lvl="1"/>
            <a:r>
              <a:rPr lang="en-US" dirty="0"/>
              <a:t>“Query the world”</a:t>
            </a:r>
          </a:p>
          <a:p>
            <a:r>
              <a:rPr lang="en-US" dirty="0"/>
              <a:t>Last twenty years</a:t>
            </a:r>
          </a:p>
          <a:p>
            <a:pPr lvl="1"/>
            <a:r>
              <a:rPr lang="en-US" dirty="0" err="1"/>
              <a:t>eScience</a:t>
            </a:r>
            <a:r>
              <a:rPr lang="en-US" dirty="0"/>
              <a:t> (</a:t>
            </a:r>
            <a:r>
              <a:rPr lang="en-US" b="1" dirty="0"/>
              <a:t>Data Science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“Download the world”</a:t>
            </a:r>
          </a:p>
          <a:p>
            <a:pPr lvl="1"/>
            <a:endParaRPr lang="en-US" dirty="0"/>
          </a:p>
        </p:txBody>
      </p:sp>
      <p:pic>
        <p:nvPicPr>
          <p:cNvPr id="18434" name="Picture 2" descr="http://research.microsoft.com/en-us/collaboration/fourthparadigm/fpcover-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63" y="630099"/>
            <a:ext cx="3924300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18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Science and Others</a:t>
            </a:r>
            <a:endParaRPr lang="ru-RU" dirty="0"/>
          </a:p>
        </p:txBody>
      </p:sp>
      <p:sp>
        <p:nvSpPr>
          <p:cNvPr id="4" name="Content Placeholder 18"/>
          <p:cNvSpPr txBox="1">
            <a:spLocks/>
          </p:cNvSpPr>
          <p:nvPr/>
        </p:nvSpPr>
        <p:spPr>
          <a:xfrm>
            <a:off x="628650" y="1860363"/>
            <a:ext cx="7886700" cy="4559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Business Intelligence</a:t>
            </a:r>
          </a:p>
          <a:p>
            <a:r>
              <a:rPr lang="en-US" sz="3200" dirty="0"/>
              <a:t>Statistics</a:t>
            </a:r>
          </a:p>
          <a:p>
            <a:r>
              <a:rPr lang="en-US" sz="3200" dirty="0"/>
              <a:t>Data(base) Management</a:t>
            </a:r>
          </a:p>
          <a:p>
            <a:r>
              <a:rPr lang="en-US" sz="3200" dirty="0"/>
              <a:t>Visualization</a:t>
            </a:r>
          </a:p>
          <a:p>
            <a:r>
              <a:rPr lang="en-US" sz="3200" dirty="0"/>
              <a:t>Machine Learning</a:t>
            </a:r>
          </a:p>
          <a:p>
            <a:r>
              <a:rPr lang="en-US" sz="3200" dirty="0"/>
              <a:t>Data Mining</a:t>
            </a:r>
          </a:p>
          <a:p>
            <a:r>
              <a:rPr lang="en-US" sz="3200" dirty="0"/>
              <a:t>Artificial Intelligence</a:t>
            </a:r>
          </a:p>
          <a:p>
            <a:r>
              <a:rPr lang="en-US" sz="320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9981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Science Tasks</a:t>
            </a:r>
            <a:endParaRPr lang="ru-RU" dirty="0"/>
          </a:p>
        </p:txBody>
      </p:sp>
      <p:sp>
        <p:nvSpPr>
          <p:cNvPr id="4" name="Content Placeholder 18"/>
          <p:cNvSpPr txBox="1">
            <a:spLocks/>
          </p:cNvSpPr>
          <p:nvPr/>
        </p:nvSpPr>
        <p:spPr>
          <a:xfrm>
            <a:off x="628650" y="1860363"/>
            <a:ext cx="7886700" cy="4559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Facebook</a:t>
            </a:r>
          </a:p>
          <a:p>
            <a:r>
              <a:rPr lang="en-US" sz="2800" dirty="0"/>
              <a:t>Amazon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Netflix</a:t>
            </a:r>
          </a:p>
          <a:p>
            <a:r>
              <a:rPr lang="en-US" dirty="0" err="1"/>
              <a:t>Rozetka</a:t>
            </a:r>
            <a:endParaRPr lang="en-US" dirty="0"/>
          </a:p>
          <a:p>
            <a:r>
              <a:rPr lang="en-US" sz="2800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5653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Data Science Tasks</a:t>
            </a:r>
            <a:endParaRPr lang="ru-RU" dirty="0"/>
          </a:p>
        </p:txBody>
      </p:sp>
      <p:sp>
        <p:nvSpPr>
          <p:cNvPr id="4" name="Content Placeholder 18"/>
          <p:cNvSpPr txBox="1">
            <a:spLocks/>
          </p:cNvSpPr>
          <p:nvPr/>
        </p:nvSpPr>
        <p:spPr>
          <a:xfrm>
            <a:off x="628650" y="1860363"/>
            <a:ext cx="7886700" cy="45596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analysis</a:t>
            </a:r>
          </a:p>
          <a:p>
            <a:pPr lvl="1"/>
            <a:r>
              <a:rPr lang="en-US" sz="2800" dirty="0"/>
              <a:t>What percentage of users back to our site?</a:t>
            </a:r>
          </a:p>
          <a:p>
            <a:pPr lvl="1"/>
            <a:r>
              <a:rPr lang="en-US" sz="2800" dirty="0"/>
              <a:t>Which products usually bought together?</a:t>
            </a:r>
          </a:p>
          <a:p>
            <a:r>
              <a:rPr lang="en-US" dirty="0"/>
              <a:t>Modeling/statistics</a:t>
            </a:r>
          </a:p>
          <a:p>
            <a:pPr lvl="1"/>
            <a:r>
              <a:rPr lang="en-US" sz="2800" dirty="0"/>
              <a:t>How many cars we are going to sell next year?</a:t>
            </a:r>
          </a:p>
          <a:p>
            <a:pPr lvl="1"/>
            <a:r>
              <a:rPr lang="en-US" sz="2800" dirty="0"/>
              <a:t>Which city is better for opening new office?</a:t>
            </a:r>
          </a:p>
          <a:p>
            <a:r>
              <a:rPr lang="en-US" dirty="0"/>
              <a:t>Engineering/prototyping</a:t>
            </a:r>
          </a:p>
          <a:p>
            <a:pPr lvl="1"/>
            <a:r>
              <a:rPr lang="en-US" sz="2800" dirty="0"/>
              <a:t>Product to use a prediction model</a:t>
            </a:r>
          </a:p>
          <a:p>
            <a:pPr lvl="1"/>
            <a:r>
              <a:rPr lang="en-US" sz="2800" dirty="0"/>
              <a:t>Visualization of analytics</a:t>
            </a:r>
          </a:p>
        </p:txBody>
      </p:sp>
    </p:spTree>
    <p:extLst>
      <p:ext uri="{BB962C8B-B14F-4D97-AF65-F5344CB8AC3E}">
        <p14:creationId xmlns:p14="http://schemas.microsoft.com/office/powerpoint/2010/main" val="18272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81Z.hSFUeJClzNtcNnk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kRaMvST0WgWn6u9fv9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KramxOFUi6gTdTwO2y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D_U3odMEm6CZY_p_6O_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5fo0RCiZ0ilzDmdgRKL6Q"/>
</p:tagLst>
</file>

<file path=ppt/theme/theme1.xml><?xml version="1.0" encoding="utf-8"?>
<a:theme xmlns:a="http://schemas.openxmlformats.org/drawingml/2006/main" name="MS1444_Windows Azure Template 16x9_r08b">
  <a:themeElements>
    <a:clrScheme name="Custom 14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8A00"/>
      </a:accent1>
      <a:accent2>
        <a:srgbClr val="00AEEF"/>
      </a:accent2>
      <a:accent3>
        <a:srgbClr val="910091"/>
      </a:accent3>
      <a:accent4>
        <a:srgbClr val="8CC600"/>
      </a:accent4>
      <a:accent5>
        <a:srgbClr val="FF0000"/>
      </a:accent5>
      <a:accent6>
        <a:srgbClr val="0071BC"/>
      </a:accent6>
      <a:hlink>
        <a:srgbClr val="0071BC"/>
      </a:hlink>
      <a:folHlink>
        <a:srgbClr val="00AEEF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90000"/>
          </a:lnSpc>
          <a:spcBef>
            <a:spcPct val="20000"/>
          </a:spcBef>
          <a:buSzPct val="80000"/>
          <a:defRPr dirty="0" smtClean="0">
            <a:solidFill>
              <a:schemeClr val="tx1">
                <a:lumMod val="90000"/>
                <a:lumOff val="10000"/>
                <a:alpha val="99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6460</TotalTime>
  <Words>627</Words>
  <Application>Microsoft Office PowerPoint</Application>
  <PresentationFormat>On-screen Show (4:3)</PresentationFormat>
  <Paragraphs>149</Paragraphs>
  <Slides>29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Segoe UI Light</vt:lpstr>
      <vt:lpstr>MS1444_Windows Azure Template 16x9_r08b</vt:lpstr>
      <vt:lpstr>Office Theme</vt:lpstr>
      <vt:lpstr>think-cell Slide</vt:lpstr>
      <vt:lpstr>Data Science</vt:lpstr>
      <vt:lpstr>About me</vt:lpstr>
      <vt:lpstr>Agenda</vt:lpstr>
      <vt:lpstr>Data Science</vt:lpstr>
      <vt:lpstr>PowerPoint Presentation</vt:lpstr>
      <vt:lpstr>Fourth Paradigm of Science</vt:lpstr>
      <vt:lpstr>Data Science and Others</vt:lpstr>
      <vt:lpstr>Big Data Science Tasks</vt:lpstr>
      <vt:lpstr>Regular Data Science Tasks</vt:lpstr>
      <vt:lpstr>PowerPoint Presentation</vt:lpstr>
      <vt:lpstr>Human vs. Machine</vt:lpstr>
      <vt:lpstr>PowerPoint Presentation</vt:lpstr>
      <vt:lpstr>PowerPoint Presentation</vt:lpstr>
      <vt:lpstr>PowerPoint Presentation</vt:lpstr>
      <vt:lpstr>Data Scientist vs Software Professional</vt:lpstr>
      <vt:lpstr>Who is Data Scientist?</vt:lpstr>
      <vt:lpstr>Data Science</vt:lpstr>
      <vt:lpstr>Data Scientist is the sexiest job  of 21st century  (c) Harvard Business Review  </vt:lpstr>
      <vt:lpstr>PowerPoint Presentation</vt:lpstr>
      <vt:lpstr>PowerPoint Presentation</vt:lpstr>
      <vt:lpstr>PowerPoint Presentation</vt:lpstr>
      <vt:lpstr>Data Dilemma</vt:lpstr>
      <vt:lpstr>Data Science Project</vt:lpstr>
      <vt:lpstr>Let’s do some Data Science</vt:lpstr>
      <vt:lpstr>Where to Learn?</vt:lpstr>
      <vt:lpstr>How to start?</vt:lpstr>
      <vt:lpstr>Summary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Reznik</dc:creator>
  <cp:lastModifiedBy>Denis Reznik</cp:lastModifiedBy>
  <cp:revision>337</cp:revision>
  <dcterms:created xsi:type="dcterms:W3CDTF">2014-02-11T19:44:55Z</dcterms:created>
  <dcterms:modified xsi:type="dcterms:W3CDTF">2016-04-20T03:14:57Z</dcterms:modified>
</cp:coreProperties>
</file>