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orbel"/>
      <p:regular r:id="rId24"/>
      <p:bold r:id="rId25"/>
      <p:italic r:id="rId26"/>
      <p:boldItalic r:id="rId27"/>
    </p:embeddedFont>
    <p:embeddedFont>
      <p:font typeface="Century Schoolbook"/>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n7RK0IlhWcmZ8wRhZf5pShaUA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orbel-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bel-italic.fntdata"/><Relationship Id="rId25" Type="http://schemas.openxmlformats.org/officeDocument/2006/relationships/font" Target="fonts/Corbel-bold.fntdata"/><Relationship Id="rId28" Type="http://schemas.openxmlformats.org/officeDocument/2006/relationships/font" Target="fonts/CenturySchoolbook-regular.fntdata"/><Relationship Id="rId27"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Schoolbook-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Schoolbook-boldItalic.fntdata"/><Relationship Id="rId30" Type="http://schemas.openxmlformats.org/officeDocument/2006/relationships/font" Target="fonts/CenturySchoolbook-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117" name="Google Shape;11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125" name="Google Shape;12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technical innovations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144" name="Google Shape;14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technical innovations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152" name="Google Shape;15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2968bc9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062968bc9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technical innovations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160" name="Google Shape;160;g1062968bc9a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2968bc9a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062968bc9a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62968bc9a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1062968bc9a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technical innovations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178" name="Google Shape;178;g1062968bc9a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62968bc9a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1062968bc9a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technical innovations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186" name="Google Shape;186;g1062968bc9a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 name="Google Shape;3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 holistic while answering the points highlighted in the slide.  This slide does not hold any score weightage</a:t>
            </a:r>
            <a:endParaRPr/>
          </a:p>
        </p:txBody>
      </p:sp>
      <p:sp>
        <p:nvSpPr>
          <p:cNvPr id="39" name="Google Shape;3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methodology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58" name="Google Shape;5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methodology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66" name="Google Shape;6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2968bc9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g1062968bc9a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methodology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74" name="Google Shape;74;g1062968bc9a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fbf708ffc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gcfbf708ffc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methodology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82" name="Google Shape;82;gcfbf708ffc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2968bc9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2968bc9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1062968bc9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fbf708ffc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cfbf708ffc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Teams are recommended to be as much descriptive as possible and highlight the methodology clearly. </a:t>
            </a:r>
            <a:endParaRPr/>
          </a:p>
          <a:p>
            <a:pPr indent="0" lvl="0" marL="0" rtl="0" algn="l">
              <a:spcBef>
                <a:spcPts val="0"/>
              </a:spcBef>
              <a:spcAft>
                <a:spcPts val="0"/>
              </a:spcAft>
              <a:buNone/>
            </a:pPr>
            <a:r>
              <a:rPr lang="en-US"/>
              <a:t>Teams are recommended to expand on this topic and use as many slides as you prefer.</a:t>
            </a:r>
            <a:endParaRPr/>
          </a:p>
        </p:txBody>
      </p:sp>
      <p:sp>
        <p:nvSpPr>
          <p:cNvPr id="98" name="Google Shape;98;gcfbf708ffc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17" title="Page Number Shape"/>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19" name="Google Shape;19;p17"/>
          <p:cNvSpPr txBox="1"/>
          <p:nvPr>
            <p:ph type="ctrTitle"/>
          </p:nvPr>
        </p:nvSpPr>
        <p:spPr>
          <a:xfrm>
            <a:off x="1088913" y="1143293"/>
            <a:ext cx="7034362" cy="4268965"/>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lt2"/>
              </a:buClr>
              <a:buSzPts val="7700"/>
              <a:buFont typeface="Century Schoolbook"/>
              <a:buNone/>
              <a:defRPr sz="77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txBox="1"/>
          <p:nvPr>
            <p:ph idx="1" type="subTitle"/>
          </p:nvPr>
        </p:nvSpPr>
        <p:spPr>
          <a:xfrm>
            <a:off x="1088914" y="5537925"/>
            <a:ext cx="7034362" cy="706355"/>
          </a:xfrm>
          <a:prstGeom prst="rect">
            <a:avLst/>
          </a:prstGeom>
          <a:noFill/>
          <a:ln>
            <a:noFill/>
          </a:ln>
        </p:spPr>
        <p:txBody>
          <a:bodyPr anchorCtr="0" anchor="t" bIns="45700" lIns="91425" spcFirstLastPara="1" rIns="91425" wrap="square" tIns="45700">
            <a:normAutofit/>
          </a:bodyPr>
          <a:lstStyle>
            <a:lvl1pPr lvl="0" algn="l">
              <a:lnSpc>
                <a:spcPct val="114000"/>
              </a:lnSpc>
              <a:spcBef>
                <a:spcPts val="0"/>
              </a:spcBef>
              <a:spcAft>
                <a:spcPts val="0"/>
              </a:spcAft>
              <a:buClr>
                <a:schemeClr val="lt2"/>
              </a:buClr>
              <a:buSzPts val="2000"/>
              <a:buNone/>
              <a:defRPr b="0" i="1" sz="20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sp>
        <p:nvSpPr>
          <p:cNvPr id="21" name="Google Shape;21;p17"/>
          <p:cNvSpPr txBox="1"/>
          <p:nvPr>
            <p:ph idx="10" type="dt"/>
          </p:nvPr>
        </p:nvSpPr>
        <p:spPr>
          <a:xfrm>
            <a:off x="1088913" y="6314440"/>
            <a:ext cx="1596622"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1" type="ftr"/>
          </p:nvPr>
        </p:nvSpPr>
        <p:spPr>
          <a:xfrm>
            <a:off x="3000591" y="6314440"/>
            <a:ext cx="512268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2" type="sldNum"/>
          </p:nvPr>
        </p:nvSpPr>
        <p:spPr>
          <a:xfrm>
            <a:off x="11784011" y="1416216"/>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17" title="Verticle Rule Line"/>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Tree>
  </p:cSld>
  <p:clrMapOvr>
    <a:masterClrMapping/>
  </p:clrMapOvr>
  <p:extLst>
    <p:ext uri="{DCECCB84-F9BA-43D5-87BE-67443E8EF086}">
      <p15:sldGuideLst>
        <p15:guide id="1" orient="horz" pos="79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5" title="Page Number Shape"/>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sp>
      <p:sp>
        <p:nvSpPr>
          <p:cNvPr id="11" name="Google Shape;11;p15"/>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rgbClr val="FEFEFE"/>
              </a:buClr>
              <a:buSzPts val="5000"/>
              <a:buFont typeface="Century Schoolbook"/>
              <a:buNone/>
              <a:defRPr b="0" i="1" sz="5000" u="none" cap="none" strike="noStrik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5"/>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2000"/>
              </a:lnSpc>
              <a:spcBef>
                <a:spcPts val="900"/>
              </a:spcBef>
              <a:spcAft>
                <a:spcPts val="0"/>
              </a:spcAft>
              <a:buClr>
                <a:srgbClr val="FEFEFE"/>
              </a:buClr>
              <a:buSzPts val="2000"/>
              <a:buFont typeface="Arial"/>
              <a:buChar char="•"/>
              <a:defRPr b="0" i="0" sz="2000" u="none" cap="none" strike="noStrike">
                <a:solidFill>
                  <a:srgbClr val="FEFEFE"/>
                </a:solidFill>
                <a:latin typeface="Corbel"/>
                <a:ea typeface="Corbel"/>
                <a:cs typeface="Corbel"/>
                <a:sym typeface="Corbel"/>
              </a:defRPr>
            </a:lvl1pPr>
            <a:lvl2pPr indent="-342900" lvl="1" marL="914400" marR="0" rtl="0" algn="l">
              <a:lnSpc>
                <a:spcPct val="112000"/>
              </a:lnSpc>
              <a:spcBef>
                <a:spcPts val="900"/>
              </a:spcBef>
              <a:spcAft>
                <a:spcPts val="0"/>
              </a:spcAft>
              <a:buClr>
                <a:srgbClr val="FEFEFE"/>
              </a:buClr>
              <a:buSzPts val="1800"/>
              <a:buFont typeface="Corbel"/>
              <a:buChar char="–"/>
              <a:defRPr b="0" i="0" sz="1800" u="none" cap="none" strike="noStrike">
                <a:solidFill>
                  <a:srgbClr val="FEFEFE"/>
                </a:solidFill>
                <a:latin typeface="Corbel"/>
                <a:ea typeface="Corbel"/>
                <a:cs typeface="Corbel"/>
                <a:sym typeface="Corbel"/>
              </a:defRPr>
            </a:lvl2pPr>
            <a:lvl3pPr indent="-330200" lvl="2" marL="1371600" marR="0" rtl="0" algn="l">
              <a:lnSpc>
                <a:spcPct val="112000"/>
              </a:lnSpc>
              <a:spcBef>
                <a:spcPts val="900"/>
              </a:spcBef>
              <a:spcAft>
                <a:spcPts val="0"/>
              </a:spcAft>
              <a:buClr>
                <a:srgbClr val="FEFEFE"/>
              </a:buClr>
              <a:buSzPts val="1600"/>
              <a:buFont typeface="Arial"/>
              <a:buChar char="•"/>
              <a:defRPr b="0" i="0" sz="1600" u="none" cap="none" strike="noStrike">
                <a:solidFill>
                  <a:srgbClr val="FEFEFE"/>
                </a:solidFill>
                <a:latin typeface="Corbel"/>
                <a:ea typeface="Corbel"/>
                <a:cs typeface="Corbel"/>
                <a:sym typeface="Corbel"/>
              </a:defRPr>
            </a:lvl3pPr>
            <a:lvl4pPr indent="-317500" lvl="3" marL="1828800" marR="0" rtl="0" algn="l">
              <a:lnSpc>
                <a:spcPct val="112000"/>
              </a:lnSpc>
              <a:spcBef>
                <a:spcPts val="9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4pPr>
            <a:lvl5pPr indent="-317500" lvl="4" marL="2286000" marR="0" rtl="0" algn="l">
              <a:lnSpc>
                <a:spcPct val="112000"/>
              </a:lnSpc>
              <a:spcBef>
                <a:spcPts val="9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5pPr>
            <a:lvl6pPr indent="-317500" lvl="5" marL="27432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6pPr>
            <a:lvl7pPr indent="-317500" lvl="6" marL="32004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7pPr>
            <a:lvl8pPr indent="-317500" lvl="7" marL="36576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8pPr>
            <a:lvl9pPr indent="-317500" lvl="8" marL="41148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9pPr>
          </a:lstStyle>
          <a:p/>
        </p:txBody>
      </p:sp>
      <p:sp>
        <p:nvSpPr>
          <p:cNvPr id="13" name="Google Shape;13;p15"/>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1" sz="10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5"/>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12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15"/>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15" title="Horizontal Rule Line"/>
          <p:cNvCxnSpPr/>
          <p:nvPr/>
        </p:nvCxnSpPr>
        <p:spPr>
          <a:xfrm>
            <a:off x="0" y="6199730"/>
            <a:ext cx="4495800" cy="0"/>
          </a:xfrm>
          <a:prstGeom prst="straightConnector1">
            <a:avLst/>
          </a:prstGeom>
          <a:noFill/>
          <a:ln cap="flat" cmpd="sng" w="254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colab.research.google.com/github/tensorflow/docs/blob/master/site/en/tutorials/structured_data/time_series.ipynb#scrollTo=K9UVM5Sw9KQ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8" name="Shape 28"/>
        <p:cNvGrpSpPr/>
        <p:nvPr/>
      </p:nvGrpSpPr>
      <p:grpSpPr>
        <a:xfrm>
          <a:off x="0" y="0"/>
          <a:ext cx="0" cy="0"/>
          <a:chOff x="0" y="0"/>
          <a:chExt cx="0" cy="0"/>
        </a:xfrm>
      </p:grpSpPr>
      <p:sp>
        <p:nvSpPr>
          <p:cNvPr id="29" name="Google Shape;29;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 name="Google Shape;30;p1"/>
          <p:cNvSpPr txBox="1"/>
          <p:nvPr>
            <p:ph type="ctrTitle"/>
          </p:nvPr>
        </p:nvSpPr>
        <p:spPr>
          <a:xfrm>
            <a:off x="677600" y="1140439"/>
            <a:ext cx="5418399" cy="5085133"/>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lt2"/>
              </a:buClr>
              <a:buSzPts val="4800"/>
              <a:buFont typeface="Century Schoolbook"/>
              <a:buNone/>
            </a:pPr>
            <a:r>
              <a:rPr lang="en-US" sz="4800"/>
              <a:t>DD-</a:t>
            </a:r>
            <a:r>
              <a:rPr lang="en-US" sz="4800"/>
              <a:t>TEAM</a:t>
            </a:r>
            <a:endParaRPr/>
          </a:p>
        </p:txBody>
      </p:sp>
      <p:cxnSp>
        <p:nvCxnSpPr>
          <p:cNvPr id="31" name="Google Shape;31;p1"/>
          <p:cNvCxnSpPr/>
          <p:nvPr/>
        </p:nvCxnSpPr>
        <p:spPr>
          <a:xfrm flipH="1" rot="10800000">
            <a:off x="1591" y="773858"/>
            <a:ext cx="6094409" cy="1"/>
          </a:xfrm>
          <a:prstGeom prst="straightConnector1">
            <a:avLst/>
          </a:prstGeom>
          <a:noFill/>
          <a:ln cap="flat" cmpd="sng" w="25400">
            <a:solidFill>
              <a:schemeClr val="lt2"/>
            </a:solidFill>
            <a:prstDash val="solid"/>
            <a:round/>
            <a:headEnd len="sm" w="sm" type="none"/>
            <a:tailEnd len="sm" w="sm" type="none"/>
          </a:ln>
        </p:spPr>
      </p:cxnSp>
      <p:sp>
        <p:nvSpPr>
          <p:cNvPr id="32" name="Google Shape;32;p1"/>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cxnSp>
        <p:nvCxnSpPr>
          <p:cNvPr id="33" name="Google Shape;33;p1"/>
          <p:cNvCxnSpPr/>
          <p:nvPr/>
        </p:nvCxnSpPr>
        <p:spPr>
          <a:xfrm>
            <a:off x="7534656" y="6201007"/>
            <a:ext cx="4657344" cy="0"/>
          </a:xfrm>
          <a:prstGeom prst="straightConnector1">
            <a:avLst/>
          </a:prstGeom>
          <a:noFill/>
          <a:ln cap="flat" cmpd="sng" w="25400">
            <a:solidFill>
              <a:schemeClr val="lt2"/>
            </a:solidFill>
            <a:prstDash val="solid"/>
            <a:round/>
            <a:headEnd len="sm" w="sm" type="none"/>
            <a:tailEnd len="sm" w="sm" type="none"/>
          </a:ln>
        </p:spPr>
      </p:cxnSp>
      <p:sp>
        <p:nvSpPr>
          <p:cNvPr id="34" name="Google Shape;34;p1"/>
          <p:cNvSpPr txBox="1"/>
          <p:nvPr>
            <p:ph idx="1" type="subTitle"/>
          </p:nvPr>
        </p:nvSpPr>
        <p:spPr>
          <a:xfrm>
            <a:off x="7534656" y="1190408"/>
            <a:ext cx="3370148" cy="5035163"/>
          </a:xfrm>
          <a:prstGeom prst="rect">
            <a:avLst/>
          </a:prstGeom>
          <a:noFill/>
          <a:ln>
            <a:noFill/>
          </a:ln>
        </p:spPr>
        <p:txBody>
          <a:bodyPr anchorCtr="0" anchor="b" bIns="45700" lIns="91425" spcFirstLastPara="1" rIns="91425" wrap="square" tIns="45700">
            <a:normAutofit/>
          </a:bodyPr>
          <a:lstStyle/>
          <a:p>
            <a:pPr indent="0" lvl="0" marL="0" rtl="0" algn="l">
              <a:lnSpc>
                <a:spcPct val="114000"/>
              </a:lnSpc>
              <a:spcBef>
                <a:spcPts val="0"/>
              </a:spcBef>
              <a:spcAft>
                <a:spcPts val="0"/>
              </a:spcAft>
              <a:buClr>
                <a:schemeClr val="lt2"/>
              </a:buClr>
              <a:buSzPts val="2800"/>
              <a:buNone/>
            </a:pPr>
            <a:r>
              <a:rPr lang="en-US" sz="2800"/>
              <a:t>Divya Nalam</a:t>
            </a:r>
            <a:endParaRPr sz="2800"/>
          </a:p>
          <a:p>
            <a:pPr indent="0" lvl="0" marL="0" rtl="0" algn="l">
              <a:lnSpc>
                <a:spcPct val="114000"/>
              </a:lnSpc>
              <a:spcBef>
                <a:spcPts val="0"/>
              </a:spcBef>
              <a:spcAft>
                <a:spcPts val="0"/>
              </a:spcAft>
              <a:buClr>
                <a:schemeClr val="lt2"/>
              </a:buClr>
              <a:buSzPts val="2800"/>
              <a:buNone/>
            </a:pPr>
            <a:r>
              <a:rPr lang="en-US" sz="2800"/>
              <a:t>Dilip Kola</a:t>
            </a:r>
            <a:endParaRPr sz="2800"/>
          </a:p>
        </p:txBody>
      </p:sp>
      <p:sp>
        <p:nvSpPr>
          <p:cNvPr id="35" name="Google Shape;35;p1"/>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6" name="Shape 106"/>
        <p:cNvGrpSpPr/>
        <p:nvPr/>
      </p:nvGrpSpPr>
      <p:grpSpPr>
        <a:xfrm>
          <a:off x="0" y="0"/>
          <a:ext cx="0" cy="0"/>
          <a:chOff x="0" y="0"/>
          <a:chExt cx="0" cy="0"/>
        </a:xfrm>
      </p:grpSpPr>
      <p:sp>
        <p:nvSpPr>
          <p:cNvPr id="107" name="Google Shape;107;p8"/>
          <p:cNvSpPr/>
          <p:nvPr/>
        </p:nvSpPr>
        <p:spPr>
          <a:xfrm>
            <a:off x="0" y="0"/>
            <a:ext cx="12191696"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sp>
        <p:nvSpPr>
          <p:cNvPr id="108" name="Google Shape;108;p8"/>
          <p:cNvSpPr txBox="1"/>
          <p:nvPr>
            <p:ph type="ctrTitle"/>
          </p:nvPr>
        </p:nvSpPr>
        <p:spPr>
          <a:xfrm>
            <a:off x="6075006" y="1143293"/>
            <a:ext cx="5422969" cy="4268965"/>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lt2"/>
              </a:buClr>
              <a:buSzPts val="4800"/>
              <a:buFont typeface="Century Schoolbook"/>
              <a:buNone/>
            </a:pPr>
            <a:r>
              <a:rPr lang="en-US" sz="4800"/>
              <a:t>DEPLOYMENT &amp; SCALABILITY</a:t>
            </a:r>
            <a:endParaRPr/>
          </a:p>
        </p:txBody>
      </p:sp>
      <p:sp>
        <p:nvSpPr>
          <p:cNvPr id="109" name="Google Shape;109;p8"/>
          <p:cNvSpPr txBox="1"/>
          <p:nvPr>
            <p:ph idx="1" type="subTitle"/>
          </p:nvPr>
        </p:nvSpPr>
        <p:spPr>
          <a:xfrm>
            <a:off x="6075006" y="5537925"/>
            <a:ext cx="5443666"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Evaluation Criteria 2</a:t>
            </a:r>
            <a:endParaRPr/>
          </a:p>
        </p:txBody>
      </p:sp>
      <p:sp>
        <p:nvSpPr>
          <p:cNvPr id="110" name="Google Shape;110;p8"/>
          <p:cNvSpPr/>
          <p:nvPr/>
        </p:nvSpPr>
        <p:spPr>
          <a:xfrm>
            <a:off x="1" y="0"/>
            <a:ext cx="5443666" cy="6858000"/>
          </a:xfrm>
          <a:custGeom>
            <a:rect b="b" l="l" r="r" t="t"/>
            <a:pathLst>
              <a:path extrusionOk="0" h="6845983" w="5443666">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sp>
        <p:nvSpPr>
          <p:cNvPr id="111" name="Google Shape;111;p8"/>
          <p:cNvSpPr/>
          <p:nvPr/>
        </p:nvSpPr>
        <p:spPr>
          <a:xfrm>
            <a:off x="1" y="0"/>
            <a:ext cx="5215066" cy="6858000"/>
          </a:xfrm>
          <a:custGeom>
            <a:rect b="b" l="l" r="r" t="t"/>
            <a:pathLst>
              <a:path extrusionOk="0" h="6858000" w="5215066">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pic>
        <p:nvPicPr>
          <p:cNvPr descr="Puzzle Pieces" id="112" name="Google Shape;112;p8"/>
          <p:cNvPicPr preferRelativeResize="0"/>
          <p:nvPr/>
        </p:nvPicPr>
        <p:blipFill rotWithShape="1">
          <a:blip r:embed="rId3">
            <a:alphaModFix/>
          </a:blip>
          <a:srcRect b="0" l="0" r="0" t="0"/>
          <a:stretch/>
        </p:blipFill>
        <p:spPr>
          <a:xfrm>
            <a:off x="518401" y="1793908"/>
            <a:ext cx="3491811" cy="3491811"/>
          </a:xfrm>
          <a:prstGeom prst="rect">
            <a:avLst/>
          </a:prstGeom>
          <a:noFill/>
          <a:ln>
            <a:noFill/>
          </a:ln>
        </p:spPr>
      </p:pic>
      <p:sp>
        <p:nvSpPr>
          <p:cNvPr id="113" name="Google Shape;113;p8"/>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orbel"/>
              <a:buNone/>
            </a:pPr>
            <a:r>
              <a:rPr b="0" i="0" lang="en-US" sz="1800" u="none" cap="none" strike="noStrike">
                <a:solidFill>
                  <a:srgbClr val="FFFFFF"/>
                </a:solidFill>
                <a:latin typeface="Corbel"/>
                <a:ea typeface="Corbel"/>
                <a:cs typeface="Corbel"/>
                <a:sym typeface="Corbel"/>
              </a:rPr>
              <a:t> </a:t>
            </a:r>
            <a:endParaRPr/>
          </a:p>
        </p:txBody>
      </p:sp>
      <p:sp>
        <p:nvSpPr>
          <p:cNvPr id="120" name="Google Shape;120;p9"/>
          <p:cNvSpPr txBox="1"/>
          <p:nvPr>
            <p:ph idx="1" type="subTitle"/>
          </p:nvPr>
        </p:nvSpPr>
        <p:spPr>
          <a:xfrm>
            <a:off x="1006468" y="482849"/>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Deployment and Scalability Criteria</a:t>
            </a:r>
            <a:endParaRPr/>
          </a:p>
        </p:txBody>
      </p:sp>
      <p:sp>
        <p:nvSpPr>
          <p:cNvPr id="121" name="Google Shape;121;p9"/>
          <p:cNvSpPr txBox="1"/>
          <p:nvPr/>
        </p:nvSpPr>
        <p:spPr>
          <a:xfrm>
            <a:off x="1151747" y="1189204"/>
            <a:ext cx="9818700" cy="424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What computational infrastructure do you need to deploy your solution? </a:t>
            </a:r>
            <a:endParaRPr/>
          </a:p>
          <a:p>
            <a:pPr indent="-285750" lvl="1" marL="742950" marR="0" rtl="0" algn="l">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Our model can be deployed using any computation infrastructure similar to that provided in the hackathon. Our prediction time comes to </a:t>
            </a:r>
            <a:r>
              <a:rPr lang="en-US" sz="1800">
                <a:solidFill>
                  <a:srgbClr val="FFFFFF"/>
                </a:solidFill>
                <a:latin typeface="Corbel"/>
                <a:ea typeface="Corbel"/>
                <a:cs typeface="Corbel"/>
                <a:sym typeface="Corbel"/>
              </a:rPr>
              <a:t>1.81 ms per prediction</a:t>
            </a:r>
            <a:r>
              <a:rPr b="0" i="0" lang="en-US" sz="1800" u="none" cap="none" strike="noStrike">
                <a:solidFill>
                  <a:srgbClr val="FFFFFF"/>
                </a:solidFill>
                <a:latin typeface="Corbel"/>
                <a:ea typeface="Corbel"/>
                <a:cs typeface="Corbel"/>
                <a:sym typeface="Corbel"/>
              </a:rPr>
              <a:t> in a CPU instance and </a:t>
            </a:r>
            <a:r>
              <a:rPr lang="en-US" sz="1800">
                <a:solidFill>
                  <a:srgbClr val="FFFFFF"/>
                </a:solidFill>
                <a:latin typeface="Corbel"/>
                <a:ea typeface="Corbel"/>
                <a:cs typeface="Corbel"/>
                <a:sym typeface="Corbel"/>
              </a:rPr>
              <a:t> 1.25 ms per prediction </a:t>
            </a:r>
            <a:r>
              <a:rPr b="0" i="0" lang="en-US" sz="1800" u="none" cap="none" strike="noStrike">
                <a:solidFill>
                  <a:srgbClr val="FFFFFF"/>
                </a:solidFill>
                <a:latin typeface="Corbel"/>
                <a:ea typeface="Corbel"/>
                <a:cs typeface="Corbel"/>
                <a:sym typeface="Corbel"/>
              </a:rPr>
              <a:t>in a GPU instance. </a:t>
            </a:r>
            <a:endParaRPr b="0" i="0" sz="1800" u="none" cap="none" strike="noStrike">
              <a:solidFill>
                <a:srgbClr val="FFFFFF"/>
              </a:solidFill>
              <a:latin typeface="Corbel"/>
              <a:ea typeface="Corbel"/>
              <a:cs typeface="Corbel"/>
              <a:sym typeface="Corbel"/>
            </a:endParaRPr>
          </a:p>
          <a:p>
            <a:pPr indent="-171450" lvl="0" marL="285750" marR="0" rtl="0" algn="l">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a:p>
            <a:pPr indent="-285750" lvl="0" marL="285750" marR="0" rtl="0" algn="l">
              <a:spcBef>
                <a:spcPts val="0"/>
              </a:spcBef>
              <a:spcAft>
                <a:spcPts val="0"/>
              </a:spcAft>
              <a:buClr>
                <a:srgbClr val="FFFFFF"/>
              </a:buClr>
              <a:buSzPts val="1800"/>
              <a:buFont typeface="Arial"/>
              <a:buChar char="•"/>
            </a:pPr>
            <a:r>
              <a:rPr lang="en-US" sz="1800">
                <a:solidFill>
                  <a:srgbClr val="FFFFFF"/>
                </a:solidFill>
                <a:latin typeface="Corbel"/>
                <a:ea typeface="Corbel"/>
                <a:cs typeface="Corbel"/>
                <a:sym typeface="Corbel"/>
              </a:rPr>
              <a:t>Robustness to missing data:</a:t>
            </a:r>
            <a:endParaRPr sz="1800">
              <a:solidFill>
                <a:srgbClr val="FFFFFF"/>
              </a:solidFill>
              <a:latin typeface="Corbel"/>
              <a:ea typeface="Corbel"/>
              <a:cs typeface="Corbel"/>
              <a:sym typeface="Corbel"/>
            </a:endParaRPr>
          </a:p>
          <a:p>
            <a:pPr indent="-342900" lvl="1" marL="914400" marR="0" rtl="0" algn="l">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We have used fill-forward techniques to handle missing data. </a:t>
            </a:r>
            <a:endParaRPr sz="1800">
              <a:solidFill>
                <a:srgbClr val="FFFFFF"/>
              </a:solidFill>
              <a:latin typeface="Corbel"/>
              <a:ea typeface="Corbel"/>
              <a:cs typeface="Corbel"/>
              <a:sym typeface="Corbel"/>
            </a:endParaRPr>
          </a:p>
          <a:p>
            <a:pPr indent="-342900" lvl="1" marL="914400" marR="0" rtl="0" algn="l">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The only scenario in which our model’s prediction fails would be if we do not find any image in the last 30 minutes. Our baseline model which works only on weather data can be used as a fallback model in such cases.</a:t>
            </a:r>
            <a:endParaRPr sz="1800">
              <a:solidFill>
                <a:srgbClr val="FFFFFF"/>
              </a:solidFill>
              <a:latin typeface="Corbel"/>
              <a:ea typeface="Corbel"/>
              <a:cs typeface="Corbel"/>
              <a:sym typeface="Corbe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orbel"/>
              <a:ea typeface="Corbel"/>
              <a:cs typeface="Corbel"/>
              <a:sym typeface="Corbel"/>
            </a:endParaRPr>
          </a:p>
          <a:p>
            <a:pPr indent="-285750" lvl="0" marL="285750" marR="0" rtl="0" algn="l">
              <a:lnSpc>
                <a:spcPct val="100000"/>
              </a:lnSpc>
              <a:spcBef>
                <a:spcPts val="0"/>
              </a:spcBef>
              <a:spcAft>
                <a:spcPts val="0"/>
              </a:spcAft>
              <a:buClr>
                <a:srgbClr val="FFFFFF"/>
              </a:buClr>
              <a:buSzPts val="1800"/>
              <a:buFont typeface="Arial"/>
              <a:buChar char="•"/>
            </a:pPr>
            <a:r>
              <a:rPr lang="en-US" sz="1800">
                <a:solidFill>
                  <a:srgbClr val="FFFFFF"/>
                </a:solidFill>
                <a:latin typeface="Corbel"/>
                <a:ea typeface="Corbel"/>
                <a:cs typeface="Corbel"/>
                <a:sym typeface="Corbel"/>
              </a:rPr>
              <a:t>Tools/Libraries used for implementation:</a:t>
            </a:r>
            <a:endParaRPr sz="1800">
              <a:solidFill>
                <a:srgbClr val="FFFFFF"/>
              </a:solidFill>
              <a:latin typeface="Corbel"/>
              <a:ea typeface="Corbel"/>
              <a:cs typeface="Corbel"/>
              <a:sym typeface="Corbel"/>
            </a:endParaRPr>
          </a:p>
          <a:p>
            <a:pPr indent="-342900" lvl="1" marL="914400" marR="0" rtl="0" algn="l">
              <a:lnSpc>
                <a:spcPct val="100000"/>
              </a:lnSpc>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Tensorflow</a:t>
            </a:r>
            <a:endParaRPr sz="1800">
              <a:solidFill>
                <a:srgbClr val="FFFFFF"/>
              </a:solidFill>
              <a:latin typeface="Corbel"/>
              <a:ea typeface="Corbel"/>
              <a:cs typeface="Corbel"/>
              <a:sym typeface="Corbel"/>
            </a:endParaRPr>
          </a:p>
          <a:p>
            <a:pPr indent="-342900" lvl="1" marL="914400" marR="0" rtl="0" algn="l">
              <a:lnSpc>
                <a:spcPct val="100000"/>
              </a:lnSpc>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Scikit-learn</a:t>
            </a:r>
            <a:endParaRPr sz="1800">
              <a:solidFill>
                <a:srgbClr val="FFFFFF"/>
              </a:solidFill>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orbel"/>
              <a:buNone/>
            </a:pPr>
            <a:r>
              <a:rPr b="0" i="0" lang="en-US" sz="1800" u="none" cap="none" strike="noStrike">
                <a:solidFill>
                  <a:srgbClr val="FFFFFF"/>
                </a:solidFill>
                <a:latin typeface="Corbel"/>
                <a:ea typeface="Corbel"/>
                <a:cs typeface="Corbel"/>
                <a:sym typeface="Corbel"/>
              </a:rPr>
              <a:t> </a:t>
            </a:r>
            <a:endParaRPr/>
          </a:p>
        </p:txBody>
      </p:sp>
      <p:sp>
        <p:nvSpPr>
          <p:cNvPr id="128" name="Google Shape;128;p10"/>
          <p:cNvSpPr txBox="1"/>
          <p:nvPr>
            <p:ph idx="1" type="subTitle"/>
          </p:nvPr>
        </p:nvSpPr>
        <p:spPr>
          <a:xfrm>
            <a:off x="1006468" y="482849"/>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Deployment and Scalability Criteria</a:t>
            </a:r>
            <a:endParaRPr/>
          </a:p>
        </p:txBody>
      </p:sp>
      <p:sp>
        <p:nvSpPr>
          <p:cNvPr id="129" name="Google Shape;129;p10"/>
          <p:cNvSpPr txBox="1"/>
          <p:nvPr/>
        </p:nvSpPr>
        <p:spPr>
          <a:xfrm>
            <a:off x="1151750" y="1189200"/>
            <a:ext cx="10533900" cy="5079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1800" u="none" cap="none" strike="noStrike">
              <a:solidFill>
                <a:srgbClr val="FFFFFF"/>
              </a:solidFill>
              <a:latin typeface="Corbel"/>
              <a:ea typeface="Corbel"/>
              <a:cs typeface="Corbel"/>
              <a:sym typeface="Corbel"/>
            </a:endParaRPr>
          </a:p>
          <a:p>
            <a:pPr indent="-285750" lvl="0" marL="285750" marR="0" rtl="0" algn="just">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What steps need to be done differently to develop and deploy your solution for,</a:t>
            </a:r>
            <a:endParaRPr/>
          </a:p>
          <a:p>
            <a:pPr indent="-285750" lvl="1" marL="742950" marR="0" rtl="0" algn="just">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a different geographic location – Since our feature generation logic and architecture does not make any assumptions about the location, the same approach may be used to train models with location specific data.  </a:t>
            </a:r>
            <a:endParaRPr/>
          </a:p>
          <a:p>
            <a:pPr indent="-285750" lvl="1" marL="742950" marR="0" rtl="0" algn="just">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a set of neighboring geographic locations (multiple image and weather data streams):</a:t>
            </a:r>
            <a:endParaRPr/>
          </a:p>
          <a:p>
            <a:pPr indent="-285750" lvl="2" marL="1200150" marR="0" rtl="0" algn="just">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The simplest way of deploying models for neighboring geographic locations would be to train separate models for each pair of image and weather data streams. </a:t>
            </a:r>
            <a:endParaRPr/>
          </a:p>
          <a:p>
            <a:pPr indent="-285750" lvl="2" marL="1200150" marR="0" rtl="0" algn="just">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However, availability of data from multiple geographically close locations will also provide an opportunity to impute missing values of one location using averages of values from immediate neighbors. To use this functionality, the preprocessing step needs to change.</a:t>
            </a:r>
            <a:endParaRPr/>
          </a:p>
          <a:p>
            <a:pPr indent="-285750" lvl="2" marL="1200150" marR="0" rtl="0" algn="just">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Multiple streams will also give us an opportunity to train meta models that can be fine-tuned to newer locations with very small amount of training data. </a:t>
            </a:r>
            <a:endParaRPr b="0" i="0" sz="1800" u="none" cap="none" strike="noStrike">
              <a:solidFill>
                <a:srgbClr val="FFFFFF"/>
              </a:solidFill>
              <a:latin typeface="Corbel"/>
              <a:ea typeface="Corbel"/>
              <a:cs typeface="Corbel"/>
              <a:sym typeface="Corbel"/>
            </a:endParaRPr>
          </a:p>
          <a:p>
            <a:pPr indent="0" lvl="0" marL="0" marR="0" rtl="0" algn="just">
              <a:lnSpc>
                <a:spcPct val="100000"/>
              </a:lnSpc>
              <a:spcBef>
                <a:spcPts val="0"/>
              </a:spcBef>
              <a:spcAft>
                <a:spcPts val="0"/>
              </a:spcAft>
              <a:buNone/>
            </a:pPr>
            <a:r>
              <a:t/>
            </a:r>
            <a:endParaRPr sz="1800">
              <a:solidFill>
                <a:srgbClr val="FFFFFF"/>
              </a:solidFill>
              <a:latin typeface="Corbel"/>
              <a:ea typeface="Corbel"/>
              <a:cs typeface="Corbel"/>
              <a:sym typeface="Corbel"/>
            </a:endParaRPr>
          </a:p>
          <a:p>
            <a:pPr indent="-285750" lvl="0" marL="285750" marR="0" rtl="0" algn="just">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What will be your IP strategy to make the product commercial?  </a:t>
            </a:r>
            <a:endParaRPr/>
          </a:p>
          <a:p>
            <a:pPr indent="-285750" lvl="1" marL="742950" marR="0" rtl="0" algn="just">
              <a:spcBef>
                <a:spcPts val="0"/>
              </a:spcBef>
              <a:spcAft>
                <a:spcPts val="0"/>
              </a:spcAft>
              <a:buClr>
                <a:schemeClr val="lt1"/>
              </a:buClr>
              <a:buSzPts val="1800"/>
              <a:buFont typeface="Arial"/>
              <a:buChar char="•"/>
            </a:pPr>
            <a:r>
              <a:rPr b="0" i="0" lang="en-US" sz="1800" u="none" cap="none" strike="noStrike">
                <a:solidFill>
                  <a:schemeClr val="lt1"/>
                </a:solidFill>
                <a:latin typeface="Corbel"/>
                <a:ea typeface="Corbel"/>
                <a:cs typeface="Corbel"/>
                <a:sym typeface="Corbel"/>
              </a:rPr>
              <a:t>We are considering making our code open-source on github. </a:t>
            </a:r>
            <a:endParaRPr/>
          </a:p>
          <a:p>
            <a:pPr indent="0" lvl="0" marL="0" marR="0" rtl="0" algn="l">
              <a:spcBef>
                <a:spcPts val="0"/>
              </a:spcBef>
              <a:spcAft>
                <a:spcPts val="0"/>
              </a:spcAft>
              <a:buNone/>
            </a:pPr>
            <a:r>
              <a:t/>
            </a:r>
            <a:endParaRPr sz="1800">
              <a:solidFill>
                <a:srgbClr val="FFFFFF"/>
              </a:solidFill>
              <a:latin typeface="Corbel"/>
              <a:ea typeface="Corbel"/>
              <a:cs typeface="Corbel"/>
              <a:sym typeface="Corbel"/>
            </a:endParaRPr>
          </a:p>
          <a:p>
            <a:pPr indent="-171450" lvl="0" marL="285750" marR="0" rtl="0" algn="l">
              <a:spcBef>
                <a:spcPts val="0"/>
              </a:spcBef>
              <a:spcAft>
                <a:spcPts val="0"/>
              </a:spcAft>
              <a:buClr>
                <a:schemeClr val="lt1"/>
              </a:buClr>
              <a:buSzPts val="1800"/>
              <a:buFont typeface="Corbel"/>
              <a:buNone/>
            </a:pPr>
            <a:r>
              <a:t/>
            </a:r>
            <a:endParaRPr sz="1800">
              <a:solidFill>
                <a:schemeClr val="lt1"/>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3" name="Shape 133"/>
        <p:cNvGrpSpPr/>
        <p:nvPr/>
      </p:nvGrpSpPr>
      <p:grpSpPr>
        <a:xfrm>
          <a:off x="0" y="0"/>
          <a:ext cx="0" cy="0"/>
          <a:chOff x="0" y="0"/>
          <a:chExt cx="0" cy="0"/>
        </a:xfrm>
      </p:grpSpPr>
      <p:sp>
        <p:nvSpPr>
          <p:cNvPr id="134" name="Google Shape;134;p11"/>
          <p:cNvSpPr/>
          <p:nvPr/>
        </p:nvSpPr>
        <p:spPr>
          <a:xfrm>
            <a:off x="0" y="0"/>
            <a:ext cx="12191696"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sp>
        <p:nvSpPr>
          <p:cNvPr id="135" name="Google Shape;135;p11"/>
          <p:cNvSpPr txBox="1"/>
          <p:nvPr>
            <p:ph type="ctrTitle"/>
          </p:nvPr>
        </p:nvSpPr>
        <p:spPr>
          <a:xfrm>
            <a:off x="6075006" y="1143293"/>
            <a:ext cx="5422969" cy="4268965"/>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lt2"/>
              </a:buClr>
              <a:buSzPts val="4800"/>
              <a:buFont typeface="Century Schoolbook"/>
              <a:buNone/>
            </a:pPr>
            <a:r>
              <a:rPr lang="en-US" sz="4800"/>
              <a:t>INNOVATION</a:t>
            </a:r>
            <a:endParaRPr/>
          </a:p>
        </p:txBody>
      </p:sp>
      <p:sp>
        <p:nvSpPr>
          <p:cNvPr id="136" name="Google Shape;136;p11"/>
          <p:cNvSpPr txBox="1"/>
          <p:nvPr>
            <p:ph idx="1" type="subTitle"/>
          </p:nvPr>
        </p:nvSpPr>
        <p:spPr>
          <a:xfrm>
            <a:off x="6075006" y="5537925"/>
            <a:ext cx="5443666"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Evaluation Criteria 3</a:t>
            </a:r>
            <a:endParaRPr/>
          </a:p>
        </p:txBody>
      </p:sp>
      <p:sp>
        <p:nvSpPr>
          <p:cNvPr id="137" name="Google Shape;137;p11"/>
          <p:cNvSpPr/>
          <p:nvPr/>
        </p:nvSpPr>
        <p:spPr>
          <a:xfrm>
            <a:off x="1" y="0"/>
            <a:ext cx="5443666" cy="6858000"/>
          </a:xfrm>
          <a:custGeom>
            <a:rect b="b" l="l" r="r" t="t"/>
            <a:pathLst>
              <a:path extrusionOk="0" h="6845983" w="5443666">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sp>
        <p:nvSpPr>
          <p:cNvPr id="138" name="Google Shape;138;p11"/>
          <p:cNvSpPr/>
          <p:nvPr/>
        </p:nvSpPr>
        <p:spPr>
          <a:xfrm>
            <a:off x="1" y="0"/>
            <a:ext cx="5215066" cy="6858000"/>
          </a:xfrm>
          <a:custGeom>
            <a:rect b="b" l="l" r="r" t="t"/>
            <a:pathLst>
              <a:path extrusionOk="0" h="6858000" w="5215066">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pic>
        <p:nvPicPr>
          <p:cNvPr descr="Puzzle Pieces" id="139" name="Google Shape;139;p11"/>
          <p:cNvPicPr preferRelativeResize="0"/>
          <p:nvPr/>
        </p:nvPicPr>
        <p:blipFill rotWithShape="1">
          <a:blip r:embed="rId3">
            <a:alphaModFix/>
          </a:blip>
          <a:srcRect b="0" l="0" r="0" t="0"/>
          <a:stretch/>
        </p:blipFill>
        <p:spPr>
          <a:xfrm>
            <a:off x="518401" y="1793908"/>
            <a:ext cx="3491811" cy="3491811"/>
          </a:xfrm>
          <a:prstGeom prst="rect">
            <a:avLst/>
          </a:prstGeom>
          <a:noFill/>
          <a:ln>
            <a:noFill/>
          </a:ln>
        </p:spPr>
      </p:pic>
      <p:sp>
        <p:nvSpPr>
          <p:cNvPr id="140" name="Google Shape;140;p11"/>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orbel"/>
              <a:buNone/>
            </a:pPr>
            <a:r>
              <a:rPr b="0" i="0" lang="en-US" sz="1800" u="none" cap="none" strike="noStrike">
                <a:solidFill>
                  <a:srgbClr val="FFFFFF"/>
                </a:solidFill>
                <a:latin typeface="Corbel"/>
                <a:ea typeface="Corbel"/>
                <a:cs typeface="Corbel"/>
                <a:sym typeface="Corbel"/>
              </a:rPr>
              <a:t> </a:t>
            </a:r>
            <a:endParaRPr/>
          </a:p>
        </p:txBody>
      </p:sp>
      <p:sp>
        <p:nvSpPr>
          <p:cNvPr id="147" name="Google Shape;147;p12"/>
          <p:cNvSpPr txBox="1"/>
          <p:nvPr>
            <p:ph idx="1" type="subTitle"/>
          </p:nvPr>
        </p:nvSpPr>
        <p:spPr>
          <a:xfrm>
            <a:off x="1006468" y="482849"/>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Innovation</a:t>
            </a:r>
            <a:endParaRPr/>
          </a:p>
        </p:txBody>
      </p:sp>
      <p:sp>
        <p:nvSpPr>
          <p:cNvPr id="148" name="Google Shape;148;p12"/>
          <p:cNvSpPr txBox="1"/>
          <p:nvPr/>
        </p:nvSpPr>
        <p:spPr>
          <a:xfrm>
            <a:off x="1006475" y="854275"/>
            <a:ext cx="10423500" cy="5633700"/>
          </a:xfrm>
          <a:prstGeom prst="rect">
            <a:avLst/>
          </a:prstGeom>
          <a:noFill/>
          <a:ln>
            <a:noFill/>
          </a:ln>
        </p:spPr>
        <p:txBody>
          <a:bodyPr anchorCtr="0" anchor="t" bIns="45700" lIns="91425" spcFirstLastPara="1" rIns="91425" wrap="square" tIns="45700">
            <a:spAutoFit/>
          </a:bodyPr>
          <a:lstStyle/>
          <a:p>
            <a:pPr indent="-171450" lvl="1" marL="74295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a:p>
            <a:pPr indent="-285750" lvl="0" marL="285750" marR="0" rtl="0" algn="just">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Use of domain knowledge - Clustering based on seasons/climatic conditions</a:t>
            </a:r>
            <a:endParaRPr/>
          </a:p>
          <a:p>
            <a:pPr indent="-342900" lvl="1" marL="914400" marR="0" rtl="0" algn="just">
              <a:spcBef>
                <a:spcPts val="0"/>
              </a:spcBef>
              <a:spcAft>
                <a:spcPts val="0"/>
              </a:spcAft>
              <a:buClr>
                <a:schemeClr val="lt1"/>
              </a:buClr>
              <a:buSzPts val="1800"/>
              <a:buFont typeface="Arial"/>
              <a:buChar char="•"/>
            </a:pPr>
            <a:r>
              <a:rPr lang="en-US" sz="1800">
                <a:solidFill>
                  <a:srgbClr val="FFFFFF"/>
                </a:solidFill>
                <a:latin typeface="Corbel"/>
                <a:ea typeface="Corbel"/>
                <a:cs typeface="Corbel"/>
                <a:sym typeface="Corbel"/>
              </a:rPr>
              <a:t>Upon analyzing the mean error values from our baseline model in different months, we noticed that the </a:t>
            </a:r>
            <a:r>
              <a:rPr lang="en-US" sz="1800">
                <a:solidFill>
                  <a:srgbClr val="FFFFFF"/>
                </a:solidFill>
                <a:latin typeface="Corbel"/>
                <a:ea typeface="Corbel"/>
                <a:cs typeface="Corbel"/>
                <a:sym typeface="Corbel"/>
              </a:rPr>
              <a:t>errors were high during the months of April to June when the irradiation values also seem to be high.</a:t>
            </a:r>
            <a:endParaRPr sz="1800">
              <a:solidFill>
                <a:srgbClr val="FFFFFF"/>
              </a:solidFill>
              <a:latin typeface="Corbel"/>
              <a:ea typeface="Corbel"/>
              <a:cs typeface="Corbel"/>
              <a:sym typeface="Corbel"/>
            </a:endParaRPr>
          </a:p>
          <a:p>
            <a:pPr indent="-342900" lvl="1" marL="914400" marR="0" rtl="0" algn="just">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We attributed this to the possibility that these are summer months when the model finds it difficult to learn the patterns. </a:t>
            </a:r>
            <a:endParaRPr sz="1800">
              <a:solidFill>
                <a:srgbClr val="FFFFFF"/>
              </a:solidFill>
              <a:latin typeface="Corbel"/>
              <a:ea typeface="Corbel"/>
              <a:cs typeface="Corbel"/>
              <a:sym typeface="Corbel"/>
            </a:endParaRPr>
          </a:p>
          <a:p>
            <a:pPr indent="-342900" lvl="1" marL="914400" marR="0" rtl="0" algn="just">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This led us to experiment with an approach wherein we cluster the days in the training set based on a few features like year_sin, year_cos and irradiance and build separate models for each cluster. </a:t>
            </a:r>
            <a:endParaRPr sz="1800">
              <a:solidFill>
                <a:srgbClr val="FFFFFF"/>
              </a:solidFill>
              <a:latin typeface="Corbel"/>
              <a:ea typeface="Corbel"/>
              <a:cs typeface="Corbel"/>
              <a:sym typeface="Corbel"/>
            </a:endParaRPr>
          </a:p>
          <a:p>
            <a:pPr indent="-342900" lvl="1" marL="914400" marR="0" rtl="0" algn="just">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The challenge with this approach was that some of the clusters could be too small to perform robust training. To overcome this, we built a base model using all the training data and used the weights learnt here as the starting point for building the cluster-wise models (fine tuning).</a:t>
            </a:r>
            <a:endParaRPr sz="1800">
              <a:solidFill>
                <a:srgbClr val="FFFFFF"/>
              </a:solidFill>
              <a:latin typeface="Corbel"/>
              <a:ea typeface="Corbel"/>
              <a:cs typeface="Corbel"/>
              <a:sym typeface="Corbel"/>
            </a:endParaRPr>
          </a:p>
          <a:p>
            <a:pPr indent="-342900" lvl="1" marL="914400" marR="0" rtl="0" algn="just">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However, we later discarded this approach as its performance was poorer than that of our proposed model. </a:t>
            </a:r>
            <a:endParaRPr sz="1800">
              <a:solidFill>
                <a:srgbClr val="FFFFFF"/>
              </a:solidFill>
              <a:latin typeface="Corbel"/>
              <a:ea typeface="Corbel"/>
              <a:cs typeface="Corbel"/>
              <a:sym typeface="Corbel"/>
            </a:endParaRPr>
          </a:p>
          <a:p>
            <a:pPr indent="0" lvl="0" marL="914400" marR="0" rtl="0" algn="just">
              <a:spcBef>
                <a:spcPts val="0"/>
              </a:spcBef>
              <a:spcAft>
                <a:spcPts val="0"/>
              </a:spcAft>
              <a:buNone/>
            </a:pPr>
            <a:r>
              <a:rPr lang="en-US" sz="1800">
                <a:solidFill>
                  <a:srgbClr val="FFFFFF"/>
                </a:solidFill>
                <a:latin typeface="Corbel"/>
                <a:ea typeface="Corbel"/>
                <a:cs typeface="Corbel"/>
                <a:sym typeface="Corbel"/>
              </a:rPr>
              <a:t>  </a:t>
            </a:r>
            <a:endParaRPr sz="1800">
              <a:solidFill>
                <a:srgbClr val="FFFFFF"/>
              </a:solidFill>
              <a:latin typeface="Corbel"/>
              <a:ea typeface="Corbel"/>
              <a:cs typeface="Corbel"/>
              <a:sym typeface="Corbel"/>
            </a:endParaRPr>
          </a:p>
          <a:p>
            <a:pPr indent="-285750" lvl="0" marL="285750" marR="0" rtl="0" algn="just">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Model related innovation </a:t>
            </a:r>
            <a:endParaRPr/>
          </a:p>
          <a:p>
            <a:pPr indent="-285750" lvl="1" marL="742950" marR="0" rtl="0" algn="just">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Data set boosting </a:t>
            </a:r>
            <a:r>
              <a:rPr lang="en-US" sz="1800">
                <a:solidFill>
                  <a:srgbClr val="FFFFFF"/>
                </a:solidFill>
                <a:latin typeface="Corbel"/>
                <a:ea typeface="Corbel"/>
                <a:cs typeface="Corbel"/>
                <a:sym typeface="Corbel"/>
              </a:rPr>
              <a:t>: This step was taken to specifically tackle the “hard to learn” patterns. We used the intuition that, even for humans, it is difficult to </a:t>
            </a:r>
            <a:r>
              <a:rPr lang="en-US" sz="1800">
                <a:solidFill>
                  <a:srgbClr val="FFFFFF"/>
                </a:solidFill>
                <a:latin typeface="Corbel"/>
                <a:ea typeface="Corbel"/>
                <a:cs typeface="Corbel"/>
                <a:sym typeface="Corbel"/>
              </a:rPr>
              <a:t>predict</a:t>
            </a:r>
            <a:r>
              <a:rPr lang="en-US" sz="1800">
                <a:solidFill>
                  <a:srgbClr val="FFFFFF"/>
                </a:solidFill>
                <a:latin typeface="Corbel"/>
                <a:ea typeface="Corbel"/>
                <a:cs typeface="Corbel"/>
                <a:sym typeface="Corbel"/>
              </a:rPr>
              <a:t> the </a:t>
            </a:r>
            <a:r>
              <a:rPr lang="en-US" sz="1800">
                <a:solidFill>
                  <a:srgbClr val="FFFFFF"/>
                </a:solidFill>
                <a:latin typeface="Corbel"/>
                <a:ea typeface="Corbel"/>
                <a:cs typeface="Corbel"/>
                <a:sym typeface="Corbel"/>
              </a:rPr>
              <a:t>weather</a:t>
            </a:r>
            <a:r>
              <a:rPr lang="en-US" sz="1800">
                <a:solidFill>
                  <a:srgbClr val="FFFFFF"/>
                </a:solidFill>
                <a:latin typeface="Corbel"/>
                <a:ea typeface="Corbel"/>
                <a:cs typeface="Corbel"/>
                <a:sym typeface="Corbel"/>
              </a:rPr>
              <a:t> on those days when the conditions change drastically over the day. Hence, we used the standard deviation of the target-value (irradiance) as a metric to decide on boosting records in the training set. </a:t>
            </a:r>
            <a:endParaRPr b="0" i="0" sz="1800" u="none" cap="none" strike="noStrike">
              <a:solidFill>
                <a:srgbClr val="FFFFFF"/>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orbel"/>
              <a:buNone/>
            </a:pPr>
            <a:r>
              <a:rPr b="0" i="0" lang="en-US" sz="1800" u="none" cap="none" strike="noStrike">
                <a:solidFill>
                  <a:srgbClr val="FFFFFF"/>
                </a:solidFill>
                <a:latin typeface="Corbel"/>
                <a:ea typeface="Corbel"/>
                <a:cs typeface="Corbel"/>
                <a:sym typeface="Corbel"/>
              </a:rPr>
              <a:t> </a:t>
            </a:r>
            <a:endParaRPr/>
          </a:p>
        </p:txBody>
      </p:sp>
      <p:sp>
        <p:nvSpPr>
          <p:cNvPr id="155" name="Google Shape;155;p13"/>
          <p:cNvSpPr txBox="1"/>
          <p:nvPr>
            <p:ph idx="1" type="subTitle"/>
          </p:nvPr>
        </p:nvSpPr>
        <p:spPr>
          <a:xfrm>
            <a:off x="1006468" y="482849"/>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Innovation (contd.)</a:t>
            </a:r>
            <a:endParaRPr/>
          </a:p>
        </p:txBody>
      </p:sp>
      <p:sp>
        <p:nvSpPr>
          <p:cNvPr id="156" name="Google Shape;156;p13"/>
          <p:cNvSpPr txBox="1"/>
          <p:nvPr/>
        </p:nvSpPr>
        <p:spPr>
          <a:xfrm>
            <a:off x="1221698" y="948690"/>
            <a:ext cx="9818700" cy="424830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0" i="0" sz="1800" u="none" cap="none" strike="noStrike">
              <a:solidFill>
                <a:srgbClr val="FFFFFF"/>
              </a:solidFill>
              <a:latin typeface="Corbel"/>
              <a:ea typeface="Corbel"/>
              <a:cs typeface="Corbel"/>
              <a:sym typeface="Corbel"/>
            </a:endParaRPr>
          </a:p>
          <a:p>
            <a:pPr indent="-342900" lvl="0" marL="457200" rtl="0" algn="l">
              <a:spcBef>
                <a:spcPts val="0"/>
              </a:spcBef>
              <a:spcAft>
                <a:spcPts val="0"/>
              </a:spcAft>
              <a:buClr>
                <a:schemeClr val="lt1"/>
              </a:buClr>
              <a:buSzPts val="1800"/>
              <a:buChar char="•"/>
            </a:pPr>
            <a:r>
              <a:rPr lang="en-US" sz="1800">
                <a:solidFill>
                  <a:schemeClr val="lt1"/>
                </a:solidFill>
                <a:latin typeface="Corbel"/>
                <a:ea typeface="Corbel"/>
                <a:cs typeface="Corbel"/>
                <a:sym typeface="Corbel"/>
              </a:rPr>
              <a:t>Model related innovation </a:t>
            </a:r>
            <a:endParaRPr>
              <a:solidFill>
                <a:schemeClr val="dk1"/>
              </a:solidFill>
            </a:endParaRPr>
          </a:p>
          <a:p>
            <a:pPr indent="-342900" lvl="1" marL="914400" rtl="0" algn="l">
              <a:spcBef>
                <a:spcPts val="0"/>
              </a:spcBef>
              <a:spcAft>
                <a:spcPts val="0"/>
              </a:spcAft>
              <a:buClr>
                <a:schemeClr val="lt1"/>
              </a:buClr>
              <a:buSzPts val="1800"/>
              <a:buChar char="•"/>
            </a:pPr>
            <a:r>
              <a:rPr lang="en-US" sz="1800">
                <a:solidFill>
                  <a:schemeClr val="lt1"/>
                </a:solidFill>
                <a:latin typeface="Corbel"/>
                <a:ea typeface="Corbel"/>
                <a:cs typeface="Corbel"/>
                <a:sym typeface="Corbel"/>
              </a:rPr>
              <a:t>Custom Loss Function: On analyzing the error values over the 12 time steps in the target, we noticed that the error is higher for values in later time steps.  This is also in-tune with usual human behavior that predictions become less accurate as we try to guess for periods much later in the future. To handle this, we used a custom loss function that penalizes the later time steps more than the earlier ones. </a:t>
            </a:r>
            <a:endParaRPr>
              <a:solidFill>
                <a:schemeClr val="dk1"/>
              </a:solidFill>
            </a:endParaRPr>
          </a:p>
          <a:p>
            <a:pPr indent="-342900" lvl="1" marL="914400" rtl="0" algn="l">
              <a:spcBef>
                <a:spcPts val="0"/>
              </a:spcBef>
              <a:spcAft>
                <a:spcPts val="0"/>
              </a:spcAft>
              <a:buClr>
                <a:schemeClr val="lt1"/>
              </a:buClr>
              <a:buSzPts val="1800"/>
              <a:buChar char="•"/>
            </a:pPr>
            <a:r>
              <a:rPr lang="en-US" sz="1800">
                <a:solidFill>
                  <a:schemeClr val="lt1"/>
                </a:solidFill>
                <a:latin typeface="Corbel"/>
                <a:ea typeface="Corbel"/>
                <a:cs typeface="Corbel"/>
                <a:sym typeface="Corbel"/>
              </a:rPr>
              <a:t>The overall weather conditions of a day generally help in making predictions for particular time of the day. However, adding the entire day’s weather data (upto to the current time)  as separate time steps could end up confusing the model. Hence,  we included day-wise aggregated features in the feature set. This helped in providing valuable input to the model without making it overfit. </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Char char="•"/>
            </a:pPr>
            <a:r>
              <a:rPr lang="en-US" sz="1800">
                <a:solidFill>
                  <a:schemeClr val="lt1"/>
                </a:solidFill>
                <a:latin typeface="Corbel"/>
                <a:ea typeface="Corbel"/>
                <a:cs typeface="Corbel"/>
                <a:sym typeface="Corbel"/>
              </a:rPr>
              <a:t>The time of the day has a very high correlation with the irradiance values. Since we know the exact time of the day for which we want the predictions, we provide it as an explicit input at the time of processing output time series. </a:t>
            </a:r>
            <a:endParaRPr b="0" i="0" sz="1800" u="none" cap="none" strike="noStrike">
              <a:solidFill>
                <a:srgbClr val="FFFFFF"/>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062968bc9a_0_25"/>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orbel"/>
              <a:buNone/>
            </a:pPr>
            <a:r>
              <a:rPr b="0" i="0" lang="en-US" sz="1800" u="none" cap="none" strike="noStrike">
                <a:solidFill>
                  <a:srgbClr val="FFFFFF"/>
                </a:solidFill>
                <a:latin typeface="Corbel"/>
                <a:ea typeface="Corbel"/>
                <a:cs typeface="Corbel"/>
                <a:sym typeface="Corbel"/>
              </a:rPr>
              <a:t> </a:t>
            </a:r>
            <a:endParaRPr/>
          </a:p>
        </p:txBody>
      </p:sp>
      <p:sp>
        <p:nvSpPr>
          <p:cNvPr id="163" name="Google Shape;163;g1062968bc9a_0_25"/>
          <p:cNvSpPr txBox="1"/>
          <p:nvPr>
            <p:ph idx="1" type="subTitle"/>
          </p:nvPr>
        </p:nvSpPr>
        <p:spPr>
          <a:xfrm>
            <a:off x="1006468" y="4828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Innovation (contd.)</a:t>
            </a:r>
            <a:endParaRPr/>
          </a:p>
        </p:txBody>
      </p:sp>
      <p:sp>
        <p:nvSpPr>
          <p:cNvPr id="164" name="Google Shape;164;g1062968bc9a_0_25"/>
          <p:cNvSpPr txBox="1"/>
          <p:nvPr/>
        </p:nvSpPr>
        <p:spPr>
          <a:xfrm>
            <a:off x="1221698" y="948690"/>
            <a:ext cx="9818700" cy="5079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solidFill>
                <a:schemeClr val="lt1"/>
              </a:solidFill>
              <a:latin typeface="Corbel"/>
              <a:ea typeface="Corbel"/>
              <a:cs typeface="Corbel"/>
              <a:sym typeface="Corbel"/>
            </a:endParaRPr>
          </a:p>
          <a:p>
            <a:pPr indent="-285750" lvl="0" marL="285750" marR="0" rtl="0" algn="l">
              <a:lnSpc>
                <a:spcPct val="100000"/>
              </a:lnSpc>
              <a:spcBef>
                <a:spcPts val="0"/>
              </a:spcBef>
              <a:spcAft>
                <a:spcPts val="0"/>
              </a:spcAft>
              <a:buClr>
                <a:srgbClr val="FFFFFF"/>
              </a:buClr>
              <a:buSzPts val="1800"/>
              <a:buChar char="•"/>
            </a:pPr>
            <a:r>
              <a:rPr lang="en-US" sz="1800">
                <a:solidFill>
                  <a:srgbClr val="FFFFFF"/>
                </a:solidFill>
                <a:latin typeface="Corbel"/>
                <a:ea typeface="Corbel"/>
                <a:cs typeface="Corbel"/>
                <a:sym typeface="Corbel"/>
              </a:rPr>
              <a:t>Performance related innovation</a:t>
            </a:r>
            <a:endParaRPr sz="1800">
              <a:solidFill>
                <a:srgbClr val="FFFFFF"/>
              </a:solidFill>
              <a:latin typeface="Corbel"/>
              <a:ea typeface="Corbel"/>
              <a:cs typeface="Corbel"/>
              <a:sym typeface="Corbel"/>
            </a:endParaRPr>
          </a:p>
          <a:p>
            <a:pPr indent="-285750" lvl="1" marL="742950" marR="0" rtl="0" algn="l">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Preprocessing image and storing them as numpy arrays brought down training time per iteration </a:t>
            </a:r>
            <a:r>
              <a:rPr lang="en-US" sz="1800">
                <a:solidFill>
                  <a:srgbClr val="FFFFFF"/>
                </a:solidFill>
                <a:latin typeface="Corbel"/>
                <a:ea typeface="Corbel"/>
                <a:cs typeface="Corbel"/>
                <a:sym typeface="Corbel"/>
              </a:rPr>
              <a:t>by </a:t>
            </a:r>
            <a:r>
              <a:rPr b="0" i="0" lang="en-US" sz="1800" u="none" cap="none" strike="noStrike">
                <a:solidFill>
                  <a:srgbClr val="FFFFFF"/>
                </a:solidFill>
                <a:latin typeface="Corbel"/>
                <a:ea typeface="Corbel"/>
                <a:cs typeface="Corbel"/>
                <a:sym typeface="Corbel"/>
              </a:rPr>
              <a:t>~</a:t>
            </a:r>
            <a:r>
              <a:rPr lang="en-US" sz="1800">
                <a:solidFill>
                  <a:srgbClr val="FFFFFF"/>
                </a:solidFill>
                <a:latin typeface="Corbel"/>
                <a:ea typeface="Corbel"/>
                <a:cs typeface="Corbel"/>
                <a:sym typeface="Corbel"/>
              </a:rPr>
              <a:t>100</a:t>
            </a:r>
            <a:r>
              <a:rPr b="0" i="0" lang="en-US" sz="1800" u="none" cap="none" strike="noStrike">
                <a:solidFill>
                  <a:srgbClr val="FFFFFF"/>
                </a:solidFill>
                <a:latin typeface="Corbel"/>
                <a:ea typeface="Corbel"/>
                <a:cs typeface="Corbel"/>
                <a:sym typeface="Corbel"/>
              </a:rPr>
              <a:t>x</a:t>
            </a:r>
            <a:r>
              <a:rPr lang="en-US" sz="1800">
                <a:solidFill>
                  <a:srgbClr val="FFFFFF"/>
                </a:solidFill>
                <a:latin typeface="Corbel"/>
                <a:ea typeface="Corbel"/>
                <a:cs typeface="Corbel"/>
                <a:sym typeface="Corbel"/>
              </a:rPr>
              <a:t> (from ~60 minutes to ~20 seconds)</a:t>
            </a:r>
            <a:endParaRPr sz="1800">
              <a:solidFill>
                <a:srgbClr val="FFFFFF"/>
              </a:solidFill>
              <a:latin typeface="Corbel"/>
              <a:ea typeface="Corbel"/>
              <a:cs typeface="Corbel"/>
              <a:sym typeface="Corbel"/>
            </a:endParaRPr>
          </a:p>
          <a:p>
            <a:pPr indent="-342900" lvl="2" marL="1371600" marR="0" rtl="0" algn="l">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This optimization helped us to quickly experiment with multiple complex architectures and compare them. </a:t>
            </a:r>
            <a:endParaRPr sz="1800">
              <a:solidFill>
                <a:srgbClr val="FFFFFF"/>
              </a:solidFill>
              <a:latin typeface="Corbel"/>
              <a:ea typeface="Corbel"/>
              <a:cs typeface="Corbel"/>
              <a:sym typeface="Corbel"/>
            </a:endParaRPr>
          </a:p>
          <a:p>
            <a:pPr indent="-285750" lvl="1" marL="742950" marR="0" rtl="0" algn="l">
              <a:spcBef>
                <a:spcPts val="0"/>
              </a:spcBef>
              <a:spcAft>
                <a:spcPts val="0"/>
              </a:spcAft>
              <a:buClr>
                <a:srgbClr val="FFFFFF"/>
              </a:buClr>
              <a:buSzPts val="1800"/>
              <a:buFont typeface="Arial"/>
              <a:buChar char="•"/>
            </a:pPr>
            <a:r>
              <a:rPr b="0" i="0" lang="en-US" sz="1800" u="none" cap="none" strike="noStrike">
                <a:solidFill>
                  <a:srgbClr val="FFFFFF"/>
                </a:solidFill>
                <a:latin typeface="Corbel"/>
                <a:ea typeface="Corbel"/>
                <a:cs typeface="Corbel"/>
                <a:sym typeface="Corbel"/>
              </a:rPr>
              <a:t>Use of tensorflow datasets to </a:t>
            </a:r>
            <a:r>
              <a:rPr lang="en-US" sz="1800">
                <a:solidFill>
                  <a:srgbClr val="FFFFFF"/>
                </a:solidFill>
                <a:latin typeface="Corbel"/>
                <a:ea typeface="Corbel"/>
                <a:cs typeface="Corbel"/>
                <a:sym typeface="Corbel"/>
              </a:rPr>
              <a:t>customize generation of </a:t>
            </a:r>
            <a:r>
              <a:rPr b="0" i="0" lang="en-US" sz="1800" u="none" cap="none" strike="noStrike">
                <a:solidFill>
                  <a:srgbClr val="FFFFFF"/>
                </a:solidFill>
                <a:latin typeface="Corbel"/>
                <a:ea typeface="Corbel"/>
                <a:cs typeface="Corbel"/>
                <a:sym typeface="Corbel"/>
              </a:rPr>
              <a:t>time series features</a:t>
            </a:r>
            <a:endParaRPr sz="1800">
              <a:solidFill>
                <a:srgbClr val="FFFFFF"/>
              </a:solidFill>
              <a:latin typeface="Corbel"/>
              <a:ea typeface="Corbel"/>
              <a:cs typeface="Corbel"/>
              <a:sym typeface="Corbel"/>
            </a:endParaRPr>
          </a:p>
          <a:p>
            <a:pPr indent="-342900" lvl="2" marL="1371600" marR="0" rtl="0" algn="l">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We had experimented with different types of time series  features by varying sampling rates, strides, etc. </a:t>
            </a:r>
            <a:endParaRPr sz="1800">
              <a:solidFill>
                <a:srgbClr val="FFFFFF"/>
              </a:solidFill>
              <a:latin typeface="Corbel"/>
              <a:ea typeface="Corbel"/>
              <a:cs typeface="Corbel"/>
              <a:sym typeface="Corbel"/>
            </a:endParaRPr>
          </a:p>
          <a:p>
            <a:pPr indent="-342900" lvl="2" marL="1371600" marR="0" rtl="0" algn="l">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In this process, we discovered that creating these features as static data frames consumes more memory, contains a lot of repetitive data and was also requiring us to make multiple tweaks for each experiment.</a:t>
            </a:r>
            <a:endParaRPr sz="1800">
              <a:solidFill>
                <a:srgbClr val="FFFFFF"/>
              </a:solidFill>
              <a:latin typeface="Corbel"/>
              <a:ea typeface="Corbel"/>
              <a:cs typeface="Corbel"/>
              <a:sym typeface="Corbel"/>
            </a:endParaRPr>
          </a:p>
          <a:p>
            <a:pPr indent="-342900" lvl="2" marL="1371600" marR="0" rtl="0" algn="l">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We changed our implementation to keep just one dataframe for all weather data for the different time periods. We then created an index dataframe that contains metadata like starting time step, input steps, etc. that are processed by tensorflow datasets to create time series features per batch of execution. </a:t>
            </a:r>
            <a:endParaRPr sz="1800">
              <a:solidFill>
                <a:srgbClr val="FFFFFF"/>
              </a:solidFill>
              <a:latin typeface="Corbel"/>
              <a:ea typeface="Corbel"/>
              <a:cs typeface="Corbel"/>
              <a:sym typeface="Corbel"/>
            </a:endParaRPr>
          </a:p>
          <a:p>
            <a:pPr indent="-342900" lvl="2" marL="1371600" marR="0" rtl="0" algn="l">
              <a:spcBef>
                <a:spcPts val="0"/>
              </a:spcBef>
              <a:spcAft>
                <a:spcPts val="0"/>
              </a:spcAft>
              <a:buClr>
                <a:srgbClr val="FFFFFF"/>
              </a:buClr>
              <a:buSzPts val="1800"/>
              <a:buFont typeface="Corbel"/>
              <a:buChar char="■"/>
            </a:pPr>
            <a:r>
              <a:rPr lang="en-US" sz="1800">
                <a:solidFill>
                  <a:srgbClr val="FFFFFF"/>
                </a:solidFill>
                <a:latin typeface="Corbel"/>
                <a:ea typeface="Corbel"/>
                <a:cs typeface="Corbel"/>
                <a:sym typeface="Corbel"/>
              </a:rPr>
              <a:t>This helped in reducing the memory overhead and simplified our implementation of  variable length time series features sets and cluster-wise model training. </a:t>
            </a:r>
            <a:endParaRPr sz="1800">
              <a:solidFill>
                <a:srgbClr val="FFFFFF"/>
              </a:solidFill>
              <a:latin typeface="Corbel"/>
              <a:ea typeface="Corbel"/>
              <a:cs typeface="Corbel"/>
              <a:sym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8" name="Shape 168"/>
        <p:cNvGrpSpPr/>
        <p:nvPr/>
      </p:nvGrpSpPr>
      <p:grpSpPr>
        <a:xfrm>
          <a:off x="0" y="0"/>
          <a:ext cx="0" cy="0"/>
          <a:chOff x="0" y="0"/>
          <a:chExt cx="0" cy="0"/>
        </a:xfrm>
      </p:grpSpPr>
      <p:sp>
        <p:nvSpPr>
          <p:cNvPr id="169" name="Google Shape;169;g1062968bc9a_0_43"/>
          <p:cNvSpPr/>
          <p:nvPr/>
        </p:nvSpPr>
        <p:spPr>
          <a:xfrm>
            <a:off x="0" y="0"/>
            <a:ext cx="121917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sp>
        <p:nvSpPr>
          <p:cNvPr id="170" name="Google Shape;170;g1062968bc9a_0_43"/>
          <p:cNvSpPr txBox="1"/>
          <p:nvPr>
            <p:ph type="ctrTitle"/>
          </p:nvPr>
        </p:nvSpPr>
        <p:spPr>
          <a:xfrm>
            <a:off x="6075006" y="1143293"/>
            <a:ext cx="5423100" cy="42690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lt2"/>
              </a:buClr>
              <a:buSzPts val="4800"/>
              <a:buFont typeface="Century Schoolbook"/>
              <a:buNone/>
            </a:pPr>
            <a:r>
              <a:rPr lang="en-US" sz="4800"/>
              <a:t>APPENDIX</a:t>
            </a:r>
            <a:endParaRPr/>
          </a:p>
        </p:txBody>
      </p:sp>
      <p:sp>
        <p:nvSpPr>
          <p:cNvPr id="171" name="Google Shape;171;g1062968bc9a_0_43"/>
          <p:cNvSpPr/>
          <p:nvPr/>
        </p:nvSpPr>
        <p:spPr>
          <a:xfrm>
            <a:off x="1" y="0"/>
            <a:ext cx="5443666" cy="6863098"/>
          </a:xfrm>
          <a:custGeom>
            <a:rect b="b" l="l" r="r" t="t"/>
            <a:pathLst>
              <a:path extrusionOk="0" h="6845983" w="5443666">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sp>
        <p:nvSpPr>
          <p:cNvPr id="172" name="Google Shape;172;g1062968bc9a_0_43"/>
          <p:cNvSpPr/>
          <p:nvPr/>
        </p:nvSpPr>
        <p:spPr>
          <a:xfrm>
            <a:off x="1" y="0"/>
            <a:ext cx="5215066" cy="6858000"/>
          </a:xfrm>
          <a:custGeom>
            <a:rect b="b" l="l" r="r" t="t"/>
            <a:pathLst>
              <a:path extrusionOk="0" h="6858000" w="5215066">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pic>
        <p:nvPicPr>
          <p:cNvPr descr="Puzzle Pieces" id="173" name="Google Shape;173;g1062968bc9a_0_43"/>
          <p:cNvPicPr preferRelativeResize="0"/>
          <p:nvPr/>
        </p:nvPicPr>
        <p:blipFill rotWithShape="1">
          <a:blip r:embed="rId3">
            <a:alphaModFix/>
          </a:blip>
          <a:srcRect b="0" l="0" r="0" t="0"/>
          <a:stretch/>
        </p:blipFill>
        <p:spPr>
          <a:xfrm>
            <a:off x="518401" y="1793908"/>
            <a:ext cx="3491811" cy="3491811"/>
          </a:xfrm>
          <a:prstGeom prst="rect">
            <a:avLst/>
          </a:prstGeom>
          <a:noFill/>
          <a:ln>
            <a:noFill/>
          </a:ln>
        </p:spPr>
      </p:pic>
      <p:sp>
        <p:nvSpPr>
          <p:cNvPr id="174" name="Google Shape;174;g1062968bc9a_0_43"/>
          <p:cNvSpPr/>
          <p:nvPr/>
        </p:nvSpPr>
        <p:spPr>
          <a:xfrm>
            <a:off x="11784011" y="118920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062968bc9a_0_36"/>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orbel"/>
              <a:buNone/>
            </a:pPr>
            <a:r>
              <a:rPr b="0" i="0" lang="en-US" sz="1800" u="none" cap="none" strike="noStrike">
                <a:solidFill>
                  <a:srgbClr val="FFFFFF"/>
                </a:solidFill>
                <a:latin typeface="Corbel"/>
                <a:ea typeface="Corbel"/>
                <a:cs typeface="Corbel"/>
                <a:sym typeface="Corbel"/>
              </a:rPr>
              <a:t> </a:t>
            </a:r>
            <a:endParaRPr/>
          </a:p>
        </p:txBody>
      </p:sp>
      <p:sp>
        <p:nvSpPr>
          <p:cNvPr id="181" name="Google Shape;181;g1062968bc9a_0_36"/>
          <p:cNvSpPr txBox="1"/>
          <p:nvPr>
            <p:ph idx="1" type="subTitle"/>
          </p:nvPr>
        </p:nvSpPr>
        <p:spPr>
          <a:xfrm>
            <a:off x="978593" y="496424"/>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Other Architectures Experimented</a:t>
            </a:r>
            <a:endParaRPr/>
          </a:p>
        </p:txBody>
      </p:sp>
      <p:sp>
        <p:nvSpPr>
          <p:cNvPr id="182" name="Google Shape;182;g1062968bc9a_0_36"/>
          <p:cNvSpPr txBox="1"/>
          <p:nvPr/>
        </p:nvSpPr>
        <p:spPr>
          <a:xfrm>
            <a:off x="1169198" y="1356090"/>
            <a:ext cx="98187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rgbClr val="FFFFFF"/>
                </a:solidFill>
                <a:latin typeface="Corbel"/>
                <a:ea typeface="Corbel"/>
                <a:cs typeface="Corbel"/>
                <a:sym typeface="Corbel"/>
              </a:rPr>
              <a:t>We had experimented with the following different feature sets. As per the feature sets chosen, we changed the model architectures for time series, image processing and regression tasks. </a:t>
            </a:r>
            <a:endParaRPr sz="1800">
              <a:solidFill>
                <a:srgbClr val="FFFFFF"/>
              </a:solidFill>
              <a:latin typeface="Corbel"/>
              <a:ea typeface="Corbel"/>
              <a:cs typeface="Corbel"/>
              <a:sym typeface="Corbel"/>
            </a:endParaRPr>
          </a:p>
          <a:p>
            <a:pPr indent="-285750" lvl="0" marL="742950" marR="0" rtl="0" algn="l">
              <a:lnSpc>
                <a:spcPct val="100000"/>
              </a:lnSpc>
              <a:spcBef>
                <a:spcPts val="0"/>
              </a:spcBef>
              <a:spcAft>
                <a:spcPts val="0"/>
              </a:spcAft>
              <a:buClr>
                <a:srgbClr val="FFFFFF"/>
              </a:buClr>
              <a:buSzPts val="1800"/>
              <a:buAutoNum type="arabicPeriod"/>
            </a:pPr>
            <a:r>
              <a:rPr lang="en-US" sz="1800">
                <a:solidFill>
                  <a:srgbClr val="FFFFFF"/>
                </a:solidFill>
                <a:latin typeface="Corbel"/>
                <a:ea typeface="Corbel"/>
                <a:cs typeface="Corbel"/>
                <a:sym typeface="Corbel"/>
              </a:rPr>
              <a:t>Baseline Model  - Only Weather data time series and aggregate features</a:t>
            </a:r>
            <a:endParaRPr sz="1800">
              <a:solidFill>
                <a:srgbClr val="FFFFFF"/>
              </a:solidFill>
              <a:latin typeface="Corbel"/>
              <a:ea typeface="Corbel"/>
              <a:cs typeface="Corbel"/>
              <a:sym typeface="Corbel"/>
            </a:endParaRPr>
          </a:p>
          <a:p>
            <a:pPr indent="-285750" lvl="0" marL="742950" marR="0" rtl="0" algn="l">
              <a:lnSpc>
                <a:spcPct val="100000"/>
              </a:lnSpc>
              <a:spcBef>
                <a:spcPts val="0"/>
              </a:spcBef>
              <a:spcAft>
                <a:spcPts val="0"/>
              </a:spcAft>
              <a:buClr>
                <a:srgbClr val="FFFFFF"/>
              </a:buClr>
              <a:buSzPts val="1800"/>
              <a:buFont typeface="Corbel"/>
              <a:buAutoNum type="arabicPeriod"/>
            </a:pPr>
            <a:r>
              <a:rPr lang="en-US" sz="1800">
                <a:solidFill>
                  <a:srgbClr val="FFFFFF"/>
                </a:solidFill>
                <a:latin typeface="Corbel"/>
                <a:ea typeface="Corbel"/>
                <a:cs typeface="Corbel"/>
                <a:sym typeface="Corbel"/>
              </a:rPr>
              <a:t>Time series Weather data + Last Image</a:t>
            </a:r>
            <a:endParaRPr sz="1800">
              <a:solidFill>
                <a:srgbClr val="FFFFFF"/>
              </a:solidFill>
              <a:latin typeface="Corbel"/>
              <a:ea typeface="Corbel"/>
              <a:cs typeface="Corbel"/>
              <a:sym typeface="Corbel"/>
            </a:endParaRPr>
          </a:p>
          <a:p>
            <a:pPr indent="-285750" lvl="0" marL="742950" marR="0" rtl="0" algn="l">
              <a:lnSpc>
                <a:spcPct val="100000"/>
              </a:lnSpc>
              <a:spcBef>
                <a:spcPts val="0"/>
              </a:spcBef>
              <a:spcAft>
                <a:spcPts val="0"/>
              </a:spcAft>
              <a:buClr>
                <a:srgbClr val="FFFFFF"/>
              </a:buClr>
              <a:buSzPts val="1800"/>
              <a:buFont typeface="Corbel"/>
              <a:buAutoNum type="arabicPeriod"/>
            </a:pPr>
            <a:r>
              <a:rPr lang="en-US" sz="1800">
                <a:solidFill>
                  <a:srgbClr val="FFFFFF"/>
                </a:solidFill>
                <a:latin typeface="Corbel"/>
                <a:ea typeface="Corbel"/>
                <a:cs typeface="Corbel"/>
                <a:sym typeface="Corbel"/>
              </a:rPr>
              <a:t>Variable Length Time series on Weather data</a:t>
            </a:r>
            <a:endParaRPr sz="1800">
              <a:solidFill>
                <a:srgbClr val="FFFFFF"/>
              </a:solidFill>
              <a:latin typeface="Corbel"/>
              <a:ea typeface="Corbel"/>
              <a:cs typeface="Corbel"/>
              <a:sym typeface="Corbel"/>
            </a:endParaRPr>
          </a:p>
          <a:p>
            <a:pPr indent="-342900" lvl="1" marL="1371600" marR="0" rtl="0" algn="l">
              <a:lnSpc>
                <a:spcPct val="100000"/>
              </a:lnSpc>
              <a:spcBef>
                <a:spcPts val="0"/>
              </a:spcBef>
              <a:spcAft>
                <a:spcPts val="0"/>
              </a:spcAft>
              <a:buClr>
                <a:srgbClr val="FFFFFF"/>
              </a:buClr>
              <a:buSzPts val="1800"/>
              <a:buFont typeface="Corbel"/>
              <a:buAutoNum type="alphaLcPeriod"/>
            </a:pPr>
            <a:r>
              <a:rPr lang="en-US" sz="1800">
                <a:solidFill>
                  <a:srgbClr val="FFFFFF"/>
                </a:solidFill>
                <a:latin typeface="Corbel"/>
                <a:ea typeface="Corbel"/>
                <a:cs typeface="Corbel"/>
                <a:sym typeface="Corbel"/>
              </a:rPr>
              <a:t>In this model, instead of using only the last 2 hours of data for each prediction, we used all the data available in that day till the current time step.</a:t>
            </a:r>
            <a:endParaRPr sz="1800">
              <a:solidFill>
                <a:srgbClr val="FFFFFF"/>
              </a:solidFill>
              <a:latin typeface="Corbel"/>
              <a:ea typeface="Corbel"/>
              <a:cs typeface="Corbel"/>
              <a:sym typeface="Corbel"/>
            </a:endParaRPr>
          </a:p>
          <a:p>
            <a:pPr indent="-285750" lvl="0" marL="742950" marR="0" rtl="0" algn="l">
              <a:lnSpc>
                <a:spcPct val="100000"/>
              </a:lnSpc>
              <a:spcBef>
                <a:spcPts val="0"/>
              </a:spcBef>
              <a:spcAft>
                <a:spcPts val="0"/>
              </a:spcAft>
              <a:buClr>
                <a:srgbClr val="FFFFFF"/>
              </a:buClr>
              <a:buSzPts val="1800"/>
              <a:buFont typeface="Corbel"/>
              <a:buAutoNum type="arabicPeriod"/>
            </a:pPr>
            <a:r>
              <a:rPr lang="en-US" sz="1800">
                <a:solidFill>
                  <a:srgbClr val="FFFFFF"/>
                </a:solidFill>
                <a:latin typeface="Corbel"/>
                <a:ea typeface="Corbel"/>
                <a:cs typeface="Corbel"/>
                <a:sym typeface="Corbel"/>
              </a:rPr>
              <a:t>Separate Cluster Training</a:t>
            </a:r>
            <a:endParaRPr sz="1800">
              <a:solidFill>
                <a:srgbClr val="FFFFFF"/>
              </a:solidFill>
              <a:latin typeface="Corbel"/>
              <a:ea typeface="Corbel"/>
              <a:cs typeface="Corbel"/>
              <a:sym typeface="Corbel"/>
            </a:endParaRPr>
          </a:p>
          <a:p>
            <a:pPr indent="-342900" lvl="1" marL="1371600" marR="0" rtl="0" algn="l">
              <a:lnSpc>
                <a:spcPct val="100000"/>
              </a:lnSpc>
              <a:spcBef>
                <a:spcPts val="0"/>
              </a:spcBef>
              <a:spcAft>
                <a:spcPts val="0"/>
              </a:spcAft>
              <a:buClr>
                <a:srgbClr val="FFFFFF"/>
              </a:buClr>
              <a:buSzPts val="1800"/>
              <a:buFont typeface="Corbel"/>
              <a:buAutoNum type="alphaLcPeriod"/>
            </a:pPr>
            <a:r>
              <a:rPr lang="en-US" sz="1800">
                <a:solidFill>
                  <a:srgbClr val="FFFFFF"/>
                </a:solidFill>
                <a:latin typeface="Corbel"/>
                <a:ea typeface="Corbel"/>
                <a:cs typeface="Corbel"/>
                <a:sym typeface="Corbel"/>
              </a:rPr>
              <a:t>This model was explained in a previous slide. Here, we cluster the records based on some input features and try to train separate models for each cluster. </a:t>
            </a:r>
            <a:endParaRPr sz="1800">
              <a:solidFill>
                <a:srgbClr val="FFFFFF"/>
              </a:solidFill>
              <a:latin typeface="Corbel"/>
              <a:ea typeface="Corbel"/>
              <a:cs typeface="Corbel"/>
              <a:sym typeface="Corbel"/>
            </a:endParaRPr>
          </a:p>
          <a:p>
            <a:pPr indent="-285750" lvl="0" marL="742950" marR="0" rtl="0" algn="l">
              <a:lnSpc>
                <a:spcPct val="100000"/>
              </a:lnSpc>
              <a:spcBef>
                <a:spcPts val="0"/>
              </a:spcBef>
              <a:spcAft>
                <a:spcPts val="0"/>
              </a:spcAft>
              <a:buClr>
                <a:srgbClr val="FFFFFF"/>
              </a:buClr>
              <a:buSzPts val="1800"/>
              <a:buAutoNum type="arabicPeriod"/>
            </a:pPr>
            <a:r>
              <a:rPr lang="en-US" sz="1800">
                <a:solidFill>
                  <a:srgbClr val="FFFFFF"/>
                </a:solidFill>
                <a:latin typeface="Corbel"/>
                <a:ea typeface="Corbel"/>
                <a:cs typeface="Corbel"/>
                <a:sym typeface="Corbel"/>
              </a:rPr>
              <a:t>Proposed approach - Time Series weather, Last Image and Aggregate Features</a:t>
            </a:r>
            <a:endParaRPr sz="1800">
              <a:solidFill>
                <a:srgbClr val="FFFFFF"/>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rgbClr val="FFFFFF"/>
              </a:solidFill>
              <a:latin typeface="Corbel"/>
              <a:ea typeface="Corbel"/>
              <a:cs typeface="Corbel"/>
              <a:sym typeface="Corbel"/>
            </a:endParaRPr>
          </a:p>
          <a:p>
            <a:pPr indent="0" lvl="0" marL="0" marR="0" rtl="0" algn="l">
              <a:lnSpc>
                <a:spcPct val="100000"/>
              </a:lnSpc>
              <a:spcBef>
                <a:spcPts val="0"/>
              </a:spcBef>
              <a:spcAft>
                <a:spcPts val="0"/>
              </a:spcAft>
              <a:buNone/>
            </a:pPr>
            <a:r>
              <a:rPr lang="en-US" sz="1800">
                <a:solidFill>
                  <a:srgbClr val="FFFFFF"/>
                </a:solidFill>
                <a:latin typeface="Corbel"/>
                <a:ea typeface="Corbel"/>
                <a:cs typeface="Corbel"/>
                <a:sym typeface="Corbel"/>
              </a:rPr>
              <a:t>Our proposed method out performed the methods 1, 2 and 3 significantly. The method 4 performed comparable to the proposed approach but was not better than it.</a:t>
            </a:r>
            <a:endParaRPr sz="1800">
              <a:solidFill>
                <a:srgbClr val="FFFFFF"/>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062968bc9a_0_53"/>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orbel"/>
              <a:buNone/>
            </a:pPr>
            <a:r>
              <a:rPr b="0" i="0" lang="en-US" sz="1800" u="none" cap="none" strike="noStrike">
                <a:solidFill>
                  <a:srgbClr val="FFFFFF"/>
                </a:solidFill>
                <a:latin typeface="Corbel"/>
                <a:ea typeface="Corbel"/>
                <a:cs typeface="Corbel"/>
                <a:sym typeface="Corbel"/>
              </a:rPr>
              <a:t> </a:t>
            </a:r>
            <a:endParaRPr/>
          </a:p>
        </p:txBody>
      </p:sp>
      <p:sp>
        <p:nvSpPr>
          <p:cNvPr id="189" name="Google Shape;189;g1062968bc9a_0_53"/>
          <p:cNvSpPr txBox="1"/>
          <p:nvPr>
            <p:ph idx="1" type="subTitle"/>
          </p:nvPr>
        </p:nvSpPr>
        <p:spPr>
          <a:xfrm>
            <a:off x="978593" y="496424"/>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CNN Model Architecture For Image Processing</a:t>
            </a:r>
            <a:endParaRPr/>
          </a:p>
        </p:txBody>
      </p:sp>
      <p:sp>
        <p:nvSpPr>
          <p:cNvPr id="190" name="Google Shape;190;g1062968bc9a_0_53"/>
          <p:cNvSpPr txBox="1"/>
          <p:nvPr/>
        </p:nvSpPr>
        <p:spPr>
          <a:xfrm>
            <a:off x="1169198" y="1356090"/>
            <a:ext cx="981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800">
              <a:solidFill>
                <a:srgbClr val="FFFFFF"/>
              </a:solidFill>
              <a:latin typeface="Corbel"/>
              <a:ea typeface="Corbel"/>
              <a:cs typeface="Corbel"/>
              <a:sym typeface="Corbel"/>
            </a:endParaRPr>
          </a:p>
        </p:txBody>
      </p:sp>
      <p:pic>
        <p:nvPicPr>
          <p:cNvPr id="191" name="Google Shape;191;g1062968bc9a_0_53"/>
          <p:cNvPicPr preferRelativeResize="0"/>
          <p:nvPr/>
        </p:nvPicPr>
        <p:blipFill>
          <a:blip r:embed="rId3">
            <a:alphaModFix/>
          </a:blip>
          <a:stretch>
            <a:fillRect/>
          </a:stretch>
        </p:blipFill>
        <p:spPr>
          <a:xfrm>
            <a:off x="2841250" y="1202925"/>
            <a:ext cx="3894525" cy="528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2"/>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 </a:t>
            </a:r>
            <a:endParaRPr/>
          </a:p>
        </p:txBody>
      </p:sp>
      <p:sp>
        <p:nvSpPr>
          <p:cNvPr id="42" name="Google Shape;42;p2"/>
          <p:cNvSpPr txBox="1"/>
          <p:nvPr>
            <p:ph idx="1" type="subTitle"/>
          </p:nvPr>
        </p:nvSpPr>
        <p:spPr>
          <a:xfrm>
            <a:off x="1006468" y="482849"/>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About  DD-Team</a:t>
            </a:r>
            <a:endParaRPr/>
          </a:p>
        </p:txBody>
      </p:sp>
      <p:sp>
        <p:nvSpPr>
          <p:cNvPr id="43" name="Google Shape;43;p2"/>
          <p:cNvSpPr txBox="1"/>
          <p:nvPr/>
        </p:nvSpPr>
        <p:spPr>
          <a:xfrm>
            <a:off x="1204210" y="1169313"/>
            <a:ext cx="98187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We are a team of 2 software professionals currently exploring the field of ML for different use cases. Dilip works for an IOT based start-up that helps commercial buildings optimize their energy usage. Divya works for an e-commerce company where she uses ML to enhance the catalog selection. </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orbel"/>
              <a:ea typeface="Corbel"/>
              <a:cs typeface="Corbel"/>
              <a:sym typeface="Corbe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We are inspired about honing our skill set while working on problems that matter the  most in today’s world. </a:t>
            </a:r>
            <a:r>
              <a:rPr lang="en-US" sz="1800">
                <a:solidFill>
                  <a:schemeClr val="lt1"/>
                </a:solidFill>
                <a:latin typeface="Corbel"/>
                <a:ea typeface="Corbel"/>
                <a:cs typeface="Corbel"/>
                <a:sym typeface="Corbel"/>
              </a:rPr>
              <a:t>In India, some villages are having to relay only on Solar power for all their energy requirements due to lack of </a:t>
            </a:r>
            <a:r>
              <a:rPr lang="en-US" sz="1800">
                <a:solidFill>
                  <a:schemeClr val="lt1"/>
                </a:solidFill>
                <a:latin typeface="Corbel"/>
                <a:ea typeface="Corbel"/>
                <a:cs typeface="Corbel"/>
                <a:sym typeface="Corbel"/>
              </a:rPr>
              <a:t>electricity</a:t>
            </a:r>
            <a:r>
              <a:rPr lang="en-US" sz="1800">
                <a:solidFill>
                  <a:schemeClr val="lt1"/>
                </a:solidFill>
                <a:latin typeface="Corbel"/>
                <a:ea typeface="Corbel"/>
                <a:cs typeface="Corbel"/>
                <a:sym typeface="Corbel"/>
              </a:rPr>
              <a:t> </a:t>
            </a:r>
            <a:r>
              <a:rPr lang="en-US" sz="1800">
                <a:solidFill>
                  <a:schemeClr val="lt1"/>
                </a:solidFill>
                <a:latin typeface="Corbel"/>
                <a:ea typeface="Corbel"/>
                <a:cs typeface="Corbel"/>
                <a:sym typeface="Corbel"/>
              </a:rPr>
              <a:t>supply</a:t>
            </a:r>
            <a:r>
              <a:rPr lang="en-US" sz="1800">
                <a:solidFill>
                  <a:schemeClr val="lt1"/>
                </a:solidFill>
                <a:latin typeface="Corbel"/>
                <a:ea typeface="Corbel"/>
                <a:cs typeface="Corbel"/>
                <a:sym typeface="Corbel"/>
              </a:rPr>
              <a:t> from government.  Knowing about this was sad and inspiring at the same time. This made us realize how impactful solar energy can be and we started exploring for </a:t>
            </a:r>
            <a:r>
              <a:rPr lang="en-US" sz="1800">
                <a:solidFill>
                  <a:schemeClr val="lt1"/>
                </a:solidFill>
                <a:latin typeface="Corbel"/>
                <a:ea typeface="Corbel"/>
                <a:cs typeface="Corbel"/>
                <a:sym typeface="Corbel"/>
              </a:rPr>
              <a:t>opportunities</a:t>
            </a:r>
            <a:r>
              <a:rPr lang="en-US" sz="1800">
                <a:solidFill>
                  <a:schemeClr val="lt1"/>
                </a:solidFill>
                <a:latin typeface="Corbel"/>
                <a:ea typeface="Corbel"/>
                <a:cs typeface="Corbel"/>
                <a:sym typeface="Corbel"/>
              </a:rPr>
              <a:t> to contribute towards this cause. </a:t>
            </a:r>
            <a:endParaRPr sz="1800">
              <a:solidFill>
                <a:schemeClr val="lt1"/>
              </a:solidFill>
              <a:latin typeface="Corbel"/>
              <a:ea typeface="Corbel"/>
              <a:cs typeface="Corbel"/>
              <a:sym typeface="Corbel"/>
            </a:endParaRPr>
          </a:p>
          <a:p>
            <a:pPr indent="0" lvl="0" marL="457200" marR="0" rtl="0" algn="l">
              <a:spcBef>
                <a:spcPts val="0"/>
              </a:spcBef>
              <a:spcAft>
                <a:spcPts val="0"/>
              </a:spcAft>
              <a:buNone/>
            </a:pPr>
            <a:r>
              <a:t/>
            </a:r>
            <a:endParaRPr sz="1800">
              <a:solidFill>
                <a:schemeClr val="lt1"/>
              </a:solidFill>
              <a:latin typeface="Corbel"/>
              <a:ea typeface="Corbel"/>
              <a:cs typeface="Corbel"/>
              <a:sym typeface="Corbe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We </a:t>
            </a:r>
            <a:r>
              <a:rPr lang="en-US" sz="1800">
                <a:solidFill>
                  <a:schemeClr val="lt1"/>
                </a:solidFill>
                <a:latin typeface="Corbel"/>
                <a:ea typeface="Corbel"/>
                <a:cs typeface="Corbel"/>
                <a:sym typeface="Corbel"/>
              </a:rPr>
              <a:t>believe that </a:t>
            </a:r>
            <a:r>
              <a:rPr lang="en-US" sz="1800">
                <a:solidFill>
                  <a:schemeClr val="lt1"/>
                </a:solidFill>
                <a:latin typeface="Corbel"/>
                <a:ea typeface="Corbel"/>
                <a:cs typeface="Corbel"/>
                <a:sym typeface="Corbel"/>
              </a:rPr>
              <a:t>solving the issue of unpredictability associated with solar energy generation is one step towards enabling its </a:t>
            </a:r>
            <a:r>
              <a:rPr lang="en-US" sz="1800">
                <a:solidFill>
                  <a:schemeClr val="lt1"/>
                </a:solidFill>
                <a:latin typeface="Corbel"/>
                <a:ea typeface="Corbel"/>
                <a:cs typeface="Corbel"/>
                <a:sym typeface="Corbel"/>
              </a:rPr>
              <a:t>widespread</a:t>
            </a:r>
            <a:r>
              <a:rPr lang="en-US" sz="1800">
                <a:solidFill>
                  <a:schemeClr val="lt1"/>
                </a:solidFill>
                <a:latin typeface="Corbel"/>
                <a:ea typeface="Corbel"/>
                <a:cs typeface="Corbel"/>
                <a:sym typeface="Corbel"/>
              </a:rPr>
              <a:t> usage. Hence, we took this hackathon as an opportunity to achieve both our objectives.</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orbel"/>
              <a:ea typeface="Corbel"/>
              <a:cs typeface="Corbel"/>
              <a:sym typeface="Corbe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Both of us have a strong software engineering background and experience in building scalable solutions. Hence, even as we innovate in solving the problem, we are able to constantly evaluate it from the point of view of making it scalable and production ready.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7" name="Shape 47"/>
        <p:cNvGrpSpPr/>
        <p:nvPr/>
      </p:nvGrpSpPr>
      <p:grpSpPr>
        <a:xfrm>
          <a:off x="0" y="0"/>
          <a:ext cx="0" cy="0"/>
          <a:chOff x="0" y="0"/>
          <a:chExt cx="0" cy="0"/>
        </a:xfrm>
      </p:grpSpPr>
      <p:sp>
        <p:nvSpPr>
          <p:cNvPr id="48" name="Google Shape;48;p3"/>
          <p:cNvSpPr/>
          <p:nvPr/>
        </p:nvSpPr>
        <p:spPr>
          <a:xfrm>
            <a:off x="0" y="0"/>
            <a:ext cx="12191696"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3"/>
          <p:cNvSpPr txBox="1"/>
          <p:nvPr>
            <p:ph type="ctrTitle"/>
          </p:nvPr>
        </p:nvSpPr>
        <p:spPr>
          <a:xfrm>
            <a:off x="6075006" y="1143293"/>
            <a:ext cx="5422969" cy="4268965"/>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lt2"/>
              </a:buClr>
              <a:buSzPts val="4800"/>
              <a:buFont typeface="Century Schoolbook"/>
              <a:buNone/>
            </a:pPr>
            <a:r>
              <a:rPr lang="en-US" sz="4800"/>
              <a:t>PROOF OF METHODOLOGY</a:t>
            </a:r>
            <a:endParaRPr/>
          </a:p>
        </p:txBody>
      </p:sp>
      <p:sp>
        <p:nvSpPr>
          <p:cNvPr id="50" name="Google Shape;50;p3"/>
          <p:cNvSpPr txBox="1"/>
          <p:nvPr>
            <p:ph idx="1" type="subTitle"/>
          </p:nvPr>
        </p:nvSpPr>
        <p:spPr>
          <a:xfrm>
            <a:off x="6075006" y="5537925"/>
            <a:ext cx="5443666"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Evaluation Criteria 1</a:t>
            </a:r>
            <a:endParaRPr/>
          </a:p>
        </p:txBody>
      </p:sp>
      <p:sp>
        <p:nvSpPr>
          <p:cNvPr id="51" name="Google Shape;51;p3"/>
          <p:cNvSpPr/>
          <p:nvPr/>
        </p:nvSpPr>
        <p:spPr>
          <a:xfrm>
            <a:off x="1" y="0"/>
            <a:ext cx="5443666" cy="6858000"/>
          </a:xfrm>
          <a:custGeom>
            <a:rect b="b" l="l" r="r" t="t"/>
            <a:pathLst>
              <a:path extrusionOk="0" h="6845983" w="5443666">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3"/>
          <p:cNvSpPr/>
          <p:nvPr/>
        </p:nvSpPr>
        <p:spPr>
          <a:xfrm>
            <a:off x="1" y="0"/>
            <a:ext cx="5215066" cy="6858000"/>
          </a:xfrm>
          <a:custGeom>
            <a:rect b="b" l="l" r="r" t="t"/>
            <a:pathLst>
              <a:path extrusionOk="0" h="6858000" w="5215066">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pic>
        <p:nvPicPr>
          <p:cNvPr descr="Puzzle Pieces" id="53" name="Google Shape;53;p3"/>
          <p:cNvPicPr preferRelativeResize="0"/>
          <p:nvPr/>
        </p:nvPicPr>
        <p:blipFill rotWithShape="1">
          <a:blip r:embed="rId3">
            <a:alphaModFix/>
          </a:blip>
          <a:srcRect b="0" l="0" r="0" t="0"/>
          <a:stretch/>
        </p:blipFill>
        <p:spPr>
          <a:xfrm>
            <a:off x="518401" y="1793908"/>
            <a:ext cx="3491811" cy="3491811"/>
          </a:xfrm>
          <a:prstGeom prst="rect">
            <a:avLst/>
          </a:prstGeom>
          <a:noFill/>
          <a:ln>
            <a:noFill/>
          </a:ln>
        </p:spPr>
      </p:pic>
      <p:sp>
        <p:nvSpPr>
          <p:cNvPr id="54" name="Google Shape;54;p3"/>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4"/>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a:p>
        </p:txBody>
      </p:sp>
      <p:sp>
        <p:nvSpPr>
          <p:cNvPr id="61" name="Google Shape;61;p4"/>
          <p:cNvSpPr txBox="1"/>
          <p:nvPr>
            <p:ph idx="1" type="subTitle"/>
          </p:nvPr>
        </p:nvSpPr>
        <p:spPr>
          <a:xfrm>
            <a:off x="1006468" y="482849"/>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Proof of Methodology – Dataset</a:t>
            </a:r>
            <a:endParaRPr/>
          </a:p>
        </p:txBody>
      </p:sp>
      <p:sp>
        <p:nvSpPr>
          <p:cNvPr id="62" name="Google Shape;62;p4"/>
          <p:cNvSpPr txBox="1"/>
          <p:nvPr/>
        </p:nvSpPr>
        <p:spPr>
          <a:xfrm>
            <a:off x="1151747" y="1071801"/>
            <a:ext cx="9818700" cy="592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900">
              <a:solidFill>
                <a:schemeClr val="lt1"/>
              </a:solidFill>
              <a:latin typeface="Corbel"/>
              <a:ea typeface="Corbel"/>
              <a:cs typeface="Corbel"/>
              <a:sym typeface="Corbel"/>
            </a:endParaRPr>
          </a:p>
          <a:p>
            <a:pPr indent="-292100" lvl="0" marL="285750" marR="0" rtl="0" algn="l">
              <a:spcBef>
                <a:spcPts val="0"/>
              </a:spcBef>
              <a:spcAft>
                <a:spcPts val="0"/>
              </a:spcAft>
              <a:buClr>
                <a:schemeClr val="lt1"/>
              </a:buClr>
              <a:buSzPts val="1700"/>
              <a:buFont typeface="Arial"/>
              <a:buChar char="•"/>
            </a:pPr>
            <a:r>
              <a:rPr lang="en-US" sz="1700">
                <a:solidFill>
                  <a:schemeClr val="lt1"/>
                </a:solidFill>
                <a:latin typeface="Corbel"/>
                <a:ea typeface="Corbel"/>
                <a:cs typeface="Corbel"/>
                <a:sym typeface="Corbel"/>
              </a:rPr>
              <a:t>Dataset Sources</a:t>
            </a:r>
            <a:endParaRPr sz="1500"/>
          </a:p>
          <a:p>
            <a:pPr indent="-292100" lvl="1" marL="742950" marR="0" rtl="0" algn="l">
              <a:spcBef>
                <a:spcPts val="0"/>
              </a:spcBef>
              <a:spcAft>
                <a:spcPts val="0"/>
              </a:spcAft>
              <a:buClr>
                <a:schemeClr val="lt1"/>
              </a:buClr>
              <a:buSzPts val="1700"/>
              <a:buFont typeface="Arial"/>
              <a:buChar char="•"/>
            </a:pPr>
            <a:r>
              <a:rPr b="0" i="0" lang="en-US" sz="1700" u="none" cap="none" strike="noStrike">
                <a:solidFill>
                  <a:schemeClr val="lt1"/>
                </a:solidFill>
                <a:latin typeface="Corbel"/>
                <a:ea typeface="Corbel"/>
                <a:cs typeface="Corbel"/>
                <a:sym typeface="Corbel"/>
              </a:rPr>
              <a:t>We have only used the time series and image data provided as a part of this hackathon.</a:t>
            </a:r>
            <a:endParaRPr sz="1500"/>
          </a:p>
          <a:p>
            <a:pPr indent="-292100" lvl="1" marL="742950" marR="0" rtl="0" algn="l">
              <a:spcBef>
                <a:spcPts val="0"/>
              </a:spcBef>
              <a:spcAft>
                <a:spcPts val="0"/>
              </a:spcAft>
              <a:buClr>
                <a:schemeClr val="lt1"/>
              </a:buClr>
              <a:buSzPts val="1700"/>
              <a:buFont typeface="Arial"/>
              <a:buChar char="•"/>
            </a:pPr>
            <a:r>
              <a:rPr b="0" i="0" lang="en-US" sz="1700" u="none" cap="none" strike="noStrike">
                <a:solidFill>
                  <a:schemeClr val="lt1"/>
                </a:solidFill>
                <a:latin typeface="Corbel"/>
                <a:ea typeface="Corbel"/>
                <a:cs typeface="Corbel"/>
                <a:sym typeface="Corbel"/>
              </a:rPr>
              <a:t>We pulled in some data from the test scenarios into our training and validation sets.</a:t>
            </a:r>
            <a:endParaRPr sz="1500"/>
          </a:p>
          <a:p>
            <a:pPr indent="0" lvl="1" marL="457200" marR="0" rtl="0" algn="l">
              <a:spcBef>
                <a:spcPts val="0"/>
              </a:spcBef>
              <a:spcAft>
                <a:spcPts val="0"/>
              </a:spcAft>
              <a:buNone/>
            </a:pPr>
            <a:r>
              <a:t/>
            </a:r>
            <a:endParaRPr b="0" i="0" sz="1700" u="none" cap="none" strike="noStrike">
              <a:solidFill>
                <a:schemeClr val="lt1"/>
              </a:solidFill>
              <a:latin typeface="Corbel"/>
              <a:ea typeface="Corbel"/>
              <a:cs typeface="Corbel"/>
              <a:sym typeface="Corbel"/>
            </a:endParaRPr>
          </a:p>
          <a:p>
            <a:pPr indent="-292100" lvl="0" marL="285750" marR="0" rtl="0" algn="l">
              <a:spcBef>
                <a:spcPts val="0"/>
              </a:spcBef>
              <a:spcAft>
                <a:spcPts val="0"/>
              </a:spcAft>
              <a:buClr>
                <a:schemeClr val="lt1"/>
              </a:buClr>
              <a:buSzPts val="1700"/>
              <a:buFont typeface="Arial"/>
              <a:buChar char="•"/>
            </a:pPr>
            <a:r>
              <a:rPr lang="en-US" sz="1700">
                <a:solidFill>
                  <a:schemeClr val="lt1"/>
                </a:solidFill>
                <a:latin typeface="Corbel"/>
                <a:ea typeface="Corbel"/>
                <a:cs typeface="Corbel"/>
                <a:sym typeface="Corbel"/>
              </a:rPr>
              <a:t>Preprocessing – Weather data</a:t>
            </a:r>
            <a:endParaRPr sz="1500"/>
          </a:p>
          <a:p>
            <a:pPr indent="-336550" lvl="1" marL="914400" rtl="0" algn="l">
              <a:spcBef>
                <a:spcPts val="0"/>
              </a:spcBef>
              <a:spcAft>
                <a:spcPts val="0"/>
              </a:spcAft>
              <a:buClr>
                <a:schemeClr val="lt1"/>
              </a:buClr>
              <a:buSzPts val="1700"/>
              <a:buChar char="•"/>
            </a:pPr>
            <a:r>
              <a:rPr lang="en-US" sz="1700">
                <a:solidFill>
                  <a:schemeClr val="lt1"/>
                </a:solidFill>
                <a:latin typeface="Corbel"/>
                <a:ea typeface="Corbel"/>
                <a:cs typeface="Corbel"/>
                <a:sym typeface="Corbel"/>
              </a:rPr>
              <a:t>We broke down 'Azimuth Angle [degrees]' into its cosine and sine components to capture the cyclic nature of angles in a continuous way.</a:t>
            </a:r>
            <a:endParaRPr sz="1700">
              <a:solidFill>
                <a:schemeClr val="dk1"/>
              </a:solidFill>
            </a:endParaRPr>
          </a:p>
          <a:p>
            <a:pPr indent="-336550" lvl="1" marL="914400" rtl="0" algn="l">
              <a:spcBef>
                <a:spcPts val="0"/>
              </a:spcBef>
              <a:spcAft>
                <a:spcPts val="0"/>
              </a:spcAft>
              <a:buClr>
                <a:schemeClr val="lt1"/>
              </a:buClr>
              <a:buSzPts val="1700"/>
              <a:buChar char="•"/>
            </a:pPr>
            <a:r>
              <a:rPr lang="en-US" sz="1700">
                <a:solidFill>
                  <a:schemeClr val="lt1"/>
                </a:solidFill>
                <a:latin typeface="Corbel"/>
                <a:ea typeface="Corbel"/>
                <a:cs typeface="Corbel"/>
                <a:sym typeface="Corbel"/>
              </a:rPr>
              <a:t>We combined 'Peak Wind Speed @ 6ft [m/s]’ and 'Avg Wind Direction @ 6ft [deg from N]' to create a vector representation of wind-velocity. [This helps effective handling of some edge cases. For example, the wind direction is not meaningful when wind speed is near 0. This is better captured by a vector.]</a:t>
            </a:r>
            <a:endParaRPr sz="1700">
              <a:solidFill>
                <a:schemeClr val="dk1"/>
              </a:solidFill>
            </a:endParaRPr>
          </a:p>
          <a:p>
            <a:pPr indent="-336550" lvl="1" marL="914400" rtl="0" algn="l">
              <a:spcBef>
                <a:spcPts val="0"/>
              </a:spcBef>
              <a:spcAft>
                <a:spcPts val="0"/>
              </a:spcAft>
              <a:buClr>
                <a:schemeClr val="lt1"/>
              </a:buClr>
              <a:buSzPts val="1700"/>
              <a:buChar char="•"/>
            </a:pPr>
            <a:r>
              <a:rPr lang="en-US" sz="1700">
                <a:solidFill>
                  <a:schemeClr val="lt1"/>
                </a:solidFill>
                <a:latin typeface="Corbel"/>
                <a:ea typeface="Corbel"/>
                <a:cs typeface="Corbel"/>
                <a:sym typeface="Corbel"/>
              </a:rPr>
              <a:t>Using the timestamp values, we created two sets of features to capture the relative time within a year and relative time within a day.  Again to capture the cyclic nature of these two features, we broke down each of them into their cosine and sine components. (This added the following features – day_sin, day_cos, year_sin, year_cos ).</a:t>
            </a:r>
            <a:endParaRPr sz="1700">
              <a:solidFill>
                <a:schemeClr val="lt1"/>
              </a:solidFill>
              <a:latin typeface="Corbel"/>
              <a:ea typeface="Corbel"/>
              <a:cs typeface="Corbel"/>
              <a:sym typeface="Corbel"/>
            </a:endParaRPr>
          </a:p>
          <a:p>
            <a:pPr indent="0" lvl="0" marL="914400" rtl="0" algn="l">
              <a:spcBef>
                <a:spcPts val="0"/>
              </a:spcBef>
              <a:spcAft>
                <a:spcPts val="0"/>
              </a:spcAft>
              <a:buNone/>
            </a:pPr>
            <a:r>
              <a:t/>
            </a:r>
            <a:endParaRPr sz="1700">
              <a:solidFill>
                <a:schemeClr val="lt1"/>
              </a:solidFill>
              <a:latin typeface="Corbel"/>
              <a:ea typeface="Corbel"/>
              <a:cs typeface="Corbel"/>
              <a:sym typeface="Corbel"/>
            </a:endParaRPr>
          </a:p>
          <a:p>
            <a:pPr indent="-336550" lvl="0" marL="457200" rtl="0" algn="l">
              <a:spcBef>
                <a:spcPts val="0"/>
              </a:spcBef>
              <a:spcAft>
                <a:spcPts val="0"/>
              </a:spcAft>
              <a:buClr>
                <a:schemeClr val="lt1"/>
              </a:buClr>
              <a:buSzPts val="1700"/>
              <a:buFont typeface="Corbel"/>
              <a:buChar char="•"/>
            </a:pPr>
            <a:r>
              <a:rPr lang="en-US" sz="1700">
                <a:solidFill>
                  <a:schemeClr val="lt1"/>
                </a:solidFill>
                <a:latin typeface="Corbel"/>
                <a:ea typeface="Corbel"/>
                <a:cs typeface="Corbel"/>
                <a:sym typeface="Corbel"/>
              </a:rPr>
              <a:t>Preprocessing – Image data</a:t>
            </a:r>
            <a:endParaRPr sz="17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Char char="•"/>
            </a:pPr>
            <a:r>
              <a:rPr lang="en-US" sz="1800">
                <a:solidFill>
                  <a:schemeClr val="lt1"/>
                </a:solidFill>
                <a:latin typeface="Corbel"/>
                <a:ea typeface="Corbel"/>
                <a:cs typeface="Corbel"/>
                <a:sym typeface="Corbel"/>
              </a:rPr>
              <a:t>We did a one-time preprocessing of all images to resize them to 40x40 pixels and saved them as a numpy array. To track the metadata associated with each image, we saved them as another numpy array in the same order as the images. </a:t>
            </a:r>
            <a:endParaRPr sz="1800">
              <a:solidFill>
                <a:schemeClr val="lt1"/>
              </a:solidFill>
              <a:latin typeface="Corbel"/>
              <a:ea typeface="Corbel"/>
              <a:cs typeface="Corbel"/>
              <a:sym typeface="Corbel"/>
            </a:endParaRPr>
          </a:p>
          <a:p>
            <a:pPr indent="0" lvl="0" marL="914400" rtl="0" algn="l">
              <a:spcBef>
                <a:spcPts val="0"/>
              </a:spcBef>
              <a:spcAft>
                <a:spcPts val="0"/>
              </a:spcAft>
              <a:buNone/>
            </a:pPr>
            <a:r>
              <a:t/>
            </a:r>
            <a:endParaRPr sz="1700">
              <a:solidFill>
                <a:schemeClr val="lt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a:p>
        </p:txBody>
      </p:sp>
      <p:sp>
        <p:nvSpPr>
          <p:cNvPr id="69" name="Google Shape;69;p5"/>
          <p:cNvSpPr txBox="1"/>
          <p:nvPr>
            <p:ph idx="1" type="subTitle"/>
          </p:nvPr>
        </p:nvSpPr>
        <p:spPr>
          <a:xfrm>
            <a:off x="1006468" y="482849"/>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Proof of Methodology – Dataset (contd.) </a:t>
            </a:r>
            <a:endParaRPr/>
          </a:p>
        </p:txBody>
      </p:sp>
      <p:sp>
        <p:nvSpPr>
          <p:cNvPr id="70" name="Google Shape;70;p5"/>
          <p:cNvSpPr txBox="1"/>
          <p:nvPr/>
        </p:nvSpPr>
        <p:spPr>
          <a:xfrm>
            <a:off x="911465" y="1012463"/>
            <a:ext cx="9818700" cy="557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Missing Data Handling – Weather data</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Char char="•"/>
            </a:pPr>
            <a:r>
              <a:rPr lang="en-US" sz="1800">
                <a:solidFill>
                  <a:schemeClr val="lt1"/>
                </a:solidFill>
                <a:latin typeface="Corbel"/>
                <a:ea typeface="Corbel"/>
                <a:cs typeface="Corbel"/>
                <a:sym typeface="Corbel"/>
              </a:rPr>
              <a:t>We identified outliers by fitting the individual features in a normal distributions and replacing all the values with absolute z-score &gt; 3 (i.e., constituting less that 0.01% of the values) using fill forward technique. </a:t>
            </a:r>
            <a:endParaRPr sz="1800">
              <a:solidFill>
                <a:schemeClr val="dk1"/>
              </a:solidFill>
            </a:endParaRPr>
          </a:p>
          <a:p>
            <a:pPr indent="-342900" lvl="1" marL="914400" rtl="0" algn="l">
              <a:spcBef>
                <a:spcPts val="0"/>
              </a:spcBef>
              <a:spcAft>
                <a:spcPts val="0"/>
              </a:spcAft>
              <a:buClr>
                <a:schemeClr val="lt1"/>
              </a:buClr>
              <a:buSzPts val="1800"/>
              <a:buChar char="•"/>
            </a:pPr>
            <a:r>
              <a:rPr lang="en-US" sz="1800">
                <a:solidFill>
                  <a:schemeClr val="lt1"/>
                </a:solidFill>
                <a:latin typeface="Corbel"/>
                <a:ea typeface="Corbel"/>
                <a:cs typeface="Corbel"/>
                <a:sym typeface="Corbel"/>
              </a:rPr>
              <a:t>From the training files, we removed the night time records by checking for first and last non-negative irradiance values in a day and retaining only those that come within this range - this mostly left us with data recorded between 7:30 AM to 4:30 PM each day.</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Char char="•"/>
            </a:pPr>
            <a:r>
              <a:rPr lang="en-US" sz="1800">
                <a:solidFill>
                  <a:schemeClr val="lt1"/>
                </a:solidFill>
                <a:latin typeface="Corbel"/>
                <a:ea typeface="Corbel"/>
                <a:cs typeface="Corbel"/>
                <a:sym typeface="Corbel"/>
              </a:rPr>
              <a:t>For the three columns where negative values are invalid , i.e., Global Horizontal Irradiance, Cloud Coverage and Direct sNIP, we removed the negatives by fill forward technique within the records of each day.</a:t>
            </a:r>
            <a:endParaRPr sz="1800">
              <a:solidFill>
                <a:schemeClr val="dk1"/>
              </a:solidFill>
            </a:endParaRPr>
          </a:p>
          <a:p>
            <a:pPr indent="0" lvl="0" marL="914400" marR="0" rtl="0" algn="l">
              <a:spcBef>
                <a:spcPts val="0"/>
              </a:spcBef>
              <a:spcAft>
                <a:spcPts val="0"/>
              </a:spcAft>
              <a:buNone/>
            </a:pPr>
            <a:r>
              <a:t/>
            </a:r>
            <a:endParaRPr sz="1800">
              <a:solidFill>
                <a:schemeClr val="lt1"/>
              </a:solidFill>
              <a:latin typeface="Corbel"/>
              <a:ea typeface="Corbel"/>
              <a:cs typeface="Corbel"/>
              <a:sym typeface="Corbe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Missing Data Handling  – Image data</a:t>
            </a:r>
            <a:endParaRPr sz="1800">
              <a:solidFill>
                <a:schemeClr val="lt1"/>
              </a:solidFill>
              <a:latin typeface="Corbel"/>
              <a:ea typeface="Corbel"/>
              <a:cs typeface="Corbel"/>
              <a:sym typeface="Corbel"/>
            </a:endParaRPr>
          </a:p>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orbel"/>
                <a:ea typeface="Corbel"/>
                <a:cs typeface="Corbel"/>
                <a:sym typeface="Corbel"/>
              </a:rPr>
              <a:t>To reduce the impact of missing image data, we fill forward the image paths up to a maximum time range of 30 minutes. For cases where image data is missing, we look back for a maximum of 30 minutes in the past and use the latest available image.</a:t>
            </a:r>
            <a:r>
              <a:rPr lang="en-US" sz="1800">
                <a:solidFill>
                  <a:schemeClr val="lt1"/>
                </a:solidFill>
                <a:latin typeface="Corbel"/>
                <a:ea typeface="Corbel"/>
                <a:cs typeface="Corbel"/>
                <a:sym typeface="Corbel"/>
              </a:rPr>
              <a:t> O</a:t>
            </a:r>
            <a:r>
              <a:rPr lang="en-US" sz="1800">
                <a:solidFill>
                  <a:schemeClr val="lt1"/>
                </a:solidFill>
                <a:latin typeface="Corbel"/>
                <a:ea typeface="Corbel"/>
                <a:cs typeface="Corbel"/>
                <a:sym typeface="Corbel"/>
              </a:rPr>
              <a:t>therwise, </a:t>
            </a:r>
            <a:r>
              <a:rPr b="0" i="0" lang="en-US" sz="1800" u="none" cap="none" strike="noStrike">
                <a:solidFill>
                  <a:schemeClr val="lt1"/>
                </a:solidFill>
                <a:latin typeface="Corbel"/>
                <a:ea typeface="Corbel"/>
                <a:cs typeface="Corbel"/>
                <a:sym typeface="Corbel"/>
              </a:rPr>
              <a:t>we consider it as a case of missing image</a:t>
            </a:r>
            <a:r>
              <a:rPr lang="en-US" sz="1800">
                <a:solidFill>
                  <a:schemeClr val="lt1"/>
                </a:solidFill>
                <a:latin typeface="Corbel"/>
                <a:ea typeface="Corbel"/>
                <a:cs typeface="Corbel"/>
                <a:sym typeface="Corbel"/>
              </a:rPr>
              <a:t>.</a:t>
            </a:r>
            <a:endParaRPr b="0" i="0" sz="1800" u="none" cap="none" strike="noStrike">
              <a:solidFill>
                <a:schemeClr val="lt1"/>
              </a:solidFill>
              <a:latin typeface="Corbel"/>
              <a:ea typeface="Corbel"/>
              <a:cs typeface="Corbel"/>
              <a:sym typeface="Corbel"/>
            </a:endParaRPr>
          </a:p>
          <a:p>
            <a:pPr indent="-342900" lvl="2" marL="13716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also tried to fill the missing images by looking back 2 hours but it performed poorly than using 30 minutes.</a:t>
            </a:r>
            <a:endParaRPr b="0" i="0" sz="1800" u="none" cap="none" strike="noStrike">
              <a:solidFill>
                <a:schemeClr val="lt1"/>
              </a:solidFill>
              <a:latin typeface="Corbel"/>
              <a:ea typeface="Corbel"/>
              <a:cs typeface="Corbel"/>
              <a:sym typeface="Corbel"/>
            </a:endParaRPr>
          </a:p>
          <a:p>
            <a:pPr indent="0" lvl="0" marL="457200" marR="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062968bc9a_0_18"/>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a:p>
        </p:txBody>
      </p:sp>
      <p:sp>
        <p:nvSpPr>
          <p:cNvPr id="77" name="Google Shape;77;g1062968bc9a_0_18"/>
          <p:cNvSpPr txBox="1"/>
          <p:nvPr>
            <p:ph idx="1" type="subTitle"/>
          </p:nvPr>
        </p:nvSpPr>
        <p:spPr>
          <a:xfrm>
            <a:off x="1006468" y="4828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Proof of Methodology – Dataset (contd.) </a:t>
            </a:r>
            <a:endParaRPr/>
          </a:p>
        </p:txBody>
      </p:sp>
      <p:sp>
        <p:nvSpPr>
          <p:cNvPr id="78" name="Google Shape;78;g1062968bc9a_0_18"/>
          <p:cNvSpPr txBox="1"/>
          <p:nvPr/>
        </p:nvSpPr>
        <p:spPr>
          <a:xfrm>
            <a:off x="911465" y="977063"/>
            <a:ext cx="98187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285750" lvl="0" marL="285750" marR="0" rtl="0" algn="l">
              <a:lnSpc>
                <a:spcPct val="100000"/>
              </a:lnSpc>
              <a:spcBef>
                <a:spcPts val="0"/>
              </a:spcBef>
              <a:spcAft>
                <a:spcPts val="0"/>
              </a:spcAft>
              <a:buClr>
                <a:schemeClr val="lt1"/>
              </a:buClr>
              <a:buSzPts val="1800"/>
              <a:buChar char="•"/>
            </a:pPr>
            <a:r>
              <a:rPr lang="en-US" sz="1800">
                <a:solidFill>
                  <a:schemeClr val="lt1"/>
                </a:solidFill>
                <a:latin typeface="Corbel"/>
                <a:ea typeface="Corbel"/>
                <a:cs typeface="Corbel"/>
                <a:sym typeface="Corbel"/>
              </a:rPr>
              <a:t>Dataset Size:</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resampled all the records at 10 minute intervals.</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Char char="•"/>
            </a:pPr>
            <a:r>
              <a:rPr lang="en-US" sz="1800">
                <a:solidFill>
                  <a:schemeClr val="lt1"/>
                </a:solidFill>
                <a:latin typeface="Corbel"/>
                <a:ea typeface="Corbel"/>
                <a:cs typeface="Corbel"/>
                <a:sym typeface="Corbel"/>
              </a:rPr>
              <a:t>Total time steps of data obtained from all days in original training files = 28091</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Char char="•"/>
            </a:pPr>
            <a:r>
              <a:rPr lang="en-US" sz="1800">
                <a:solidFill>
                  <a:schemeClr val="lt1"/>
                </a:solidFill>
                <a:latin typeface="Corbel"/>
                <a:ea typeface="Corbel"/>
                <a:cs typeface="Corbel"/>
                <a:sym typeface="Corbel"/>
              </a:rPr>
              <a:t> Total time steps of data obtained from all days in the original test files = 11269</a:t>
            </a:r>
            <a:endParaRPr sz="1800">
              <a:solidFill>
                <a:schemeClr val="lt1"/>
              </a:solidFill>
              <a:latin typeface="Corbel"/>
              <a:ea typeface="Corbel"/>
              <a:cs typeface="Corbel"/>
              <a:sym typeface="Corbel"/>
            </a:endParaRPr>
          </a:p>
          <a:p>
            <a:pPr indent="-342900" lvl="2" marL="1371600" marR="0" rtl="0" algn="l">
              <a:lnSpc>
                <a:spcPct val="100000"/>
              </a:lnSpc>
              <a:spcBef>
                <a:spcPts val="0"/>
              </a:spcBef>
              <a:spcAft>
                <a:spcPts val="0"/>
              </a:spcAft>
              <a:buClr>
                <a:schemeClr val="lt1"/>
              </a:buClr>
              <a:buSzPts val="1800"/>
              <a:buChar char="■"/>
            </a:pPr>
            <a:r>
              <a:rPr lang="en-US" sz="1800">
                <a:solidFill>
                  <a:schemeClr val="lt1"/>
                </a:solidFill>
                <a:latin typeface="Corbel"/>
                <a:ea typeface="Corbel"/>
                <a:cs typeface="Corbel"/>
                <a:sym typeface="Corbel"/>
              </a:rPr>
              <a:t> Since the day-wise test data files sometimes had more than 2 hours of day, we kept aside the last 2 hours of data from each file for the final predictions and used the rest in our training and validation sets. </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Total rows = 39360 (consisting of records from 366 days in training data + 300 scenario sets in test data).</a:t>
            </a:r>
            <a:endParaRPr sz="1800">
              <a:solidFill>
                <a:schemeClr val="lt1"/>
              </a:solidFill>
              <a:latin typeface="Corbel"/>
              <a:ea typeface="Corbel"/>
              <a:cs typeface="Corbel"/>
              <a:sym typeface="Corbel"/>
            </a:endParaRPr>
          </a:p>
          <a:p>
            <a:pPr indent="-285750" lvl="0" marL="285750" marR="0" rtl="0" algn="l">
              <a:lnSpc>
                <a:spcPct val="100000"/>
              </a:lnSpc>
              <a:spcBef>
                <a:spcPts val="0"/>
              </a:spcBef>
              <a:spcAft>
                <a:spcPts val="0"/>
              </a:spcAft>
              <a:buClr>
                <a:schemeClr val="lt1"/>
              </a:buClr>
              <a:buSzPts val="1800"/>
              <a:buChar char="•"/>
            </a:pPr>
            <a:r>
              <a:rPr lang="en-US" sz="1800">
                <a:solidFill>
                  <a:schemeClr val="lt1"/>
                </a:solidFill>
                <a:latin typeface="Corbel"/>
                <a:ea typeface="Corbel"/>
                <a:cs typeface="Corbel"/>
                <a:sym typeface="Corbel"/>
              </a:rPr>
              <a:t>Dataset Splits:</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used all the 366 days of data from the original training files as our training data and added to it the data from 40% of the scenarios sets in the original test files. The rest of scenario sets were split equally for validation and test sets.</a:t>
            </a:r>
            <a:endParaRPr sz="1800">
              <a:solidFill>
                <a:schemeClr val="lt1"/>
              </a:solidFill>
              <a:latin typeface="Corbel"/>
              <a:ea typeface="Corbel"/>
              <a:cs typeface="Corbel"/>
              <a:sym typeface="Corbel"/>
            </a:endParaRPr>
          </a:p>
          <a:p>
            <a:pPr indent="-342900" lvl="2" marL="13716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Training records: 20198</a:t>
            </a:r>
            <a:endParaRPr sz="1800">
              <a:solidFill>
                <a:schemeClr val="lt1"/>
              </a:solidFill>
              <a:latin typeface="Corbel"/>
              <a:ea typeface="Corbel"/>
              <a:cs typeface="Corbel"/>
              <a:sym typeface="Corbel"/>
            </a:endParaRPr>
          </a:p>
          <a:p>
            <a:pPr indent="-342900" lvl="2" marL="13716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Validation records: 1430</a:t>
            </a:r>
            <a:endParaRPr sz="1800">
              <a:solidFill>
                <a:schemeClr val="lt1"/>
              </a:solidFill>
              <a:latin typeface="Corbel"/>
              <a:ea typeface="Corbel"/>
              <a:cs typeface="Corbel"/>
              <a:sym typeface="Corbel"/>
            </a:endParaRPr>
          </a:p>
          <a:p>
            <a:pPr indent="-342900" lvl="2" marL="13716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Test records: 1420</a:t>
            </a:r>
            <a:endParaRPr sz="1800">
              <a:solidFill>
                <a:schemeClr val="lt1"/>
              </a:solidFill>
              <a:latin typeface="Corbel"/>
              <a:ea typeface="Corbel"/>
              <a:cs typeface="Corbel"/>
              <a:sym typeface="Corbel"/>
            </a:endParaRPr>
          </a:p>
          <a:p>
            <a:pPr indent="-285750" lvl="0" marL="285750" marR="0" rtl="0" algn="l">
              <a:lnSpc>
                <a:spcPct val="100000"/>
              </a:lnSpc>
              <a:spcBef>
                <a:spcPts val="0"/>
              </a:spcBef>
              <a:spcAft>
                <a:spcPts val="0"/>
              </a:spcAft>
              <a:buClr>
                <a:schemeClr val="lt1"/>
              </a:buClr>
              <a:buSzPts val="1800"/>
              <a:buChar char="•"/>
            </a:pPr>
            <a:r>
              <a:rPr lang="en-US" sz="1800">
                <a:solidFill>
                  <a:schemeClr val="lt1"/>
                </a:solidFill>
                <a:latin typeface="Corbel"/>
                <a:ea typeface="Corbel"/>
                <a:cs typeface="Corbel"/>
                <a:sym typeface="Corbel"/>
              </a:rPr>
              <a:t>Existing / Pre-Existing Work</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Char char="•"/>
            </a:pPr>
            <a:r>
              <a:rPr lang="en-US" sz="1800">
                <a:solidFill>
                  <a:schemeClr val="lt1"/>
                </a:solidFill>
                <a:latin typeface="Corbel"/>
                <a:ea typeface="Corbel"/>
                <a:cs typeface="Corbel"/>
                <a:sym typeface="Corbel"/>
              </a:rPr>
              <a:t>Reference for time series modelling and feature engineering on weather conditions: </a:t>
            </a:r>
            <a:r>
              <a:rPr lang="en-US" sz="1800" u="sng">
                <a:solidFill>
                  <a:srgbClr val="00FFFF"/>
                </a:solidFill>
                <a:latin typeface="Corbel"/>
                <a:ea typeface="Corbel"/>
                <a:cs typeface="Corbel"/>
                <a:sym typeface="Corbel"/>
                <a:hlinkClick r:id="rId3">
                  <a:extLst>
                    <a:ext uri="{A12FA001-AC4F-418D-AE19-62706E023703}">
                      <ahyp:hlinkClr val="tx"/>
                    </a:ext>
                  </a:extLst>
                </a:hlinkClick>
              </a:rPr>
              <a:t>https://colab.research.google.com/github/tensorflow/docs/blob/master/site/en/tutorials/structured_data/time_series.ipynb#scrollTo=K9UVM5Sw9KQN</a:t>
            </a:r>
            <a:endParaRPr sz="1800" u="sng">
              <a:solidFill>
                <a:srgbClr val="00FFFF"/>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cfbf708ffc_1_14"/>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a:p>
        </p:txBody>
      </p:sp>
      <p:sp>
        <p:nvSpPr>
          <p:cNvPr id="85" name="Google Shape;85;gcfbf708ffc_1_14"/>
          <p:cNvSpPr txBox="1"/>
          <p:nvPr>
            <p:ph idx="1" type="subTitle"/>
          </p:nvPr>
        </p:nvSpPr>
        <p:spPr>
          <a:xfrm>
            <a:off x="1006468" y="4828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Proof of Methodology – Model Details </a:t>
            </a:r>
            <a:endParaRPr/>
          </a:p>
        </p:txBody>
      </p:sp>
      <p:sp>
        <p:nvSpPr>
          <p:cNvPr id="86" name="Google Shape;86;gcfbf708ffc_1_14"/>
          <p:cNvSpPr txBox="1"/>
          <p:nvPr/>
        </p:nvSpPr>
        <p:spPr>
          <a:xfrm>
            <a:off x="911465" y="1012463"/>
            <a:ext cx="98187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Feature Set : Our feature set consists of three types of data</a:t>
            </a:r>
            <a:endParaRPr/>
          </a:p>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orbel"/>
                <a:ea typeface="Corbel"/>
                <a:cs typeface="Corbel"/>
                <a:sym typeface="Corbel"/>
              </a:rPr>
              <a:t>Time series of weather data: We use the weather data over the last 2 hours sampled at a rate of 10 minutes and aggregated using mean (12 time steps).</a:t>
            </a:r>
            <a:endParaRPr/>
          </a:p>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orbel"/>
                <a:ea typeface="Corbel"/>
                <a:cs typeface="Corbel"/>
                <a:sym typeface="Corbel"/>
              </a:rPr>
              <a:t>Image data: We use the latest available image (12th time step)  in the duration of last 2 hours (after the preprocessing). If the image value is missing, we drop the entire record.</a:t>
            </a:r>
            <a:endParaRPr/>
          </a:p>
          <a:p>
            <a:pPr indent="-285750" lvl="1" marL="7429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orbel"/>
                <a:ea typeface="Corbel"/>
                <a:cs typeface="Corbel"/>
                <a:sym typeface="Corbel"/>
              </a:rPr>
              <a:t>Aggregate features: We calculate the mean and standard deviation of the </a:t>
            </a:r>
            <a:r>
              <a:rPr b="1" i="0" lang="en-US" sz="1800" u="none" cap="none" strike="noStrike">
                <a:solidFill>
                  <a:schemeClr val="lt1"/>
                </a:solidFill>
                <a:latin typeface="Corbel"/>
                <a:ea typeface="Corbel"/>
                <a:cs typeface="Corbel"/>
                <a:sym typeface="Corbel"/>
              </a:rPr>
              <a:t>irradiance</a:t>
            </a:r>
            <a:r>
              <a:rPr b="0" i="0" lang="en-US" sz="1800" u="none" cap="none" strike="noStrike">
                <a:solidFill>
                  <a:schemeClr val="lt1"/>
                </a:solidFill>
                <a:latin typeface="Corbel"/>
                <a:ea typeface="Corbel"/>
                <a:cs typeface="Corbel"/>
                <a:sym typeface="Corbel"/>
              </a:rPr>
              <a:t> values over two time durations – (i) last 2 hours and (ii) from the start of the day to the current time.</a:t>
            </a:r>
            <a:endParaRPr b="0" i="0" sz="1800" u="none" cap="none" strike="noStrike">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Target : </a:t>
            </a:r>
            <a:r>
              <a:rPr lang="en-US" sz="1800">
                <a:solidFill>
                  <a:schemeClr val="lt1"/>
                </a:solidFill>
                <a:latin typeface="Corbel"/>
                <a:ea typeface="Corbel"/>
                <a:cs typeface="Corbel"/>
                <a:sym typeface="Corbel"/>
              </a:rPr>
              <a:t>We use all the 12 irradiance values as the target variables. </a:t>
            </a:r>
            <a:endParaRPr sz="1800">
              <a:solidFill>
                <a:schemeClr val="lt1"/>
              </a:solidFill>
              <a:latin typeface="Corbel"/>
              <a:ea typeface="Corbel"/>
              <a:cs typeface="Corbel"/>
              <a:sym typeface="Corbel"/>
            </a:endParaRPr>
          </a:p>
          <a:p>
            <a:pPr indent="0" lvl="0" marL="457200" marR="0" rtl="0" algn="l">
              <a:spcBef>
                <a:spcPts val="0"/>
              </a:spcBef>
              <a:spcAft>
                <a:spcPts val="0"/>
              </a:spcAft>
              <a:buNone/>
            </a:pPr>
            <a:r>
              <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Model - Architecture: We adopted a hierarchical architecture to accommodate the different modes of inputs.</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In the first level, the time series weather data and image data are separately processed through LSTM and CNN layers respectively.</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The outputs from the first level models are concatenated along with the aggregate features.</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treat the target outputs also as time series prediction. Hence, after concatenating all inputs, we use a RepeatVector layer to expand the input features for time series prediction.</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At this point, we append the time information of the target time steps  (in the form of day_sin, day_cos) to each of the repeated vectors.</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finally pass the above input through LSTM and Dense layers to predict the 12 output irradiance values.</a:t>
            </a:r>
            <a:endParaRPr sz="1800">
              <a:solidFill>
                <a:schemeClr val="lt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062968bc9a_0_7"/>
          <p:cNvSpPr txBox="1"/>
          <p:nvPr>
            <p:ph idx="1" type="subTitle"/>
          </p:nvPr>
        </p:nvSpPr>
        <p:spPr>
          <a:xfrm>
            <a:off x="1006468" y="4828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Proof of Methodology – Model Details (contd.)</a:t>
            </a:r>
            <a:endParaRPr/>
          </a:p>
        </p:txBody>
      </p:sp>
      <p:pic>
        <p:nvPicPr>
          <p:cNvPr id="93" name="Google Shape;93;g1062968bc9a_0_7"/>
          <p:cNvPicPr preferRelativeResize="0"/>
          <p:nvPr/>
        </p:nvPicPr>
        <p:blipFill rotWithShape="1">
          <a:blip r:embed="rId3">
            <a:alphaModFix/>
          </a:blip>
          <a:srcRect b="0" l="0" r="0" t="0"/>
          <a:stretch/>
        </p:blipFill>
        <p:spPr>
          <a:xfrm>
            <a:off x="1816725" y="1711325"/>
            <a:ext cx="6898450" cy="4982475"/>
          </a:xfrm>
          <a:prstGeom prst="rect">
            <a:avLst/>
          </a:prstGeom>
          <a:noFill/>
          <a:ln>
            <a:noFill/>
          </a:ln>
        </p:spPr>
      </p:pic>
      <p:sp>
        <p:nvSpPr>
          <p:cNvPr id="94" name="Google Shape;94;g1062968bc9a_0_7"/>
          <p:cNvSpPr txBox="1"/>
          <p:nvPr>
            <p:ph idx="1" type="subTitle"/>
          </p:nvPr>
        </p:nvSpPr>
        <p:spPr>
          <a:xfrm>
            <a:off x="2641248" y="1257300"/>
            <a:ext cx="5249400" cy="463200"/>
          </a:xfrm>
          <a:prstGeom prst="rect">
            <a:avLst/>
          </a:prstGeom>
          <a:noFill/>
          <a:ln>
            <a:noFill/>
          </a:ln>
        </p:spPr>
        <p:txBody>
          <a:bodyPr anchorCtr="0" anchor="t" bIns="45700" lIns="91425" spcFirstLastPara="1" rIns="91425" wrap="square" tIns="45700">
            <a:normAutofit/>
          </a:bodyPr>
          <a:lstStyle/>
          <a:p>
            <a:pPr indent="0" lvl="0" marL="0" rtl="0" algn="ctr">
              <a:lnSpc>
                <a:spcPct val="114000"/>
              </a:lnSpc>
              <a:spcBef>
                <a:spcPts val="0"/>
              </a:spcBef>
              <a:spcAft>
                <a:spcPts val="0"/>
              </a:spcAft>
              <a:buClr>
                <a:schemeClr val="lt2"/>
              </a:buClr>
              <a:buSzPts val="2000"/>
              <a:buNone/>
            </a:pPr>
            <a:r>
              <a:rPr i="0" lang="en-US"/>
              <a:t>Model Architecture Diagram</a:t>
            </a:r>
            <a:endParaRPr i="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cfbf708ffc_1_7"/>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a:p>
        </p:txBody>
      </p:sp>
      <p:sp>
        <p:nvSpPr>
          <p:cNvPr id="101" name="Google Shape;101;gcfbf708ffc_1_7"/>
          <p:cNvSpPr txBox="1"/>
          <p:nvPr>
            <p:ph idx="1" type="subTitle"/>
          </p:nvPr>
        </p:nvSpPr>
        <p:spPr>
          <a:xfrm>
            <a:off x="1006468" y="4828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Proof of Methodology – Dataset (contd.)</a:t>
            </a:r>
            <a:endParaRPr/>
          </a:p>
        </p:txBody>
      </p:sp>
      <p:sp>
        <p:nvSpPr>
          <p:cNvPr id="102" name="Google Shape;102;gcfbf708ffc_1_7"/>
          <p:cNvSpPr txBox="1"/>
          <p:nvPr/>
        </p:nvSpPr>
        <p:spPr>
          <a:xfrm>
            <a:off x="1151747" y="978530"/>
            <a:ext cx="98187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Arial"/>
              <a:buNone/>
            </a:pPr>
            <a:r>
              <a:t/>
            </a:r>
            <a:endParaRPr sz="1800">
              <a:solidFill>
                <a:schemeClr val="lt1"/>
              </a:solidFill>
              <a:latin typeface="Corbel"/>
              <a:ea typeface="Corbel"/>
              <a:cs typeface="Corbel"/>
              <a:sym typeface="Corbel"/>
            </a:endParaRPr>
          </a:p>
          <a:p>
            <a:pPr indent="-342900" lvl="0" marL="4572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Model - Training and Hyper Parameters Tuning</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Data Boosting: We boosted the records where the standard deviation of the irradiance values in the 2 hour duration was high. To implement this, we applied softmax on the standard deviation values of irradiance and used it as the probability of boosting a record. We capped the boosting to 20% of the records. </a:t>
            </a:r>
            <a:endParaRPr sz="1800">
              <a:solidFill>
                <a:schemeClr val="lt1"/>
              </a:solidFill>
              <a:latin typeface="Corbel"/>
              <a:ea typeface="Corbel"/>
              <a:cs typeface="Corbel"/>
              <a:sym typeface="Corbel"/>
            </a:endParaRPr>
          </a:p>
          <a:p>
            <a:pPr indent="0" lvl="0" marL="914400" rtl="0" algn="l">
              <a:spcBef>
                <a:spcPts val="0"/>
              </a:spcBef>
              <a:spcAft>
                <a:spcPts val="0"/>
              </a:spcAft>
              <a:buNone/>
            </a:pPr>
            <a:r>
              <a:rPr i="1" lang="en-US" sz="1800">
                <a:solidFill>
                  <a:schemeClr val="accent3"/>
                </a:solidFill>
                <a:latin typeface="Corbel"/>
                <a:ea typeface="Corbel"/>
                <a:cs typeface="Corbel"/>
                <a:sym typeface="Corbel"/>
              </a:rPr>
              <a:t>probabilities = softmax(np.divide(target_std, np.max(target_std)))</a:t>
            </a:r>
            <a:endParaRPr i="1" sz="1800">
              <a:solidFill>
                <a:schemeClr val="accent3"/>
              </a:solidFill>
              <a:latin typeface="Corbel"/>
              <a:ea typeface="Corbel"/>
              <a:cs typeface="Corbel"/>
              <a:sym typeface="Corbel"/>
            </a:endParaRPr>
          </a:p>
          <a:p>
            <a:pPr indent="0" lvl="0" marL="914400" rtl="0" algn="l">
              <a:spcBef>
                <a:spcPts val="0"/>
              </a:spcBef>
              <a:spcAft>
                <a:spcPts val="0"/>
              </a:spcAft>
              <a:buNone/>
            </a:pPr>
            <a:r>
              <a:rPr i="1" lang="en-US" sz="1800">
                <a:solidFill>
                  <a:schemeClr val="accent3"/>
                </a:solidFill>
                <a:latin typeface="Corbel"/>
                <a:ea typeface="Corbel"/>
                <a:cs typeface="Corbel"/>
                <a:sym typeface="Corbel"/>
              </a:rPr>
              <a:t>boosted_indices = np.random.choice(total_records, total_records*0.2, p=probabilities) </a:t>
            </a:r>
            <a:r>
              <a:rPr lang="en-US" sz="1800">
                <a:solidFill>
                  <a:schemeClr val="lt1"/>
                </a:solidFill>
                <a:latin typeface="Corbel"/>
                <a:ea typeface="Corbel"/>
                <a:cs typeface="Corbel"/>
                <a:sym typeface="Corbel"/>
              </a:rPr>
              <a:t>		 </a:t>
            </a:r>
            <a:endParaRPr i="1"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Customized loss function: We used a weighted MAE where the weights increase exponentially over the time steps (assigning the highest weight to the last time step). To implement this we used a softwax over 12 values equally distributed in an interval of 0.0 - 0.5:</a:t>
            </a:r>
            <a:endParaRPr sz="1800">
              <a:solidFill>
                <a:schemeClr val="lt1"/>
              </a:solidFill>
              <a:latin typeface="Corbel"/>
              <a:ea typeface="Corbel"/>
              <a:cs typeface="Corbel"/>
              <a:sym typeface="Corbel"/>
            </a:endParaRPr>
          </a:p>
          <a:p>
            <a:pPr indent="0" lvl="0" marL="914400" rtl="0" algn="l">
              <a:spcBef>
                <a:spcPts val="0"/>
              </a:spcBef>
              <a:spcAft>
                <a:spcPts val="0"/>
              </a:spcAft>
              <a:buNone/>
            </a:pPr>
            <a:r>
              <a:rPr i="1" lang="en-US" sz="1800">
                <a:solidFill>
                  <a:schemeClr val="lt1"/>
                </a:solidFill>
                <a:latin typeface="Corbel"/>
                <a:ea typeface="Corbel"/>
                <a:cs typeface="Corbel"/>
                <a:sym typeface="Corbel"/>
              </a:rPr>
              <a:t> </a:t>
            </a:r>
            <a:r>
              <a:rPr i="1" lang="en-US" sz="1800">
                <a:solidFill>
                  <a:schemeClr val="accent3"/>
                </a:solidFill>
                <a:latin typeface="Corbel"/>
                <a:ea typeface="Corbel"/>
                <a:cs typeface="Corbel"/>
                <a:sym typeface="Corbel"/>
              </a:rPr>
              <a:t>loss = loss * tf.nn.softmax(tf.linspace(0.0, 0.5, OUTPUT_STEPS))</a:t>
            </a:r>
            <a:endParaRPr sz="1800">
              <a:solidFill>
                <a:schemeClr val="accent3"/>
              </a:solidFill>
              <a:latin typeface="Corbel"/>
              <a:ea typeface="Corbel"/>
              <a:cs typeface="Corbel"/>
              <a:sym typeface="Corbel"/>
            </a:endParaRPr>
          </a:p>
          <a:p>
            <a:pPr indent="-342900" lvl="1" marL="9144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used ‘Adamax’ optimizer.</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configured the learning rate to reduce by a factor of 0.1 in plateau regions.</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configured early stopping with a patience of 3 time steps to stop iterating if the validation error does not decrease. </a:t>
            </a:r>
            <a:endParaRPr sz="1800">
              <a:solidFill>
                <a:schemeClr val="lt1"/>
              </a:solidFill>
              <a:latin typeface="Corbel"/>
              <a:ea typeface="Corbel"/>
              <a:cs typeface="Corbel"/>
              <a:sym typeface="Corbel"/>
            </a:endParaRPr>
          </a:p>
          <a:p>
            <a:pPr indent="-342900" lvl="0" marL="4572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Results </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Training MAE: 84.25 </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Validation MAE: 88.95</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Held-out Testset MAE: 98.09</a:t>
            </a:r>
            <a:endParaRPr sz="1800">
              <a:solidFill>
                <a:schemeClr val="lt1"/>
              </a:solidFill>
              <a:latin typeface="Corbel"/>
              <a:ea typeface="Corbel"/>
              <a:cs typeface="Corbel"/>
              <a:sym typeface="Corbel"/>
            </a:endParaRPr>
          </a:p>
          <a:p>
            <a:pPr indent="-342900" lvl="1" marL="9144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Prediction MAE: 89.6</a:t>
            </a:r>
            <a:endParaRPr sz="1800">
              <a:solidFill>
                <a:schemeClr val="lt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2019-09-28T12:46:47Z</dcterms:created>
  <dc:creator>Nidhiya V Raj</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nidhiyar@nvidia.com</vt:lpwstr>
  </property>
  <property fmtid="{D5CDD505-2E9C-101B-9397-08002B2CF9AE}" pid="5" name="MSIP_Label_6b558183-044c-4105-8d9c-cea02a2a3d86_SetDate">
    <vt:lpwstr>2019-09-28T14:20:52.5765701Z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ActionId">
    <vt:lpwstr>a107ad97-cbad-4e34-83f0-e134e89e228c</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y fmtid="{D5CDD505-2E9C-101B-9397-08002B2CF9AE}" pid="11" name="ContentTypeId">
    <vt:lpwstr>0x0101006F0A470EEB1140E7AA14F4CE8A50B54C0001CB1477F4DD432AA86DD56CC3887AF400571D2A426BF4BD44854A199F0CB95243</vt:lpwstr>
  </property>
  <property fmtid="{D5CDD505-2E9C-101B-9397-08002B2CF9AE}" pid="12" name="SAEFSecurityClassification">
    <vt:lpwstr>1;#Confidential|e4bc29b2-6e76-48cc-b090-8b544c0802ae</vt:lpwstr>
  </property>
</Properties>
</file>