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4" r:id="rId5"/>
    <p:sldId id="262" r:id="rId6"/>
  </p:sldIdLst>
  <p:sldSz cx="12192000" cy="6858000"/>
  <p:notesSz cx="6858000" cy="9144000"/>
  <p:embeddedFontLst>
    <p:embeddedFont>
      <p:font typeface="Century Schoolbook" panose="02040604050505020304" pitchFamily="18" charset="0"/>
      <p:regular r:id="rId8"/>
      <p:bold r:id="rId9"/>
      <p:italic r:id="rId10"/>
      <p:boldItalic r:id="rId11"/>
    </p:embeddedFont>
    <p:embeddedFont>
      <p:font typeface="Corbel" panose="020B05030202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Teams are recommended to be as much descriptive as possible and highlight the methodology clearly.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Teams are recommended to expand on this topic and use as many slides as you prefer.</a:t>
            </a:r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Teams are recommended to be as much descriptive as possible and highlight the methodology clearly.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Teams are recommended to expand on this topic and use as many slides as you prefer.</a:t>
            </a:r>
          </a:p>
        </p:txBody>
      </p:sp>
      <p:sp>
        <p:nvSpPr>
          <p:cNvPr id="66" name="Google Shape;6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fbf708ffc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cfbf708ffc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Teams are recommended to be as much descriptive as possible and highlight the methodology clearly.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Teams are recommended to expand on this topic and use as many slides as you prefer.</a:t>
            </a:r>
          </a:p>
        </p:txBody>
      </p:sp>
      <p:sp>
        <p:nvSpPr>
          <p:cNvPr id="82" name="Google Shape;82;gcfbf708ffc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 title="Page Number Shape"/>
          <p:cNvSpPr/>
          <p:nvPr/>
        </p:nvSpPr>
        <p:spPr>
          <a:xfrm>
            <a:off x="11784011" y="1189204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" name="Google Shape;19;p17"/>
          <p:cNvSpPr txBox="1"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 panose="02040604050505020304"/>
              <a:buNone/>
              <a:defRPr sz="77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 i="1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dt" idx="10"/>
          </p:nvPr>
        </p:nvSpPr>
        <p:spPr>
          <a:xfrm>
            <a:off x="1088913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ftr" idx="11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11784011" y="1416216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lvl="1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lvl="2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lvl="3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lvl="4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lvl="5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lvl="6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lvl="7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lvl="8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24" name="Google Shape;24;p17" title="Verticle Rule Line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 title="Page Number Shape"/>
          <p:cNvSpPr/>
          <p:nvPr/>
        </p:nvSpPr>
        <p:spPr>
          <a:xfrm>
            <a:off x="11784011" y="5380580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Century Schoolbook" panose="02040604050505020304"/>
              <a:buNone/>
              <a:defRPr sz="5000" b="0" i="1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FEFEFE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914400" marR="0" lvl="1" indent="-3429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orbel" panose="020B0503020204020204"/>
              <a:buChar char="–"/>
              <a:defRPr sz="1800" b="0" i="0" u="none" strike="noStrike" cap="none">
                <a:solidFill>
                  <a:srgbClr val="FEFEFE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1371600" marR="0" lvl="2" indent="-3302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FEFEFE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1828800" marR="0" lvl="3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 panose="020B0503020204020204"/>
              <a:buChar char="–"/>
              <a:defRPr sz="1400" b="0" i="0" u="none" strike="noStrike" cap="none">
                <a:solidFill>
                  <a:srgbClr val="FEFEFE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2286000" marR="0" lvl="4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 panose="020B0604020202020204"/>
              <a:buChar char="•"/>
              <a:defRPr sz="1400" b="0" i="1" u="none" strike="noStrike" cap="none">
                <a:solidFill>
                  <a:srgbClr val="FEFEFE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2743200" marR="0" lvl="5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 panose="020B0503020204020204"/>
              <a:buChar char="–"/>
              <a:defRPr sz="1400" b="0" i="0" u="none" strike="noStrike" cap="none">
                <a:solidFill>
                  <a:srgbClr val="FEFEFE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3200400" marR="0" lvl="6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 panose="020B0604020202020204"/>
              <a:buChar char="•"/>
              <a:defRPr sz="1400" b="0" i="1" u="none" strike="noStrike" cap="none">
                <a:solidFill>
                  <a:srgbClr val="FEFEFE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3657600" marR="0" lvl="7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 panose="020B0503020204020204"/>
              <a:buChar char="–"/>
              <a:defRPr sz="1400" b="0" i="0" u="none" strike="noStrike" cap="none">
                <a:solidFill>
                  <a:srgbClr val="FEFEFE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4114800" marR="0" lvl="8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 panose="020B0604020202020204"/>
              <a:buChar char="•"/>
              <a:defRPr sz="1400" b="0" i="1" u="none" strike="noStrike" cap="none">
                <a:solidFill>
                  <a:srgbClr val="FEFEFE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1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16" name="Google Shape;16;p15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686345" y="1273363"/>
            <a:ext cx="5418399" cy="508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4800"/>
            </a:pPr>
            <a:br>
              <a:rPr lang="en-US" sz="4800" dirty="0"/>
            </a:br>
            <a:br>
              <a:rPr lang="en-US" sz="4800" dirty="0"/>
            </a:br>
            <a:r>
              <a:rPr lang="en-US" sz="4800" dirty="0" err="1"/>
              <a:t>SolarVision</a:t>
            </a:r>
            <a:r>
              <a:rPr lang="en-US" sz="4800" dirty="0"/>
              <a:t> AI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altLang="zh-CN" sz="3200" dirty="0" err="1"/>
              <a:t>FreeTEAM</a:t>
            </a:r>
            <a:endParaRPr sz="3200" dirty="0"/>
          </a:p>
        </p:txBody>
      </p:sp>
      <p:cxnSp>
        <p:nvCxnSpPr>
          <p:cNvPr id="31" name="Google Shape;31;p1"/>
          <p:cNvCxnSpPr/>
          <p:nvPr/>
        </p:nvCxnSpPr>
        <p:spPr>
          <a:xfrm rot="10800000" flipH="1">
            <a:off x="1591" y="773858"/>
            <a:ext cx="6094409" cy="1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"/>
          <p:cNvSpPr/>
          <p:nvPr/>
        </p:nvSpPr>
        <p:spPr>
          <a:xfrm>
            <a:off x="11784011" y="1189204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3" name="Google Shape;33;p1"/>
          <p:cNvCxnSpPr/>
          <p:nvPr/>
        </p:nvCxnSpPr>
        <p:spPr>
          <a:xfrm>
            <a:off x="7534656" y="6201007"/>
            <a:ext cx="4657344" cy="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"/>
          <p:cNvSpPr txBox="1">
            <a:spLocks noGrp="1"/>
          </p:cNvSpPr>
          <p:nvPr>
            <p:ph type="subTitle" idx="1"/>
          </p:nvPr>
        </p:nvSpPr>
        <p:spPr>
          <a:xfrm>
            <a:off x="7534656" y="1190408"/>
            <a:ext cx="3370148" cy="503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 sz="2800" dirty="0"/>
              <a:t>Han Xu</a:t>
            </a: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 sz="2800" dirty="0"/>
              <a:t>Shen Shiyu</a:t>
            </a:r>
            <a:endParaRPr sz="28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221698" y="2323475"/>
            <a:ext cx="97660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/>
        </p:nvSpPr>
        <p:spPr>
          <a:xfrm>
            <a:off x="1221698" y="2323475"/>
            <a:ext cx="97660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endParaRPr dirty="0"/>
          </a:p>
        </p:txBody>
      </p:sp>
      <p:sp>
        <p:nvSpPr>
          <p:cNvPr id="62" name="Google Shape;62;p4"/>
          <p:cNvSpPr txBox="1"/>
          <p:nvPr/>
        </p:nvSpPr>
        <p:spPr>
          <a:xfrm>
            <a:off x="58385" y="2667418"/>
            <a:ext cx="7936265" cy="460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/>
            <a:r>
              <a:rPr lang="en-US" altLang="zh-CN" sz="2800" b="0" i="0" dirty="0">
                <a:solidFill>
                  <a:schemeClr val="bg1"/>
                </a:solidFill>
                <a:effectLst/>
                <a:latin typeface="DeepSeek-CJK-patch"/>
              </a:rPr>
              <a:t>40% solar energy waste due to unpredictable generation</a:t>
            </a:r>
          </a:p>
          <a:p>
            <a:pPr marL="914400"/>
            <a:endParaRPr lang="en-US" altLang="zh-CN" sz="2400" dirty="0">
              <a:solidFill>
                <a:schemeClr val="bg1"/>
              </a:solidFill>
              <a:latin typeface="DeepSeek-CJK-patch"/>
            </a:endParaRPr>
          </a:p>
          <a:p>
            <a:pPr marL="914400"/>
            <a:endParaRPr lang="en-US" altLang="zh-CN" sz="2800" b="0" i="0" dirty="0">
              <a:solidFill>
                <a:schemeClr val="bg1"/>
              </a:solidFill>
              <a:effectLst/>
              <a:latin typeface="DeepSeek-CJK-patch"/>
            </a:endParaRPr>
          </a:p>
          <a:p>
            <a:pPr marL="914400"/>
            <a:endParaRPr lang="en-US" altLang="zh-CN" sz="2800" dirty="0">
              <a:solidFill>
                <a:schemeClr val="bg1"/>
              </a:solidFill>
              <a:latin typeface="DeepSeek-CJK-patch"/>
            </a:endParaRPr>
          </a:p>
          <a:p>
            <a:pPr marL="914400"/>
            <a:endParaRPr lang="en-US" altLang="zh-CN" sz="2800" b="0" i="0" dirty="0">
              <a:solidFill>
                <a:schemeClr val="bg1"/>
              </a:solidFill>
              <a:effectLst/>
              <a:latin typeface="DeepSeek-CJK-patch"/>
            </a:endParaRPr>
          </a:p>
          <a:p>
            <a:pPr marL="914400"/>
            <a:endParaRPr lang="en-US" altLang="zh-CN" sz="2800" dirty="0">
              <a:solidFill>
                <a:schemeClr val="bg1"/>
              </a:solidFill>
              <a:latin typeface="DeepSeek-CJK-patch"/>
            </a:endParaRPr>
          </a:p>
          <a:p>
            <a:pPr marL="914400"/>
            <a:r>
              <a:rPr lang="en-US" altLang="zh-CN" sz="2800" b="0" i="0" dirty="0">
                <a:solidFill>
                  <a:schemeClr val="bg1"/>
                </a:solidFill>
                <a:effectLst/>
                <a:latin typeface="DeepSeek-CJK-patch"/>
              </a:rPr>
              <a:t>Goal: Build real-time prediction model</a:t>
            </a:r>
            <a:br>
              <a:rPr lang="en-US" altLang="zh-CN" sz="4000" dirty="0"/>
            </a:br>
            <a:br>
              <a:rPr lang="en-US" altLang="zh-CN" sz="3200" dirty="0"/>
            </a:br>
            <a:endParaRPr lang="en-US" altLang="zh-CN" sz="2400" b="0" i="0" dirty="0">
              <a:solidFill>
                <a:schemeClr val="bg1"/>
              </a:solidFill>
              <a:effectLst/>
              <a:latin typeface="DeepSeek-CJK-patch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bg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50" y="419100"/>
            <a:ext cx="457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/>
        </p:nvSpPr>
        <p:spPr>
          <a:xfrm>
            <a:off x="1221698" y="2323475"/>
            <a:ext cx="97660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</a:t>
            </a:r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1"/>
          </p:nvPr>
        </p:nvSpPr>
        <p:spPr>
          <a:xfrm>
            <a:off x="1046225" y="774396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/>
            <a:r>
              <a:rPr lang="en-US" altLang="zh-CN" sz="3600" b="1" i="0" dirty="0">
                <a:solidFill>
                  <a:schemeClr val="bg1"/>
                </a:solidFill>
                <a:effectLst/>
                <a:latin typeface="Inter"/>
              </a:rPr>
              <a:t>Dataset</a:t>
            </a: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endParaRPr dirty="0"/>
          </a:p>
        </p:txBody>
      </p:sp>
      <p:sp>
        <p:nvSpPr>
          <p:cNvPr id="70" name="Google Shape;70;p5"/>
          <p:cNvSpPr txBox="1"/>
          <p:nvPr/>
        </p:nvSpPr>
        <p:spPr>
          <a:xfrm>
            <a:off x="1221698" y="1884218"/>
            <a:ext cx="9486247" cy="449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chemeClr val="bg1"/>
                </a:solidFill>
                <a:effectLst/>
                <a:latin typeface="Inter"/>
              </a:rPr>
              <a:t>Data Sources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Inter"/>
              </a:rPr>
              <a:t>: Used hackathon - provided time series and image data, with some test scenario data for training and validation.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chemeClr val="bg1"/>
                </a:solidFill>
                <a:effectLst/>
                <a:latin typeface="Inter"/>
              </a:rPr>
              <a:t>Preprocessing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chemeClr val="bg1"/>
                </a:solidFill>
                <a:effectLst/>
                <a:latin typeface="Inter"/>
              </a:rPr>
              <a:t>Weather Data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Inter"/>
              </a:rPr>
              <a:t>: Decomposed azimuth angle, combined wind speed/direction, created &amp; decomposed time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chemeClr val="bg1"/>
                </a:solidFill>
                <a:effectLst/>
                <a:latin typeface="Inter"/>
              </a:rPr>
              <a:t>Image Data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Inter"/>
              </a:rPr>
              <a:t>: Resized images to 40x40 pixels, saved as </a:t>
            </a:r>
            <a:r>
              <a:rPr lang="en-US" altLang="zh-CN" sz="2000" b="0" i="0" dirty="0" err="1">
                <a:solidFill>
                  <a:schemeClr val="bg1"/>
                </a:solidFill>
                <a:effectLst/>
                <a:latin typeface="Inter"/>
              </a:rPr>
              <a:t>numpy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Inter"/>
              </a:rPr>
              <a:t> arrays with metadata.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chemeClr val="bg1"/>
                </a:solidFill>
                <a:effectLst/>
                <a:latin typeface="Inter"/>
              </a:rPr>
              <a:t>Weather Data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Inter"/>
              </a:rPr>
              <a:t>: Identified outliers, removed night - time records, filled negative 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chemeClr val="bg1"/>
                </a:solidFill>
                <a:effectLst/>
                <a:latin typeface="Inter"/>
              </a:rPr>
              <a:t>Image Data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Inter"/>
              </a:rPr>
              <a:t>: Forward - filled image paths (max 30 min), looked back for missing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chemeClr val="bg1"/>
                </a:solidFill>
                <a:effectLst/>
                <a:latin typeface="Inter"/>
              </a:rPr>
              <a:t>Size and Split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Inter"/>
              </a:rPr>
              <a:t>: Resampled at 10 - min intervals. Training set had 366 days of original training data + 40% test scenario data; rest split for validation and test.</a:t>
            </a:r>
          </a:p>
          <a:p>
            <a:pPr algn="l">
              <a:lnSpc>
                <a:spcPts val="2145"/>
              </a:lnSpc>
              <a:spcBef>
                <a:spcPts val="300"/>
              </a:spcBef>
              <a:spcAft>
                <a:spcPts val="1030"/>
              </a:spcAft>
              <a:buFont typeface="Arial" panose="020B0604020202020204" pitchFamily="34" charset="0"/>
              <a:buChar char="•"/>
            </a:pPr>
            <a:br>
              <a:rPr lang="en-US" altLang="zh-CN" sz="2400" b="0" i="0" dirty="0">
                <a:solidFill>
                  <a:schemeClr val="bg1"/>
                </a:solidFill>
                <a:effectLst/>
                <a:latin typeface="DeepSeek-CJK-patch"/>
              </a:rPr>
            </a:br>
            <a:endParaRPr lang="en-US" altLang="zh-CN" sz="2400" b="0" i="0" dirty="0">
              <a:solidFill>
                <a:schemeClr val="bg1"/>
              </a:solidFill>
              <a:effectLst/>
              <a:latin typeface="DeepSeek-CJK-patc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7EDCA-8F69-060C-FCEE-1BC48D3BD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535" y="2027584"/>
            <a:ext cx="10148930" cy="4757530"/>
          </a:xfrm>
        </p:spPr>
        <p:txBody>
          <a:bodyPr>
            <a:normAutofit/>
          </a:bodyPr>
          <a:lstStyle/>
          <a:p>
            <a:r>
              <a:rPr lang="en-US" altLang="zh-CN" sz="2800" b="1" i="0" dirty="0">
                <a:solidFill>
                  <a:schemeClr val="bg1"/>
                </a:solidFill>
                <a:effectLst/>
                <a:latin typeface="Inter"/>
              </a:rPr>
              <a:t>Feature Set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Inter"/>
              </a:rPr>
              <a:t>: Consisted of weather time series, image data, and aggregate features; target was 12 irradiance values.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Inter"/>
              </a:rPr>
            </a:br>
            <a:br>
              <a:rPr lang="en-US" altLang="zh-CN" sz="2800" b="0" i="0" dirty="0">
                <a:solidFill>
                  <a:schemeClr val="bg1"/>
                </a:solidFill>
                <a:effectLst/>
                <a:latin typeface="Inter"/>
              </a:rPr>
            </a:br>
            <a:r>
              <a:rPr lang="en-US" altLang="zh-CN" sz="2800" b="1" i="0" dirty="0">
                <a:solidFill>
                  <a:schemeClr val="bg1"/>
                </a:solidFill>
                <a:effectLst/>
                <a:latin typeface="Inter"/>
              </a:rPr>
              <a:t>Architecture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Inter"/>
              </a:rPr>
              <a:t>: Hierarchical. LSTM processed weather data, CNN processed image data; outputs were concatenated with aggregate features for prediction.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Inter"/>
              </a:rPr>
            </a:br>
            <a:br>
              <a:rPr lang="en-US" altLang="zh-CN" sz="2800" b="0" i="0" dirty="0">
                <a:solidFill>
                  <a:schemeClr val="bg1"/>
                </a:solidFill>
                <a:effectLst/>
                <a:latin typeface="Inter"/>
              </a:rPr>
            </a:br>
            <a:r>
              <a:rPr lang="en-US" altLang="zh-CN" sz="2800" b="1" i="0" dirty="0">
                <a:solidFill>
                  <a:schemeClr val="bg1"/>
                </a:solidFill>
                <a:effectLst/>
                <a:latin typeface="Inter"/>
              </a:rPr>
              <a:t>Training and Tuning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Inter"/>
              </a:rPr>
              <a:t>: Boosted high - std irradiance records, used weighted MAE, </a:t>
            </a:r>
            <a:r>
              <a:rPr lang="en-US" altLang="zh-CN" sz="2800" b="0" i="0" dirty="0" err="1">
                <a:solidFill>
                  <a:schemeClr val="bg1"/>
                </a:solidFill>
                <a:effectLst/>
                <a:latin typeface="Inter"/>
              </a:rPr>
              <a:t>Adamax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Inter"/>
              </a:rPr>
              <a:t> optimizer with learning rate reduction, and early stopping.</a:t>
            </a:r>
            <a:br>
              <a:rPr lang="en-US" altLang="zh-CN" sz="1400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zh-CN" altLang="en-US" sz="1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DFE858-BABC-84D0-4927-CC9370F2B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419" y="919543"/>
            <a:ext cx="7034362" cy="706355"/>
          </a:xfrm>
        </p:spPr>
        <p:txBody>
          <a:bodyPr>
            <a:normAutofit lnSpcReduction="10000"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effectLst/>
                <a:latin typeface="Inter"/>
              </a:rPr>
              <a:t>Model Details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3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fbf708ffc_1_14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</a:t>
            </a:r>
          </a:p>
        </p:txBody>
      </p:sp>
      <p:sp>
        <p:nvSpPr>
          <p:cNvPr id="85" name="Google Shape;85;gcfbf708ffc_1_14"/>
          <p:cNvSpPr txBox="1">
            <a:spLocks noGrp="1"/>
          </p:cNvSpPr>
          <p:nvPr>
            <p:ph type="subTitle" idx="1"/>
          </p:nvPr>
        </p:nvSpPr>
        <p:spPr>
          <a:xfrm>
            <a:off x="1127118" y="874652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DeepSeek-CJK-patch"/>
              </a:rPr>
              <a:t>Performance Results</a:t>
            </a: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63865" y="1479550"/>
          <a:ext cx="6765133" cy="3797298"/>
        </p:xfrm>
        <a:graphic>
          <a:graphicData uri="http://schemas.openxmlformats.org/drawingml/2006/table">
            <a:tbl>
              <a:tblPr/>
              <a:tblGrid>
                <a:gridCol w="313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5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2883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Metric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22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loss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22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8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Training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120.012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8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Validation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117.898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8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Test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121.447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8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CPU times: user 43.1 s, sys: 11.7 s, total: 54.8 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88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Wall time: 24.6 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374</Words>
  <Application>Microsoft Office PowerPoint</Application>
  <PresentationFormat>宽屏</PresentationFormat>
  <Paragraphs>45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Corbel</vt:lpstr>
      <vt:lpstr>Century Schoolbook</vt:lpstr>
      <vt:lpstr>Inter</vt:lpstr>
      <vt:lpstr>Arial</vt:lpstr>
      <vt:lpstr>DeepSeek-CJK-patch</vt:lpstr>
      <vt:lpstr>Calibri</vt:lpstr>
      <vt:lpstr>Headlines</vt:lpstr>
      <vt:lpstr>  SolarVision AI   FreeTEAM</vt:lpstr>
      <vt:lpstr>PowerPoint 演示文稿</vt:lpstr>
      <vt:lpstr>PowerPoint 演示文稿</vt:lpstr>
      <vt:lpstr>Feature Set: Consisted of weather time series, image data, and aggregate features; target was 12 irradiance values.  Architecture: Hierarchical. LSTM processed weather data, CNN processed image data; outputs were concatenated with aggregate features for prediction.  Training and Tuning: Boosted high - std irradiance records, used weighted MAE, Adamax optimizer with learning rate reduction, and early stopping.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Nidhiya V Raj</dc:creator>
  <cp:lastModifiedBy>Shiyu.Shen24</cp:lastModifiedBy>
  <cp:revision>8</cp:revision>
  <dcterms:created xsi:type="dcterms:W3CDTF">2019-09-28T12:46:00Z</dcterms:created>
  <dcterms:modified xsi:type="dcterms:W3CDTF">2025-04-27T03:18:41Z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nidhiyar@nvidia.com</vt:lpwstr>
  </property>
  <property fmtid="{D5CDD505-2E9C-101B-9397-08002B2CF9AE}" pid="5" name="MSIP_Label_6b558183-044c-4105-8d9c-cea02a2a3d86_SetDate">
    <vt:lpwstr>2019-09-28T14:20:52.5765701Z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a107ad97-cbad-4e34-83f0-e134e89e228c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0x0101006F0A470EEB1140E7AA14F4CE8A50B54C0001CB1477F4DD432AA86DD56CC3887AF400571D2A426BF4BD44854A199F0CB95243</vt:lpwstr>
  </property>
  <property fmtid="{D5CDD505-2E9C-101B-9397-08002B2CF9AE}" pid="12" name="SAEFSecurityClassification">
    <vt:lpwstr>1;#Confidential|e4bc29b2-6e76-48cc-b090-8b544c0802ae</vt:lpwstr>
  </property>
  <property fmtid="{D5CDD505-2E9C-101B-9397-08002B2CF9AE}" pid="13" name="ICV">
    <vt:lpwstr>D5C23DCB36FD4DB0903D0D008A3C7B5D_12</vt:lpwstr>
  </property>
  <property fmtid="{D5CDD505-2E9C-101B-9397-08002B2CF9AE}" pid="14" name="KSOProductBuildVer">
    <vt:lpwstr>2052-12.1.0.20784</vt:lpwstr>
  </property>
</Properties>
</file>