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</p:sldMasterIdLst>
  <p:notesMasterIdLst>
    <p:notesMasterId r:id="rId15"/>
  </p:notesMasterIdLst>
  <p:sldIdLst>
    <p:sldId id="368" r:id="rId6"/>
    <p:sldId id="423" r:id="rId7"/>
    <p:sldId id="319" r:id="rId8"/>
    <p:sldId id="415" r:id="rId9"/>
    <p:sldId id="416" r:id="rId10"/>
    <p:sldId id="419" r:id="rId11"/>
    <p:sldId id="424" r:id="rId12"/>
    <p:sldId id="418" r:id="rId13"/>
    <p:sldId id="42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2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06554-0B0F-684F-A0AB-00D896F554E3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4122D-7CC5-3E4E-ABD1-8A1E2A1E3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65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4122D-7CC5-3E4E-ABD1-8A1E2A1E36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4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C70A6-4919-234B-8CD0-08A13211E8D9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4" name="Picture 3" descr="Regeneron PPT v2-05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57024" cy="6894576"/>
          </a:xfrm>
          <a:prstGeom prst="rect">
            <a:avLst/>
          </a:prstGeom>
        </p:spPr>
      </p:pic>
      <p:pic>
        <p:nvPicPr>
          <p:cNvPr id="8" name="Picture 7" descr="Regeneron logo_taglin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7396" y="4819232"/>
            <a:ext cx="4153128" cy="846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25559" y="1628914"/>
            <a:ext cx="4529439" cy="655257"/>
          </a:xfrm>
        </p:spPr>
        <p:txBody>
          <a:bodyPr/>
          <a:lstStyle>
            <a:lvl1pPr algn="ctr">
              <a:defRPr spc="267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62927" y="2297970"/>
            <a:ext cx="5654699" cy="1466468"/>
          </a:xfrm>
        </p:spPr>
        <p:txBody>
          <a:bodyPr>
            <a:noAutofit/>
          </a:bodyPr>
          <a:lstStyle>
            <a:lvl1pPr marL="0" indent="0" algn="ctr">
              <a:lnSpc>
                <a:spcPts val="2800"/>
              </a:lnSpc>
              <a:spcBef>
                <a:spcPct val="20000"/>
              </a:spcBef>
              <a:buNone/>
              <a:defRPr sz="2000" cap="all" spc="133">
                <a:solidFill>
                  <a:srgbClr val="FFFFFF"/>
                </a:solidFill>
              </a:defRPr>
            </a:lvl1pPr>
            <a:lvl2pPr marL="609585" indent="0">
              <a:buNone/>
              <a:defRPr sz="2000" cap="all" spc="133">
                <a:solidFill>
                  <a:srgbClr val="FFFFFF"/>
                </a:solidFill>
              </a:defRPr>
            </a:lvl2pPr>
            <a:lvl3pPr marL="1219170" indent="0">
              <a:buNone/>
              <a:defRPr sz="2000" cap="all" spc="133">
                <a:solidFill>
                  <a:srgbClr val="FFFFFF"/>
                </a:solidFill>
              </a:defRPr>
            </a:lvl3pPr>
            <a:lvl4pPr marL="1828754" indent="0">
              <a:buNone/>
              <a:defRPr sz="2000" cap="all" spc="133">
                <a:solidFill>
                  <a:srgbClr val="FFFFFF"/>
                </a:solidFill>
              </a:defRPr>
            </a:lvl4pPr>
            <a:lvl5pPr marL="2438339" indent="0">
              <a:buNone/>
              <a:defRPr sz="2000" cap="all" spc="133">
                <a:solidFill>
                  <a:srgbClr val="FFFFFF"/>
                </a:solidFill>
              </a:defRPr>
            </a:lvl5pPr>
          </a:lstStyle>
          <a:p>
            <a:pPr lvl="0" algn="ctr">
              <a:lnSpc>
                <a:spcPts val="2800"/>
              </a:lnSpc>
              <a:spcBef>
                <a:spcPct val="20000"/>
              </a:spcBef>
            </a:pPr>
            <a:r>
              <a:rPr lang="en-US" sz="2000" cap="all" spc="307" dirty="0" err="1">
                <a:solidFill>
                  <a:schemeClr val="bg1"/>
                </a:solidFill>
                <a:latin typeface="Arial Narrow"/>
                <a:cs typeface="Arial Narrow"/>
              </a:rPr>
              <a:t>Lorem</a:t>
            </a:r>
            <a:r>
              <a:rPr lang="en-US" sz="2000" cap="all" spc="307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US" sz="2000" cap="all" spc="307" dirty="0" err="1">
                <a:solidFill>
                  <a:schemeClr val="bg1"/>
                </a:solidFill>
                <a:latin typeface="Arial Narrow"/>
                <a:cs typeface="Arial Narrow"/>
              </a:rPr>
              <a:t>ipsum</a:t>
            </a:r>
            <a:r>
              <a:rPr lang="en-US" sz="2000" cap="all" spc="307" dirty="0">
                <a:solidFill>
                  <a:schemeClr val="bg1"/>
                </a:solidFill>
                <a:latin typeface="Arial Narrow"/>
                <a:cs typeface="Arial Narrow"/>
              </a:rPr>
              <a:t> dolor sit </a:t>
            </a:r>
            <a:r>
              <a:rPr lang="en-US" sz="2000" cap="all" spc="307" dirty="0" err="1">
                <a:solidFill>
                  <a:schemeClr val="bg1"/>
                </a:solidFill>
                <a:latin typeface="Arial Narrow"/>
                <a:cs typeface="Arial Narrow"/>
              </a:rPr>
              <a:t>amet</a:t>
            </a:r>
            <a:r>
              <a:rPr lang="en-US" sz="2000" cap="all" spc="307" dirty="0">
                <a:solidFill>
                  <a:schemeClr val="bg1"/>
                </a:solidFill>
                <a:latin typeface="Arial Narrow"/>
                <a:cs typeface="Arial Narrow"/>
              </a:rPr>
              <a:t>, </a:t>
            </a:r>
            <a:r>
              <a:rPr lang="en-US" sz="2000" cap="all" spc="307" dirty="0" err="1">
                <a:solidFill>
                  <a:schemeClr val="bg1"/>
                </a:solidFill>
                <a:latin typeface="Arial Narrow"/>
                <a:cs typeface="Arial Narrow"/>
              </a:rPr>
              <a:t>consectetur</a:t>
            </a:r>
            <a:r>
              <a:rPr lang="en-US" sz="2000" cap="all" spc="307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US" sz="2000" cap="all" spc="307" dirty="0" err="1">
                <a:solidFill>
                  <a:schemeClr val="bg1"/>
                </a:solidFill>
                <a:latin typeface="Arial Narrow"/>
                <a:cs typeface="Arial Narrow"/>
              </a:rPr>
              <a:t>adipiscing</a:t>
            </a:r>
            <a:r>
              <a:rPr lang="en-US" sz="2000" cap="all" spc="307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US" sz="2000" cap="all" spc="307" dirty="0" err="1">
                <a:solidFill>
                  <a:schemeClr val="bg1"/>
                </a:solidFill>
                <a:latin typeface="Arial Narrow"/>
                <a:cs typeface="Arial Narrow"/>
              </a:rPr>
              <a:t>elit</a:t>
            </a:r>
            <a:r>
              <a:rPr lang="en-US" sz="2000" cap="all" spc="307" dirty="0">
                <a:solidFill>
                  <a:schemeClr val="bg1"/>
                </a:solidFill>
                <a:latin typeface="Arial Narrow"/>
                <a:cs typeface="Arial Narrow"/>
              </a:rPr>
              <a:t>. </a:t>
            </a:r>
            <a:r>
              <a:rPr lang="en-US" sz="2000" cap="all" spc="307" dirty="0" err="1">
                <a:solidFill>
                  <a:schemeClr val="bg1"/>
                </a:solidFill>
                <a:latin typeface="Arial Narrow"/>
                <a:cs typeface="Arial Narrow"/>
              </a:rPr>
              <a:t>Sus</a:t>
            </a:r>
            <a:r>
              <a:rPr lang="en-US" sz="2000" cap="all" spc="307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US" sz="2000" cap="all" spc="307" dirty="0" err="1">
                <a:solidFill>
                  <a:schemeClr val="bg1"/>
                </a:solidFill>
                <a:latin typeface="Arial Narrow"/>
                <a:cs typeface="Arial Narrow"/>
              </a:rPr>
              <a:t>pendisse</a:t>
            </a:r>
            <a:r>
              <a:rPr lang="en-US" sz="2000" cap="all" spc="307" dirty="0">
                <a:solidFill>
                  <a:schemeClr val="bg1"/>
                </a:solidFill>
                <a:latin typeface="Arial Narrow"/>
                <a:cs typeface="Arial Narrow"/>
              </a:rPr>
              <a:t> a ante </a:t>
            </a:r>
            <a:r>
              <a:rPr lang="en-US" sz="2000" cap="all" spc="307" dirty="0" err="1">
                <a:solidFill>
                  <a:schemeClr val="bg1"/>
                </a:solidFill>
                <a:latin typeface="Arial Narrow"/>
                <a:cs typeface="Arial Narrow"/>
              </a:rPr>
              <a:t>eget</a:t>
            </a:r>
            <a:r>
              <a:rPr lang="en-US" sz="2000" cap="all" spc="307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US" sz="2000" cap="all" spc="307" dirty="0" err="1">
                <a:solidFill>
                  <a:schemeClr val="bg1"/>
                </a:solidFill>
                <a:latin typeface="Arial Narrow"/>
                <a:cs typeface="Arial Narrow"/>
              </a:rPr>
              <a:t>orci</a:t>
            </a:r>
            <a:endParaRPr lang="en-US" sz="2000" cap="all" spc="307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10722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34112"/>
            <a:ext cx="10972800" cy="80467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2791" y="6389478"/>
            <a:ext cx="812883" cy="365125"/>
          </a:xfrm>
          <a:prstGeom prst="rect">
            <a:avLst/>
          </a:prstGeom>
        </p:spPr>
        <p:txBody>
          <a:bodyPr/>
          <a:lstStyle>
            <a:lvl1pPr algn="r">
              <a:defRPr sz="1333">
                <a:solidFill>
                  <a:srgbClr val="BFBFBF"/>
                </a:solidFill>
              </a:defRPr>
            </a:lvl1pPr>
          </a:lstStyle>
          <a:p>
            <a:fld id="{F16AE760-88C3-0342-808C-98557EA1C9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>
                <a:ea typeface="Arial Narrow" charset="0"/>
                <a:cs typeface="Arial Narrow" charset="0"/>
              </a:rPr>
              <a:t>Confidential</a:t>
            </a:r>
            <a:endParaRPr lang="en-US" dirty="0"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4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7696"/>
            <a:ext cx="10972800" cy="4304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33">
                <a:latin typeface="Arial Narrow"/>
                <a:cs typeface="Arial Narrow"/>
              </a:defRPr>
            </a:lvl1pPr>
            <a:lvl2pPr>
              <a:defRPr sz="1867">
                <a:latin typeface="Arial Narrow"/>
                <a:cs typeface="Arial Narrow"/>
              </a:defRPr>
            </a:lvl2pPr>
            <a:lvl3pPr>
              <a:defRPr sz="1867">
                <a:latin typeface="Arial Narrow"/>
                <a:cs typeface="Arial Narrow"/>
              </a:defRPr>
            </a:lvl3pPr>
            <a:lvl4pPr>
              <a:defRPr sz="1867">
                <a:latin typeface="Arial Narrow"/>
                <a:cs typeface="Arial Narrow"/>
              </a:defRPr>
            </a:lvl4pPr>
            <a:lvl5pPr>
              <a:defRPr sz="1867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2791" y="6389478"/>
            <a:ext cx="812883" cy="365125"/>
          </a:xfrm>
          <a:prstGeom prst="rect">
            <a:avLst/>
          </a:prstGeom>
        </p:spPr>
        <p:txBody>
          <a:bodyPr/>
          <a:lstStyle>
            <a:lvl1pPr algn="r">
              <a:defRPr sz="1333">
                <a:solidFill>
                  <a:srgbClr val="BFBFBF"/>
                </a:solidFill>
              </a:defRPr>
            </a:lvl1pPr>
          </a:lstStyle>
          <a:p>
            <a:fld id="{F16AE760-88C3-0342-808C-98557EA1C9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34112"/>
            <a:ext cx="10972800" cy="80467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933" b="1" cap="all">
                <a:solidFill>
                  <a:srgbClr val="D60057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>
                <a:ea typeface="Arial Narrow" charset="0"/>
                <a:cs typeface="Arial Narrow" charset="0"/>
              </a:rPr>
              <a:t>Confidential</a:t>
            </a:r>
            <a:endParaRPr lang="en-US" dirty="0"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81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134112"/>
            <a:ext cx="10972800" cy="8046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933" b="1" i="0" cap="all">
                <a:solidFill>
                  <a:srgbClr val="D60057"/>
                </a:solidFill>
                <a:latin typeface="Arial Narrow"/>
                <a:cs typeface="Arial Narrow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1" y="1377698"/>
            <a:ext cx="5347489" cy="40232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33">
                <a:latin typeface="Arial Narrow"/>
                <a:cs typeface="Arial Narrow"/>
              </a:defRPr>
            </a:lvl1pPr>
            <a:lvl2pPr>
              <a:defRPr sz="1867">
                <a:latin typeface="Arial Narrow"/>
                <a:cs typeface="Arial Narrow"/>
              </a:defRPr>
            </a:lvl2pPr>
            <a:lvl3pPr>
              <a:defRPr sz="1867">
                <a:latin typeface="Arial Narrow"/>
                <a:cs typeface="Arial Narrow"/>
              </a:defRPr>
            </a:lvl3pPr>
            <a:lvl4pPr>
              <a:defRPr sz="1867">
                <a:latin typeface="Arial Narrow"/>
                <a:cs typeface="Arial Narrow"/>
              </a:defRPr>
            </a:lvl4pPr>
            <a:lvl5pPr>
              <a:defRPr sz="1867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2791" y="6389478"/>
            <a:ext cx="812883" cy="365125"/>
          </a:xfrm>
          <a:prstGeom prst="rect">
            <a:avLst/>
          </a:prstGeom>
        </p:spPr>
        <p:txBody>
          <a:bodyPr/>
          <a:lstStyle>
            <a:lvl1pPr algn="r">
              <a:defRPr sz="1333">
                <a:solidFill>
                  <a:srgbClr val="BFBFBF"/>
                </a:solidFill>
              </a:defRPr>
            </a:lvl1pPr>
          </a:lstStyle>
          <a:p>
            <a:fld id="{F16AE760-88C3-0342-808C-98557EA1C9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23517" y="1377951"/>
            <a:ext cx="5458883" cy="4023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Arial Narrow" charset="0"/>
                <a:cs typeface="Arial Narrow" charset="0"/>
              </a:rPr>
              <a:t>Confidential</a:t>
            </a:r>
            <a:endParaRPr lang="en-US" dirty="0"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52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2791" y="6389478"/>
            <a:ext cx="812883" cy="365125"/>
          </a:xfrm>
          <a:prstGeom prst="rect">
            <a:avLst/>
          </a:prstGeom>
        </p:spPr>
        <p:txBody>
          <a:bodyPr/>
          <a:lstStyle>
            <a:lvl1pPr algn="r">
              <a:defRPr sz="1333">
                <a:solidFill>
                  <a:srgbClr val="BFBFBF"/>
                </a:solidFill>
              </a:defRPr>
            </a:lvl1pPr>
          </a:lstStyle>
          <a:p>
            <a:fld id="{F16AE760-88C3-0342-808C-98557EA1C9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34112"/>
            <a:ext cx="10972800" cy="80467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933" b="1" cap="all">
                <a:solidFill>
                  <a:srgbClr val="D60057"/>
                </a:solidFill>
              </a:defRPr>
            </a:lvl1pPr>
            <a:lvl2pPr marL="609585" indent="0">
              <a:buNone/>
              <a:defRPr sz="2933"/>
            </a:lvl2pPr>
            <a:lvl3pPr marL="1219170" indent="0">
              <a:buNone/>
              <a:defRPr sz="2933"/>
            </a:lvl3pPr>
            <a:lvl4pPr marL="1828754" indent="0">
              <a:buNone/>
              <a:defRPr sz="2933"/>
            </a:lvl4pPr>
            <a:lvl5pPr marL="2438339" indent="0">
              <a:buNone/>
              <a:defRPr sz="29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>
          <a:xfrm>
            <a:off x="609600" y="1375833"/>
            <a:ext cx="10972800" cy="44894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>
                <a:ea typeface="Arial Narrow" charset="0"/>
                <a:cs typeface="Arial Narrow" charset="0"/>
              </a:rPr>
              <a:t>Confidential</a:t>
            </a:r>
            <a:endParaRPr lang="en-US" dirty="0"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3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egeneron PPT v2-10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94576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7326" y="1320201"/>
            <a:ext cx="4056780" cy="322729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ts val="5067"/>
              </a:lnSpc>
              <a:defRPr sz="4800" b="0" cap="all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pic>
        <p:nvPicPr>
          <p:cNvPr id="8" name="Picture 7" descr="Regeneron logo_taglin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3114" y="5171039"/>
            <a:ext cx="2251377" cy="292608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2791" y="6389478"/>
            <a:ext cx="812883" cy="365125"/>
          </a:xfrm>
          <a:prstGeom prst="rect">
            <a:avLst/>
          </a:prstGeom>
        </p:spPr>
        <p:txBody>
          <a:bodyPr/>
          <a:lstStyle>
            <a:lvl1pPr algn="r">
              <a:defRPr sz="1333">
                <a:solidFill>
                  <a:srgbClr val="BFBFBF"/>
                </a:solidFill>
              </a:defRPr>
            </a:lvl1pPr>
          </a:lstStyle>
          <a:p>
            <a:fld id="{F16AE760-88C3-0342-808C-98557EA1C9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0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A8FE2C65-CC59-42C8-9299-9EECFE2ACE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306603" y="6356352"/>
            <a:ext cx="2947929" cy="380873"/>
          </a:xfr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2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572" y="1259413"/>
            <a:ext cx="115824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33">
                <a:latin typeface="Arial Narrow"/>
                <a:cs typeface="Arial Narrow"/>
              </a:defRPr>
            </a:lvl1pPr>
            <a:lvl2pPr>
              <a:defRPr sz="1867">
                <a:latin typeface="Arial Narrow"/>
                <a:cs typeface="Arial Narrow"/>
              </a:defRPr>
            </a:lvl2pPr>
            <a:lvl3pPr>
              <a:defRPr sz="1867">
                <a:latin typeface="Arial Narrow"/>
                <a:cs typeface="Arial Narrow"/>
              </a:defRPr>
            </a:lvl3pPr>
            <a:lvl4pPr>
              <a:defRPr sz="1867">
                <a:latin typeface="Arial Narrow"/>
                <a:cs typeface="Arial Narrow"/>
              </a:defRPr>
            </a:lvl4pPr>
            <a:lvl5pPr>
              <a:defRPr sz="1867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1572" y="139099"/>
            <a:ext cx="11582400" cy="7943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21D6-C975-4E72-A61F-48FF1A3D8C8E}" type="datetimeFigureOut">
              <a:rPr lang="en-US" smtClean="0"/>
              <a:pPr/>
              <a:t>8/24/20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70A6-4919-234B-8CD0-08A13211E8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7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tif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40495"/>
            <a:ext cx="12192000" cy="6096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87183"/>
            <a:ext cx="12192000" cy="21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Regeneron logo_tagline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8131" y="6441959"/>
            <a:ext cx="2063765" cy="268224"/>
          </a:xfrm>
          <a:prstGeom prst="rect">
            <a:avLst/>
          </a:prstGeom>
        </p:spPr>
      </p:pic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09600" y="139101"/>
            <a:ext cx="10972800" cy="794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609600" y="1373422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9115600" y="6386589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defTabSz="609585"/>
            <a:fld id="{02CC70A6-4919-234B-8CD0-08A13211E8D9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 defTabSz="609585"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ea typeface="Arial Narrow" charset="0"/>
                <a:cs typeface="Arial Narrow" charset="0"/>
              </a:rPr>
              <a:t>Confidential</a:t>
            </a:r>
            <a:endParaRPr lang="en-US" dirty="0"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5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71" r:id="rId8"/>
  </p:sldLayoutIdLst>
  <p:hf hdr="0" dt="0"/>
  <p:txStyles>
    <p:titleStyle>
      <a:lvl1pPr algn="l" defTabSz="609585" rtl="0" eaLnBrk="1" latinLnBrk="0" hangingPunct="1">
        <a:spcBef>
          <a:spcPct val="0"/>
        </a:spcBef>
        <a:buNone/>
        <a:defRPr sz="2933" b="1" kern="1200" cap="all">
          <a:solidFill>
            <a:srgbClr val="D60057"/>
          </a:solidFill>
          <a:latin typeface="Arial Narrow"/>
          <a:ea typeface="+mj-ea"/>
          <a:cs typeface="Arial Narrow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1867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867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C70A6-4919-234B-8CD0-08A13211E8D9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3107" y="2833515"/>
            <a:ext cx="6648893" cy="1190970"/>
          </a:xfrm>
        </p:spPr>
        <p:txBody>
          <a:bodyPr>
            <a:noAutofit/>
          </a:bodyPr>
          <a:lstStyle/>
          <a:p>
            <a:r>
              <a:rPr lang="en-US" sz="2400" dirty="0"/>
              <a:t>Tracking anti-drug program and reagent milestones in Smartsheet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940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FE2C65-CC59-42C8-9299-9EECFE2ACEA7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77C983-C359-4640-BFF7-707DA554E4CE}"/>
              </a:ext>
            </a:extLst>
          </p:cNvPr>
          <p:cNvSpPr/>
          <p:nvPr/>
        </p:nvSpPr>
        <p:spPr bwMode="auto">
          <a:xfrm>
            <a:off x="480522" y="2454920"/>
            <a:ext cx="1245745" cy="1000958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3762375"/>
            <a:r>
              <a:rPr lang="en-US" sz="1400" b="1" dirty="0">
                <a:solidFill>
                  <a:schemeClr val="tx1"/>
                </a:solidFill>
                <a:latin typeface="Arial" charset="0"/>
              </a:rPr>
              <a:t>Banking Primary Hybridoma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15D019-94AD-F64F-9BE4-0C1501E7390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 bwMode="auto">
          <a:xfrm flipV="1">
            <a:off x="1726267" y="2949068"/>
            <a:ext cx="213010" cy="633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347DC0-7400-DF4C-BAAA-9FD9DF2C781A}"/>
              </a:ext>
            </a:extLst>
          </p:cNvPr>
          <p:cNvSpPr/>
          <p:nvPr/>
        </p:nvSpPr>
        <p:spPr bwMode="auto">
          <a:xfrm>
            <a:off x="1939277" y="2448589"/>
            <a:ext cx="1309116" cy="1000958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3762375"/>
            <a:r>
              <a:rPr lang="en-US" sz="1400" b="1" dirty="0">
                <a:solidFill>
                  <a:schemeClr val="tx1"/>
                </a:solidFill>
                <a:latin typeface="Arial" charset="0"/>
              </a:rPr>
              <a:t>FACS Single-Cell Subcloning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6A284C-43C7-5B4A-B73B-7742B00F98A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>
            <a:off x="3248393" y="2949068"/>
            <a:ext cx="213011" cy="441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AA25FA0-DC23-F748-BCD4-4A026CE5A965}"/>
              </a:ext>
            </a:extLst>
          </p:cNvPr>
          <p:cNvSpPr/>
          <p:nvPr/>
        </p:nvSpPr>
        <p:spPr bwMode="auto">
          <a:xfrm>
            <a:off x="3461404" y="2453006"/>
            <a:ext cx="1330432" cy="1000958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96-well Ag+ Screening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1A84D25-6E32-764F-A0B8-07648A133C93}"/>
              </a:ext>
            </a:extLst>
          </p:cNvPr>
          <p:cNvSpPr/>
          <p:nvPr/>
        </p:nvSpPr>
        <p:spPr bwMode="auto">
          <a:xfrm>
            <a:off x="3450332" y="3786817"/>
            <a:ext cx="1342369" cy="1000958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chemeClr val="tx1"/>
              </a:solidFill>
              <a:latin typeface="Arial" charset="0"/>
            </a:endParaRPr>
          </a:p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tx1"/>
                </a:solidFill>
                <a:latin typeface="Arial" charset="0"/>
              </a:rPr>
              <a:t>Cell Pellet Sequencing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7500D15-E3C8-244D-AB4C-BA1B2573F841}"/>
              </a:ext>
            </a:extLst>
          </p:cNvPr>
          <p:cNvCxnSpPr>
            <a:cxnSpLocks/>
          </p:cNvCxnSpPr>
          <p:nvPr/>
        </p:nvCxnSpPr>
        <p:spPr bwMode="auto">
          <a:xfrm flipV="1">
            <a:off x="4781740" y="3539777"/>
            <a:ext cx="528511" cy="692881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14E7989-2519-E44A-A971-298652B81950}"/>
              </a:ext>
            </a:extLst>
          </p:cNvPr>
          <p:cNvCxnSpPr>
            <a:cxnSpLocks/>
          </p:cNvCxnSpPr>
          <p:nvPr/>
        </p:nvCxnSpPr>
        <p:spPr bwMode="auto">
          <a:xfrm>
            <a:off x="4781740" y="4247345"/>
            <a:ext cx="528511" cy="722789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6EB0BB-D01D-1342-A6AE-AB3380641BB9}"/>
              </a:ext>
            </a:extLst>
          </p:cNvPr>
          <p:cNvSpPr/>
          <p:nvPr/>
        </p:nvSpPr>
        <p:spPr bwMode="auto">
          <a:xfrm>
            <a:off x="5318684" y="3037924"/>
            <a:ext cx="1182089" cy="1000958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tx1"/>
                </a:solidFill>
                <a:latin typeface="Arial" charset="0"/>
              </a:rPr>
              <a:t>VH&amp;VL sequence info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4829D0-B0A4-D34A-83AB-E9C00207632C}"/>
              </a:ext>
            </a:extLst>
          </p:cNvPr>
          <p:cNvSpPr/>
          <p:nvPr/>
        </p:nvSpPr>
        <p:spPr bwMode="auto">
          <a:xfrm>
            <a:off x="5306887" y="4445659"/>
            <a:ext cx="1193881" cy="1000958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tx1"/>
                </a:solidFill>
                <a:latin typeface="Arial" charset="0"/>
              </a:rPr>
              <a:t>Data from primary screening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C76FABC-82D5-D743-BA7D-B98A3B32F1A3}"/>
              </a:ext>
            </a:extLst>
          </p:cNvPr>
          <p:cNvCxnSpPr>
            <a:cxnSpLocks/>
          </p:cNvCxnSpPr>
          <p:nvPr/>
        </p:nvCxnSpPr>
        <p:spPr bwMode="auto">
          <a:xfrm>
            <a:off x="8610019" y="3546445"/>
            <a:ext cx="518370" cy="742148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BBD3682-3D81-8540-A9F7-F9CA281164A6}"/>
              </a:ext>
            </a:extLst>
          </p:cNvPr>
          <p:cNvCxnSpPr>
            <a:cxnSpLocks/>
          </p:cNvCxnSpPr>
          <p:nvPr/>
        </p:nvCxnSpPr>
        <p:spPr bwMode="auto">
          <a:xfrm flipV="1">
            <a:off x="8610019" y="4288592"/>
            <a:ext cx="518370" cy="700613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56900A-4875-8741-BBE4-5167278BA752}"/>
              </a:ext>
            </a:extLst>
          </p:cNvPr>
          <p:cNvSpPr/>
          <p:nvPr/>
        </p:nvSpPr>
        <p:spPr bwMode="auto">
          <a:xfrm>
            <a:off x="9119845" y="3791209"/>
            <a:ext cx="912463" cy="1000958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chemeClr val="tx1"/>
              </a:solidFill>
              <a:latin typeface="Arial" charset="0"/>
            </a:endParaRPr>
          </a:p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tx1"/>
                </a:solidFill>
                <a:latin typeface="Arial" charset="0"/>
              </a:rPr>
              <a:t>CHO cloning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0648B3A-EA5B-9942-A99E-1202C3A20F84}"/>
              </a:ext>
            </a:extLst>
          </p:cNvPr>
          <p:cNvSpPr/>
          <p:nvPr/>
        </p:nvSpPr>
        <p:spPr bwMode="auto">
          <a:xfrm>
            <a:off x="10310367" y="3791209"/>
            <a:ext cx="1303133" cy="1000958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mIgG</a:t>
            </a:r>
            <a:r>
              <a:rPr lang="en-US" sz="1400" b="1" dirty="0">
                <a:solidFill>
                  <a:schemeClr val="tx1"/>
                </a:solidFill>
              </a:rPr>
              <a:t> production &amp; purification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99A714-6AD7-5E44-A4B6-AECF0BB78CAC}"/>
              </a:ext>
            </a:extLst>
          </p:cNvPr>
          <p:cNvCxnSpPr>
            <a:cxnSpLocks/>
            <a:stCxn id="16" idx="3"/>
            <a:endCxn id="37" idx="1"/>
          </p:cNvCxnSpPr>
          <p:nvPr/>
        </p:nvCxnSpPr>
        <p:spPr bwMode="auto">
          <a:xfrm flipV="1">
            <a:off x="6500768" y="4941694"/>
            <a:ext cx="249931" cy="44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FD0EF5-5541-274C-A97F-3D58912C70E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 bwMode="auto">
          <a:xfrm flipH="1">
            <a:off x="4121517" y="3453964"/>
            <a:ext cx="5103" cy="33285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FC4F32-F209-E249-A4B9-13496896F36D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 bwMode="auto">
          <a:xfrm>
            <a:off x="10032308" y="4291688"/>
            <a:ext cx="27805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06A1F5C-F7E4-FA46-8C2B-647AB214CF91}"/>
              </a:ext>
            </a:extLst>
          </p:cNvPr>
          <p:cNvSpPr/>
          <p:nvPr/>
        </p:nvSpPr>
        <p:spPr bwMode="auto">
          <a:xfrm>
            <a:off x="480523" y="1192296"/>
            <a:ext cx="1245745" cy="1000958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Primary Screening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88973-450B-E24E-9679-472789AEBFD9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 bwMode="auto">
          <a:xfrm flipH="1">
            <a:off x="1103395" y="2193254"/>
            <a:ext cx="1" cy="26166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7BF557B-94D6-1944-AA06-17B6E25FEF7F}"/>
              </a:ext>
            </a:extLst>
          </p:cNvPr>
          <p:cNvSpPr/>
          <p:nvPr/>
        </p:nvSpPr>
        <p:spPr bwMode="auto">
          <a:xfrm>
            <a:off x="6750699" y="3036907"/>
            <a:ext cx="1843998" cy="1000958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tx1"/>
                </a:solidFill>
                <a:latin typeface="Arial" charset="0"/>
              </a:rPr>
              <a:t>Confirmation of clone properties using subclone supernatants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96D0AFD-671C-0542-BFAE-F6CC6FA996B9}"/>
              </a:ext>
            </a:extLst>
          </p:cNvPr>
          <p:cNvSpPr/>
          <p:nvPr/>
        </p:nvSpPr>
        <p:spPr bwMode="auto">
          <a:xfrm>
            <a:off x="6750699" y="4442504"/>
            <a:ext cx="1843998" cy="998380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tx1"/>
                </a:solidFill>
                <a:latin typeface="Arial" charset="0"/>
              </a:rPr>
              <a:t>Assay development screening in PK and ADA assays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B120DA-08CA-CC45-A356-8990FE0B13C1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 bwMode="auto">
          <a:xfrm flipV="1">
            <a:off x="6500773" y="3537386"/>
            <a:ext cx="249926" cy="101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0" name="Down Arrow 39">
            <a:extLst>
              <a:ext uri="{FF2B5EF4-FFF2-40B4-BE49-F238E27FC236}">
                <a16:creationId xmlns:a16="http://schemas.microsoft.com/office/drawing/2014/main" id="{7EB135A4-9226-E445-BA05-ADC75C6BC198}"/>
              </a:ext>
            </a:extLst>
          </p:cNvPr>
          <p:cNvSpPr/>
          <p:nvPr/>
        </p:nvSpPr>
        <p:spPr>
          <a:xfrm>
            <a:off x="8732581" y="3225000"/>
            <a:ext cx="233531" cy="26802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858888-7424-AC44-87AD-5BA288B23E9A}"/>
              </a:ext>
            </a:extLst>
          </p:cNvPr>
          <p:cNvSpPr txBox="1"/>
          <p:nvPr/>
        </p:nvSpPr>
        <p:spPr>
          <a:xfrm>
            <a:off x="8910832" y="3085653"/>
            <a:ext cx="1751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/>
                <a:cs typeface="Arial Narrow"/>
              </a:rPr>
              <a:t>Selection of clones for </a:t>
            </a:r>
            <a:r>
              <a:rPr lang="en-US" sz="1400" dirty="0" err="1">
                <a:latin typeface="Arial Narrow"/>
                <a:cs typeface="Arial Narrow"/>
              </a:rPr>
              <a:t>mIgG</a:t>
            </a:r>
            <a:r>
              <a:rPr lang="en-US" sz="1400" dirty="0">
                <a:latin typeface="Arial Narrow"/>
                <a:cs typeface="Arial Narrow"/>
              </a:rPr>
              <a:t> Conversion </a:t>
            </a:r>
          </a:p>
        </p:txBody>
      </p:sp>
      <p:sp>
        <p:nvSpPr>
          <p:cNvPr id="28" name="Title 5">
            <a:extLst>
              <a:ext uri="{FF2B5EF4-FFF2-40B4-BE49-F238E27FC236}">
                <a16:creationId xmlns:a16="http://schemas.microsoft.com/office/drawing/2014/main" id="{9A4645DF-398D-CA44-8A8A-103D9B70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8" y="139101"/>
            <a:ext cx="11718662" cy="79435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New </a:t>
            </a:r>
            <a:r>
              <a:rPr lang="en-US" sz="3200" dirty="0" err="1"/>
              <a:t>ngs</a:t>
            </a:r>
            <a:r>
              <a:rPr lang="en-US" sz="3200" dirty="0"/>
              <a:t>-hybridoma workflow for anti-drug development</a:t>
            </a:r>
          </a:p>
        </p:txBody>
      </p:sp>
    </p:spTree>
    <p:extLst>
      <p:ext uri="{BB962C8B-B14F-4D97-AF65-F5344CB8AC3E}">
        <p14:creationId xmlns:p14="http://schemas.microsoft.com/office/powerpoint/2010/main" val="277988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FE2C65-CC59-42C8-9299-9EECFE2ACEA7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37E667-9D84-FA47-AE1C-2B208273B46F}"/>
              </a:ext>
            </a:extLst>
          </p:cNvPr>
          <p:cNvSpPr txBox="1"/>
          <p:nvPr/>
        </p:nvSpPr>
        <p:spPr>
          <a:xfrm>
            <a:off x="394325" y="1240229"/>
            <a:ext cx="1140335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Processes of NGS-Hybridoma Workflow: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Primary Screening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Screening of potential antidrug monoclonal antibodies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Subcloning: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20-40 hybridoma clones are selected to bank. Around 12-15 clones are then single cell sorted using fluorescence-activated cell sorting (FACS)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Sequencing: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Cell pellets are sent for NGS sequencing and data is analyzed to determine clone properties. Assay development performs pharmacokinetic and antidrug antibody assays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CHO Cloning: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Clones are selected for desirable mouse IgG isotype and cloned using Chinese hamster ovary (CHO)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Production: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the antibodies are cloned in CHO, they enter production and large-scale purification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Protein Biochemistry / PMPD: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Purification and scale-up of reagents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IOPS: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Manufacturing a range of approved therapeutic proteins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50B7F4-031F-E142-BFCB-E1BEA55D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anti-drug selection process</a:t>
            </a:r>
          </a:p>
        </p:txBody>
      </p:sp>
    </p:spTree>
    <p:extLst>
      <p:ext uri="{BB962C8B-B14F-4D97-AF65-F5344CB8AC3E}">
        <p14:creationId xmlns:p14="http://schemas.microsoft.com/office/powerpoint/2010/main" val="112947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FE2C65-CC59-42C8-9299-9EECFE2ACEA7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2791E-CF04-D845-89D0-8883A1BB2EF2}"/>
              </a:ext>
            </a:extLst>
          </p:cNvPr>
          <p:cNvSpPr txBox="1"/>
          <p:nvPr/>
        </p:nvSpPr>
        <p:spPr>
          <a:xfrm>
            <a:off x="573000" y="1307847"/>
            <a:ext cx="11046000" cy="461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Current Process: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team uses their own Excel spreadsheets on SharePoint to track relevant reagents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Frequent email updates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Must search through various spreadsheets to find current status of reagents relevant to you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Updated Process (in the process of implementation):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Transitioned department-specific trackers to Smartsheet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Setup automated workflows to inform stakeholders in real time about changes relevant to them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a dashboard for viewing the status, milestone, and duration of all anti-drug programs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Linked all anti-drug Smartsheets into a single, easy-to-read ”master” sheet viewable on the dashboard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Future: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updated process to track other reagents and therapeutic leads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B2597D-8997-9043-B36A-47F4FECF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98281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FE2C65-CC59-42C8-9299-9EECFE2ACEA7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3B127-1FAF-ED45-8F91-7BE26EB2E12D}"/>
              </a:ext>
            </a:extLst>
          </p:cNvPr>
          <p:cNvSpPr txBox="1"/>
          <p:nvPr/>
        </p:nvSpPr>
        <p:spPr>
          <a:xfrm>
            <a:off x="466659" y="1034476"/>
            <a:ext cx="4453083" cy="4558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Arial Narrow"/>
                <a:cs typeface="Arial Narrow"/>
              </a:rPr>
              <a:t>5</a:t>
            </a:r>
            <a:r>
              <a:rPr lang="en-US" sz="2000" b="1" dirty="0">
                <a:latin typeface="Arial Narrow"/>
                <a:cs typeface="Arial Narrow"/>
              </a:rPr>
              <a:t>  Trackers Imported into Smartsheet: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/>
                <a:cs typeface="Arial Narrow"/>
              </a:rPr>
              <a:t>ADG Reagent Request Tracker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/>
                <a:cs typeface="Arial Narrow"/>
              </a:rPr>
              <a:t>IOPS Request Tracker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/>
                <a:cs typeface="Arial Narrow"/>
              </a:rPr>
              <a:t>Anti-drug Purification List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/>
                <a:cs typeface="Arial Narrow"/>
              </a:rPr>
              <a:t>Anti-drug Production Tracker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/>
                <a:cs typeface="Arial Narrow"/>
              </a:rPr>
              <a:t>Drug Candidates and Fabs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 Narrow"/>
                <a:cs typeface="Arial Narrow"/>
              </a:rPr>
              <a:t>Future: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/>
                <a:cs typeface="Arial Narrow"/>
              </a:rPr>
              <a:t>PMPD reagent tracking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/>
                <a:cs typeface="Arial Narrow"/>
              </a:rPr>
              <a:t>Production sheet for all reagents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A0AEA22-A64A-8E47-BCDE-F0B73CAF8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551" y="1349161"/>
            <a:ext cx="6957849" cy="3655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97B983-5B82-264B-A66F-1720A24F1C2E}"/>
              </a:ext>
            </a:extLst>
          </p:cNvPr>
          <p:cNvSpPr txBox="1"/>
          <p:nvPr/>
        </p:nvSpPr>
        <p:spPr>
          <a:xfrm>
            <a:off x="5002551" y="5004291"/>
            <a:ext cx="6957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 Narrow"/>
                <a:cs typeface="Arial Narrow"/>
              </a:rPr>
              <a:t>Figure 1. </a:t>
            </a:r>
            <a:r>
              <a:rPr lang="en-US" sz="1600" dirty="0">
                <a:latin typeface="Arial Narrow"/>
                <a:cs typeface="Arial Narrow"/>
              </a:rPr>
              <a:t>Screenshot of the imported and currently in-use Assay Development Group Smartsheet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1AABA2D-62E1-F742-A81F-E27BE54B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Transitioning trackers to smartsheet</a:t>
            </a:r>
          </a:p>
        </p:txBody>
      </p:sp>
    </p:spTree>
    <p:extLst>
      <p:ext uri="{BB962C8B-B14F-4D97-AF65-F5344CB8AC3E}">
        <p14:creationId xmlns:p14="http://schemas.microsoft.com/office/powerpoint/2010/main" val="22921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FE2C65-CC59-42C8-9299-9EECFE2ACEA7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7C904-E8AF-9948-8B77-74E2478B779D}"/>
              </a:ext>
            </a:extLst>
          </p:cNvPr>
          <p:cNvSpPr txBox="1"/>
          <p:nvPr/>
        </p:nvSpPr>
        <p:spPr>
          <a:xfrm>
            <a:off x="317233" y="1249427"/>
            <a:ext cx="6500880" cy="4570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 Narrow"/>
                <a:cs typeface="Arial Narrow"/>
              </a:rPr>
              <a:t>Problem: How to Automatically Link Sheets together?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 Narrow"/>
                <a:cs typeface="Arial Narrow"/>
              </a:rPr>
              <a:t>Every sheet is formatted different with different column names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 Narrow"/>
                <a:cs typeface="Arial Narrow"/>
              </a:rPr>
              <a:t>Smartsheet “Report” feature cannot cleanly combine many sheets together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 Narrow"/>
                <a:cs typeface="Arial Narrow"/>
              </a:rPr>
              <a:t>Solution: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 Narrow"/>
                <a:cs typeface="Arial Narrow"/>
              </a:rPr>
              <a:t>Smartsheet Application Programming Interface (API)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 Narrow"/>
                <a:cs typeface="Arial Narrow"/>
              </a:rPr>
              <a:t>Smartsheet Python Software Development Kit (SDK)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 Narrow"/>
                <a:cs typeface="Arial Narrow"/>
              </a:rPr>
              <a:t>Wrote a Python script (&gt;350 lines of code) that can generate collation Smartsheets with full customizability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 Narrow"/>
                <a:cs typeface="Arial Narrow"/>
              </a:rPr>
              <a:t>Easy to Use: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 Narrow"/>
                <a:cs typeface="Arial Narrow"/>
              </a:rPr>
              <a:t>Download the one file + imported packages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 Narrow"/>
                <a:cs typeface="Arial Narrow"/>
              </a:rPr>
              <a:t>Run on command line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Arial Narrow"/>
              <a:cs typeface="Arial Narrow"/>
            </a:endParaRPr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FCC9DF5A-D69B-5D41-8BD4-9F2672A9F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0" y="1249427"/>
            <a:ext cx="4799754" cy="4199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6C30F0-A7AA-3A49-9960-F3CE5972566E}"/>
              </a:ext>
            </a:extLst>
          </p:cNvPr>
          <p:cNvSpPr txBox="1"/>
          <p:nvPr/>
        </p:nvSpPr>
        <p:spPr>
          <a:xfrm>
            <a:off x="6903747" y="5460620"/>
            <a:ext cx="4971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 Narrow"/>
                <a:cs typeface="Arial Narrow"/>
              </a:rPr>
              <a:t>Figure 2. </a:t>
            </a:r>
            <a:r>
              <a:rPr lang="en-US" sz="1600" dirty="0">
                <a:latin typeface="Arial Narrow"/>
                <a:cs typeface="Arial Narrow"/>
              </a:rPr>
              <a:t>Screenshot of a code snippet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07D3CBC-8FEB-E242-BF2B-31BC7CE7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Collation of all relevant smartsheets</a:t>
            </a:r>
          </a:p>
        </p:txBody>
      </p:sp>
    </p:spTree>
    <p:extLst>
      <p:ext uri="{BB962C8B-B14F-4D97-AF65-F5344CB8AC3E}">
        <p14:creationId xmlns:p14="http://schemas.microsoft.com/office/powerpoint/2010/main" val="15416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FE2C65-CC59-42C8-9299-9EECFE2ACEA7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3B127-1FAF-ED45-8F91-7BE26EB2E12D}"/>
              </a:ext>
            </a:extLst>
          </p:cNvPr>
          <p:cNvSpPr txBox="1"/>
          <p:nvPr/>
        </p:nvSpPr>
        <p:spPr>
          <a:xfrm>
            <a:off x="136635" y="1387366"/>
            <a:ext cx="4688516" cy="465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 Narrow"/>
                <a:cs typeface="Arial Narrow"/>
              </a:rPr>
              <a:t>Quickly Determine Timeline with Smartsheet:</a:t>
            </a:r>
            <a:endParaRPr lang="en-US" sz="2400" b="1" dirty="0">
              <a:latin typeface="Arial Narrow"/>
              <a:cs typeface="Arial Narrow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 Narrow"/>
                <a:cs typeface="Arial Narrow"/>
              </a:rPr>
              <a:t>For REGN10933…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/>
                <a:cs typeface="Arial Narrow"/>
              </a:rPr>
              <a:t>Primary Screening - 	21 days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/>
                <a:cs typeface="Arial Narrow"/>
              </a:rPr>
              <a:t>Subcloning - 		21 days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/>
                <a:cs typeface="Arial Narrow"/>
              </a:rPr>
              <a:t>Sequencing - 		7 days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/>
                <a:cs typeface="Arial Narrow"/>
              </a:rPr>
              <a:t>CHO Cloning - 		7 days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/>
                <a:cs typeface="Arial Narrow"/>
              </a:rPr>
              <a:t>Cell Line Production - 	29 days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/>
                <a:cs typeface="Arial Narrow"/>
              </a:rPr>
              <a:t>Purification - 		4 days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 Narrow"/>
              <a:cs typeface="Arial Narrow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 Narrow"/>
              <a:cs typeface="Arial Narrow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AC97CE0-C7F9-754F-9D5D-47DDAE0EF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352" y="1252032"/>
            <a:ext cx="7031048" cy="44339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45BD71-BA1A-5A43-94BB-6ABE22075D06}"/>
              </a:ext>
            </a:extLst>
          </p:cNvPr>
          <p:cNvSpPr txBox="1"/>
          <p:nvPr/>
        </p:nvSpPr>
        <p:spPr>
          <a:xfrm>
            <a:off x="6847304" y="5706996"/>
            <a:ext cx="319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 Narrow"/>
                <a:cs typeface="Arial Narrow"/>
              </a:rPr>
              <a:t>Figure 3.  </a:t>
            </a:r>
            <a:r>
              <a:rPr lang="en-US" sz="1600" dirty="0">
                <a:latin typeface="Arial Narrow"/>
                <a:cs typeface="Arial Narrow"/>
              </a:rPr>
              <a:t>Screenshot of master sheet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9A083B-383C-D44C-9323-77AD1A2B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8" y="139101"/>
            <a:ext cx="11718662" cy="7943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Anti-drug reagent metrics for SARS CoV-2 program</a:t>
            </a:r>
          </a:p>
        </p:txBody>
      </p:sp>
    </p:spTree>
    <p:extLst>
      <p:ext uri="{BB962C8B-B14F-4D97-AF65-F5344CB8AC3E}">
        <p14:creationId xmlns:p14="http://schemas.microsoft.com/office/powerpoint/2010/main" val="239850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FE2C65-CC59-42C8-9299-9EECFE2ACEA7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377CF-9CDC-2C4F-A7A7-9340FB9FB53A}"/>
              </a:ext>
            </a:extLst>
          </p:cNvPr>
          <p:cNvSpPr txBox="1"/>
          <p:nvPr/>
        </p:nvSpPr>
        <p:spPr>
          <a:xfrm>
            <a:off x="649608" y="1277824"/>
            <a:ext cx="7660876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 Narrow"/>
                <a:cs typeface="Arial Narrow"/>
              </a:rPr>
              <a:t>Smartsheet Workflows: </a:t>
            </a:r>
            <a:r>
              <a:rPr lang="en-US" dirty="0">
                <a:latin typeface="Arial Narrow"/>
                <a:cs typeface="Arial Narrow"/>
              </a:rPr>
              <a:t>Automated actions that trigger upon certain conditions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Narrow"/>
                <a:cs typeface="Arial Narrow"/>
              </a:rPr>
              <a:t>Email notifications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Narrow"/>
                <a:cs typeface="Arial Narrow"/>
              </a:rPr>
              <a:t>Copy Rows to another Smartsheet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Narrow"/>
                <a:cs typeface="Arial Narrow"/>
              </a:rPr>
              <a:t>Move Rows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Narrow"/>
                <a:cs typeface="Arial Narrow"/>
              </a:rPr>
              <a:t>Lock / Unlock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 Narrow"/>
              <a:cs typeface="Arial Narro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 Narrow"/>
              <a:cs typeface="Arial Narrow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DA41C2-BD76-9A42-A899-BA54DA2F0B35}"/>
              </a:ext>
            </a:extLst>
          </p:cNvPr>
          <p:cNvGrpSpPr/>
          <p:nvPr/>
        </p:nvGrpSpPr>
        <p:grpSpPr>
          <a:xfrm>
            <a:off x="8310484" y="1177710"/>
            <a:ext cx="3409742" cy="4677588"/>
            <a:chOff x="6779172" y="633302"/>
            <a:chExt cx="3867883" cy="5306079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059B13B-2B94-FA45-BD64-4CAA1E81F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9172" y="3429000"/>
              <a:ext cx="3867883" cy="2510381"/>
            </a:xfrm>
            <a:prstGeom prst="rect">
              <a:avLst/>
            </a:prstGeom>
          </p:spPr>
        </p:pic>
        <p:pic>
          <p:nvPicPr>
            <p:cNvPr id="10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FE6E492-DF95-A648-BE55-9F8380B61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9172" y="633302"/>
              <a:ext cx="3867883" cy="279569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B549D7E-F544-0841-B339-9B12E1CC4C50}"/>
              </a:ext>
            </a:extLst>
          </p:cNvPr>
          <p:cNvSpPr txBox="1"/>
          <p:nvPr/>
        </p:nvSpPr>
        <p:spPr>
          <a:xfrm>
            <a:off x="8310484" y="5855298"/>
            <a:ext cx="3409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 Narrow"/>
                <a:cs typeface="Arial Narrow"/>
              </a:rPr>
              <a:t>Figure 4. </a:t>
            </a:r>
            <a:r>
              <a:rPr lang="en-US" sz="1600" dirty="0">
                <a:latin typeface="Arial Narrow"/>
                <a:cs typeface="Arial Narrow"/>
              </a:rPr>
              <a:t>Automation Workflows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066718-DD79-4941-915B-F04690CFAD8C}"/>
              </a:ext>
            </a:extLst>
          </p:cNvPr>
          <p:cNvSpPr txBox="1"/>
          <p:nvPr/>
        </p:nvSpPr>
        <p:spPr>
          <a:xfrm>
            <a:off x="7104996" y="1952648"/>
            <a:ext cx="1671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Workflow A</a:t>
            </a:r>
          </a:p>
          <a:p>
            <a:endParaRPr lang="en-US" b="1" dirty="0">
              <a:latin typeface="Arial Narrow"/>
              <a:cs typeface="Arial Narrow"/>
            </a:endParaRPr>
          </a:p>
          <a:p>
            <a:endParaRPr lang="en-US" b="1" dirty="0">
              <a:latin typeface="Arial Narrow"/>
              <a:cs typeface="Arial Narrow"/>
            </a:endParaRPr>
          </a:p>
          <a:p>
            <a:endParaRPr lang="en-US" b="1" dirty="0">
              <a:latin typeface="Arial Narrow"/>
              <a:cs typeface="Arial Narrow"/>
            </a:endParaRPr>
          </a:p>
          <a:p>
            <a:r>
              <a:rPr lang="en-US" b="1" dirty="0">
                <a:latin typeface="Arial Narrow"/>
                <a:cs typeface="Arial Narrow"/>
              </a:rPr>
              <a:t>Workflow 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0BF6C9-A371-D341-9C17-448622232802}"/>
              </a:ext>
            </a:extLst>
          </p:cNvPr>
          <p:cNvSpPr/>
          <p:nvPr/>
        </p:nvSpPr>
        <p:spPr>
          <a:xfrm>
            <a:off x="2617364" y="3642265"/>
            <a:ext cx="1051034" cy="10510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ADG Protein 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EE57F9-11F7-4C43-86B0-A6B7FB91C341}"/>
              </a:ext>
            </a:extLst>
          </p:cNvPr>
          <p:cNvSpPr/>
          <p:nvPr/>
        </p:nvSpPr>
        <p:spPr>
          <a:xfrm>
            <a:off x="5402029" y="3642265"/>
            <a:ext cx="1387941" cy="10510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Copy row to 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746A18-DBF5-2F4B-BC99-8AE9FABDE46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668398" y="4167782"/>
            <a:ext cx="1733631" cy="0"/>
          </a:xfrm>
          <a:prstGeom prst="straightConnector1">
            <a:avLst/>
          </a:prstGeom>
          <a:ln w="12700" cmpd="sng">
            <a:solidFill>
              <a:srgbClr val="D6005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8278AB-A371-F641-8A73-098E14F57CD1}"/>
              </a:ext>
            </a:extLst>
          </p:cNvPr>
          <p:cNvSpPr txBox="1"/>
          <p:nvPr/>
        </p:nvSpPr>
        <p:spPr>
          <a:xfrm>
            <a:off x="3860213" y="3799627"/>
            <a:ext cx="142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/>
                <a:cs typeface="Arial Narrow"/>
              </a:rPr>
              <a:t>If &lt; 1g: do 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B65FB6-00CE-514B-921F-8922D091F555}"/>
              </a:ext>
            </a:extLst>
          </p:cNvPr>
          <p:cNvSpPr/>
          <p:nvPr/>
        </p:nvSpPr>
        <p:spPr>
          <a:xfrm>
            <a:off x="5413544" y="4956043"/>
            <a:ext cx="1376426" cy="10510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 Notification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3AED0D0C-4E45-F24D-AA9F-8F8DA525CA79}"/>
              </a:ext>
            </a:extLst>
          </p:cNvPr>
          <p:cNvCxnSpPr>
            <a:stCxn id="15" idx="2"/>
            <a:endCxn id="22" idx="1"/>
          </p:cNvCxnSpPr>
          <p:nvPr/>
        </p:nvCxnSpPr>
        <p:spPr>
          <a:xfrm rot="16200000" flipH="1">
            <a:off x="3884082" y="3952097"/>
            <a:ext cx="788261" cy="2270663"/>
          </a:xfrm>
          <a:prstGeom prst="bentConnector2">
            <a:avLst/>
          </a:prstGeom>
          <a:ln w="12700" cmpd="sng">
            <a:solidFill>
              <a:srgbClr val="D6005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159FFB-DBCE-874D-8006-14A800B58F5E}"/>
              </a:ext>
            </a:extLst>
          </p:cNvPr>
          <p:cNvSpPr txBox="1"/>
          <p:nvPr/>
        </p:nvSpPr>
        <p:spPr>
          <a:xfrm>
            <a:off x="3131366" y="5126116"/>
            <a:ext cx="227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/>
                <a:cs typeface="Arial Narrow"/>
              </a:rPr>
              <a:t>If any row changes: do B</a:t>
            </a: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4B5B7832-CD3B-A448-AD5D-CB2ECC38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Smartsheet workflows</a:t>
            </a:r>
          </a:p>
        </p:txBody>
      </p:sp>
    </p:spTree>
    <p:extLst>
      <p:ext uri="{BB962C8B-B14F-4D97-AF65-F5344CB8AC3E}">
        <p14:creationId xmlns:p14="http://schemas.microsoft.com/office/powerpoint/2010/main" val="184567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C3CAB76-4FDB-E344-8A14-E2533F17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65" y="1259413"/>
            <a:ext cx="9802614" cy="48768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115600" y="6386589"/>
            <a:ext cx="2844800" cy="366183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8FE2C65-CC59-42C8-9299-9EECFE2ACEA7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6CDF5F-41A6-5C47-B9D4-37C892D6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Dashboard design</a:t>
            </a:r>
          </a:p>
        </p:txBody>
      </p:sp>
    </p:spTree>
    <p:extLst>
      <p:ext uri="{BB962C8B-B14F-4D97-AF65-F5344CB8AC3E}">
        <p14:creationId xmlns:p14="http://schemas.microsoft.com/office/powerpoint/2010/main" val="527529199"/>
      </p:ext>
    </p:extLst>
  </p:cSld>
  <p:clrMapOvr>
    <a:masterClrMapping/>
  </p:clrMapOvr>
</p:sld>
</file>

<file path=ppt/theme/theme1.xml><?xml version="1.0" encoding="utf-8"?>
<a:theme xmlns:a="http://schemas.openxmlformats.org/drawingml/2006/main" name="RD PSO Template 2">
  <a:themeElements>
    <a:clrScheme name="Custom 2">
      <a:dk1>
        <a:sysClr val="windowText" lastClr="000000"/>
      </a:dk1>
      <a:lt1>
        <a:sysClr val="window" lastClr="FFFFFF"/>
      </a:lt1>
      <a:dk2>
        <a:srgbClr val="5C6670"/>
      </a:dk2>
      <a:lt2>
        <a:srgbClr val="B8B09C"/>
      </a:lt2>
      <a:accent1>
        <a:srgbClr val="0F4DBC"/>
      </a:accent1>
      <a:accent2>
        <a:srgbClr val="D60057"/>
      </a:accent2>
      <a:accent3>
        <a:srgbClr val="FFC656"/>
      </a:accent3>
      <a:accent4>
        <a:srgbClr val="C4E86B"/>
      </a:accent4>
      <a:accent5>
        <a:srgbClr val="43B4E4"/>
      </a:accent5>
      <a:accent6>
        <a:srgbClr val="1F355E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rgbClr val="D60057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>
            <a:latin typeface="Arial Narrow"/>
            <a:cs typeface="Arial Narrow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RnD Supporting Document" ma:contentTypeID="0x010100F5E52B151B6370469E4CF1267602F4C300AFBD2C44BE390F4F9F7E2B039C58A931" ma:contentTypeVersion="56" ma:contentTypeDescription="" ma:contentTypeScope="" ma:versionID="744bc1b507277d9af8446c7b8cdcfabc">
  <xsd:schema xmlns:xsd="http://www.w3.org/2001/XMLSchema" xmlns:xs="http://www.w3.org/2001/XMLSchema" xmlns:p="http://schemas.microsoft.com/office/2006/metadata/properties" xmlns:ns2="4fcdf7b3-e48a-4208-8f5b-996cf222c96e" targetNamespace="http://schemas.microsoft.com/office/2006/metadata/properties" ma:root="true" ma:fieldsID="ef7eca0b19837f4866bbe9629de64fca" ns2:_="">
    <xsd:import namespace="4fcdf7b3-e48a-4208-8f5b-996cf222c96e"/>
    <xsd:element name="properties">
      <xsd:complexType>
        <xsd:sequence>
          <xsd:element name="documentManagement">
            <xsd:complexType>
              <xsd:all>
                <xsd:element ref="ns2:i9f459abafdf4f18a774def5455caedb" minOccurs="0"/>
                <xsd:element ref="ns2:TaxCatchAll" minOccurs="0"/>
                <xsd:element ref="ns2:TaxCatchAllLabel" minOccurs="0"/>
                <xsd:element ref="ns2:RG_DatePresented" minOccurs="0"/>
                <xsd:element ref="ns2:RG_PresentedBy" minOccurs="0"/>
                <xsd:element ref="ns2:mb14365abc3e4de08b4f7cb2d6fe7ba7" minOccurs="0"/>
                <xsd:element ref="ns2:jfd56348a1104c93b5129a5f7f3927f1" minOccurs="0"/>
                <xsd:element ref="ns2:RG_Author" minOccurs="0"/>
                <xsd:element ref="ns2:RG_SourceMeeting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df7b3-e48a-4208-8f5b-996cf222c96e" elementFormDefault="qualified">
    <xsd:import namespace="http://schemas.microsoft.com/office/2006/documentManagement/types"/>
    <xsd:import namespace="http://schemas.microsoft.com/office/infopath/2007/PartnerControls"/>
    <xsd:element name="i9f459abafdf4f18a774def5455caedb" ma:index="8" nillable="true" ma:taxonomy="true" ma:internalName="i9f459abafdf4f18a774def5455caedb" ma:taxonomyFieldName="RG_DocumentType" ma:displayName="Document Type" ma:default="" ma:fieldId="{29f459ab-afdf-4f18-a774-def5455caedb}" ma:sspId="ebd34875-8aff-4b2c-bf29-10df78a57d80" ma:termSetId="51acca09-8ffc-46d5-a826-b386f3d529a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1d2b37d8-3df4-4f40-a089-679ddade94f9}" ma:internalName="TaxCatchAll" ma:showField="CatchAllData" ma:web="8181bd77-6ac3-4bcf-93dd-0595856037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1d2b37d8-3df4-4f40-a089-679ddade94f9}" ma:internalName="TaxCatchAllLabel" ma:readOnly="true" ma:showField="CatchAllDataLabel" ma:web="8181bd77-6ac3-4bcf-93dd-0595856037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RG_DatePresented" ma:index="12" nillable="true" ma:displayName="Date Presented" ma:format="DateOnly" ma:internalName="RG_DatePresented" ma:readOnly="false">
      <xsd:simpleType>
        <xsd:restriction base="dms:DateTime"/>
      </xsd:simpleType>
    </xsd:element>
    <xsd:element name="RG_PresentedBy" ma:index="13" nillable="true" ma:displayName="Presented By" ma:list="UserInfo" ma:SharePointGroup="0" ma:internalName="RG_Presented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b14365abc3e4de08b4f7cb2d6fe7ba7" ma:index="14" nillable="true" ma:taxonomy="true" ma:internalName="mb14365abc3e4de08b4f7cb2d6fe7ba7" ma:taxonomyFieldName="RG_Forum" ma:displayName="Forum" ma:default="" ma:fieldId="{6b14365a-bc3e-4de0-8b4f-7cb2d6fe7ba7}" ma:sspId="ebd34875-8aff-4b2c-bf29-10df78a57d80" ma:termSetId="360eeb66-242e-46c4-90be-9277b07c9f8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d56348a1104c93b5129a5f7f3927f1" ma:index="16" nillable="true" ma:taxonomy="true" ma:internalName="jfd56348a1104c93b5129a5f7f3927f1" ma:taxonomyFieldName="RG_Relationship" ma:displayName="RnD Relationship" ma:default="" ma:fieldId="{3fd56348-a110-4c93-b512-9a5f7f3927f1}" ma:taxonomyMulti="true" ma:sspId="ebd34875-8aff-4b2c-bf29-10df78a57d80" ma:termSetId="50be0c85-ffba-4da2-b4f6-22a2fe7588b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RG_Author" ma:index="18" nillable="true" ma:displayName="Author Legacy" ma:internalName="RG_Author">
      <xsd:simpleType>
        <xsd:restriction base="dms:Text">
          <xsd:maxLength value="255"/>
        </xsd:restriction>
      </xsd:simpleType>
    </xsd:element>
    <xsd:element name="RG_SourceMeetingID" ma:index="19" nillable="true" ma:displayName="Source Meeting ID" ma:decimals="0" ma:internalName="RG_SourceMeetingID" ma:readOnly="fals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fcdf7b3-e48a-4208-8f5b-996cf222c96e">
      <Value>389</Value>
    </TaxCatchAll>
    <RG_PresentedBy xmlns="4fcdf7b3-e48a-4208-8f5b-996cf222c96e">
      <UserInfo>
        <DisplayName/>
        <AccountId xsi:nil="true"/>
        <AccountType/>
      </UserInfo>
    </RG_PresentedBy>
    <RG_Author xmlns="4fcdf7b3-e48a-4208-8f5b-996cf222c96e" xsi:nil="true"/>
    <RG_DatePresented xmlns="4fcdf7b3-e48a-4208-8f5b-996cf222c96e" xsi:nil="true"/>
    <jfd56348a1104c93b5129a5f7f3927f1 xmlns="4fcdf7b3-e48a-4208-8f5b-996cf222c96e">
      <Terms xmlns="http://schemas.microsoft.com/office/infopath/2007/PartnerControls"/>
    </jfd56348a1104c93b5129a5f7f3927f1>
    <mb14365abc3e4de08b4f7cb2d6fe7ba7 xmlns="4fcdf7b3-e48a-4208-8f5b-996cf222c96e">
      <Terms xmlns="http://schemas.microsoft.com/office/infopath/2007/PartnerControls"/>
    </mb14365abc3e4de08b4f7cb2d6fe7ba7>
    <i9f459abafdf4f18a774def5455caedb xmlns="4fcdf7b3-e48a-4208-8f5b-996cf222c96e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Presentations</TermName>
          <TermId xmlns="http://schemas.microsoft.com/office/infopath/2007/PartnerControls">9dcf0ffb-bff3-4b62-8c05-bdec3a0bdab3</TermId>
        </TermInfo>
      </Terms>
    </i9f459abafdf4f18a774def5455caedb>
    <RG_SourceMeetingID xmlns="4fcdf7b3-e48a-4208-8f5b-996cf222c96e" xsi:nil="true"/>
  </documentManagement>
</p:properties>
</file>

<file path=customXml/item3.xml><?xml version="1.0" encoding="utf-8"?>
<?mso-contentType ?>
<SharedContentType xmlns="Microsoft.SharePoint.Taxonomy.ContentTypeSync" SourceId="ebd34875-8aff-4b2c-bf29-10df78a57d80" ContentTypeId="0x010100F5E52B151B6370469E4CF1267602F4C3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BAB19C-E2CE-420E-A0C9-E86C1898FF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cdf7b3-e48a-4208-8f5b-996cf222c9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278401-3C3D-418A-98BE-ACBC90288B8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4fcdf7b3-e48a-4208-8f5b-996cf222c96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5BE40CF-E408-4A36-B012-C32F57E52155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7BF9B4DD-BCEC-4A9E-93A4-92E9FED8FA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568</Words>
  <Application>Microsoft Macintosh PowerPoint</Application>
  <PresentationFormat>Widescreen</PresentationFormat>
  <Paragraphs>100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Narrow</vt:lpstr>
      <vt:lpstr>Calibri</vt:lpstr>
      <vt:lpstr>RD PSO Template 2</vt:lpstr>
      <vt:lpstr>Tracking anti-drug program and reagent milestones in Smartsheet</vt:lpstr>
      <vt:lpstr>New ngs-hybridoma workflow for anti-drug development</vt:lpstr>
      <vt:lpstr>anti-drug selection process</vt:lpstr>
      <vt:lpstr>Project overview</vt:lpstr>
      <vt:lpstr>Transitioning trackers to smartsheet</vt:lpstr>
      <vt:lpstr>Collation of all relevant smartsheets</vt:lpstr>
      <vt:lpstr>Anti-drug reagent metrics for SARS CoV-2 program</vt:lpstr>
      <vt:lpstr>Smartsheet workflows</vt:lpstr>
      <vt:lpstr>Dashboard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Anti-drug tracking on Smartsheet</dc:title>
  <dc:creator>David Chen</dc:creator>
  <cp:lastModifiedBy>David Chen</cp:lastModifiedBy>
  <cp:revision>26</cp:revision>
  <dcterms:created xsi:type="dcterms:W3CDTF">2020-08-20T08:56:20Z</dcterms:created>
  <dcterms:modified xsi:type="dcterms:W3CDTF">2020-08-24T13:36:44Z</dcterms:modified>
</cp:coreProperties>
</file>