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297" autoAdjust="0"/>
    <p:restoredTop sz="90929"/>
  </p:normalViewPr>
  <p:slideViewPr>
    <p:cSldViewPr>
      <p:cViewPr varScale="1">
        <p:scale>
          <a:sx n="96" d="100"/>
          <a:sy n="96" d="100"/>
        </p:scale>
        <p:origin x="-9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6634480"/>
            <a:ext cx="10160000" cy="9855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0160" y="6725920"/>
            <a:ext cx="2499360" cy="7924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621280" y="6715760"/>
            <a:ext cx="7538720" cy="7924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24667" y="4487333"/>
            <a:ext cx="7196667" cy="20320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24667" y="6722263"/>
            <a:ext cx="7450667" cy="7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4667" y="6742999"/>
            <a:ext cx="2286000" cy="762000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17104" y="262821"/>
            <a:ext cx="6519333" cy="40569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890000" y="254000"/>
            <a:ext cx="931333" cy="4233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38263-8764-4D88-BF2F-F9DB561C8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D2A2-9F90-4651-9AD8-BC6C1070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1333" y="677334"/>
            <a:ext cx="2286000" cy="612951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677333"/>
            <a:ext cx="6180667" cy="612951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1334" y="6942670"/>
            <a:ext cx="2455333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2" y="6942453"/>
            <a:ext cx="6192759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773687" y="0"/>
            <a:ext cx="355600" cy="7620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824487" y="677333"/>
            <a:ext cx="254000" cy="694266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24487" y="0"/>
            <a:ext cx="254000" cy="592667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655153" y="160513"/>
            <a:ext cx="592667" cy="271640"/>
          </a:xfrm>
        </p:spPr>
        <p:txBody>
          <a:bodyPr/>
          <a:lstStyle/>
          <a:p>
            <a:fld id="{84FC75DE-3DF2-41DC-8204-72BA4A77A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254000"/>
            <a:ext cx="9059333" cy="1100667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531CBB-57E4-4FB5-8DF8-71A1CB5AAE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80720" y="1778000"/>
            <a:ext cx="9059333" cy="49953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1" y="3048000"/>
            <a:ext cx="7914570" cy="1859139"/>
          </a:xfrm>
        </p:spPr>
        <p:txBody>
          <a:bodyPr anchor="t"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693333"/>
            <a:ext cx="10160000" cy="1270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778000"/>
            <a:ext cx="1439333" cy="110066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524000" y="1778000"/>
            <a:ext cx="8636000" cy="110066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78000"/>
            <a:ext cx="8466667" cy="1100667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947333"/>
            <a:ext cx="1439333" cy="779640"/>
          </a:xfrm>
        </p:spPr>
        <p:txBody>
          <a:bodyPr>
            <a:no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fld id="{8B8B8D22-9A74-44CE-97F6-87ABC77E2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77333" y="1766186"/>
            <a:ext cx="4318000" cy="508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83223" y="1766186"/>
            <a:ext cx="4318000" cy="508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496FB0-E6F7-45AF-B298-C70BB33B95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303389"/>
            <a:ext cx="9059333" cy="96661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77333" y="2709334"/>
            <a:ext cx="4318000" cy="39793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334000" y="2709334"/>
            <a:ext cx="4318000" cy="39793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F589345-BFFC-4688-AD1E-B190311FF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77333" y="1947333"/>
            <a:ext cx="4318000" cy="71120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334000" y="1947333"/>
            <a:ext cx="4318000" cy="71120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F31316-68BA-4E3A-AC57-EBC1C1C01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942667"/>
            <a:ext cx="592667" cy="4233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5B17B2-0F47-4B31-AC2B-7EA95A1C0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03389"/>
            <a:ext cx="8974667" cy="966611"/>
          </a:xfrm>
        </p:spPr>
        <p:txBody>
          <a:bodyPr anchor="ctr"/>
          <a:lstStyle>
            <a:lvl1pPr algn="l">
              <a:buNone/>
              <a:defRPr sz="49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FDA9D0-3FC2-4F34-922C-673D732B5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7333" y="1947333"/>
            <a:ext cx="1778000" cy="48260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2398" tIns="203198" rIns="152398" bIns="101599"/>
          <a:lstStyle>
            <a:lvl1pPr marL="0" indent="0">
              <a:spcAft>
                <a:spcPts val="1111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24667" y="1947333"/>
            <a:ext cx="7112000" cy="491066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8000" y="6096000"/>
            <a:ext cx="8128000" cy="762000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0160" y="5080000"/>
            <a:ext cx="10160000" cy="9855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0160" y="5181600"/>
            <a:ext cx="1625600" cy="7924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717040" y="5171440"/>
            <a:ext cx="8442960" cy="7924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5164667"/>
            <a:ext cx="8128000" cy="762000"/>
          </a:xfrm>
        </p:spPr>
        <p:txBody>
          <a:bodyPr anchor="ctr"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608667" y="0"/>
            <a:ext cx="111760" cy="763016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942667" y="6942667"/>
            <a:ext cx="2963333" cy="40569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185832"/>
            <a:ext cx="1608667" cy="737309"/>
          </a:xfrm>
        </p:spPr>
        <p:txBody>
          <a:bodyPr rtlCol="0"/>
          <a:lstStyle>
            <a:lvl1pPr>
              <a:defRPr sz="3100"/>
            </a:lvl1pPr>
          </a:lstStyle>
          <a:p>
            <a:fld id="{46C36FCD-0A77-4C2F-ACAD-9A7EB04C93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78000" y="6942452"/>
            <a:ext cx="5080000" cy="40569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33973" y="0"/>
            <a:ext cx="8426027" cy="5076613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77334" y="254000"/>
            <a:ext cx="9059333" cy="1100667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80720" y="1778000"/>
            <a:ext cx="9059333" cy="5029200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73334" y="6942667"/>
            <a:ext cx="2963333" cy="405694"/>
          </a:xfrm>
          <a:prstGeom prst="rect">
            <a:avLst/>
          </a:prstGeom>
        </p:spPr>
        <p:txBody>
          <a:bodyPr vert="horz" lIns="101599" tIns="50799" rIns="101599" bIns="50799" anchor="ctr" anchorCtr="0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7334" y="6942452"/>
            <a:ext cx="6023426" cy="405694"/>
          </a:xfrm>
          <a:prstGeom prst="rect">
            <a:avLst/>
          </a:prstGeom>
        </p:spPr>
        <p:txBody>
          <a:bodyPr vert="horz" lIns="101599" tIns="50799" rIns="101599" bIns="50799" anchor="ctr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371600"/>
            <a:ext cx="10160000" cy="355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422400"/>
            <a:ext cx="592667" cy="254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56167" y="1422400"/>
            <a:ext cx="9503833" cy="254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13580"/>
            <a:ext cx="592667" cy="271640"/>
          </a:xfrm>
          <a:prstGeom prst="rect">
            <a:avLst/>
          </a:prstGeom>
        </p:spPr>
        <p:txBody>
          <a:bodyPr vert="horz" lIns="101599" tIns="50799" rIns="101599" bIns="50799" anchor="ctr" anchorCtr="0">
            <a:norm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0FD75F45-6745-4979-BAF5-E0D20B5F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5596" indent="-355596" algn="l" rtl="0" eaLnBrk="1" latinLnBrk="0" hangingPunct="1">
        <a:spcBef>
          <a:spcPts val="778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1193" indent="-304797" algn="l" rtl="0" eaLnBrk="1" latinLnBrk="0" hangingPunct="1">
        <a:spcBef>
          <a:spcPts val="611"/>
        </a:spcBef>
        <a:buClr>
          <a:schemeClr val="accent1"/>
        </a:buClr>
        <a:buSzPct val="70000"/>
        <a:buFont typeface="Wingdings 2"/>
        <a:buChar char="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indent="-253997" algn="l" rtl="0" eaLnBrk="1" latinLnBrk="0" hangingPunct="1">
        <a:spcBef>
          <a:spcPts val="556"/>
        </a:spcBef>
        <a:buClr>
          <a:schemeClr val="accent2"/>
        </a:buClr>
        <a:buSzPct val="75000"/>
        <a:buFont typeface="Wingdings"/>
        <a:buChar char="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indent="-253997" algn="l" rtl="0" eaLnBrk="1" latinLnBrk="0" hangingPunct="1">
        <a:spcBef>
          <a:spcPts val="444"/>
        </a:spcBef>
        <a:buClr>
          <a:schemeClr val="accent3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indent="-253997" algn="l" rtl="0" eaLnBrk="1" latinLnBrk="0" hangingPunct="1">
        <a:spcBef>
          <a:spcPts val="444"/>
        </a:spcBef>
        <a:buClr>
          <a:schemeClr val="accent4"/>
        </a:buClr>
        <a:buSzPct val="6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36777" indent="-253997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41574" indent="-253997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46371" indent="-253997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51167" indent="-253997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2336800"/>
            <a:ext cx="8450263" cy="14335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>
                <a:solidFill>
                  <a:srgbClr val="000000"/>
                </a:solidFill>
                <a:latin typeface="Arial" charset="0"/>
              </a:rPr>
              <a:t>Iris Detection and Segmentation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1" y="4775200"/>
            <a:ext cx="6356350" cy="917575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100" dirty="0" err="1">
                <a:solidFill>
                  <a:srgbClr val="000000"/>
                </a:solidFill>
                <a:latin typeface="Arial" charset="0"/>
              </a:rPr>
              <a:t>Dat</a:t>
            </a:r>
            <a:r>
              <a:rPr lang="en-US" sz="2100" dirty="0">
                <a:solidFill>
                  <a:srgbClr val="000000"/>
                </a:solidFill>
                <a:latin typeface="Arial" charset="0"/>
              </a:rPr>
              <a:t> Chu, Michael Fang, Paul Hernandez Herrera, </a:t>
            </a:r>
            <a:r>
              <a:rPr lang="en-US" sz="2100" dirty="0" err="1">
                <a:solidFill>
                  <a:srgbClr val="000000"/>
                </a:solidFill>
                <a:latin typeface="Arial" charset="0"/>
              </a:rPr>
              <a:t>Homa</a:t>
            </a:r>
            <a:r>
              <a:rPr lang="en-US" sz="21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Arial" charset="0"/>
              </a:rPr>
              <a:t>Niktab</a:t>
            </a:r>
            <a:r>
              <a:rPr lang="en-US" sz="21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Arial" charset="0"/>
              </a:rPr>
              <a:t>Danil</a:t>
            </a:r>
            <a:r>
              <a:rPr lang="en-US" sz="21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Arial" charset="0"/>
              </a:rPr>
              <a:t>Safin</a:t>
            </a:r>
            <a:endParaRPr lang="en-US" sz="21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Problem Statement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To detect and segment an iris under single pose, single lighting condition as close to real-time as possible. The video can be of different subjects, different gazes and perhaps with different backgrounds.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Approaches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We will use two different approaches to this problem then provide a comparison between them.</a:t>
            </a:r>
            <a:endParaRPr lang="en-US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Feature-based approach</a:t>
            </a:r>
            <a:endParaRPr lang="en-US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Topographic approach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The Feature-based Approach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Detect eye location</a:t>
            </a:r>
            <a:endParaRPr lang="en-US" sz="2700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Segment eye using skin tone</a:t>
            </a:r>
            <a:endParaRPr lang="en-US" sz="2700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Segment iris with histogram-based method and Hough Transform (of edge images)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Preliminary Results (Feature-based)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 lIns="0" tIns="0" rIns="0" bIns="0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Eye detection using Viola-Jones method (part of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OpenCV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sz="2700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Gaussian filter to remove spurious edges</a:t>
            </a:r>
            <a:endParaRPr lang="en-US" sz="2700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Canny 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Edge Detection of eye region to remove most edge except those of eye-lids and iris</a:t>
            </a:r>
            <a:endParaRPr lang="en-US" sz="2700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Hough 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Transform</a:t>
            </a:r>
          </a:p>
        </p:txBody>
      </p:sp>
      <p:pic>
        <p:nvPicPr>
          <p:cNvPr id="6153" name="Picture 9" descr="F:\dc\My Dropbox\Courses\DIP\ForFinalProject\Data\left_iris_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7600" y="5810250"/>
            <a:ext cx="1276350" cy="1276350"/>
          </a:xfrm>
          <a:prstGeom prst="rect">
            <a:avLst/>
          </a:prstGeom>
          <a:noFill/>
        </p:spPr>
      </p:pic>
      <p:pic>
        <p:nvPicPr>
          <p:cNvPr id="6154" name="Picture 10" descr="F:\dc\My Dropbox\Courses\DIP\ForFinalProject\Data\left_iris_6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400" y="5810250"/>
            <a:ext cx="1238250" cy="1238250"/>
          </a:xfrm>
          <a:prstGeom prst="rect">
            <a:avLst/>
          </a:prstGeom>
          <a:noFill/>
        </p:spPr>
      </p:pic>
      <p:pic>
        <p:nvPicPr>
          <p:cNvPr id="6155" name="Picture 11" descr="F:\dc\My Dropbox\Courses\DIP\ForFinalProject\Data\left_iris_5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3600" y="5810250"/>
            <a:ext cx="1238250" cy="1238250"/>
          </a:xfrm>
          <a:prstGeom prst="rect">
            <a:avLst/>
          </a:prstGeom>
          <a:noFill/>
        </p:spPr>
      </p:pic>
      <p:pic>
        <p:nvPicPr>
          <p:cNvPr id="6156" name="Picture 12" descr="F:\dc\My Dropbox\Courses\DIP\ForFinalProject\Data\left_eye_6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3400" y="4514850"/>
            <a:ext cx="1238250" cy="1238250"/>
          </a:xfrm>
          <a:prstGeom prst="rect">
            <a:avLst/>
          </a:prstGeom>
          <a:noFill/>
        </p:spPr>
      </p:pic>
      <p:pic>
        <p:nvPicPr>
          <p:cNvPr id="6157" name="Picture 13" descr="F:\dc\My Dropbox\Courses\DIP\ForFinalProject\Data\left_eye_53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3600" y="4514850"/>
            <a:ext cx="1238250" cy="1238250"/>
          </a:xfrm>
          <a:prstGeom prst="rect">
            <a:avLst/>
          </a:prstGeom>
          <a:noFill/>
        </p:spPr>
      </p:pic>
      <p:pic>
        <p:nvPicPr>
          <p:cNvPr id="6158" name="Picture 14" descr="F:\dc\My Dropbox\Courses\DIP\ForFinalProject\Data\left_eye_5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37600" y="4514850"/>
            <a:ext cx="1276350" cy="1276350"/>
          </a:xfrm>
          <a:prstGeom prst="rect">
            <a:avLst/>
          </a:prstGeom>
          <a:noFill/>
        </p:spPr>
      </p:pic>
      <p:pic>
        <p:nvPicPr>
          <p:cNvPr id="6159" name="Picture 15" descr="F:\dc\My Dropbox\Courses\DIP\ForFinalProject\Data\eye_blur_61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13400" y="3219450"/>
            <a:ext cx="1238250" cy="1238250"/>
          </a:xfrm>
          <a:prstGeom prst="rect">
            <a:avLst/>
          </a:prstGeom>
          <a:noFill/>
        </p:spPr>
      </p:pic>
      <p:pic>
        <p:nvPicPr>
          <p:cNvPr id="6160" name="Picture 16" descr="F:\dc\My Dropbox\Courses\DIP\ForFinalProject\Data\eye_blur_5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737600" y="3219450"/>
            <a:ext cx="1276350" cy="1276350"/>
          </a:xfrm>
          <a:prstGeom prst="rect">
            <a:avLst/>
          </a:prstGeom>
          <a:noFill/>
        </p:spPr>
      </p:pic>
      <p:pic>
        <p:nvPicPr>
          <p:cNvPr id="6161" name="Picture 17" descr="F:\dc\My Dropbox\Courses\DIP\ForFinalProject\Data\eye_blur_53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13600" y="3219450"/>
            <a:ext cx="1238250" cy="1238250"/>
          </a:xfrm>
          <a:prstGeom prst="rect">
            <a:avLst/>
          </a:prstGeom>
          <a:noFill/>
        </p:spPr>
      </p:pic>
      <p:pic>
        <p:nvPicPr>
          <p:cNvPr id="6162" name="Picture 18" descr="F:\dc\My Dropbox\Courses\DIP\ForFinalProject\Data\eye_56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737600" y="1924050"/>
            <a:ext cx="1276350" cy="1276350"/>
          </a:xfrm>
          <a:prstGeom prst="rect">
            <a:avLst/>
          </a:prstGeom>
          <a:noFill/>
        </p:spPr>
      </p:pic>
      <p:pic>
        <p:nvPicPr>
          <p:cNvPr id="6163" name="Picture 19" descr="F:\dc\My Dropbox\Courses\DIP\ForFinalProject\Data\eye_535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13600" y="1924050"/>
            <a:ext cx="1238250" cy="1238250"/>
          </a:xfrm>
          <a:prstGeom prst="rect">
            <a:avLst/>
          </a:prstGeom>
          <a:noFill/>
        </p:spPr>
      </p:pic>
      <p:pic>
        <p:nvPicPr>
          <p:cNvPr id="6164" name="Picture 20" descr="F:\dc\My Dropbox\Courses\DIP\ForFinalProject\Data\eye_61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13400" y="1924050"/>
            <a:ext cx="12382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Next </a:t>
            </a:r>
            <a:r>
              <a:rPr lang="en-US" sz="4300" dirty="0" smtClean="0">
                <a:solidFill>
                  <a:srgbClr val="000000"/>
                </a:solidFill>
                <a:latin typeface="Arial" charset="0"/>
              </a:rPr>
              <a:t>Steps (</a:t>
            </a: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Feature-based</a:t>
            </a:r>
            <a:r>
              <a:rPr lang="en-US" sz="43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en-US" sz="4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Skin-tone 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segmentation prior to edge detection and Hough transform using Otsu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thresholding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700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Stabilize Hough transform results by incorporating temporal information (e.g.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Kalman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filter)</a:t>
            </a:r>
            <a:endParaRPr lang="en-US" sz="2700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Expand iris detection method to account for iris shape deformation at different gaze angles.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The Topographic Approach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Smooth the image using Gaussian filter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Consider the image as a 3D surface (gray intensity at (x,y) location as z)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At each (x,y) consider a squared neighborhood and fit a set of Chebyshev polynomials to retrieve the continuous function, from which the Hessian matrix can be obtained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Apply Eigenvalue decomposition and obtain the Eigenvalues, which are used to provide a terrain type for (x,y)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List all "pit" locations as eye candidates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For each pair of candidates, generate a rectangular patch around each candidate and use the terrain type labels as feature vector for SVM classification with Bhattacharyya kernel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Based on the initial detection, search for the eye location in the subsequent frames using Mutual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face tracker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Detection and tracking on the topographic manifold – easier PDF estimation and faster MI calculation (12 types of topographic features vs. 256 gray levels)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 match can almost always be found in “pit” pixels – more constrained search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000000"/>
                </a:solidFill>
                <a:latin typeface="Arial" charset="0"/>
              </a:rPr>
              <a:t>Advantages</a:t>
            </a:r>
            <a:endParaRPr lang="en-US" sz="43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916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000000"/>
                </a:solidFill>
                <a:latin typeface="Arial" charset="0"/>
              </a:rPr>
              <a:t>Expected </a:t>
            </a:r>
            <a:r>
              <a:rPr lang="en-US" sz="4300" dirty="0">
                <a:solidFill>
                  <a:srgbClr val="000000"/>
                </a:solidFill>
                <a:latin typeface="Arial" charset="0"/>
              </a:rPr>
              <a:t>Results (Topographic)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&lt;&lt;&lt;TBA&gt;&gt;&gt;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675</TotalTime>
  <Words>358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Iris Detection and Segmentation</vt:lpstr>
      <vt:lpstr>Problem Statement</vt:lpstr>
      <vt:lpstr>Approaches</vt:lpstr>
      <vt:lpstr>The Feature-based Approach</vt:lpstr>
      <vt:lpstr>Preliminary Results (Feature-based)</vt:lpstr>
      <vt:lpstr>Next Steps (Feature-based)</vt:lpstr>
      <vt:lpstr>The Topographic Approach</vt:lpstr>
      <vt:lpstr>Advantages</vt:lpstr>
      <vt:lpstr>Expected Results (Topographic)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airfang</cp:lastModifiedBy>
  <cp:revision>15</cp:revision>
  <dcterms:created xsi:type="dcterms:W3CDTF">2004-05-06T09:28:21Z</dcterms:created>
  <dcterms:modified xsi:type="dcterms:W3CDTF">2009-11-30T17:17:48Z</dcterms:modified>
</cp:coreProperties>
</file>