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12"/>
  </p:notesMasterIdLst>
  <p:sldIdLst>
    <p:sldId id="268" r:id="rId2"/>
    <p:sldId id="257" r:id="rId3"/>
    <p:sldId id="258" r:id="rId4"/>
    <p:sldId id="259" r:id="rId5"/>
    <p:sldId id="260" r:id="rId6"/>
    <p:sldId id="261" r:id="rId7"/>
    <p:sldId id="262" r:id="rId8"/>
    <p:sldId id="263" r:id="rId9"/>
    <p:sldId id="26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455" autoAdjust="0"/>
  </p:normalViewPr>
  <p:slideViewPr>
    <p:cSldViewPr snapToGrid="0" snapToObjects="1">
      <p:cViewPr varScale="1">
        <p:scale>
          <a:sx n="81" d="100"/>
          <a:sy n="81" d="100"/>
        </p:scale>
        <p:origin x="72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E4182-5216-4FEB-8DA6-A1AF8B855EA0}" type="doc">
      <dgm:prSet loTypeId="urn:microsoft.com/office/officeart/2018/2/layout/IconLabelList" loCatId="icon" qsTypeId="urn:microsoft.com/office/officeart/2005/8/quickstyle/simple4" qsCatId="simple" csTypeId="urn:microsoft.com/office/officeart/2018/5/colors/Iconchunking_neutralbg_accent1_2" csCatId="accent1" phldr="1"/>
      <dgm:spPr/>
      <dgm:t>
        <a:bodyPr/>
        <a:lstStyle/>
        <a:p>
          <a:endParaRPr lang="en-US"/>
        </a:p>
      </dgm:t>
    </dgm:pt>
    <dgm:pt modelId="{F0EFCEAA-B36F-4AFD-9266-ABF4E0575452}">
      <dgm:prSet/>
      <dgm:spPr/>
      <dgm:t>
        <a:bodyPr/>
        <a:lstStyle/>
        <a:p>
          <a:pPr>
            <a:lnSpc>
              <a:spcPct val="100000"/>
            </a:lnSpc>
          </a:pPr>
          <a:r>
            <a:rPr lang="en-US"/>
            <a:t>PRIMARY SOURCES</a:t>
          </a:r>
        </a:p>
      </dgm:t>
    </dgm:pt>
    <dgm:pt modelId="{E5DA0D99-1D1E-443B-ABD6-32ED8D951B98}" type="parTrans" cxnId="{A011F2F1-BDDD-4499-BDE8-6D47573626E7}">
      <dgm:prSet/>
      <dgm:spPr/>
      <dgm:t>
        <a:bodyPr/>
        <a:lstStyle/>
        <a:p>
          <a:endParaRPr lang="en-US"/>
        </a:p>
      </dgm:t>
    </dgm:pt>
    <dgm:pt modelId="{B153AFD1-4B4E-46C5-A99E-223D3128150A}" type="sibTrans" cxnId="{A011F2F1-BDDD-4499-BDE8-6D47573626E7}">
      <dgm:prSet/>
      <dgm:spPr/>
      <dgm:t>
        <a:bodyPr/>
        <a:lstStyle/>
        <a:p>
          <a:endParaRPr lang="en-US"/>
        </a:p>
      </dgm:t>
    </dgm:pt>
    <dgm:pt modelId="{FB1FC1C8-184A-477F-89A0-98C6C2BF7B71}">
      <dgm:prSet/>
      <dgm:spPr/>
      <dgm:t>
        <a:bodyPr/>
        <a:lstStyle/>
        <a:p>
          <a:pPr>
            <a:lnSpc>
              <a:spcPct val="100000"/>
            </a:lnSpc>
          </a:pPr>
          <a:r>
            <a:rPr lang="en-US" dirty="0"/>
            <a:t>Bureau of Transportation Statistics: www.bts.gov</a:t>
          </a:r>
        </a:p>
        <a:p>
          <a:pPr>
            <a:lnSpc>
              <a:spcPct val="100000"/>
            </a:lnSpc>
          </a:pPr>
          <a:r>
            <a:rPr lang="en-US" dirty="0"/>
            <a:t>Available data included fares, passenger counts, and destinations</a:t>
          </a:r>
        </a:p>
      </dgm:t>
    </dgm:pt>
    <dgm:pt modelId="{3ED713AD-971A-48C1-B86E-26015E15C115}" type="parTrans" cxnId="{9B595E02-C95A-47A5-AD37-219B9B99E7A1}">
      <dgm:prSet/>
      <dgm:spPr/>
      <dgm:t>
        <a:bodyPr/>
        <a:lstStyle/>
        <a:p>
          <a:endParaRPr lang="en-US"/>
        </a:p>
      </dgm:t>
    </dgm:pt>
    <dgm:pt modelId="{A943D062-ACC7-4A38-8952-DB6E45D1FCF7}" type="sibTrans" cxnId="{9B595E02-C95A-47A5-AD37-219B9B99E7A1}">
      <dgm:prSet/>
      <dgm:spPr/>
      <dgm:t>
        <a:bodyPr/>
        <a:lstStyle/>
        <a:p>
          <a:endParaRPr lang="en-US"/>
        </a:p>
      </dgm:t>
    </dgm:pt>
    <dgm:pt modelId="{CFF9382E-197A-457C-A08F-3D8728E2BC0B}">
      <dgm:prSet/>
      <dgm:spPr/>
      <dgm:t>
        <a:bodyPr/>
        <a:lstStyle/>
        <a:p>
          <a:pPr>
            <a:lnSpc>
              <a:spcPct val="100000"/>
            </a:lnSpc>
          </a:pPr>
          <a:r>
            <a:rPr lang="en-US" dirty="0"/>
            <a:t>• City of Austin: data.austintexas.gov</a:t>
          </a:r>
        </a:p>
        <a:p>
          <a:pPr>
            <a:lnSpc>
              <a:spcPct val="100000"/>
            </a:lnSpc>
          </a:pPr>
          <a:r>
            <a:rPr lang="en-US" dirty="0"/>
            <a:t>Available data included passenger counts and customer surveys</a:t>
          </a:r>
        </a:p>
      </dgm:t>
    </dgm:pt>
    <dgm:pt modelId="{49D7E76F-C7B7-479C-8ED0-2823999BC733}" type="parTrans" cxnId="{052B8766-EE9E-445B-90FD-F62494DB5FB6}">
      <dgm:prSet/>
      <dgm:spPr/>
      <dgm:t>
        <a:bodyPr/>
        <a:lstStyle/>
        <a:p>
          <a:endParaRPr lang="en-US"/>
        </a:p>
      </dgm:t>
    </dgm:pt>
    <dgm:pt modelId="{DFA84237-6A81-4DBB-9772-ABE4AAD174D9}" type="sibTrans" cxnId="{052B8766-EE9E-445B-90FD-F62494DB5FB6}">
      <dgm:prSet/>
      <dgm:spPr/>
      <dgm:t>
        <a:bodyPr/>
        <a:lstStyle/>
        <a:p>
          <a:endParaRPr lang="en-US"/>
        </a:p>
      </dgm:t>
    </dgm:pt>
    <dgm:pt modelId="{9EE8EB8B-EC38-4D00-8276-6CF69271B12F}">
      <dgm:prSet/>
      <dgm:spPr/>
      <dgm:t>
        <a:bodyPr/>
        <a:lstStyle/>
        <a:p>
          <a:pPr>
            <a:lnSpc>
              <a:spcPct val="100000"/>
            </a:lnSpc>
          </a:pPr>
          <a:r>
            <a:rPr lang="en-US" dirty="0"/>
            <a:t>Supplemental Sources</a:t>
          </a:r>
        </a:p>
        <a:p>
          <a:pPr>
            <a:lnSpc>
              <a:spcPct val="100000"/>
            </a:lnSpc>
          </a:pPr>
          <a:r>
            <a:rPr lang="en-US" dirty="0"/>
            <a:t>Census.gov, ABIA website</a:t>
          </a:r>
        </a:p>
      </dgm:t>
    </dgm:pt>
    <dgm:pt modelId="{A14940E2-031F-4979-8DD4-2C5782ACBC94}" type="parTrans" cxnId="{33EB318E-CF1A-493B-8428-AC394AC6FF5C}">
      <dgm:prSet/>
      <dgm:spPr/>
      <dgm:t>
        <a:bodyPr/>
        <a:lstStyle/>
        <a:p>
          <a:endParaRPr lang="en-US"/>
        </a:p>
      </dgm:t>
    </dgm:pt>
    <dgm:pt modelId="{88D8C27D-F6E1-48CB-84A1-A0868E351A84}" type="sibTrans" cxnId="{33EB318E-CF1A-493B-8428-AC394AC6FF5C}">
      <dgm:prSet/>
      <dgm:spPr/>
      <dgm:t>
        <a:bodyPr/>
        <a:lstStyle/>
        <a:p>
          <a:endParaRPr lang="en-US"/>
        </a:p>
      </dgm:t>
    </dgm:pt>
    <dgm:pt modelId="{15BD3E69-F9AA-43E9-8DD3-9625342895DA}">
      <dgm:prSet/>
      <dgm:spPr/>
      <dgm:t>
        <a:bodyPr/>
        <a:lstStyle/>
        <a:p>
          <a:endParaRPr lang="en-US"/>
        </a:p>
      </dgm:t>
    </dgm:pt>
    <dgm:pt modelId="{BC641D2D-6CA8-40EB-BBB7-A1D66493BA1C}" type="parTrans" cxnId="{07A28BC3-CB63-4395-9076-90DF9F17DF12}">
      <dgm:prSet/>
      <dgm:spPr/>
      <dgm:t>
        <a:bodyPr/>
        <a:lstStyle/>
        <a:p>
          <a:endParaRPr lang="en-US"/>
        </a:p>
      </dgm:t>
    </dgm:pt>
    <dgm:pt modelId="{B87A758E-6A23-45D4-B9D1-C8164F24021C}" type="sibTrans" cxnId="{07A28BC3-CB63-4395-9076-90DF9F17DF12}">
      <dgm:prSet/>
      <dgm:spPr/>
      <dgm:t>
        <a:bodyPr/>
        <a:lstStyle/>
        <a:p>
          <a:endParaRPr lang="en-US"/>
        </a:p>
      </dgm:t>
    </dgm:pt>
    <dgm:pt modelId="{E6687791-43E2-412E-ACA2-4BE6ED203BB8}" type="pres">
      <dgm:prSet presAssocID="{E3BE4182-5216-4FEB-8DA6-A1AF8B855EA0}" presName="root" presStyleCnt="0">
        <dgm:presLayoutVars>
          <dgm:dir/>
          <dgm:resizeHandles val="exact"/>
        </dgm:presLayoutVars>
      </dgm:prSet>
      <dgm:spPr/>
    </dgm:pt>
    <dgm:pt modelId="{40A23DA7-7D75-4E44-9BAF-58D2CC83E403}" type="pres">
      <dgm:prSet presAssocID="{F0EFCEAA-B36F-4AFD-9266-ABF4E0575452}" presName="compNode" presStyleCnt="0"/>
      <dgm:spPr/>
    </dgm:pt>
    <dgm:pt modelId="{1B922A86-F463-4433-9C39-4FF1C48D5090}" type="pres">
      <dgm:prSet presAssocID="{F0EFCEAA-B36F-4AFD-9266-ABF4E057545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A3D9274C-343A-43C2-9776-02436DDE0D9A}" type="pres">
      <dgm:prSet presAssocID="{F0EFCEAA-B36F-4AFD-9266-ABF4E0575452}" presName="spaceRect" presStyleCnt="0"/>
      <dgm:spPr/>
    </dgm:pt>
    <dgm:pt modelId="{2C76C546-FED9-4EE4-8789-F0B2F5F0EC27}" type="pres">
      <dgm:prSet presAssocID="{F0EFCEAA-B36F-4AFD-9266-ABF4E0575452}" presName="textRect" presStyleLbl="revTx" presStyleIdx="0" presStyleCnt="4">
        <dgm:presLayoutVars>
          <dgm:chMax val="1"/>
          <dgm:chPref val="1"/>
        </dgm:presLayoutVars>
      </dgm:prSet>
      <dgm:spPr/>
    </dgm:pt>
    <dgm:pt modelId="{BDD06407-B55C-4175-B13A-0FA30DA803CD}" type="pres">
      <dgm:prSet presAssocID="{B153AFD1-4B4E-46C5-A99E-223D3128150A}" presName="sibTrans" presStyleCnt="0"/>
      <dgm:spPr/>
    </dgm:pt>
    <dgm:pt modelId="{7CC9331A-51FF-4FBD-BD47-13F9EA7DF682}" type="pres">
      <dgm:prSet presAssocID="{FB1FC1C8-184A-477F-89A0-98C6C2BF7B71}" presName="compNode" presStyleCnt="0"/>
      <dgm:spPr/>
    </dgm:pt>
    <dgm:pt modelId="{022A81A8-E336-4AA6-85F6-84CCB05E1A1A}" type="pres">
      <dgm:prSet presAssocID="{FB1FC1C8-184A-477F-89A0-98C6C2BF7B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963A799D-002D-4CAB-B3D3-BA24B74BBD4D}" type="pres">
      <dgm:prSet presAssocID="{FB1FC1C8-184A-477F-89A0-98C6C2BF7B71}" presName="spaceRect" presStyleCnt="0"/>
      <dgm:spPr/>
    </dgm:pt>
    <dgm:pt modelId="{2DA82BC1-E19B-4BB4-A331-C207301ABE72}" type="pres">
      <dgm:prSet presAssocID="{FB1FC1C8-184A-477F-89A0-98C6C2BF7B71}" presName="textRect" presStyleLbl="revTx" presStyleIdx="1" presStyleCnt="4">
        <dgm:presLayoutVars>
          <dgm:chMax val="1"/>
          <dgm:chPref val="1"/>
        </dgm:presLayoutVars>
      </dgm:prSet>
      <dgm:spPr/>
    </dgm:pt>
    <dgm:pt modelId="{8D1F26A9-F6FF-4AD8-8233-18AF7051E267}" type="pres">
      <dgm:prSet presAssocID="{A943D062-ACC7-4A38-8952-DB6E45D1FCF7}" presName="sibTrans" presStyleCnt="0"/>
      <dgm:spPr/>
    </dgm:pt>
    <dgm:pt modelId="{566BF1B0-2979-46A3-89F4-04AD398147B1}" type="pres">
      <dgm:prSet presAssocID="{CFF9382E-197A-457C-A08F-3D8728E2BC0B}" presName="compNode" presStyleCnt="0"/>
      <dgm:spPr/>
    </dgm:pt>
    <dgm:pt modelId="{9F1B2B11-ECA2-4A2E-AA6B-5B14EBF3C53D}" type="pres">
      <dgm:prSet presAssocID="{CFF9382E-197A-457C-A08F-3D8728E2BC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E915B123-569F-4C3A-81AA-AD6F8D4DDB15}" type="pres">
      <dgm:prSet presAssocID="{CFF9382E-197A-457C-A08F-3D8728E2BC0B}" presName="spaceRect" presStyleCnt="0"/>
      <dgm:spPr/>
    </dgm:pt>
    <dgm:pt modelId="{33894964-9AC7-4BB1-B184-E58AF1DD2E86}" type="pres">
      <dgm:prSet presAssocID="{CFF9382E-197A-457C-A08F-3D8728E2BC0B}" presName="textRect" presStyleLbl="revTx" presStyleIdx="2" presStyleCnt="4" custScaleY="129489">
        <dgm:presLayoutVars>
          <dgm:chMax val="1"/>
          <dgm:chPref val="1"/>
        </dgm:presLayoutVars>
      </dgm:prSet>
      <dgm:spPr/>
    </dgm:pt>
    <dgm:pt modelId="{B0D99FD9-BAD3-40CF-A1D6-52FEBFFB7A7C}" type="pres">
      <dgm:prSet presAssocID="{DFA84237-6A81-4DBB-9772-ABE4AAD174D9}" presName="sibTrans" presStyleCnt="0"/>
      <dgm:spPr/>
    </dgm:pt>
    <dgm:pt modelId="{901D1463-5F0F-4B33-B7E8-4602B1F27055}" type="pres">
      <dgm:prSet presAssocID="{9EE8EB8B-EC38-4D00-8276-6CF69271B12F}" presName="compNode" presStyleCnt="0"/>
      <dgm:spPr/>
    </dgm:pt>
    <dgm:pt modelId="{806F9AA5-3CCD-47B1-89E0-A22CD9E5DE2C}" type="pres">
      <dgm:prSet presAssocID="{9EE8EB8B-EC38-4D00-8276-6CF69271B12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A8072A44-B4A2-4DE5-91C4-7D59CE74D2F6}" type="pres">
      <dgm:prSet presAssocID="{9EE8EB8B-EC38-4D00-8276-6CF69271B12F}" presName="spaceRect" presStyleCnt="0"/>
      <dgm:spPr/>
    </dgm:pt>
    <dgm:pt modelId="{59CAB09E-438E-4CAA-A3C2-0AAE102DC20C}" type="pres">
      <dgm:prSet presAssocID="{9EE8EB8B-EC38-4D00-8276-6CF69271B12F}" presName="textRect" presStyleLbl="revTx" presStyleIdx="3" presStyleCnt="4">
        <dgm:presLayoutVars>
          <dgm:chMax val="1"/>
          <dgm:chPref val="1"/>
        </dgm:presLayoutVars>
      </dgm:prSet>
      <dgm:spPr/>
    </dgm:pt>
  </dgm:ptLst>
  <dgm:cxnLst>
    <dgm:cxn modelId="{9B595E02-C95A-47A5-AD37-219B9B99E7A1}" srcId="{E3BE4182-5216-4FEB-8DA6-A1AF8B855EA0}" destId="{FB1FC1C8-184A-477F-89A0-98C6C2BF7B71}" srcOrd="1" destOrd="0" parTransId="{3ED713AD-971A-48C1-B86E-26015E15C115}" sibTransId="{A943D062-ACC7-4A38-8952-DB6E45D1FCF7}"/>
    <dgm:cxn modelId="{690AC00C-E64E-450C-950E-B0C2A6462B7F}" type="presOf" srcId="{F0EFCEAA-B36F-4AFD-9266-ABF4E0575452}" destId="{2C76C546-FED9-4EE4-8789-F0B2F5F0EC27}" srcOrd="0" destOrd="0" presId="urn:microsoft.com/office/officeart/2018/2/layout/IconLabelList"/>
    <dgm:cxn modelId="{79227A2C-C20F-42CA-8E50-A2E5F8E5162B}" type="presOf" srcId="{CFF9382E-197A-457C-A08F-3D8728E2BC0B}" destId="{33894964-9AC7-4BB1-B184-E58AF1DD2E86}" srcOrd="0" destOrd="0" presId="urn:microsoft.com/office/officeart/2018/2/layout/IconLabelList"/>
    <dgm:cxn modelId="{1F72AF5D-55B8-4F18-967F-168C62405931}" type="presOf" srcId="{FB1FC1C8-184A-477F-89A0-98C6C2BF7B71}" destId="{2DA82BC1-E19B-4BB4-A331-C207301ABE72}" srcOrd="0" destOrd="0" presId="urn:microsoft.com/office/officeart/2018/2/layout/IconLabelList"/>
    <dgm:cxn modelId="{052B8766-EE9E-445B-90FD-F62494DB5FB6}" srcId="{E3BE4182-5216-4FEB-8DA6-A1AF8B855EA0}" destId="{CFF9382E-197A-457C-A08F-3D8728E2BC0B}" srcOrd="2" destOrd="0" parTransId="{49D7E76F-C7B7-479C-8ED0-2823999BC733}" sibTransId="{DFA84237-6A81-4DBB-9772-ABE4AAD174D9}"/>
    <dgm:cxn modelId="{33EB318E-CF1A-493B-8428-AC394AC6FF5C}" srcId="{E3BE4182-5216-4FEB-8DA6-A1AF8B855EA0}" destId="{9EE8EB8B-EC38-4D00-8276-6CF69271B12F}" srcOrd="3" destOrd="0" parTransId="{A14940E2-031F-4979-8DD4-2C5782ACBC94}" sibTransId="{88D8C27D-F6E1-48CB-84A1-A0868E351A84}"/>
    <dgm:cxn modelId="{07A28BC3-CB63-4395-9076-90DF9F17DF12}" srcId="{9EE8EB8B-EC38-4D00-8276-6CF69271B12F}" destId="{15BD3E69-F9AA-43E9-8DD3-9625342895DA}" srcOrd="0" destOrd="0" parTransId="{BC641D2D-6CA8-40EB-BBB7-A1D66493BA1C}" sibTransId="{B87A758E-6A23-45D4-B9D1-C8164F24021C}"/>
    <dgm:cxn modelId="{F6F306D4-4BEE-4DDA-9B4F-EF3FB1E14FC4}" type="presOf" srcId="{9EE8EB8B-EC38-4D00-8276-6CF69271B12F}" destId="{59CAB09E-438E-4CAA-A3C2-0AAE102DC20C}" srcOrd="0" destOrd="0" presId="urn:microsoft.com/office/officeart/2018/2/layout/IconLabelList"/>
    <dgm:cxn modelId="{A011F2F1-BDDD-4499-BDE8-6D47573626E7}" srcId="{E3BE4182-5216-4FEB-8DA6-A1AF8B855EA0}" destId="{F0EFCEAA-B36F-4AFD-9266-ABF4E0575452}" srcOrd="0" destOrd="0" parTransId="{E5DA0D99-1D1E-443B-ABD6-32ED8D951B98}" sibTransId="{B153AFD1-4B4E-46C5-A99E-223D3128150A}"/>
    <dgm:cxn modelId="{5F0C2BF2-3857-4FC5-BA75-403609CE8EF5}" type="presOf" srcId="{E3BE4182-5216-4FEB-8DA6-A1AF8B855EA0}" destId="{E6687791-43E2-412E-ACA2-4BE6ED203BB8}" srcOrd="0" destOrd="0" presId="urn:microsoft.com/office/officeart/2018/2/layout/IconLabelList"/>
    <dgm:cxn modelId="{20026AE9-D4DF-463B-9145-D4DE86644B37}" type="presParOf" srcId="{E6687791-43E2-412E-ACA2-4BE6ED203BB8}" destId="{40A23DA7-7D75-4E44-9BAF-58D2CC83E403}" srcOrd="0" destOrd="0" presId="urn:microsoft.com/office/officeart/2018/2/layout/IconLabelList"/>
    <dgm:cxn modelId="{0EE4093F-0676-4C95-9F6D-7E623ACEECDA}" type="presParOf" srcId="{40A23DA7-7D75-4E44-9BAF-58D2CC83E403}" destId="{1B922A86-F463-4433-9C39-4FF1C48D5090}" srcOrd="0" destOrd="0" presId="urn:microsoft.com/office/officeart/2018/2/layout/IconLabelList"/>
    <dgm:cxn modelId="{78BAF0FC-79FC-49F1-8B68-77DA88F96C6D}" type="presParOf" srcId="{40A23DA7-7D75-4E44-9BAF-58D2CC83E403}" destId="{A3D9274C-343A-43C2-9776-02436DDE0D9A}" srcOrd="1" destOrd="0" presId="urn:microsoft.com/office/officeart/2018/2/layout/IconLabelList"/>
    <dgm:cxn modelId="{AD9E5EA1-B897-4313-947E-38789E31268A}" type="presParOf" srcId="{40A23DA7-7D75-4E44-9BAF-58D2CC83E403}" destId="{2C76C546-FED9-4EE4-8789-F0B2F5F0EC27}" srcOrd="2" destOrd="0" presId="urn:microsoft.com/office/officeart/2018/2/layout/IconLabelList"/>
    <dgm:cxn modelId="{1E7E5ABE-B816-469A-9C9A-3AA89309851F}" type="presParOf" srcId="{E6687791-43E2-412E-ACA2-4BE6ED203BB8}" destId="{BDD06407-B55C-4175-B13A-0FA30DA803CD}" srcOrd="1" destOrd="0" presId="urn:microsoft.com/office/officeart/2018/2/layout/IconLabelList"/>
    <dgm:cxn modelId="{4EE193FB-582E-485C-866E-0708AC392D68}" type="presParOf" srcId="{E6687791-43E2-412E-ACA2-4BE6ED203BB8}" destId="{7CC9331A-51FF-4FBD-BD47-13F9EA7DF682}" srcOrd="2" destOrd="0" presId="urn:microsoft.com/office/officeart/2018/2/layout/IconLabelList"/>
    <dgm:cxn modelId="{5BC191B5-B9EC-4353-AC56-E03651A6A481}" type="presParOf" srcId="{7CC9331A-51FF-4FBD-BD47-13F9EA7DF682}" destId="{022A81A8-E336-4AA6-85F6-84CCB05E1A1A}" srcOrd="0" destOrd="0" presId="urn:microsoft.com/office/officeart/2018/2/layout/IconLabelList"/>
    <dgm:cxn modelId="{59FD59FF-9FC8-4515-9AA6-B8476622ECC4}" type="presParOf" srcId="{7CC9331A-51FF-4FBD-BD47-13F9EA7DF682}" destId="{963A799D-002D-4CAB-B3D3-BA24B74BBD4D}" srcOrd="1" destOrd="0" presId="urn:microsoft.com/office/officeart/2018/2/layout/IconLabelList"/>
    <dgm:cxn modelId="{8DCE8687-344E-4B8E-A171-FDCA40C1C4E0}" type="presParOf" srcId="{7CC9331A-51FF-4FBD-BD47-13F9EA7DF682}" destId="{2DA82BC1-E19B-4BB4-A331-C207301ABE72}" srcOrd="2" destOrd="0" presId="urn:microsoft.com/office/officeart/2018/2/layout/IconLabelList"/>
    <dgm:cxn modelId="{C28A3368-CD3D-4556-A681-C8B6973F46CE}" type="presParOf" srcId="{E6687791-43E2-412E-ACA2-4BE6ED203BB8}" destId="{8D1F26A9-F6FF-4AD8-8233-18AF7051E267}" srcOrd="3" destOrd="0" presId="urn:microsoft.com/office/officeart/2018/2/layout/IconLabelList"/>
    <dgm:cxn modelId="{10D1AACC-5527-4CFD-BAA7-3B4869D4611E}" type="presParOf" srcId="{E6687791-43E2-412E-ACA2-4BE6ED203BB8}" destId="{566BF1B0-2979-46A3-89F4-04AD398147B1}" srcOrd="4" destOrd="0" presId="urn:microsoft.com/office/officeart/2018/2/layout/IconLabelList"/>
    <dgm:cxn modelId="{41D7623E-1FD6-4663-987D-28996B33BC7E}" type="presParOf" srcId="{566BF1B0-2979-46A3-89F4-04AD398147B1}" destId="{9F1B2B11-ECA2-4A2E-AA6B-5B14EBF3C53D}" srcOrd="0" destOrd="0" presId="urn:microsoft.com/office/officeart/2018/2/layout/IconLabelList"/>
    <dgm:cxn modelId="{0EA31F6C-CCD3-4C8E-B121-EABED7C602F3}" type="presParOf" srcId="{566BF1B0-2979-46A3-89F4-04AD398147B1}" destId="{E915B123-569F-4C3A-81AA-AD6F8D4DDB15}" srcOrd="1" destOrd="0" presId="urn:microsoft.com/office/officeart/2018/2/layout/IconLabelList"/>
    <dgm:cxn modelId="{FCE5BD19-D0D2-4089-AF48-F4438487618E}" type="presParOf" srcId="{566BF1B0-2979-46A3-89F4-04AD398147B1}" destId="{33894964-9AC7-4BB1-B184-E58AF1DD2E86}" srcOrd="2" destOrd="0" presId="urn:microsoft.com/office/officeart/2018/2/layout/IconLabelList"/>
    <dgm:cxn modelId="{DCC49AEC-5924-4CCB-9925-F4C65F25C3CC}" type="presParOf" srcId="{E6687791-43E2-412E-ACA2-4BE6ED203BB8}" destId="{B0D99FD9-BAD3-40CF-A1D6-52FEBFFB7A7C}" srcOrd="5" destOrd="0" presId="urn:microsoft.com/office/officeart/2018/2/layout/IconLabelList"/>
    <dgm:cxn modelId="{AA4E5C8E-2E3A-4805-981B-1135F9CCD12B}" type="presParOf" srcId="{E6687791-43E2-412E-ACA2-4BE6ED203BB8}" destId="{901D1463-5F0F-4B33-B7E8-4602B1F27055}" srcOrd="6" destOrd="0" presId="urn:microsoft.com/office/officeart/2018/2/layout/IconLabelList"/>
    <dgm:cxn modelId="{621C2B7E-03AA-4E13-AF3C-BC272E3E99FC}" type="presParOf" srcId="{901D1463-5F0F-4B33-B7E8-4602B1F27055}" destId="{806F9AA5-3CCD-47B1-89E0-A22CD9E5DE2C}" srcOrd="0" destOrd="0" presId="urn:microsoft.com/office/officeart/2018/2/layout/IconLabelList"/>
    <dgm:cxn modelId="{DB3F399A-BFFD-48FC-B044-66B9560E7704}" type="presParOf" srcId="{901D1463-5F0F-4B33-B7E8-4602B1F27055}" destId="{A8072A44-B4A2-4DE5-91C4-7D59CE74D2F6}" srcOrd="1" destOrd="0" presId="urn:microsoft.com/office/officeart/2018/2/layout/IconLabelList"/>
    <dgm:cxn modelId="{49E4419A-65D0-48B1-8E7E-BE3DB35C833C}" type="presParOf" srcId="{901D1463-5F0F-4B33-B7E8-4602B1F27055}" destId="{59CAB09E-438E-4CAA-A3C2-0AAE102DC20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22A86-F463-4433-9C39-4FF1C48D5090}">
      <dsp:nvSpPr>
        <dsp:cNvPr id="0" name=""/>
        <dsp:cNvSpPr/>
      </dsp:nvSpPr>
      <dsp:spPr>
        <a:xfrm>
          <a:off x="739962" y="697640"/>
          <a:ext cx="919749" cy="919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C76C546-FED9-4EE4-8789-F0B2F5F0EC27}">
      <dsp:nvSpPr>
        <dsp:cNvPr id="0" name=""/>
        <dsp:cNvSpPr/>
      </dsp:nvSpPr>
      <dsp:spPr>
        <a:xfrm>
          <a:off x="177893" y="1906853"/>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PRIMARY SOURCES</a:t>
          </a:r>
        </a:p>
      </dsp:txBody>
      <dsp:txXfrm>
        <a:off x="177893" y="1906853"/>
        <a:ext cx="2043886" cy="720000"/>
      </dsp:txXfrm>
    </dsp:sp>
    <dsp:sp modelId="{022A81A8-E336-4AA6-85F6-84CCB05E1A1A}">
      <dsp:nvSpPr>
        <dsp:cNvPr id="0" name=""/>
        <dsp:cNvSpPr/>
      </dsp:nvSpPr>
      <dsp:spPr>
        <a:xfrm>
          <a:off x="3141529" y="697640"/>
          <a:ext cx="919749" cy="919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DA82BC1-E19B-4BB4-A331-C207301ABE72}">
      <dsp:nvSpPr>
        <dsp:cNvPr id="0" name=""/>
        <dsp:cNvSpPr/>
      </dsp:nvSpPr>
      <dsp:spPr>
        <a:xfrm>
          <a:off x="2579460" y="1906853"/>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Bureau of Transportation Statistics: www.bts.gov</a:t>
          </a:r>
        </a:p>
        <a:p>
          <a:pPr marL="0" lvl="0" indent="0" algn="ctr" defTabSz="488950">
            <a:lnSpc>
              <a:spcPct val="100000"/>
            </a:lnSpc>
            <a:spcBef>
              <a:spcPct val="0"/>
            </a:spcBef>
            <a:spcAft>
              <a:spcPct val="35000"/>
            </a:spcAft>
            <a:buNone/>
          </a:pPr>
          <a:r>
            <a:rPr lang="en-US" sz="1100" kern="1200" dirty="0"/>
            <a:t>Available data included fares, passenger counts, and destinations</a:t>
          </a:r>
        </a:p>
      </dsp:txBody>
      <dsp:txXfrm>
        <a:off x="2579460" y="1906853"/>
        <a:ext cx="2043886" cy="720000"/>
      </dsp:txXfrm>
    </dsp:sp>
    <dsp:sp modelId="{9F1B2B11-ECA2-4A2E-AA6B-5B14EBF3C53D}">
      <dsp:nvSpPr>
        <dsp:cNvPr id="0" name=""/>
        <dsp:cNvSpPr/>
      </dsp:nvSpPr>
      <dsp:spPr>
        <a:xfrm>
          <a:off x="5543096" y="644559"/>
          <a:ext cx="919749" cy="919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3894964-9AC7-4BB1-B184-E58AF1DD2E86}">
      <dsp:nvSpPr>
        <dsp:cNvPr id="0" name=""/>
        <dsp:cNvSpPr/>
      </dsp:nvSpPr>
      <dsp:spPr>
        <a:xfrm>
          <a:off x="4981027" y="1747613"/>
          <a:ext cx="2043886" cy="93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 City of Austin: data.austintexas.gov</a:t>
          </a:r>
        </a:p>
        <a:p>
          <a:pPr marL="0" lvl="0" indent="0" algn="ctr" defTabSz="488950">
            <a:lnSpc>
              <a:spcPct val="100000"/>
            </a:lnSpc>
            <a:spcBef>
              <a:spcPct val="0"/>
            </a:spcBef>
            <a:spcAft>
              <a:spcPct val="35000"/>
            </a:spcAft>
            <a:buNone/>
          </a:pPr>
          <a:r>
            <a:rPr lang="en-US" sz="1100" kern="1200" dirty="0"/>
            <a:t>Available data included passenger counts and customer surveys</a:t>
          </a:r>
        </a:p>
      </dsp:txBody>
      <dsp:txXfrm>
        <a:off x="4981027" y="1747613"/>
        <a:ext cx="2043886" cy="932320"/>
      </dsp:txXfrm>
    </dsp:sp>
    <dsp:sp modelId="{806F9AA5-3CCD-47B1-89E0-A22CD9E5DE2C}">
      <dsp:nvSpPr>
        <dsp:cNvPr id="0" name=""/>
        <dsp:cNvSpPr/>
      </dsp:nvSpPr>
      <dsp:spPr>
        <a:xfrm>
          <a:off x="7944663" y="697640"/>
          <a:ext cx="919749" cy="9197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CAB09E-438E-4CAA-A3C2-0AAE102DC20C}">
      <dsp:nvSpPr>
        <dsp:cNvPr id="0" name=""/>
        <dsp:cNvSpPr/>
      </dsp:nvSpPr>
      <dsp:spPr>
        <a:xfrm>
          <a:off x="7382594" y="1906853"/>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Supplemental Sources</a:t>
          </a:r>
        </a:p>
        <a:p>
          <a:pPr marL="0" lvl="0" indent="0" algn="ctr" defTabSz="488950">
            <a:lnSpc>
              <a:spcPct val="100000"/>
            </a:lnSpc>
            <a:spcBef>
              <a:spcPct val="0"/>
            </a:spcBef>
            <a:spcAft>
              <a:spcPct val="35000"/>
            </a:spcAft>
            <a:buNone/>
          </a:pPr>
          <a:r>
            <a:rPr lang="en-US" sz="1100" kern="1200" dirty="0"/>
            <a:t>Census.gov, ABIA website</a:t>
          </a:r>
        </a:p>
      </dsp:txBody>
      <dsp:txXfrm>
        <a:off x="7382594" y="1906853"/>
        <a:ext cx="204388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1D29A-1EF9-41D7-BB52-5A3934412C1B}"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F1EF4-C173-439F-8E18-8F05C89477B9}" type="slidenum">
              <a:rPr lang="en-US" smtClean="0"/>
              <a:t>‹#›</a:t>
            </a:fld>
            <a:endParaRPr lang="en-US"/>
          </a:p>
        </p:txBody>
      </p:sp>
    </p:spTree>
    <p:extLst>
      <p:ext uri="{BB962C8B-B14F-4D97-AF65-F5344CB8AC3E}">
        <p14:creationId xmlns:p14="http://schemas.microsoft.com/office/powerpoint/2010/main" val="1835650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F1EF4-C173-439F-8E18-8F05C89477B9}" type="slidenum">
              <a:rPr lang="en-US" smtClean="0"/>
              <a:t>4</a:t>
            </a:fld>
            <a:endParaRPr lang="en-US"/>
          </a:p>
        </p:txBody>
      </p:sp>
    </p:spTree>
    <p:extLst>
      <p:ext uri="{BB962C8B-B14F-4D97-AF65-F5344CB8AC3E}">
        <p14:creationId xmlns:p14="http://schemas.microsoft.com/office/powerpoint/2010/main" val="347087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F1EF4-C173-439F-8E18-8F05C89477B9}" type="slidenum">
              <a:rPr lang="en-US" smtClean="0"/>
              <a:t>5</a:t>
            </a:fld>
            <a:endParaRPr lang="en-US"/>
          </a:p>
        </p:txBody>
      </p:sp>
    </p:spTree>
    <p:extLst>
      <p:ext uri="{BB962C8B-B14F-4D97-AF65-F5344CB8AC3E}">
        <p14:creationId xmlns:p14="http://schemas.microsoft.com/office/powerpoint/2010/main" val="202668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843B3-FFFB-EF4E-A60F-DDF5039288AF}" type="datetimeFigureOut">
              <a:rPr lang="en-US" smtClean="0"/>
              <a:t>12/15/2018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B95E56A-79C5-F047-AC64-B10B061C4F0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696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843B3-FFFB-EF4E-A60F-DDF5039288AF}"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5E56A-79C5-F047-AC64-B10B061C4F0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86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843B3-FFFB-EF4E-A60F-DDF5039288AF}"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5E56A-79C5-F047-AC64-B10B061C4F0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07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843B3-FFFB-EF4E-A60F-DDF5039288AF}"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5E56A-79C5-F047-AC64-B10B061C4F0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282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B843B3-FFFB-EF4E-A60F-DDF5039288AF}"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5E56A-79C5-F047-AC64-B10B061C4F0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936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843B3-FFFB-EF4E-A60F-DDF5039288AF}"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5E56A-79C5-F047-AC64-B10B061C4F0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296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843B3-FFFB-EF4E-A60F-DDF5039288AF}"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95E56A-79C5-F047-AC64-B10B061C4F0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58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843B3-FFFB-EF4E-A60F-DDF5039288AF}" type="datetimeFigureOut">
              <a:rPr lang="en-US" smtClean="0"/>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5E56A-79C5-F047-AC64-B10B061C4F0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666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843B3-FFFB-EF4E-A60F-DDF5039288AF}" type="datetimeFigureOut">
              <a:rPr lang="en-US" smtClean="0"/>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95E56A-79C5-F047-AC64-B10B061C4F08}" type="slidenum">
              <a:rPr lang="en-US" smtClean="0"/>
              <a:t>‹#›</a:t>
            </a:fld>
            <a:endParaRPr lang="en-US"/>
          </a:p>
        </p:txBody>
      </p:sp>
    </p:spTree>
    <p:extLst>
      <p:ext uri="{BB962C8B-B14F-4D97-AF65-F5344CB8AC3E}">
        <p14:creationId xmlns:p14="http://schemas.microsoft.com/office/powerpoint/2010/main" val="427597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B843B3-FFFB-EF4E-A60F-DDF5039288AF}"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5E56A-79C5-F047-AC64-B10B061C4F0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81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CB843B3-FFFB-EF4E-A60F-DDF5039288AF}" type="datetimeFigureOut">
              <a:rPr lang="en-US" smtClean="0"/>
              <a:t>12/15/2018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B95E56A-79C5-F047-AC64-B10B061C4F0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234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B843B3-FFFB-EF4E-A60F-DDF5039288AF}" type="datetimeFigureOut">
              <a:rPr lang="en-US" smtClean="0"/>
              <a:t>12/15/2018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95E56A-79C5-F047-AC64-B10B061C4F0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7523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0278-018D-A949-90A7-CC8DBDE147D3}"/>
              </a:ext>
            </a:extLst>
          </p:cNvPr>
          <p:cNvSpPr>
            <a:spLocks noGrp="1"/>
          </p:cNvSpPr>
          <p:nvPr>
            <p:ph type="ctrTitle"/>
          </p:nvPr>
        </p:nvSpPr>
        <p:spPr>
          <a:xfrm>
            <a:off x="1524000" y="1122362"/>
            <a:ext cx="9144000" cy="2411669"/>
          </a:xfrm>
        </p:spPr>
        <p:txBody>
          <a:bodyPr/>
          <a:lstStyle/>
          <a:p>
            <a:r>
              <a:rPr lang="en-US" dirty="0"/>
              <a:t>The</a:t>
            </a:r>
          </a:p>
        </p:txBody>
      </p:sp>
      <p:pic>
        <p:nvPicPr>
          <p:cNvPr id="5" name="Picture 4">
            <a:extLst>
              <a:ext uri="{FF2B5EF4-FFF2-40B4-BE49-F238E27FC236}">
                <a16:creationId xmlns:a16="http://schemas.microsoft.com/office/drawing/2014/main" id="{463BF332-7744-6E4B-95C4-D76992FBFC15}"/>
              </a:ext>
            </a:extLst>
          </p:cNvPr>
          <p:cNvPicPr>
            <a:picLocks noChangeAspect="1"/>
          </p:cNvPicPr>
          <p:nvPr/>
        </p:nvPicPr>
        <p:blipFill>
          <a:blip r:embed="rId2"/>
          <a:stretch>
            <a:fillRect/>
          </a:stretch>
        </p:blipFill>
        <p:spPr>
          <a:xfrm>
            <a:off x="1651000" y="889000"/>
            <a:ext cx="8890000" cy="5080000"/>
          </a:xfrm>
          <a:prstGeom prst="rect">
            <a:avLst/>
          </a:prstGeom>
        </p:spPr>
      </p:pic>
      <p:sp>
        <p:nvSpPr>
          <p:cNvPr id="3" name="Subtitle 2">
            <a:extLst>
              <a:ext uri="{FF2B5EF4-FFF2-40B4-BE49-F238E27FC236}">
                <a16:creationId xmlns:a16="http://schemas.microsoft.com/office/drawing/2014/main" id="{D90C7E2D-75A7-AD48-88CF-2836AC905099}"/>
              </a:ext>
            </a:extLst>
          </p:cNvPr>
          <p:cNvSpPr>
            <a:spLocks noGrp="1"/>
          </p:cNvSpPr>
          <p:nvPr>
            <p:ph type="subTitle" idx="1"/>
          </p:nvPr>
        </p:nvSpPr>
        <p:spPr>
          <a:xfrm>
            <a:off x="1725142" y="1061996"/>
            <a:ext cx="8741716" cy="1038654"/>
          </a:xfrm>
        </p:spPr>
        <p:txBody>
          <a:bodyPr>
            <a:normAutofit fontScale="77500" lnSpcReduction="20000"/>
          </a:bodyPr>
          <a:lstStyle/>
          <a:p>
            <a:pPr algn="l"/>
            <a:r>
              <a:rPr lang="en-US" sz="3600" b="1" dirty="0">
                <a:effectLst>
                  <a:outerShdw blurRad="50800" dist="114300" dir="4080000" algn="tl" rotWithShape="0">
                    <a:prstClr val="black">
                      <a:alpha val="40000"/>
                    </a:prstClr>
                  </a:outerShdw>
                </a:effectLst>
                <a:latin typeface="American Typewriter" panose="02090604020004020304" pitchFamily="18" charset="77"/>
              </a:rPr>
              <a:t>The Sky’s The Limit</a:t>
            </a:r>
          </a:p>
          <a:p>
            <a:pPr algn="l"/>
            <a:r>
              <a:rPr lang="en-US" sz="2200" b="1" dirty="0">
                <a:latin typeface="American Typewriter" panose="02090604020004020304" pitchFamily="18" charset="77"/>
              </a:rPr>
              <a:t>Charting Growth at Austin-Bergstrom International Airport</a:t>
            </a:r>
          </a:p>
        </p:txBody>
      </p:sp>
      <p:sp>
        <p:nvSpPr>
          <p:cNvPr id="7" name="TextBox 6">
            <a:extLst>
              <a:ext uri="{FF2B5EF4-FFF2-40B4-BE49-F238E27FC236}">
                <a16:creationId xmlns:a16="http://schemas.microsoft.com/office/drawing/2014/main" id="{E942BD6C-C5BE-7148-BD66-EA7BBA589017}"/>
              </a:ext>
            </a:extLst>
          </p:cNvPr>
          <p:cNvSpPr txBox="1"/>
          <p:nvPr/>
        </p:nvSpPr>
        <p:spPr>
          <a:xfrm>
            <a:off x="1651000" y="5572897"/>
            <a:ext cx="8890000" cy="369332"/>
          </a:xfrm>
          <a:prstGeom prst="rect">
            <a:avLst/>
          </a:prstGeom>
          <a:noFill/>
        </p:spPr>
        <p:txBody>
          <a:bodyPr wrap="square" rtlCol="0">
            <a:spAutoFit/>
          </a:bodyPr>
          <a:lstStyle/>
          <a:p>
            <a:r>
              <a:rPr lang="en-US" dirty="0">
                <a:solidFill>
                  <a:schemeClr val="bg1"/>
                </a:solidFill>
              </a:rPr>
              <a:t>A project by Dexter </a:t>
            </a:r>
            <a:r>
              <a:rPr lang="en-US" dirty="0" err="1">
                <a:solidFill>
                  <a:schemeClr val="bg1"/>
                </a:solidFill>
              </a:rPr>
              <a:t>D’Cruz</a:t>
            </a:r>
            <a:r>
              <a:rPr lang="en-US" dirty="0">
                <a:solidFill>
                  <a:schemeClr val="bg1"/>
                </a:solidFill>
              </a:rPr>
              <a:t>, Mary Gong, Michael </a:t>
            </a:r>
            <a:r>
              <a:rPr lang="en-US" dirty="0" err="1">
                <a:solidFill>
                  <a:schemeClr val="bg1"/>
                </a:solidFill>
              </a:rPr>
              <a:t>Alrafati</a:t>
            </a:r>
            <a:r>
              <a:rPr lang="en-US" dirty="0">
                <a:solidFill>
                  <a:schemeClr val="bg1"/>
                </a:solidFill>
              </a:rPr>
              <a:t>, and Alan Choate</a:t>
            </a:r>
          </a:p>
        </p:txBody>
      </p:sp>
    </p:spTree>
    <p:extLst>
      <p:ext uri="{BB962C8B-B14F-4D97-AF65-F5344CB8AC3E}">
        <p14:creationId xmlns:p14="http://schemas.microsoft.com/office/powerpoint/2010/main" val="355036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B27FC7B1-5C18-47AB-982A-DFE5903469F4}"/>
              </a:ext>
            </a:extLst>
          </p:cNvPr>
          <p:cNvPicPr>
            <a:picLocks noGrp="1" noChangeAspect="1"/>
          </p:cNvPicPr>
          <p:nvPr>
            <p:ph idx="1"/>
          </p:nvPr>
        </p:nvPicPr>
        <p:blipFill>
          <a:blip r:embed="rId2"/>
          <a:stretch>
            <a:fillRect/>
          </a:stretch>
        </p:blipFill>
        <p:spPr>
          <a:xfrm>
            <a:off x="812643" y="52680"/>
            <a:ext cx="9821569" cy="5012178"/>
          </a:xfrm>
        </p:spPr>
      </p:pic>
      <p:sp>
        <p:nvSpPr>
          <p:cNvPr id="7" name="TextBox 6">
            <a:extLst>
              <a:ext uri="{FF2B5EF4-FFF2-40B4-BE49-F238E27FC236}">
                <a16:creationId xmlns:a16="http://schemas.microsoft.com/office/drawing/2014/main" id="{766235BB-AD20-4403-B917-0C0B06EC9DDA}"/>
              </a:ext>
            </a:extLst>
          </p:cNvPr>
          <p:cNvSpPr txBox="1"/>
          <p:nvPr/>
        </p:nvSpPr>
        <p:spPr>
          <a:xfrm>
            <a:off x="916815" y="5064858"/>
            <a:ext cx="9821569" cy="830997"/>
          </a:xfrm>
          <a:prstGeom prst="rect">
            <a:avLst/>
          </a:prstGeom>
          <a:noFill/>
        </p:spPr>
        <p:txBody>
          <a:bodyPr wrap="square" rtlCol="0">
            <a:spAutoFit/>
          </a:bodyPr>
          <a:lstStyle/>
          <a:p>
            <a:r>
              <a:rPr lang="en-US" sz="1600" b="1" dirty="0"/>
              <a:t> AS WE CAN SEE AUSTIN AIRPORT BECAME A SECOND AIRPORT GROWING IN USA.</a:t>
            </a:r>
          </a:p>
          <a:p>
            <a:r>
              <a:rPr lang="en-US" sz="1600" b="1" dirty="0"/>
              <a:t>INCREASED UP TO 62%. DECLINE AND GROWTH ARE BASED ON TOTAL OF NUMBER OF PASSENGERS. AND THE AVERAGE FARE.</a:t>
            </a:r>
          </a:p>
        </p:txBody>
      </p:sp>
    </p:spTree>
    <p:extLst>
      <p:ext uri="{BB962C8B-B14F-4D97-AF65-F5344CB8AC3E}">
        <p14:creationId xmlns:p14="http://schemas.microsoft.com/office/powerpoint/2010/main" val="135004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1222-9E89-3A4B-ADEC-A9911AE323F5}"/>
              </a:ext>
            </a:extLst>
          </p:cNvPr>
          <p:cNvSpPr>
            <a:spLocks noGrp="1"/>
          </p:cNvSpPr>
          <p:nvPr>
            <p:ph type="title"/>
          </p:nvPr>
        </p:nvSpPr>
        <p:spPr/>
        <p:txBody>
          <a:bodyPr/>
          <a:lstStyle/>
          <a:p>
            <a:r>
              <a:rPr lang="en-US" dirty="0"/>
              <a:t>Documenting growth at ABIA</a:t>
            </a:r>
          </a:p>
        </p:txBody>
      </p:sp>
      <p:sp>
        <p:nvSpPr>
          <p:cNvPr id="3" name="Content Placeholder 2">
            <a:extLst>
              <a:ext uri="{FF2B5EF4-FFF2-40B4-BE49-F238E27FC236}">
                <a16:creationId xmlns:a16="http://schemas.microsoft.com/office/drawing/2014/main" id="{484CD1EB-152D-0749-8943-848B92584014}"/>
              </a:ext>
            </a:extLst>
          </p:cNvPr>
          <p:cNvSpPr>
            <a:spLocks noGrp="1"/>
          </p:cNvSpPr>
          <p:nvPr>
            <p:ph idx="1"/>
          </p:nvPr>
        </p:nvSpPr>
        <p:spPr>
          <a:xfrm>
            <a:off x="1451579" y="2015732"/>
            <a:ext cx="9603275" cy="3922613"/>
          </a:xfrm>
        </p:spPr>
        <p:txBody>
          <a:bodyPr>
            <a:normAutofit fontScale="92500" lnSpcReduction="20000"/>
          </a:bodyPr>
          <a:lstStyle/>
          <a:p>
            <a:r>
              <a:rPr lang="en-US" dirty="0"/>
              <a:t>Austin-Bergstrom International Airport opened on May 23, 1999, on what used to be Bergstrom Air Force Base. Travis County’s population that year was 788,500. By 2017, Travis County had 1.2 million residents, not counting growth in Williamson County to the north and Hays County to the south. </a:t>
            </a:r>
          </a:p>
          <a:p>
            <a:r>
              <a:rPr lang="en-US" dirty="0"/>
              <a:t>.</a:t>
            </a:r>
            <a:r>
              <a:rPr lang="en-US" u="sng" dirty="0"/>
              <a:t>Austin-Bergstrom International (AUS)</a:t>
            </a:r>
            <a:r>
              <a:rPr lang="en-US" dirty="0"/>
              <a:t>: In 10 years, the explosive growth of the Austin airport is undeniable. In a trend that is not expected to slow soon,  Austin experienced as much as 12 percent growth in the years 2016 and 2017 alone.  Though the airport is expanding to try and keep up, the increased domestic routes provided by AUS make facility expansion challenging.</a:t>
            </a:r>
          </a:p>
          <a:p>
            <a:r>
              <a:rPr lang="en-US" dirty="0"/>
              <a:t>We sought data that would document growth at ABIA as the metro area it serves added more and more people. </a:t>
            </a:r>
          </a:p>
          <a:p>
            <a:r>
              <a:rPr lang="en-US" dirty="0"/>
              <a:t>For organizational purposes, we limited our data search to 10 years: 2007-2017.</a:t>
            </a:r>
          </a:p>
        </p:txBody>
      </p:sp>
    </p:spTree>
    <p:extLst>
      <p:ext uri="{BB962C8B-B14F-4D97-AF65-F5344CB8AC3E}">
        <p14:creationId xmlns:p14="http://schemas.microsoft.com/office/powerpoint/2010/main" val="100647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5C45-B9F4-A04D-8C40-786FBF2FD652}"/>
              </a:ext>
            </a:extLst>
          </p:cNvPr>
          <p:cNvSpPr>
            <a:spLocks noGrp="1"/>
          </p:cNvSpPr>
          <p:nvPr>
            <p:ph type="title"/>
          </p:nvPr>
        </p:nvSpPr>
        <p:spPr>
          <a:xfrm>
            <a:off x="1451579" y="804519"/>
            <a:ext cx="9603275" cy="1049235"/>
          </a:xfrm>
        </p:spPr>
        <p:txBody>
          <a:bodyPr>
            <a:normAutofit/>
          </a:bodyPr>
          <a:lstStyle/>
          <a:p>
            <a:r>
              <a:rPr lang="en-US" dirty="0"/>
              <a:t>Data Sources</a:t>
            </a:r>
          </a:p>
        </p:txBody>
      </p:sp>
      <p:graphicFrame>
        <p:nvGraphicFramePr>
          <p:cNvPr id="5" name="Content Placeholder 2">
            <a:extLst>
              <a:ext uri="{FF2B5EF4-FFF2-40B4-BE49-F238E27FC236}">
                <a16:creationId xmlns:a16="http://schemas.microsoft.com/office/drawing/2014/main" id="{0030C84A-170B-4D0A-9275-D126C48DC107}"/>
              </a:ext>
            </a:extLst>
          </p:cNvPr>
          <p:cNvGraphicFramePr>
            <a:graphicFrameLocks noGrp="1"/>
          </p:cNvGraphicFramePr>
          <p:nvPr>
            <p:ph idx="1"/>
            <p:extLst>
              <p:ext uri="{D42A27DB-BD31-4B8C-83A1-F6EECF244321}">
                <p14:modId xmlns:p14="http://schemas.microsoft.com/office/powerpoint/2010/main" val="2082233710"/>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6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72D7-9EAB-3644-B8A4-6A0582A90506}"/>
              </a:ext>
            </a:extLst>
          </p:cNvPr>
          <p:cNvSpPr>
            <a:spLocks noGrp="1"/>
          </p:cNvSpPr>
          <p:nvPr>
            <p:ph type="title"/>
          </p:nvPr>
        </p:nvSpPr>
        <p:spPr/>
        <p:txBody>
          <a:bodyPr/>
          <a:lstStyle/>
          <a:p>
            <a:r>
              <a:rPr lang="en-US" dirty="0"/>
              <a:t>Questions Asked</a:t>
            </a:r>
          </a:p>
        </p:txBody>
      </p:sp>
      <p:sp>
        <p:nvSpPr>
          <p:cNvPr id="3" name="Content Placeholder 2">
            <a:extLst>
              <a:ext uri="{FF2B5EF4-FFF2-40B4-BE49-F238E27FC236}">
                <a16:creationId xmlns:a16="http://schemas.microsoft.com/office/drawing/2014/main" id="{95A8C71A-5C22-2841-917C-DE6D5B37558F}"/>
              </a:ext>
            </a:extLst>
          </p:cNvPr>
          <p:cNvSpPr>
            <a:spLocks noGrp="1"/>
          </p:cNvSpPr>
          <p:nvPr>
            <p:ph idx="1"/>
          </p:nvPr>
        </p:nvSpPr>
        <p:spPr/>
        <p:txBody>
          <a:bodyPr/>
          <a:lstStyle/>
          <a:p>
            <a:r>
              <a:rPr lang="en-US" dirty="0"/>
              <a:t>How much did passenger volume change?</a:t>
            </a:r>
          </a:p>
          <a:p>
            <a:r>
              <a:rPr lang="en-US" dirty="0"/>
              <a:t>How much did the average fare change? Is there a relationship between fares and passenger volume?</a:t>
            </a:r>
          </a:p>
          <a:p>
            <a:r>
              <a:rPr lang="en-US" dirty="0"/>
              <a:t>Did the number of airline serving ABIA change? How much?</a:t>
            </a:r>
          </a:p>
          <a:p>
            <a:r>
              <a:rPr lang="en-US" dirty="0"/>
              <a:t>Which routes had the most passengers? Did that change over time?</a:t>
            </a:r>
          </a:p>
          <a:p>
            <a:r>
              <a:rPr lang="en-US" dirty="0"/>
              <a:t>Did the percentage of on-time arrivals and departures change?</a:t>
            </a:r>
          </a:p>
          <a:p>
            <a:r>
              <a:rPr lang="en-US" dirty="0"/>
              <a:t>Did customer satisfaction with the airport and its services change?</a:t>
            </a:r>
          </a:p>
        </p:txBody>
      </p:sp>
    </p:spTree>
    <p:extLst>
      <p:ext uri="{BB962C8B-B14F-4D97-AF65-F5344CB8AC3E}">
        <p14:creationId xmlns:p14="http://schemas.microsoft.com/office/powerpoint/2010/main" val="88476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B3BF-6311-2E48-85EF-57CD3A6DAA6D}"/>
              </a:ext>
            </a:extLst>
          </p:cNvPr>
          <p:cNvSpPr>
            <a:spLocks noGrp="1"/>
          </p:cNvSpPr>
          <p:nvPr>
            <p:ph type="title"/>
          </p:nvPr>
        </p:nvSpPr>
        <p:spPr/>
        <p:txBody>
          <a:bodyPr/>
          <a:lstStyle/>
          <a:p>
            <a:r>
              <a:rPr lang="en-US" dirty="0"/>
              <a:t>Questions answered … or not</a:t>
            </a:r>
          </a:p>
        </p:txBody>
      </p:sp>
      <p:sp>
        <p:nvSpPr>
          <p:cNvPr id="3" name="Content Placeholder 2">
            <a:extLst>
              <a:ext uri="{FF2B5EF4-FFF2-40B4-BE49-F238E27FC236}">
                <a16:creationId xmlns:a16="http://schemas.microsoft.com/office/drawing/2014/main" id="{509B76E4-239D-C44A-AD66-A3E4AA3A5E85}"/>
              </a:ext>
            </a:extLst>
          </p:cNvPr>
          <p:cNvSpPr>
            <a:spLocks noGrp="1"/>
          </p:cNvSpPr>
          <p:nvPr>
            <p:ph idx="1"/>
          </p:nvPr>
        </p:nvSpPr>
        <p:spPr/>
        <p:txBody>
          <a:bodyPr>
            <a:normAutofit/>
          </a:bodyPr>
          <a:lstStyle/>
          <a:p>
            <a:pPr marL="0" indent="0">
              <a:buNone/>
            </a:pPr>
            <a:r>
              <a:rPr lang="en-US" dirty="0"/>
              <a:t>✅ How much did passenger volume change? </a:t>
            </a:r>
          </a:p>
          <a:p>
            <a:pPr marL="0" indent="0">
              <a:buNone/>
            </a:pPr>
            <a:r>
              <a:rPr lang="en-US" dirty="0"/>
              <a:t>✅ How much did the average fare change? Is there a relationship between fares and passenger volume? </a:t>
            </a:r>
          </a:p>
          <a:p>
            <a:pPr marL="0" indent="0">
              <a:buNone/>
            </a:pPr>
            <a:r>
              <a:rPr lang="en-US" sz="2400" dirty="0">
                <a:solidFill>
                  <a:srgbClr val="FF0000"/>
                </a:solidFill>
                <a:latin typeface="Brush Script MT" panose="03060802040406070304" pitchFamily="66" charset="-122"/>
              </a:rPr>
              <a:t>X </a:t>
            </a:r>
            <a:r>
              <a:rPr lang="en-US" dirty="0">
                <a:solidFill>
                  <a:srgbClr val="FF0000"/>
                </a:solidFill>
                <a:latin typeface="Brush Script MT" panose="03060802040406070304" pitchFamily="66" charset="-122"/>
              </a:rPr>
              <a:t> </a:t>
            </a:r>
            <a:r>
              <a:rPr lang="en-US" dirty="0"/>
              <a:t>Did the number of airline serving ABIA change? How much? We could not locate a data source to answer this question. </a:t>
            </a:r>
          </a:p>
          <a:p>
            <a:pPr marL="0" indent="0">
              <a:buNone/>
            </a:pPr>
            <a:r>
              <a:rPr lang="en-US" dirty="0"/>
              <a:t>✅ Which routes had the most passengers? Did that change over time? </a:t>
            </a:r>
          </a:p>
          <a:p>
            <a:pPr marL="0" indent="0">
              <a:buNone/>
            </a:pPr>
            <a:r>
              <a:rPr lang="en-US" dirty="0"/>
              <a:t>✅ Did the percentage of on-time arrivals and departures change? </a:t>
            </a:r>
          </a:p>
        </p:txBody>
      </p:sp>
    </p:spTree>
    <p:extLst>
      <p:ext uri="{BB962C8B-B14F-4D97-AF65-F5344CB8AC3E}">
        <p14:creationId xmlns:p14="http://schemas.microsoft.com/office/powerpoint/2010/main" val="108637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1959-7E47-FC4E-AC11-87D61BCB9C70}"/>
              </a:ext>
            </a:extLst>
          </p:cNvPr>
          <p:cNvSpPr>
            <a:spLocks noGrp="1"/>
          </p:cNvSpPr>
          <p:nvPr>
            <p:ph type="title"/>
          </p:nvPr>
        </p:nvSpPr>
        <p:spPr/>
        <p:txBody>
          <a:bodyPr/>
          <a:lstStyle/>
          <a:p>
            <a:r>
              <a:rPr lang="en-US" dirty="0"/>
              <a:t>Questions answered … or not (cont’d)</a:t>
            </a:r>
          </a:p>
        </p:txBody>
      </p:sp>
      <p:sp>
        <p:nvSpPr>
          <p:cNvPr id="3" name="Content Placeholder 2">
            <a:extLst>
              <a:ext uri="{FF2B5EF4-FFF2-40B4-BE49-F238E27FC236}">
                <a16:creationId xmlns:a16="http://schemas.microsoft.com/office/drawing/2014/main" id="{EED702CF-5C3B-9B46-A561-6A35941C72F1}"/>
              </a:ext>
            </a:extLst>
          </p:cNvPr>
          <p:cNvSpPr>
            <a:spLocks noGrp="1"/>
          </p:cNvSpPr>
          <p:nvPr>
            <p:ph idx="1"/>
          </p:nvPr>
        </p:nvSpPr>
        <p:spPr/>
        <p:txBody>
          <a:bodyPr/>
          <a:lstStyle/>
          <a:p>
            <a:pPr marL="0" indent="0">
              <a:buNone/>
            </a:pPr>
            <a:r>
              <a:rPr lang="en-US" sz="2400" dirty="0">
                <a:solidFill>
                  <a:srgbClr val="FF0000"/>
                </a:solidFill>
                <a:latin typeface="Brush Script MT" panose="03060802040406070304" pitchFamily="66" charset="-122"/>
              </a:rPr>
              <a:t>X</a:t>
            </a:r>
            <a:r>
              <a:rPr lang="en-US" dirty="0">
                <a:solidFill>
                  <a:srgbClr val="FF0000"/>
                </a:solidFill>
                <a:latin typeface="Brush Script MT" panose="03060802040406070304" pitchFamily="66" charset="-122"/>
              </a:rPr>
              <a:t> </a:t>
            </a:r>
            <a:r>
              <a:rPr lang="en-US" dirty="0"/>
              <a:t>Did customer satisfaction with the airport and its services change? 	The city of Austin has a data set with responses to a customer satisfaction survey, but it only has two years of data. We deemed that insufficient for the comparison we sought.</a:t>
            </a:r>
          </a:p>
          <a:p>
            <a:endParaRPr lang="en-US" dirty="0"/>
          </a:p>
        </p:txBody>
      </p:sp>
    </p:spTree>
    <p:extLst>
      <p:ext uri="{BB962C8B-B14F-4D97-AF65-F5344CB8AC3E}">
        <p14:creationId xmlns:p14="http://schemas.microsoft.com/office/powerpoint/2010/main" val="31014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944E-A8F8-D041-810C-FCE02B5B08A6}"/>
              </a:ext>
            </a:extLst>
          </p:cNvPr>
          <p:cNvSpPr>
            <a:spLocks noGrp="1"/>
          </p:cNvSpPr>
          <p:nvPr>
            <p:ph type="title"/>
          </p:nvPr>
        </p:nvSpPr>
        <p:spPr/>
        <p:txBody>
          <a:bodyPr/>
          <a:lstStyle/>
          <a:p>
            <a:r>
              <a:rPr lang="en-US" dirty="0"/>
              <a:t>The process</a:t>
            </a:r>
          </a:p>
        </p:txBody>
      </p:sp>
      <p:sp>
        <p:nvSpPr>
          <p:cNvPr id="3" name="Content Placeholder 2">
            <a:extLst>
              <a:ext uri="{FF2B5EF4-FFF2-40B4-BE49-F238E27FC236}">
                <a16:creationId xmlns:a16="http://schemas.microsoft.com/office/drawing/2014/main" id="{9E7AC2DD-B085-6F4F-BE62-C30B11CC8589}"/>
              </a:ext>
            </a:extLst>
          </p:cNvPr>
          <p:cNvSpPr>
            <a:spLocks noGrp="1"/>
          </p:cNvSpPr>
          <p:nvPr>
            <p:ph idx="1"/>
          </p:nvPr>
        </p:nvSpPr>
        <p:spPr/>
        <p:txBody>
          <a:bodyPr/>
          <a:lstStyle/>
          <a:p>
            <a:pPr marL="0" indent="0">
              <a:buNone/>
            </a:pPr>
            <a:r>
              <a:rPr lang="en-US" dirty="0"/>
              <a:t>There is quite a bit of public information on airports, airfares, passengers, and other flight-related data. However, most of it was not in a format that fit the questions we asked. So we embarked on a journey of wrangling and winnowing to get the numbers we needed.</a:t>
            </a:r>
          </a:p>
          <a:p>
            <a:pPr marL="0" indent="0">
              <a:buNone/>
            </a:pPr>
            <a:r>
              <a:rPr lang="en-US" dirty="0"/>
              <a:t>For example:</a:t>
            </a:r>
          </a:p>
          <a:p>
            <a:pPr marL="0" indent="0">
              <a:buNone/>
            </a:pPr>
            <a:r>
              <a:rPr lang="en-US" dirty="0"/>
              <a:t>• The city of Austin databases often used timestamps for dates. Separating out the months and years was not technically difficult, but it was tedious.</a:t>
            </a:r>
          </a:p>
          <a:p>
            <a:pPr marL="0" indent="0">
              <a:buNone/>
            </a:pPr>
            <a:r>
              <a:rPr lang="en-US" dirty="0"/>
              <a:t>• The data sets used specialized terminology and abbreviations. The documentation was key to understanding exactly what we had.</a:t>
            </a:r>
          </a:p>
        </p:txBody>
      </p:sp>
    </p:spTree>
    <p:extLst>
      <p:ext uri="{BB962C8B-B14F-4D97-AF65-F5344CB8AC3E}">
        <p14:creationId xmlns:p14="http://schemas.microsoft.com/office/powerpoint/2010/main" val="388954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FDF7-B81D-174F-ADD2-585F96637E23}"/>
              </a:ext>
            </a:extLst>
          </p:cNvPr>
          <p:cNvSpPr>
            <a:spLocks noGrp="1"/>
          </p:cNvSpPr>
          <p:nvPr>
            <p:ph type="title"/>
          </p:nvPr>
        </p:nvSpPr>
        <p:spPr/>
        <p:txBody>
          <a:bodyPr/>
          <a:lstStyle/>
          <a:p>
            <a:r>
              <a:rPr lang="en-US" dirty="0"/>
              <a:t>The Process (cont’d)</a:t>
            </a:r>
          </a:p>
        </p:txBody>
      </p:sp>
      <p:sp>
        <p:nvSpPr>
          <p:cNvPr id="3" name="Content Placeholder 2">
            <a:extLst>
              <a:ext uri="{FF2B5EF4-FFF2-40B4-BE49-F238E27FC236}">
                <a16:creationId xmlns:a16="http://schemas.microsoft.com/office/drawing/2014/main" id="{FCE7663F-CA74-BE42-B5F0-335DEA407901}"/>
              </a:ext>
            </a:extLst>
          </p:cNvPr>
          <p:cNvSpPr>
            <a:spLocks noGrp="1"/>
          </p:cNvSpPr>
          <p:nvPr>
            <p:ph idx="1"/>
          </p:nvPr>
        </p:nvSpPr>
        <p:spPr/>
        <p:txBody>
          <a:bodyPr/>
          <a:lstStyle/>
          <a:p>
            <a:r>
              <a:rPr lang="en-US" dirty="0"/>
              <a:t>While we wanted data for the 10-year window of 2007-2017, it wasn’t always available. (Austin’s passenger data, for example, only goes back to 2013.) We used what we had when there was enough to show a trend, but in some cases had to abandon the question.</a:t>
            </a:r>
          </a:p>
          <a:p>
            <a:r>
              <a:rPr lang="en-US" dirty="0"/>
              <a:t>Some data just wasn’t available. For example, we were initially excited to research a fare question: How much of the total fare is the flight, and how much is made up of extras such as baggage fees and the like? That information surely exists somewhere, but we couldn’t find a public data set that has it.</a:t>
            </a:r>
          </a:p>
        </p:txBody>
      </p:sp>
    </p:spTree>
    <p:extLst>
      <p:ext uri="{BB962C8B-B14F-4D97-AF65-F5344CB8AC3E}">
        <p14:creationId xmlns:p14="http://schemas.microsoft.com/office/powerpoint/2010/main" val="300970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FDF7-B81D-174F-ADD2-585F96637E23}"/>
              </a:ext>
            </a:extLst>
          </p:cNvPr>
          <p:cNvSpPr>
            <a:spLocks noGrp="1"/>
          </p:cNvSpPr>
          <p:nvPr>
            <p:ph type="title"/>
          </p:nvPr>
        </p:nvSpPr>
        <p:spPr/>
        <p:txBody>
          <a:bodyPr/>
          <a:lstStyle/>
          <a:p>
            <a:r>
              <a:rPr lang="en-US" dirty="0"/>
              <a:t>The Process (cont’d)</a:t>
            </a:r>
          </a:p>
        </p:txBody>
      </p:sp>
      <p:sp>
        <p:nvSpPr>
          <p:cNvPr id="3" name="Content Placeholder 2">
            <a:extLst>
              <a:ext uri="{FF2B5EF4-FFF2-40B4-BE49-F238E27FC236}">
                <a16:creationId xmlns:a16="http://schemas.microsoft.com/office/drawing/2014/main" id="{FCE7663F-CA74-BE42-B5F0-335DEA407901}"/>
              </a:ext>
            </a:extLst>
          </p:cNvPr>
          <p:cNvSpPr>
            <a:spLocks noGrp="1"/>
          </p:cNvSpPr>
          <p:nvPr>
            <p:ph idx="1"/>
          </p:nvPr>
        </p:nvSpPr>
        <p:spPr/>
        <p:txBody>
          <a:bodyPr>
            <a:normAutofit/>
          </a:bodyPr>
          <a:lstStyle/>
          <a:p>
            <a:r>
              <a:rPr lang="en-US" dirty="0"/>
              <a:t>The heatmap was initially off because the latitude and longitude in the dataset corresponded to the city markets as opposed to specific airports.  This resulted in inaccurate heatmap plots in cities with more than one airport.  By using Google’s Geocode API the correct airport coordinates were obtained for an accurate map.</a:t>
            </a:r>
          </a:p>
          <a:p>
            <a:r>
              <a:rPr lang="en-US" dirty="0"/>
              <a:t>Some data needed to be scaled to map accurately. The passenger counts ran into the hundreds of thousands, which resulted in heatmap plots that were ridiculously large. Proportionately reducing those figures made for accurate plots that represented air travel.</a:t>
            </a:r>
          </a:p>
        </p:txBody>
      </p:sp>
    </p:spTree>
    <p:extLst>
      <p:ext uri="{BB962C8B-B14F-4D97-AF65-F5344CB8AC3E}">
        <p14:creationId xmlns:p14="http://schemas.microsoft.com/office/powerpoint/2010/main" val="17483929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695</Words>
  <Application>Microsoft Office PowerPoint</Application>
  <PresentationFormat>Widescreen</PresentationFormat>
  <Paragraphs>47</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American Typewriter</vt:lpstr>
      <vt:lpstr>Arial</vt:lpstr>
      <vt:lpstr>Brush Script MT</vt:lpstr>
      <vt:lpstr>Calibri</vt:lpstr>
      <vt:lpstr>Gill Sans MT</vt:lpstr>
      <vt:lpstr>Gallery</vt:lpstr>
      <vt:lpstr>The</vt:lpstr>
      <vt:lpstr>Documenting growth at ABIA</vt:lpstr>
      <vt:lpstr>Data Sources</vt:lpstr>
      <vt:lpstr>Questions Asked</vt:lpstr>
      <vt:lpstr>Questions answered … or not</vt:lpstr>
      <vt:lpstr>Questions answered … or not (cont’d)</vt:lpstr>
      <vt:lpstr>The process</vt:lpstr>
      <vt:lpstr>The Process (cont’d)</vt:lpstr>
      <vt:lpstr>The Process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dc:title>
  <dc:creator>mohammad alrafati</dc:creator>
  <cp:lastModifiedBy>D'Cruz, Dexter (AssetMark)</cp:lastModifiedBy>
  <cp:revision>25</cp:revision>
  <dcterms:created xsi:type="dcterms:W3CDTF">2018-12-15T00:37:47Z</dcterms:created>
  <dcterms:modified xsi:type="dcterms:W3CDTF">2018-12-15T15:20:01Z</dcterms:modified>
</cp:coreProperties>
</file>