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87" r:id="rId3"/>
    <p:sldId id="265" r:id="rId4"/>
    <p:sldId id="278" r:id="rId5"/>
    <p:sldId id="279" r:id="rId6"/>
    <p:sldId id="257" r:id="rId7"/>
    <p:sldId id="289" r:id="rId8"/>
    <p:sldId id="263" r:id="rId9"/>
    <p:sldId id="268" r:id="rId10"/>
    <p:sldId id="267" r:id="rId11"/>
    <p:sldId id="258" r:id="rId12"/>
    <p:sldId id="280" r:id="rId13"/>
    <p:sldId id="281" r:id="rId14"/>
    <p:sldId id="284" r:id="rId15"/>
    <p:sldId id="271" r:id="rId16"/>
    <p:sldId id="292" r:id="rId17"/>
    <p:sldId id="290" r:id="rId18"/>
    <p:sldId id="264" r:id="rId19"/>
    <p:sldId id="269" r:id="rId20"/>
    <p:sldId id="285" r:id="rId21"/>
    <p:sldId id="260" r:id="rId22"/>
    <p:sldId id="291" r:id="rId23"/>
    <p:sldId id="272" r:id="rId24"/>
    <p:sldId id="270" r:id="rId25"/>
    <p:sldId id="282" r:id="rId26"/>
    <p:sldId id="288" r:id="rId27"/>
    <p:sldId id="261" r:id="rId28"/>
    <p:sldId id="273" r:id="rId29"/>
    <p:sldId id="28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8235" autoAdjust="0"/>
  </p:normalViewPr>
  <p:slideViewPr>
    <p:cSldViewPr>
      <p:cViewPr varScale="1">
        <p:scale>
          <a:sx n="58" d="100"/>
          <a:sy n="58" d="100"/>
        </p:scale>
        <p:origin x="-14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0010A-BA99-4580-AA60-B86DE98023B5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4A879-DEC9-4D52-87A7-61C19F2E2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going to cover 3 topics</a:t>
            </a:r>
          </a:p>
          <a:p>
            <a:r>
              <a:rPr lang="en-US" dirty="0" smtClean="0"/>
              <a:t>Each of these is large in their own</a:t>
            </a:r>
            <a:r>
              <a:rPr lang="en-US" baseline="0" dirty="0" smtClean="0"/>
              <a:t> right</a:t>
            </a:r>
          </a:p>
          <a:p>
            <a:r>
              <a:rPr lang="en-US" baseline="0" dirty="0" smtClean="0"/>
              <a:t>But when you bring them together you have a powerful and potent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Banks have taken a technical</a:t>
            </a:r>
            <a:r>
              <a:rPr lang="en-US" baseline="0" dirty="0" smtClean="0"/>
              <a:t> limitation and turned it in to a profit center</a:t>
            </a:r>
          </a:p>
          <a:p>
            <a:r>
              <a:rPr lang="en-US" baseline="0" dirty="0" smtClean="0"/>
              <a:t>Reconciliations, double entry accounting all exist to resolve consistency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can be </a:t>
            </a:r>
            <a:r>
              <a:rPr lang="en-US" dirty="0" err="1" smtClean="0"/>
              <a:t>refactored</a:t>
            </a:r>
            <a:r>
              <a:rPr lang="en-US" dirty="0" smtClean="0"/>
              <a:t> further – customer is getting </a:t>
            </a:r>
            <a:r>
              <a:rPr lang="en-US" dirty="0" err="1" smtClean="0"/>
              <a:t>marrides</a:t>
            </a:r>
            <a:r>
              <a:rPr lang="en-US" dirty="0" smtClean="0"/>
              <a:t> command – no need for any</a:t>
            </a:r>
            <a:r>
              <a:rPr lang="en-US" baseline="0" dirty="0" smtClean="0"/>
              <a:t> parameters, the intent is in the command name</a:t>
            </a:r>
          </a:p>
          <a:p>
            <a:r>
              <a:rPr lang="en-US" baseline="0" dirty="0" smtClean="0"/>
              <a:t>This code is simple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</a:t>
            </a:r>
            <a:r>
              <a:rPr lang="en-US" baseline="0" dirty="0" smtClean="0"/>
              <a:t> has an audit trail in their system? Can you prove that it is accurate and complete?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back to</a:t>
            </a:r>
            <a:r>
              <a:rPr lang="en-US" baseline="0" dirty="0" smtClean="0"/>
              <a:t> the Command Handlers – we can do the same thing in a unit test</a:t>
            </a:r>
          </a:p>
          <a:p>
            <a:r>
              <a:rPr lang="en-US" baseline="0" dirty="0" smtClean="0"/>
              <a:t>I think this is cool and powerful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Terms are consistent within a context – use the account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a single instance of</a:t>
            </a:r>
            <a:r>
              <a:rPr lang="en-US" baseline="0" dirty="0" smtClean="0"/>
              <a:t> an aggregate should be modified in a single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Jessi</a:t>
            </a:r>
            <a:r>
              <a:rPr lang="en-US" dirty="0" smtClean="0"/>
              <a:t> Ker – @</a:t>
            </a:r>
            <a:r>
              <a:rPr lang="en-US" dirty="0" err="1" smtClean="0"/>
              <a:t>jessitron</a:t>
            </a:r>
            <a:r>
              <a:rPr lang="en-US" dirty="0" smtClean="0"/>
              <a:t>  mentioned</a:t>
            </a:r>
            <a:r>
              <a:rPr lang="en-US" baseline="0" dirty="0" smtClean="0"/>
              <a:t> this yesterday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has code that looks</a:t>
            </a:r>
            <a:r>
              <a:rPr lang="en-US" baseline="0" dirty="0" smtClean="0"/>
              <a:t> like that on the left? Why – just to satisfy an ORM?</a:t>
            </a:r>
          </a:p>
          <a:p>
            <a:r>
              <a:rPr lang="en-US" baseline="0" dirty="0" smtClean="0"/>
              <a:t>No getters or setters on the right.</a:t>
            </a:r>
          </a:p>
          <a:p>
            <a:r>
              <a:rPr lang="en-US" baseline="0" dirty="0" smtClean="0"/>
              <a:t>Verbs on the right.</a:t>
            </a:r>
            <a:endParaRPr lang="en-US" baseline="0" dirty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on trading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Question: who here writes to tables in</a:t>
            </a:r>
            <a:r>
              <a:rPr lang="en-US" baseline="0" dirty="0" smtClean="0"/>
              <a:t> a database and reads from views in a database? That is CQRS.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use a message queue / service bus in</a:t>
            </a:r>
            <a:r>
              <a:rPr lang="en-US" baseline="0" dirty="0" smtClean="0"/>
              <a:t> here but I am not going to get in to that – it is fascinating, but there is not enough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systems do far more</a:t>
            </a:r>
            <a:r>
              <a:rPr lang="en-US" baseline="0" dirty="0" smtClean="0"/>
              <a:t> reading than writing</a:t>
            </a:r>
          </a:p>
          <a:p>
            <a:r>
              <a:rPr lang="en-US" baseline="0" dirty="0" smtClean="0"/>
              <a:t>Can be in memory</a:t>
            </a:r>
          </a:p>
          <a:p>
            <a:r>
              <a:rPr lang="en-US" baseline="0" dirty="0" smtClean="0"/>
              <a:t>Functional guys: read model is a left fold over all the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4A879-DEC9-4D52-87A7-61C19F2E23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1CCC39-702F-4AC6-9027-6FAE02B8F6C2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6F382CF-F7AE-4964-AED3-03B0330FD8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?fromgroups" TargetMode="External"/><Relationship Id="rId2" Type="http://schemas.openxmlformats.org/officeDocument/2006/relationships/hyperlink" Target="http://beingthewors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regoryyoung/m-r" TargetMode="External"/><Relationship Id="rId5" Type="http://schemas.openxmlformats.org/officeDocument/2006/relationships/hyperlink" Target="http://simplecqrssample.codeplex.com/" TargetMode="External"/><Relationship Id="rId4" Type="http://schemas.openxmlformats.org/officeDocument/2006/relationships/hyperlink" Target="https://github.com/Lokad/lokad-cqr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CQRS and DDD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Macdonald Smith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rmacdonaldsmith</a:t>
            </a:r>
            <a:endParaRPr lang="en-US" dirty="0" smtClean="0"/>
          </a:p>
          <a:p>
            <a:r>
              <a:rPr lang="en-US" dirty="0" smtClean="0"/>
              <a:t>rmacdonaldsmith@yahoo.co.uk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371600"/>
            <a:ext cx="35814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public class Customer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string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 { get; set;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string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 { get; set;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DoB</a:t>
            </a:r>
            <a:r>
              <a:rPr lang="en-US" sz="1600" dirty="0" smtClean="0"/>
              <a:t> { get; set;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StreetAddress Address { get; set;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string MaritalStatus { get; set;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bool </a:t>
            </a:r>
            <a:r>
              <a:rPr lang="en-US" sz="1600" dirty="0" err="1" smtClean="0"/>
              <a:t>IsValid</a:t>
            </a:r>
            <a:r>
              <a:rPr lang="en-US" sz="1600" dirty="0" smtClean="0"/>
              <a:t>(){…}</a:t>
            </a:r>
          </a:p>
          <a:p>
            <a:r>
              <a:rPr lang="en-US" sz="1600" dirty="0" smtClean="0"/>
              <a:t>  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343400" y="1371600"/>
            <a:ext cx="4495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public class </a:t>
            </a:r>
            <a:r>
              <a:rPr lang="en-US" sz="1600" dirty="0" err="1" smtClean="0"/>
              <a:t>DDDCustomer</a:t>
            </a:r>
            <a:endParaRPr lang="en-US" sz="1600" dirty="0" smtClean="0"/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void </a:t>
            </a:r>
            <a:r>
              <a:rPr lang="en-US" sz="1600" dirty="0" err="1" smtClean="0"/>
              <a:t>RegisterNewCustomer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	Guid 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PersonName</a:t>
            </a:r>
            <a:r>
              <a:rPr lang="en-US" sz="1600" dirty="0" smtClean="0"/>
              <a:t> </a:t>
            </a:r>
            <a:r>
              <a:rPr lang="en-US" sz="1600" dirty="0" err="1" smtClean="0"/>
              <a:t>personName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   	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</a:t>
            </a:r>
            <a:r>
              <a:rPr lang="en-US" sz="1600" dirty="0" err="1" smtClean="0"/>
              <a:t>dateOfBirth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	StreetAddress </a:t>
            </a:r>
            <a:r>
              <a:rPr lang="en-US" sz="1600" dirty="0" err="1" smtClean="0"/>
              <a:t>primaryAddress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    	MaritalStatus </a:t>
            </a:r>
            <a:r>
              <a:rPr lang="en-US" sz="1600" dirty="0" err="1" smtClean="0"/>
              <a:t>maritalStatus</a:t>
            </a:r>
            <a:r>
              <a:rPr lang="en-US" sz="1600" dirty="0" smtClean="0"/>
              <a:t>, 	GenderEnum gender);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void </a:t>
            </a:r>
            <a:r>
              <a:rPr lang="en-US" sz="1600" dirty="0" err="1" smtClean="0"/>
              <a:t>ChangeMaritalStatus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	MaritalStatus </a:t>
            </a:r>
            <a:r>
              <a:rPr lang="en-US" sz="1600" dirty="0" err="1" smtClean="0"/>
              <a:t>maritalStatus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void </a:t>
            </a:r>
            <a:r>
              <a:rPr lang="en-US" sz="1600" dirty="0" err="1" smtClean="0"/>
              <a:t>CustomerChangingAddress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	Address </a:t>
            </a:r>
            <a:r>
              <a:rPr lang="en-US" sz="1600" dirty="0" err="1" smtClean="0"/>
              <a:t>newAddress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void </a:t>
            </a:r>
            <a:r>
              <a:rPr lang="en-US" sz="1600" dirty="0" err="1" smtClean="0"/>
              <a:t>CorrectAddress</a:t>
            </a:r>
            <a:r>
              <a:rPr lang="en-US" sz="1600" dirty="0" smtClean="0"/>
              <a:t>(</a:t>
            </a:r>
          </a:p>
          <a:p>
            <a:r>
              <a:rPr lang="en-US" sz="1600" dirty="0" smtClean="0"/>
              <a:t>	Address </a:t>
            </a:r>
            <a:r>
              <a:rPr lang="en-US" sz="1600" dirty="0" err="1" smtClean="0"/>
              <a:t>correctAddress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</a:t>
            </a:r>
            <a:r>
              <a:rPr lang="en-US" dirty="0" smtClean="0"/>
              <a:t>ommand-</a:t>
            </a:r>
            <a:r>
              <a:rPr lang="en-US" u="sng" dirty="0" smtClean="0"/>
              <a:t>Q</a:t>
            </a:r>
            <a:r>
              <a:rPr lang="en-US" dirty="0" smtClean="0"/>
              <a:t>uery </a:t>
            </a:r>
            <a:r>
              <a:rPr lang="en-US" u="sng" dirty="0" smtClean="0"/>
              <a:t>R</a:t>
            </a:r>
            <a:r>
              <a:rPr lang="en-US" dirty="0" smtClean="0"/>
              <a:t>esponsibility </a:t>
            </a:r>
            <a:r>
              <a:rPr lang="en-US" u="sng" dirty="0" smtClean="0"/>
              <a:t>S</a:t>
            </a:r>
            <a:r>
              <a:rPr lang="en-US" dirty="0" smtClean="0"/>
              <a:t>egregation</a:t>
            </a:r>
          </a:p>
          <a:p>
            <a:r>
              <a:rPr lang="en-US" dirty="0" smtClean="0"/>
              <a:t>Write side - Commands</a:t>
            </a:r>
          </a:p>
          <a:p>
            <a:r>
              <a:rPr lang="en-US" dirty="0" smtClean="0"/>
              <a:t>Read side – Queries</a:t>
            </a:r>
          </a:p>
          <a:p>
            <a:r>
              <a:rPr lang="en-US" dirty="0" smtClean="0"/>
              <a:t>Nothing new in CQRS</a:t>
            </a:r>
          </a:p>
          <a:p>
            <a:r>
              <a:rPr lang="en-US" dirty="0" smtClean="0"/>
              <a:t>Separate your models and let them evolve</a:t>
            </a:r>
          </a:p>
          <a:p>
            <a:r>
              <a:rPr lang="en-US" dirty="0" smtClean="0"/>
              <a:t>Why rehydrate domain objects just for views?</a:t>
            </a:r>
          </a:p>
          <a:p>
            <a:r>
              <a:rPr lang="en-US" dirty="0" smtClean="0"/>
              <a:t>Does not prescribe distribution, but you have the option!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CQRS Picture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33600" y="2286000"/>
            <a:ext cx="5181600" cy="609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antGarde" pitchFamily="34" charset="0"/>
              </a:rPr>
              <a:t>UI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33600" y="5181600"/>
            <a:ext cx="51816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000" dirty="0" smtClean="0">
                <a:latin typeface="AvantGarde" pitchFamily="34" charset="0"/>
              </a:rPr>
              <a:t>Persistence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505200"/>
            <a:ext cx="5181600" cy="1066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antGarde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7000" y="3581400"/>
            <a:ext cx="1447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antGarde" pitchFamily="34" charset="0"/>
              </a:rPr>
              <a:t>Query</a:t>
            </a:r>
          </a:p>
          <a:p>
            <a:pPr algn="ctr"/>
            <a:r>
              <a:rPr lang="en-US" sz="1600" dirty="0" smtClean="0">
                <a:latin typeface="AvantGarde" pitchFamily="34" charset="0"/>
              </a:rPr>
              <a:t>Model</a:t>
            </a:r>
            <a:endParaRPr lang="en-US" sz="1600" dirty="0">
              <a:latin typeface="AvantGarde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0" y="3581400"/>
            <a:ext cx="14478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vantGarde" pitchFamily="34" charset="0"/>
              </a:rPr>
              <a:t>Domain</a:t>
            </a:r>
          </a:p>
          <a:p>
            <a:pPr algn="ctr"/>
            <a:r>
              <a:rPr lang="en-US" sz="1600" dirty="0" smtClean="0">
                <a:latin typeface="AvantGarde" pitchFamily="34" charset="0"/>
              </a:rPr>
              <a:t>Model</a:t>
            </a:r>
            <a:endParaRPr lang="en-US" sz="1600" dirty="0">
              <a:latin typeface="AvantGarde" pitchFamily="3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5791200" y="2971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895600" y="2971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3505200" y="2971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867400" y="46482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2895600" y="46482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3505200" y="46482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724400" y="3048000"/>
            <a:ext cx="0" cy="205740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5000" y="5181600"/>
            <a:ext cx="84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antGarde" pitchFamily="34" charset="0"/>
              </a:rPr>
              <a:t>Writes</a:t>
            </a:r>
            <a:endParaRPr lang="en-US" dirty="0">
              <a:latin typeface="AvantGard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0" y="5181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antGarde" pitchFamily="34" charset="0"/>
              </a:rPr>
              <a:t>Reads</a:t>
            </a:r>
            <a:endParaRPr lang="en-US" dirty="0">
              <a:latin typeface="AvantGarde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in Code?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133600"/>
            <a:ext cx="74676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public </a:t>
            </a:r>
            <a:r>
              <a:rPr lang="en-US" sz="1600" dirty="0" err="1" smtClean="0"/>
              <a:t>classCustomerService</a:t>
            </a:r>
            <a:r>
              <a:rPr lang="en-US" sz="1600" dirty="0" smtClean="0"/>
              <a:t> : 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ICustomerReadModel</a:t>
            </a:r>
            <a:r>
              <a:rPr lang="en-US" sz="1600" dirty="0" smtClean="0"/>
              <a:t>, 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ICustomerWriteModel</a:t>
            </a:r>
            <a:endParaRPr lang="en-US" sz="1600" dirty="0" smtClean="0"/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 …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interface </a:t>
            </a:r>
            <a:r>
              <a:rPr lang="en-US" sz="1600" dirty="0" err="1" smtClean="0"/>
              <a:t>ICustomerReadModel</a:t>
            </a:r>
            <a:endParaRPr lang="en-US" sz="1600" dirty="0" smtClean="0"/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CustomerDto</a:t>
            </a:r>
            <a:r>
              <a:rPr lang="en-US" sz="1600" dirty="0" smtClean="0"/>
              <a:t> </a:t>
            </a:r>
            <a:r>
              <a:rPr lang="en-US" sz="1600" dirty="0" err="1" smtClean="0"/>
              <a:t>GetCustomer</a:t>
            </a:r>
            <a:r>
              <a:rPr lang="en-US" sz="1600" dirty="0" smtClean="0"/>
              <a:t>(Guid </a:t>
            </a:r>
            <a:r>
              <a:rPr lang="en-US" sz="1600" dirty="0" err="1" smtClean="0"/>
              <a:t>customerId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interface </a:t>
            </a:r>
            <a:r>
              <a:rPr lang="en-US" sz="1600" dirty="0" err="1" smtClean="0"/>
              <a:t>ICustomerWriteModel</a:t>
            </a:r>
            <a:endParaRPr lang="en-US" sz="1600" dirty="0" smtClean="0"/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void </a:t>
            </a:r>
            <a:r>
              <a:rPr lang="en-US" sz="1600" dirty="0" err="1" smtClean="0"/>
              <a:t>CreateNewCustomer</a:t>
            </a:r>
            <a:r>
              <a:rPr lang="en-US" sz="1600" dirty="0" smtClean="0"/>
              <a:t>(</a:t>
            </a:r>
            <a:r>
              <a:rPr lang="en-US" sz="1600" dirty="0" err="1" smtClean="0"/>
              <a:t>CreateCustomer</a:t>
            </a:r>
            <a:r>
              <a:rPr lang="en-US" sz="1600" dirty="0" smtClean="0"/>
              <a:t> command);</a:t>
            </a:r>
          </a:p>
          <a:p>
            <a:r>
              <a:rPr lang="en-US" sz="1600" dirty="0" smtClean="0"/>
              <a:t>    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334000" y="2819400"/>
            <a:ext cx="2362200" cy="2362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vantGarde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66800" y="1676400"/>
            <a:ext cx="6553200" cy="609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antGarde" pitchFamily="34" charset="0"/>
              </a:rPr>
              <a:t>UI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CQRS Picture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34025" y="4724400"/>
            <a:ext cx="1981200" cy="304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antGarde" pitchFamily="34" charset="0"/>
              </a:rPr>
              <a:t>Repository</a:t>
            </a:r>
            <a:endParaRPr lang="en-US" sz="1400" dirty="0">
              <a:latin typeface="AvantGarde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34025" y="3352800"/>
            <a:ext cx="1981200" cy="1219200"/>
            <a:chOff x="5562600" y="3352800"/>
            <a:chExt cx="1981200" cy="1219200"/>
          </a:xfrm>
        </p:grpSpPr>
        <p:sp>
          <p:nvSpPr>
            <p:cNvPr id="33" name="Rounded Rectangle 32"/>
            <p:cNvSpPr/>
            <p:nvPr/>
          </p:nvSpPr>
          <p:spPr>
            <a:xfrm>
              <a:off x="5562600" y="3352800"/>
              <a:ext cx="1981200" cy="12192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antGarde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1200" y="37338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48400" y="41910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5600" y="37338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9800" y="335280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vantGarde" pitchFamily="34" charset="0"/>
                </a:rPr>
                <a:t>Domain</a:t>
              </a:r>
              <a:endParaRPr lang="en-US" dirty="0">
                <a:solidFill>
                  <a:schemeClr val="bg1"/>
                </a:solidFill>
                <a:latin typeface="AvantGarde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62000" y="3200400"/>
            <a:ext cx="1905000" cy="304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antGarde" pitchFamily="34" charset="0"/>
              </a:rPr>
              <a:t>Thin Read Facade</a:t>
            </a:r>
            <a:endParaRPr lang="en-US" sz="1400" dirty="0">
              <a:latin typeface="AvantGarde" pitchFamily="34" charset="0"/>
            </a:endParaRPr>
          </a:p>
        </p:txBody>
      </p:sp>
      <p:sp>
        <p:nvSpPr>
          <p:cNvPr id="47" name="Content Placeholder 5"/>
          <p:cNvSpPr>
            <a:spLocks noGrp="1"/>
          </p:cNvSpPr>
          <p:nvPr>
            <p:ph idx="1"/>
          </p:nvPr>
        </p:nvSpPr>
        <p:spPr>
          <a:xfrm>
            <a:off x="5257800" y="5334000"/>
            <a:ext cx="25908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000" dirty="0" smtClean="0">
                <a:latin typeface="AvantGarde" pitchFamily="34" charset="0"/>
              </a:rPr>
              <a:t>3</a:t>
            </a:r>
            <a:r>
              <a:rPr lang="en-US" sz="2000" baseline="30000" dirty="0" smtClean="0">
                <a:latin typeface="AvantGarde" pitchFamily="34" charset="0"/>
              </a:rPr>
              <a:t>rd</a:t>
            </a:r>
            <a:r>
              <a:rPr lang="en-US" sz="2000" dirty="0" smtClean="0">
                <a:latin typeface="AvantGarde" pitchFamily="34" charset="0"/>
              </a:rPr>
              <a:t> Normal Form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1143000" y="2590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 rot="10800000">
            <a:off x="1752600" y="2590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1143000" y="36576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1" name="Down Arrow 50"/>
          <p:cNvSpPr/>
          <p:nvPr/>
        </p:nvSpPr>
        <p:spPr>
          <a:xfrm rot="10800000">
            <a:off x="1752600" y="36576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324600" y="22860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324600" y="51054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533400" y="4267200"/>
            <a:ext cx="22860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vantGarde" pitchFamily="34" charset="0"/>
                <a:ea typeface="+mn-ea"/>
                <a:cs typeface="+mn-cs"/>
              </a:rPr>
              <a:t>Read 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vantGarde" pitchFamily="34" charset="0"/>
              <a:ea typeface="+mn-ea"/>
              <a:cs typeface="+mn-cs"/>
            </a:endParaRPr>
          </a:p>
        </p:txBody>
      </p:sp>
      <p:sp>
        <p:nvSpPr>
          <p:cNvPr id="57" name="Down Arrow 56"/>
          <p:cNvSpPr/>
          <p:nvPr/>
        </p:nvSpPr>
        <p:spPr>
          <a:xfrm rot="5400000">
            <a:off x="2895600" y="46482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5400000">
            <a:off x="4863084" y="4661916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05200" y="49530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46482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05200" y="43434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05200" y="52578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0" y="2895600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" pitchFamily="34" charset="0"/>
              </a:rPr>
              <a:t>Application Service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2590800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DTO’s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2362200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0" y="586740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of views, driven by your UI views / reports</a:t>
            </a:r>
          </a:p>
          <a:p>
            <a:r>
              <a:rPr lang="en-US" dirty="0" smtClean="0"/>
              <a:t>First normal form</a:t>
            </a:r>
          </a:p>
          <a:p>
            <a:r>
              <a:rPr lang="en-US" dirty="0" smtClean="0"/>
              <a:t>Querying views is cheap and easy – no need for aggregation or complex joins</a:t>
            </a:r>
          </a:p>
          <a:p>
            <a:r>
              <a:rPr lang="en-US" dirty="0" smtClean="0"/>
              <a:t>Scalable – you can partition / shard the read model</a:t>
            </a:r>
          </a:p>
          <a:p>
            <a:r>
              <a:rPr lang="en-US" dirty="0" smtClean="0"/>
              <a:t>Can be an in memory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already looking at stale data</a:t>
            </a:r>
          </a:p>
          <a:p>
            <a:r>
              <a:rPr lang="en-US" dirty="0" smtClean="0"/>
              <a:t>The world operates on eventual consistency</a:t>
            </a:r>
          </a:p>
          <a:p>
            <a:r>
              <a:rPr lang="en-US" dirty="0" smtClean="0"/>
              <a:t>It is not a technical problem</a:t>
            </a:r>
          </a:p>
          <a:p>
            <a:r>
              <a:rPr lang="en-US" dirty="0" smtClean="0"/>
              <a:t>How does your bank operate?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334000" y="2819400"/>
            <a:ext cx="2362200" cy="2362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vantGarde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66800" y="1676400"/>
            <a:ext cx="6553200" cy="609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antGarde" pitchFamily="34" charset="0"/>
              </a:rPr>
              <a:t>UI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CQRS Picture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34025" y="4724400"/>
            <a:ext cx="1981200" cy="304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antGarde" pitchFamily="34" charset="0"/>
              </a:rPr>
              <a:t>Repository</a:t>
            </a:r>
            <a:endParaRPr lang="en-US" sz="1400" dirty="0">
              <a:latin typeface="AvantGarde" pitchFamily="34" charset="0"/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5534025" y="3352800"/>
            <a:ext cx="1981200" cy="1219200"/>
            <a:chOff x="5562600" y="3352800"/>
            <a:chExt cx="1981200" cy="1219200"/>
          </a:xfrm>
        </p:grpSpPr>
        <p:sp>
          <p:nvSpPr>
            <p:cNvPr id="33" name="Rounded Rectangle 32"/>
            <p:cNvSpPr/>
            <p:nvPr/>
          </p:nvSpPr>
          <p:spPr>
            <a:xfrm>
              <a:off x="5562600" y="3352800"/>
              <a:ext cx="1981200" cy="12192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antGarde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1200" y="37338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48400" y="41910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5600" y="37338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9800" y="335280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vantGarde" pitchFamily="34" charset="0"/>
                </a:rPr>
                <a:t>Domain</a:t>
              </a:r>
              <a:endParaRPr lang="en-US" dirty="0">
                <a:solidFill>
                  <a:schemeClr val="bg1"/>
                </a:solidFill>
                <a:latin typeface="AvantGarde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62000" y="3200400"/>
            <a:ext cx="1905000" cy="304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antGarde" pitchFamily="34" charset="0"/>
              </a:rPr>
              <a:t>Thin Read Facade</a:t>
            </a:r>
            <a:endParaRPr lang="en-US" sz="1400" dirty="0">
              <a:latin typeface="AvantGarde" pitchFamily="34" charset="0"/>
            </a:endParaRPr>
          </a:p>
        </p:txBody>
      </p:sp>
      <p:sp>
        <p:nvSpPr>
          <p:cNvPr id="47" name="Content Placeholder 5"/>
          <p:cNvSpPr>
            <a:spLocks noGrp="1"/>
          </p:cNvSpPr>
          <p:nvPr>
            <p:ph idx="1"/>
          </p:nvPr>
        </p:nvSpPr>
        <p:spPr>
          <a:xfrm>
            <a:off x="5257800" y="5334000"/>
            <a:ext cx="25908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000" dirty="0" smtClean="0">
                <a:latin typeface="AvantGarde" pitchFamily="34" charset="0"/>
              </a:rPr>
              <a:t>Event Store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1143000" y="2590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 rot="10800000">
            <a:off x="1752600" y="2590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1143000" y="36576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1" name="Down Arrow 50"/>
          <p:cNvSpPr/>
          <p:nvPr/>
        </p:nvSpPr>
        <p:spPr>
          <a:xfrm rot="10800000">
            <a:off x="1752600" y="36576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324600" y="22860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324600" y="51054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533400" y="4267200"/>
            <a:ext cx="22860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vantGarde" pitchFamily="34" charset="0"/>
                <a:ea typeface="+mn-ea"/>
                <a:cs typeface="+mn-cs"/>
              </a:rPr>
              <a:t>Read 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vantGarde" pitchFamily="34" charset="0"/>
              <a:ea typeface="+mn-ea"/>
              <a:cs typeface="+mn-cs"/>
            </a:endParaRPr>
          </a:p>
        </p:txBody>
      </p:sp>
      <p:sp>
        <p:nvSpPr>
          <p:cNvPr id="57" name="Down Arrow 56"/>
          <p:cNvSpPr/>
          <p:nvPr/>
        </p:nvSpPr>
        <p:spPr>
          <a:xfrm rot="5400000">
            <a:off x="2895600" y="46482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5400000">
            <a:off x="4863084" y="4661916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05200" y="49530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46482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05200" y="43434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05200" y="52578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0" y="2895600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" pitchFamily="34" charset="0"/>
              </a:rPr>
              <a:t>Application Service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2590800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DTO’s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2362200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0" y="586740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to change state</a:t>
            </a:r>
          </a:p>
          <a:p>
            <a:r>
              <a:rPr lang="en-US" dirty="0" smtClean="0"/>
              <a:t>Encapsulates user intent</a:t>
            </a:r>
          </a:p>
          <a:p>
            <a:r>
              <a:rPr lang="en-US" dirty="0" smtClean="0"/>
              <a:t>Imperative</a:t>
            </a:r>
          </a:p>
          <a:p>
            <a:r>
              <a:rPr lang="en-US" dirty="0" smtClean="0"/>
              <a:t>Can fail within the domain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265474"/>
            <a:ext cx="58354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ChangeCustomersMaritalStatus</a:t>
            </a:r>
            <a:r>
              <a:rPr lang="en-US" dirty="0" smtClean="0"/>
              <a:t> : </a:t>
            </a:r>
            <a:r>
              <a:rPr lang="en-US" dirty="0" err="1" smtClean="0"/>
              <a:t>ICommand</a:t>
            </a:r>
            <a:endParaRPr lang="en-US" dirty="0" smtClean="0"/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public Guid CustomerId { get; set; }</a:t>
            </a:r>
          </a:p>
          <a:p>
            <a:r>
              <a:rPr lang="en-US" dirty="0" smtClean="0"/>
              <a:t>        public string MaritalStatus { get; set;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Services</a:t>
            </a:r>
          </a:p>
          <a:p>
            <a:r>
              <a:rPr lang="en-US" dirty="0" smtClean="0"/>
              <a:t>Coordinate the domain to handle commands</a:t>
            </a:r>
          </a:p>
          <a:p>
            <a:r>
              <a:rPr lang="en-US" dirty="0" smtClean="0"/>
              <a:t>Persist state changes</a:t>
            </a:r>
          </a:p>
          <a:p>
            <a:r>
              <a:rPr lang="en-US" dirty="0" smtClean="0"/>
              <a:t>Handle events</a:t>
            </a:r>
          </a:p>
          <a:p>
            <a:r>
              <a:rPr lang="en-US" dirty="0" smtClean="0"/>
              <a:t>Handle exceptions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53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PLATINUM SPONSORS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1118" y="423320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4605" y="446380"/>
            <a:ext cx="2274149" cy="1091592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1392" y="483327"/>
            <a:ext cx="2846936" cy="993356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2245" y="1567113"/>
            <a:ext cx="2719254" cy="1020766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8180" y="1481391"/>
            <a:ext cx="3068170" cy="1331116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9793" y="488735"/>
            <a:ext cx="3070354" cy="1001408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9689" y="1532352"/>
            <a:ext cx="1525435" cy="120626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8520" y="2846319"/>
            <a:ext cx="8934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47698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GOLD SPONSORS</a:t>
            </a:r>
            <a:endParaRPr lang="en-US" dirty="0"/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88809" y="2896723"/>
            <a:ext cx="2275458" cy="64724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9343" y="3638092"/>
            <a:ext cx="1395526" cy="930351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459" y="4704244"/>
            <a:ext cx="1136260" cy="1022634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93429" y="5097405"/>
            <a:ext cx="2130222" cy="852089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920" y="2900881"/>
            <a:ext cx="1951942" cy="706417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54693" y="2863031"/>
            <a:ext cx="1442271" cy="665125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49784" y="5069046"/>
            <a:ext cx="2130222" cy="395614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20136" y="4420332"/>
            <a:ext cx="3511653" cy="63544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4975" y="3686999"/>
            <a:ext cx="1332318" cy="1332318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2147" y="3038007"/>
            <a:ext cx="1849623" cy="466809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5623" y="3661406"/>
            <a:ext cx="1604183" cy="695146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0191" y="3712478"/>
            <a:ext cx="2424545" cy="554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679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SILVER SPONSORS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97261" y="6051315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0240" y="6204896"/>
            <a:ext cx="1225691" cy="459634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9021" y="6258088"/>
            <a:ext cx="1872159" cy="401177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204" y="6117963"/>
            <a:ext cx="754852" cy="6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529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685800"/>
            <a:ext cx="8077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public class </a:t>
            </a:r>
            <a:r>
              <a:rPr lang="en-US" sz="1600" dirty="0" err="1" smtClean="0"/>
              <a:t>ChangeMaritalStatusCommandHandler</a:t>
            </a:r>
            <a:r>
              <a:rPr lang="en-US" sz="1600" dirty="0" smtClean="0"/>
              <a:t> : 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IHandleCommandsOfType</a:t>
            </a:r>
            <a:r>
              <a:rPr lang="en-US" sz="1600" dirty="0" smtClean="0"/>
              <a:t>&lt;</a:t>
            </a:r>
            <a:r>
              <a:rPr lang="en-US" sz="1600" dirty="0" err="1" smtClean="0"/>
              <a:t>ChangeCustomersMaritalStatus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{</a:t>
            </a:r>
          </a:p>
          <a:p>
            <a:r>
              <a:rPr lang="en-US" sz="1600" dirty="0" smtClean="0"/>
              <a:t>        private </a:t>
            </a:r>
            <a:r>
              <a:rPr lang="en-US" sz="1600" dirty="0" err="1" smtClean="0"/>
              <a:t>IRepository</a:t>
            </a:r>
            <a:r>
              <a:rPr lang="en-US" sz="1600" dirty="0" smtClean="0"/>
              <a:t>&lt;Customer&gt; _repository;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</a:t>
            </a:r>
            <a:r>
              <a:rPr lang="en-US" sz="1600" dirty="0" err="1" smtClean="0"/>
              <a:t>ChangeMaritalStatusCommandHandler</a:t>
            </a:r>
            <a:r>
              <a:rPr lang="en-US" sz="1600" dirty="0" smtClean="0"/>
              <a:t>(</a:t>
            </a:r>
            <a:r>
              <a:rPr lang="en-US" sz="1600" dirty="0" err="1" smtClean="0"/>
              <a:t>IRepository</a:t>
            </a:r>
            <a:r>
              <a:rPr lang="en-US" sz="1600" dirty="0" smtClean="0"/>
              <a:t>&lt;Customer&gt; repository)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_repository = repository;</a:t>
            </a:r>
          </a:p>
          <a:p>
            <a:r>
              <a:rPr lang="en-US" sz="1600" dirty="0" smtClean="0"/>
              <a:t>  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public void Handle(</a:t>
            </a:r>
            <a:r>
              <a:rPr lang="en-US" sz="1600" dirty="0" err="1" smtClean="0"/>
              <a:t>ChangeCustomersMaritalStatus</a:t>
            </a:r>
            <a:r>
              <a:rPr lang="en-US" sz="1600" dirty="0" smtClean="0"/>
              <a:t> command)</a:t>
            </a:r>
          </a:p>
          <a:p>
            <a:r>
              <a:rPr lang="en-US" sz="1600" dirty="0" smtClean="0"/>
              <a:t>        {</a:t>
            </a:r>
          </a:p>
          <a:p>
            <a:r>
              <a:rPr lang="en-US" sz="1600" dirty="0" smtClean="0"/>
              <a:t>            var </a:t>
            </a:r>
            <a:r>
              <a:rPr lang="en-US" sz="1600" dirty="0" err="1" smtClean="0"/>
              <a:t>newStatus</a:t>
            </a:r>
            <a:r>
              <a:rPr lang="en-US" sz="1600" dirty="0" smtClean="0"/>
              <a:t> = </a:t>
            </a:r>
            <a:r>
              <a:rPr lang="en-US" sz="1600" dirty="0" err="1" smtClean="0"/>
              <a:t>MaritalStatus.Parse</a:t>
            </a:r>
            <a:r>
              <a:rPr lang="en-US" sz="1600" dirty="0" smtClean="0"/>
              <a:t>(</a:t>
            </a:r>
            <a:r>
              <a:rPr lang="en-US" sz="1600" dirty="0" err="1" smtClean="0"/>
              <a:t>command.MaritalStatus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if (</a:t>
            </a:r>
            <a:r>
              <a:rPr lang="en-US" sz="1600" dirty="0" err="1" smtClean="0"/>
              <a:t>newStatus</a:t>
            </a:r>
            <a:r>
              <a:rPr lang="en-US" sz="1600" dirty="0" smtClean="0"/>
              <a:t> == null)</a:t>
            </a:r>
          </a:p>
          <a:p>
            <a:r>
              <a:rPr lang="en-US" sz="1600" dirty="0" smtClean="0"/>
              <a:t>                throw new Exception(</a:t>
            </a:r>
            <a:r>
              <a:rPr lang="en-US" sz="1600" dirty="0" err="1" smtClean="0"/>
              <a:t>string.Format</a:t>
            </a:r>
            <a:r>
              <a:rPr lang="en-US" sz="1600" dirty="0" smtClean="0"/>
              <a:t>("MaritalStatus '{0}' is not valid",  	</a:t>
            </a:r>
            <a:r>
              <a:rPr lang="en-US" sz="1600" dirty="0" err="1" smtClean="0"/>
              <a:t>command.MaritalStatus</a:t>
            </a:r>
            <a:r>
              <a:rPr lang="en-US" sz="1600" dirty="0" smtClean="0"/>
              <a:t>));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    //load the customer domain object</a:t>
            </a:r>
          </a:p>
          <a:p>
            <a:r>
              <a:rPr lang="en-US" sz="1600" dirty="0" smtClean="0"/>
              <a:t>            var customer = _</a:t>
            </a:r>
            <a:r>
              <a:rPr lang="en-US" sz="1600" dirty="0" err="1" smtClean="0"/>
              <a:t>repository.GetById</a:t>
            </a:r>
            <a:r>
              <a:rPr lang="en-US" sz="1600" dirty="0" smtClean="0"/>
              <a:t>(</a:t>
            </a:r>
            <a:r>
              <a:rPr lang="en-US" sz="1600" dirty="0" err="1" smtClean="0"/>
              <a:t>command.CustomerId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customer.ChangeMaritalStatus</a:t>
            </a:r>
            <a:r>
              <a:rPr lang="en-US" sz="1600" dirty="0" smtClean="0"/>
              <a:t>(</a:t>
            </a:r>
            <a:r>
              <a:rPr lang="en-US" sz="1600" dirty="0" err="1" smtClean="0"/>
              <a:t>newStatus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      _</a:t>
            </a:r>
            <a:r>
              <a:rPr lang="en-US" sz="1600" dirty="0" err="1" smtClean="0"/>
              <a:t>repository.Save</a:t>
            </a:r>
            <a:r>
              <a:rPr lang="en-US" sz="1600" dirty="0" smtClean="0"/>
              <a:t>(customer,);</a:t>
            </a:r>
          </a:p>
          <a:p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}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“Capture all changes to an application state as a sequence of events” – Martin Fowler</a:t>
            </a:r>
          </a:p>
          <a:p>
            <a:endParaRPr lang="en-US" dirty="0" smtClean="0"/>
          </a:p>
          <a:p>
            <a:r>
              <a:rPr lang="en-US" dirty="0" smtClean="0"/>
              <a:t>Replay events to reconstitute your state</a:t>
            </a:r>
          </a:p>
          <a:p>
            <a:r>
              <a:rPr lang="en-US" dirty="0" smtClean="0"/>
              <a:t>New reports are historically complete</a:t>
            </a:r>
          </a:p>
          <a:p>
            <a:r>
              <a:rPr lang="en-US" dirty="0" smtClean="0"/>
              <a:t>Auditing out of the box</a:t>
            </a:r>
          </a:p>
          <a:p>
            <a:r>
              <a:rPr lang="en-US" dirty="0" smtClean="0"/>
              <a:t>Great for debugging / diagnosis</a:t>
            </a:r>
          </a:p>
          <a:p>
            <a:r>
              <a:rPr lang="en-US" dirty="0" smtClean="0"/>
              <a:t>Data source for analytics, BI</a:t>
            </a:r>
          </a:p>
          <a:p>
            <a:r>
              <a:rPr lang="en-US" dirty="0" smtClean="0"/>
              <a:t>No need for ORM</a:t>
            </a:r>
          </a:p>
          <a:p>
            <a:r>
              <a:rPr lang="en-US" dirty="0" smtClean="0"/>
              <a:t>But: you can never edit an event – think ledger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334000" y="2819400"/>
            <a:ext cx="2362200" cy="23622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vantGarde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66800" y="1676400"/>
            <a:ext cx="6553200" cy="6096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vantGarde" pitchFamily="34" charset="0"/>
              </a:rPr>
              <a:t>UI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CQRS Picture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534025" y="4724400"/>
            <a:ext cx="1981200" cy="304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antGarde" pitchFamily="34" charset="0"/>
              </a:rPr>
              <a:t>Repository</a:t>
            </a:r>
            <a:endParaRPr lang="en-US" sz="1400" dirty="0">
              <a:latin typeface="AvantGarde" pitchFamily="34" charset="0"/>
            </a:endParaRPr>
          </a:p>
        </p:txBody>
      </p:sp>
      <p:grpSp>
        <p:nvGrpSpPr>
          <p:cNvPr id="3" name="Group 26"/>
          <p:cNvGrpSpPr/>
          <p:nvPr/>
        </p:nvGrpSpPr>
        <p:grpSpPr>
          <a:xfrm>
            <a:off x="5534025" y="3352800"/>
            <a:ext cx="1981200" cy="1219200"/>
            <a:chOff x="5562600" y="3352800"/>
            <a:chExt cx="1981200" cy="1219200"/>
          </a:xfrm>
        </p:grpSpPr>
        <p:sp>
          <p:nvSpPr>
            <p:cNvPr id="33" name="Rounded Rectangle 32"/>
            <p:cNvSpPr/>
            <p:nvPr/>
          </p:nvSpPr>
          <p:spPr>
            <a:xfrm>
              <a:off x="5562600" y="3352800"/>
              <a:ext cx="1981200" cy="12192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antGarde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1200" y="37338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48400" y="41910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05600" y="3733800"/>
              <a:ext cx="53340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vantGarde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9800" y="3352800"/>
              <a:ext cx="1067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vantGarde" pitchFamily="34" charset="0"/>
                </a:rPr>
                <a:t>Domain</a:t>
              </a:r>
              <a:endParaRPr lang="en-US" dirty="0">
                <a:solidFill>
                  <a:schemeClr val="bg1"/>
                </a:solidFill>
                <a:latin typeface="AvantGarde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762000" y="3200400"/>
            <a:ext cx="1905000" cy="304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vantGarde" pitchFamily="34" charset="0"/>
              </a:rPr>
              <a:t>Thin Read Facade</a:t>
            </a:r>
            <a:endParaRPr lang="en-US" sz="1400" dirty="0">
              <a:latin typeface="AvantGarde" pitchFamily="34" charset="0"/>
            </a:endParaRPr>
          </a:p>
        </p:txBody>
      </p:sp>
      <p:sp>
        <p:nvSpPr>
          <p:cNvPr id="47" name="Content Placeholder 5"/>
          <p:cNvSpPr>
            <a:spLocks noGrp="1"/>
          </p:cNvSpPr>
          <p:nvPr>
            <p:ph idx="1"/>
          </p:nvPr>
        </p:nvSpPr>
        <p:spPr>
          <a:xfrm>
            <a:off x="5257800" y="5334000"/>
            <a:ext cx="25908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US" sz="2000" dirty="0" smtClean="0">
                <a:latin typeface="AvantGarde" pitchFamily="34" charset="0"/>
              </a:rPr>
              <a:t>Event Store</a:t>
            </a:r>
            <a:endParaRPr lang="en-US" sz="2000" dirty="0">
              <a:latin typeface="AvantGarde" pitchFamily="34" charset="0"/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1143000" y="2590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49" name="Down Arrow 48"/>
          <p:cNvSpPr/>
          <p:nvPr/>
        </p:nvSpPr>
        <p:spPr>
          <a:xfrm rot="10800000">
            <a:off x="1752600" y="25908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1143000" y="36576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1" name="Down Arrow 50"/>
          <p:cNvSpPr/>
          <p:nvPr/>
        </p:nvSpPr>
        <p:spPr>
          <a:xfrm rot="10800000">
            <a:off x="1752600" y="36576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6324600" y="22860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6324600" y="51054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533400" y="4267200"/>
            <a:ext cx="2286000" cy="11125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vantGarde" pitchFamily="34" charset="0"/>
                <a:ea typeface="+mn-ea"/>
                <a:cs typeface="+mn-cs"/>
              </a:rPr>
              <a:t>Read Model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vantGarde" pitchFamily="34" charset="0"/>
              <a:ea typeface="+mn-ea"/>
              <a:cs typeface="+mn-cs"/>
            </a:endParaRPr>
          </a:p>
        </p:txBody>
      </p:sp>
      <p:sp>
        <p:nvSpPr>
          <p:cNvPr id="57" name="Down Arrow 56"/>
          <p:cNvSpPr/>
          <p:nvPr/>
        </p:nvSpPr>
        <p:spPr>
          <a:xfrm rot="5400000">
            <a:off x="2895600" y="4648200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8" name="Down Arrow 57"/>
          <p:cNvSpPr/>
          <p:nvPr/>
        </p:nvSpPr>
        <p:spPr>
          <a:xfrm rot="5400000">
            <a:off x="4863084" y="4661916"/>
            <a:ext cx="484632" cy="457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antGarde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05200" y="49530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46482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05200" y="43434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505200" y="5257800"/>
            <a:ext cx="1295400" cy="304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vantGarde" pitchFamily="34" charset="0"/>
              </a:rPr>
              <a:t>Event Handler</a:t>
            </a:r>
            <a:endParaRPr lang="en-US" sz="1200" dirty="0">
              <a:latin typeface="AvantGard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0" y="2895600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antGarde" pitchFamily="34" charset="0"/>
              </a:rPr>
              <a:t>Application Service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2590800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DTO’s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15200" y="2362200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0" y="5867400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Notify the world of something happened</a:t>
            </a:r>
          </a:p>
          <a:p>
            <a:r>
              <a:rPr lang="en-US" dirty="0" smtClean="0"/>
              <a:t>Emitted by the domain</a:t>
            </a:r>
          </a:p>
          <a:p>
            <a:r>
              <a:rPr lang="en-US" dirty="0" smtClean="0"/>
              <a:t>Applying an event can not fail!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962400"/>
            <a:ext cx="5391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CustomerMaritalStatusChanged</a:t>
            </a:r>
            <a:r>
              <a:rPr lang="en-US" dirty="0" smtClean="0"/>
              <a:t> : IEvent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public Guid CustomerId { get; set; }</a:t>
            </a:r>
          </a:p>
          <a:p>
            <a:r>
              <a:rPr lang="en-US" dirty="0" smtClean="0"/>
              <a:t>        public string MaritalStatus { get; set; }</a:t>
            </a:r>
          </a:p>
          <a:p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really simple!</a:t>
            </a:r>
          </a:p>
          <a:p>
            <a:r>
              <a:rPr lang="en-US" dirty="0" smtClean="0"/>
              <a:t>Translate events in to view data</a:t>
            </a:r>
          </a:p>
          <a:p>
            <a:r>
              <a:rPr lang="en-US" dirty="0" smtClean="0"/>
              <a:t>Publish events to external interested parties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838200"/>
            <a:ext cx="8229600" cy="5715000"/>
          </a:xfr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public abstract class </a:t>
            </a:r>
            <a:r>
              <a:rPr lang="en-US" sz="1200" dirty="0" err="1" smtClean="0">
                <a:solidFill>
                  <a:schemeClr val="tx1"/>
                </a:solidFill>
              </a:rPr>
              <a:t>AggregateRoot</a:t>
            </a:r>
            <a:r>
              <a:rPr lang="en-US" sz="1200" dirty="0" smtClean="0">
                <a:solidFill>
                  <a:schemeClr val="tx1"/>
                </a:solidFill>
              </a:rPr>
              <a:t> {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private readonly List&lt;IEvent&gt; _uncommittedChanges = new List&lt;IEvent&gt;();</a:t>
            </a:r>
          </a:p>
          <a:p>
            <a:pPr marL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public ReadOnlyCollection&lt;IEvent&gt; GetUncommittedEvents  {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get { return new ReadOnlyCollection&lt;IEvent&gt;(_uncommittedChanges); }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}</a:t>
            </a:r>
          </a:p>
          <a:p>
            <a:pPr marL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public void ClearUncommittedEvents() {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_uncommittedChanges.Clear();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}</a:t>
            </a:r>
          </a:p>
          <a:p>
            <a:pPr marL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public void LoadsFromHistory(IEnumerable&lt;IEvent&gt; history) {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foreach (var e in history)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    ApplyChange(e, false);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}</a:t>
            </a:r>
          </a:p>
          <a:p>
            <a:pPr marL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protected void ApplyChange(IEvent @event) {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ApplyChange(@event, true);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}</a:t>
            </a:r>
          </a:p>
          <a:p>
            <a:pPr marL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private void ApplyChange(IEvent @event, bool isNew) {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((dynamic)this).When(@event as dynamic);</a:t>
            </a:r>
          </a:p>
          <a:p>
            <a:pPr marL="0">
              <a:buNone/>
            </a:pPr>
            <a:endParaRPr lang="en-US" sz="1200" dirty="0" smtClean="0">
              <a:solidFill>
                <a:schemeClr val="tx1"/>
              </a:solidFill>
            </a:endParaRP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if (</a:t>
            </a:r>
            <a:r>
              <a:rPr lang="en-US" sz="1200" dirty="0" err="1" smtClean="0">
                <a:solidFill>
                  <a:schemeClr val="tx1"/>
                </a:solidFill>
              </a:rPr>
              <a:t>isNew</a:t>
            </a:r>
            <a:r>
              <a:rPr lang="en-US" sz="1200" dirty="0" smtClean="0">
                <a:solidFill>
                  <a:schemeClr val="tx1"/>
                </a:solidFill>
              </a:rPr>
              <a:t>) 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        _uncommittedChanges.Add(@event);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    }</a:t>
            </a:r>
          </a:p>
          <a:p>
            <a:pPr marL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57150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 public class Customer : AggregateRoot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private Guid _id;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private Address _address;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…</a:t>
            </a:r>
          </a:p>
          <a:p>
            <a:pPr marL="0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public void </a:t>
            </a:r>
            <a:r>
              <a:rPr lang="en-US" sz="1400" dirty="0" err="1" smtClean="0">
                <a:solidFill>
                  <a:schemeClr val="tx1"/>
                </a:solidFill>
              </a:rPr>
              <a:t>CustomerMovingToNewAddress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StreetAddress</a:t>
            </a:r>
            <a:r>
              <a:rPr lang="en-US" sz="1400" dirty="0" smtClean="0">
                <a:solidFill>
                  <a:schemeClr val="tx1"/>
                </a:solidFill>
              </a:rPr>
              <a:t> address)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ApplyChange(new CustomerMovedToNewAddress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   City = </a:t>
            </a:r>
            <a:r>
              <a:rPr lang="en-US" sz="1400" dirty="0" err="1" smtClean="0">
                <a:solidFill>
                  <a:schemeClr val="tx1"/>
                </a:solidFill>
              </a:rPr>
              <a:t>address.City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   CustomerId = </a:t>
            </a:r>
            <a:r>
              <a:rPr lang="en-US" sz="1400" dirty="0" err="1" smtClean="0">
                <a:solidFill>
                  <a:schemeClr val="tx1"/>
                </a:solidFill>
              </a:rPr>
              <a:t>address.CustomerId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   HouseNumber = </a:t>
            </a:r>
            <a:r>
              <a:rPr lang="en-US" sz="1400" dirty="0" err="1" smtClean="0">
                <a:solidFill>
                  <a:schemeClr val="tx1"/>
                </a:solidFill>
              </a:rPr>
              <a:t>address.HouseNumber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   State = </a:t>
            </a:r>
            <a:r>
              <a:rPr lang="en-US" sz="1400" dirty="0" err="1" smtClean="0">
                <a:solidFill>
                  <a:schemeClr val="tx1"/>
                </a:solidFill>
              </a:rPr>
              <a:t>address.State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   Street = </a:t>
            </a:r>
            <a:r>
              <a:rPr lang="en-US" sz="1400" dirty="0" err="1" smtClean="0">
                <a:solidFill>
                  <a:schemeClr val="tx1"/>
                </a:solidFill>
              </a:rPr>
              <a:t>address.Street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   Zip = </a:t>
            </a:r>
            <a:r>
              <a:rPr lang="en-US" sz="1400" dirty="0" err="1" smtClean="0">
                <a:solidFill>
                  <a:schemeClr val="tx1"/>
                </a:solidFill>
              </a:rPr>
              <a:t>address.Zip</a:t>
            </a:r>
            <a:r>
              <a:rPr lang="en-US" sz="1400" dirty="0" smtClean="0">
                <a:solidFill>
                  <a:schemeClr val="tx1"/>
                </a:solidFill>
              </a:rPr>
              <a:t>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});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}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internal void When(CustomerMovedToNewAddress evnt)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{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 _address = new StreetAddress(evnt.HouseNumber, evnt.Street,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        evnt.City, evnt.State, evnt.Zip);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    }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   }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Testing With Event 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   [Test]</a:t>
            </a:r>
          </a:p>
          <a:p>
            <a:pPr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when_registering_a_new_user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Given();</a:t>
            </a:r>
          </a:p>
          <a:p>
            <a:pPr>
              <a:buNone/>
            </a:pPr>
            <a:r>
              <a:rPr lang="en-US" dirty="0" smtClean="0"/>
              <a:t>            When(new </a:t>
            </a:r>
            <a:r>
              <a:rPr lang="en-US" dirty="0" err="1" smtClean="0"/>
              <a:t>RegisterNewCustomer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CustomerId</a:t>
            </a:r>
            <a:r>
              <a:rPr lang="en-US" dirty="0" smtClean="0"/>
              <a:t> = _</a:t>
            </a:r>
            <a:r>
              <a:rPr lang="en-US" dirty="0" err="1" smtClean="0"/>
              <a:t>customerId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            …</a:t>
            </a:r>
          </a:p>
          <a:p>
            <a:pPr>
              <a:buNone/>
            </a:pPr>
            <a:r>
              <a:rPr lang="en-US" dirty="0" smtClean="0"/>
              <a:t>                });</a:t>
            </a:r>
          </a:p>
          <a:p>
            <a:pPr>
              <a:buNone/>
            </a:pPr>
            <a:r>
              <a:rPr lang="en-US" dirty="0" smtClean="0"/>
              <a:t>            Then(new </a:t>
            </a:r>
            <a:r>
              <a:rPr lang="en-US" dirty="0" err="1" smtClean="0"/>
              <a:t>CustomerRegistered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{</a:t>
            </a:r>
          </a:p>
          <a:p>
            <a:pPr>
              <a:buNone/>
            </a:pPr>
            <a:r>
              <a:rPr lang="en-US" dirty="0" smtClean="0"/>
              <a:t>                    Id = _</a:t>
            </a:r>
            <a:r>
              <a:rPr lang="en-US" dirty="0" err="1" smtClean="0"/>
              <a:t>customerId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	    …</a:t>
            </a:r>
          </a:p>
          <a:p>
            <a:pPr>
              <a:buNone/>
            </a:pPr>
            <a:r>
              <a:rPr lang="en-US" dirty="0" smtClean="0"/>
              <a:t>                });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81288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Given:</a:t>
            </a:r>
          </a:p>
          <a:p>
            <a:r>
              <a:rPr lang="en-US" dirty="0" smtClean="0"/>
              <a:t>	A participant “Jane” has a $100 election for medical HSA benefit</a:t>
            </a:r>
          </a:p>
          <a:p>
            <a:r>
              <a:rPr lang="en-US" dirty="0" smtClean="0"/>
              <a:t>	A participant “Jane” submitted a claim for $84.32</a:t>
            </a:r>
          </a:p>
          <a:p>
            <a:r>
              <a:rPr lang="en-US" dirty="0" smtClean="0"/>
              <a:t>	The claim for participant “Jane” for $84.32 was substantiated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When:</a:t>
            </a:r>
          </a:p>
          <a:p>
            <a:r>
              <a:rPr lang="en-US" dirty="0" smtClean="0"/>
              <a:t>	Participant “Jane” submits a claim for $42.34</a:t>
            </a:r>
          </a:p>
          <a:p>
            <a:endParaRPr lang="en-US" dirty="0" smtClean="0"/>
          </a:p>
          <a:p>
            <a:r>
              <a:rPr lang="en-US" dirty="0" smtClean="0"/>
              <a:t>Then:</a:t>
            </a:r>
          </a:p>
          <a:p>
            <a:r>
              <a:rPr lang="en-US" dirty="0" smtClean="0"/>
              <a:t>	The claim for $42.34 is rejected because the participant “Jane” does not </a:t>
            </a:r>
          </a:p>
          <a:p>
            <a:r>
              <a:rPr lang="en-US" dirty="0" smtClean="0"/>
              <a:t>	have a sufficient election balance.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and Events in CQRS facilitate the language of DDD</a:t>
            </a:r>
          </a:p>
          <a:p>
            <a:r>
              <a:rPr lang="en-US" dirty="0" smtClean="0"/>
              <a:t>Separate Reads from Writes and let them evolve</a:t>
            </a:r>
          </a:p>
          <a:p>
            <a:r>
              <a:rPr lang="en-US" dirty="0" smtClean="0"/>
              <a:t>Commands and Events</a:t>
            </a:r>
          </a:p>
          <a:p>
            <a:r>
              <a:rPr lang="en-US" dirty="0" smtClean="0"/>
              <a:t>Record events – Event Sourcing</a:t>
            </a:r>
          </a:p>
          <a:p>
            <a:r>
              <a:rPr lang="en-US" dirty="0" smtClean="0"/>
              <a:t>Richness in testing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DDD</a:t>
            </a:r>
          </a:p>
          <a:p>
            <a:r>
              <a:rPr lang="en-US" dirty="0" smtClean="0"/>
              <a:t>CQRS</a:t>
            </a:r>
          </a:p>
          <a:p>
            <a:r>
              <a:rPr lang="en-US" dirty="0" smtClean="0"/>
              <a:t>Event Sourcing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Greg Young's videos – Google around.</a:t>
            </a:r>
          </a:p>
          <a:p>
            <a:r>
              <a:rPr lang="en-US" sz="2000" dirty="0" smtClean="0"/>
              <a:t>Being the Worst Podcast: </a:t>
            </a:r>
            <a:r>
              <a:rPr lang="en-US" sz="2000" u="sng" dirty="0" smtClean="0">
                <a:hlinkClick r:id="rId2"/>
              </a:rPr>
              <a:t>http://beingtheworst.com/</a:t>
            </a:r>
            <a:endParaRPr lang="en-US" sz="2000" dirty="0" smtClean="0"/>
          </a:p>
          <a:p>
            <a:r>
              <a:rPr lang="en-US" sz="2000" dirty="0" smtClean="0"/>
              <a:t>DDD Google Group / mailing list: </a:t>
            </a:r>
            <a:r>
              <a:rPr lang="en-US" sz="2000" u="sng" dirty="0" smtClean="0">
                <a:hlinkClick r:id="rId3"/>
              </a:rPr>
              <a:t>https://groups.google.com/forum/?fromgroups#!forum/dddcqrs</a:t>
            </a:r>
            <a:endParaRPr lang="en-US" sz="2000" dirty="0" smtClean="0"/>
          </a:p>
          <a:p>
            <a:r>
              <a:rPr lang="en-US" sz="2000" dirty="0" err="1" smtClean="0"/>
              <a:t>Lokad</a:t>
            </a:r>
            <a:r>
              <a:rPr lang="en-US" sz="2000" dirty="0" smtClean="0"/>
              <a:t> CQRS Example: </a:t>
            </a:r>
            <a:r>
              <a:rPr lang="en-US" sz="2000" u="sng" dirty="0" smtClean="0">
                <a:hlinkClick r:id="rId4"/>
              </a:rPr>
              <a:t>https://github.com/Lokad/lokad-cqrs</a:t>
            </a:r>
            <a:endParaRPr lang="en-US" sz="2000" dirty="0" smtClean="0"/>
          </a:p>
          <a:p>
            <a:r>
              <a:rPr lang="en-US" sz="2000" dirty="0" smtClean="0"/>
              <a:t>Simple CQRS: </a:t>
            </a:r>
            <a:r>
              <a:rPr lang="en-US" sz="2000" u="sng" dirty="0" smtClean="0">
                <a:hlinkClick r:id="rId5"/>
              </a:rPr>
              <a:t>http://simplecqrssample.codeplex.com/</a:t>
            </a:r>
            <a:endParaRPr lang="en-US" sz="2000" u="sng" dirty="0" smtClean="0"/>
          </a:p>
          <a:p>
            <a:r>
              <a:rPr lang="en-US" sz="2000" dirty="0" smtClean="0"/>
              <a:t>Greg Young's Simplest Possible Thing: </a:t>
            </a:r>
            <a:r>
              <a:rPr lang="en-US" sz="2000" u="sng" dirty="0" smtClean="0">
                <a:hlinkClick r:id="rId6"/>
              </a:rPr>
              <a:t>https://github.com/gregoryyoung/m-r</a:t>
            </a:r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architectures will not let you do real DDD</a:t>
            </a:r>
          </a:p>
          <a:p>
            <a:r>
              <a:rPr lang="en-US" dirty="0" smtClean="0"/>
              <a:t>When doing DDD then you want to consider CQRS in your architecture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put up with the additional complexity of an ORM?</a:t>
            </a:r>
          </a:p>
          <a:p>
            <a:endParaRPr lang="en-US" dirty="0" smtClean="0"/>
          </a:p>
          <a:p>
            <a:r>
              <a:rPr lang="en-US" dirty="0" smtClean="0"/>
              <a:t>Do you record all the events that changed the state of your system?</a:t>
            </a:r>
          </a:p>
          <a:p>
            <a:endParaRPr lang="en-US" dirty="0" smtClean="0"/>
          </a:p>
          <a:p>
            <a:r>
              <a:rPr lang="en-US" dirty="0" smtClean="0"/>
              <a:t>Do you rehydrate your business objects just to “project” data for a view in the UI?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D</a:t>
            </a:r>
            <a:r>
              <a:rPr lang="en-US" dirty="0" smtClean="0"/>
              <a:t>omain </a:t>
            </a:r>
            <a:r>
              <a:rPr lang="en-US" u="sng" dirty="0" smtClean="0"/>
              <a:t>D</a:t>
            </a:r>
            <a:r>
              <a:rPr lang="en-US" dirty="0" smtClean="0"/>
              <a:t>riven </a:t>
            </a:r>
            <a:r>
              <a:rPr lang="en-US" u="sng" dirty="0" smtClean="0"/>
              <a:t>D</a:t>
            </a:r>
            <a:r>
              <a:rPr lang="en-US" dirty="0" smtClean="0"/>
              <a:t>esign</a:t>
            </a:r>
          </a:p>
          <a:p>
            <a:r>
              <a:rPr lang="en-US" dirty="0" smtClean="0"/>
              <a:t>Good for managing complexity in a domain</a:t>
            </a:r>
          </a:p>
          <a:p>
            <a:r>
              <a:rPr lang="en-US" dirty="0" smtClean="0"/>
              <a:t>Used to provide competitive advantage</a:t>
            </a:r>
          </a:p>
          <a:p>
            <a:r>
              <a:rPr lang="en-US" dirty="0" smtClean="0"/>
              <a:t>Places project focus on the core domain and domain </a:t>
            </a:r>
            <a:r>
              <a:rPr lang="en-US" b="1" i="1" dirty="0" smtClean="0"/>
              <a:t>language</a:t>
            </a:r>
          </a:p>
          <a:p>
            <a:r>
              <a:rPr lang="en-US" dirty="0" smtClean="0"/>
              <a:t>Behavior Centric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848600" cy="914400"/>
          </a:xfrm>
          <a:prstGeom prst="rect">
            <a:avLst/>
          </a:prstGeom>
          <a:solidFill>
            <a:schemeClr val="bg1"/>
          </a:solidFill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962400"/>
            <a:ext cx="7848600" cy="914400"/>
          </a:xfrm>
          <a:prstGeom prst="rect">
            <a:avLst/>
          </a:prstGeom>
          <a:solidFill>
            <a:schemeClr val="bg1"/>
          </a:solidFill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257800"/>
            <a:ext cx="7848600" cy="914400"/>
          </a:xfrm>
          <a:prstGeom prst="rect">
            <a:avLst/>
          </a:prstGeom>
          <a:solidFill>
            <a:schemeClr val="bg1"/>
          </a:solidFill>
          <a:ln w="635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2057400"/>
            <a:ext cx="1066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 smtClean="0"/>
              <a:t>Sales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5410200" y="2057400"/>
            <a:ext cx="1066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 smtClean="0"/>
              <a:t>Purchasing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6858000" y="2057400"/>
            <a:ext cx="10668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dirty="0" smtClean="0"/>
              <a:t>Core Business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819400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UI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4114800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Business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410200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Data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transactional consistency boundary</a:t>
            </a:r>
          </a:p>
          <a:p>
            <a:r>
              <a:rPr lang="en-US" dirty="0" smtClean="0"/>
              <a:t>Is a linguistic element of the Bounded Context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57600" y="3733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14625" y="46482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81425" y="46482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8225" y="46482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4" name="Elbow Connector 13"/>
          <p:cNvCxnSpPr>
            <a:stCxn id="5" idx="0"/>
            <a:endCxn id="4" idx="2"/>
          </p:cNvCxnSpPr>
          <p:nvPr/>
        </p:nvCxnSpPr>
        <p:spPr>
          <a:xfrm rot="5400000" flipH="1" flipV="1">
            <a:off x="3548062" y="3929063"/>
            <a:ext cx="381000" cy="10572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0"/>
            <a:endCxn id="4" idx="2"/>
          </p:cNvCxnSpPr>
          <p:nvPr/>
        </p:nvCxnSpPr>
        <p:spPr>
          <a:xfrm rot="16200000" flipV="1">
            <a:off x="4614863" y="3919537"/>
            <a:ext cx="381000" cy="1076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1" idx="0"/>
            <a:endCxn id="4" idx="2"/>
          </p:cNvCxnSpPr>
          <p:nvPr/>
        </p:nvCxnSpPr>
        <p:spPr>
          <a:xfrm rot="16200000" flipV="1">
            <a:off x="4081463" y="4452937"/>
            <a:ext cx="381000" cy="95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714625" y="54864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34" name="Elbow Connector 33"/>
          <p:cNvCxnSpPr>
            <a:stCxn id="28" idx="0"/>
            <a:endCxn id="5" idx="2"/>
          </p:cNvCxnSpPr>
          <p:nvPr/>
        </p:nvCxnSpPr>
        <p:spPr>
          <a:xfrm rot="5400000" flipH="1" flipV="1">
            <a:off x="3057525" y="5334000"/>
            <a:ext cx="30480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1708150" y="3201988"/>
            <a:ext cx="4794250" cy="3336925"/>
          </a:xfrm>
          <a:custGeom>
            <a:avLst/>
            <a:gdLst>
              <a:gd name="connsiteX0" fmla="*/ 2654300 w 4794250"/>
              <a:gd name="connsiteY0" fmla="*/ 160337 h 3336925"/>
              <a:gd name="connsiteX1" fmla="*/ 663575 w 4794250"/>
              <a:gd name="connsiteY1" fmla="*/ 341312 h 3336925"/>
              <a:gd name="connsiteX2" fmla="*/ 101600 w 4794250"/>
              <a:gd name="connsiteY2" fmla="*/ 2208212 h 3336925"/>
              <a:gd name="connsiteX3" fmla="*/ 1273175 w 4794250"/>
              <a:gd name="connsiteY3" fmla="*/ 3170237 h 3336925"/>
              <a:gd name="connsiteX4" fmla="*/ 2559050 w 4794250"/>
              <a:gd name="connsiteY4" fmla="*/ 3208337 h 3336925"/>
              <a:gd name="connsiteX5" fmla="*/ 4225925 w 4794250"/>
              <a:gd name="connsiteY5" fmla="*/ 2970212 h 3336925"/>
              <a:gd name="connsiteX6" fmla="*/ 4692650 w 4794250"/>
              <a:gd name="connsiteY6" fmla="*/ 1770062 h 3336925"/>
              <a:gd name="connsiteX7" fmla="*/ 3616325 w 4794250"/>
              <a:gd name="connsiteY7" fmla="*/ 312737 h 3336925"/>
              <a:gd name="connsiteX8" fmla="*/ 2654300 w 4794250"/>
              <a:gd name="connsiteY8" fmla="*/ 160337 h 333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4250" h="3336925">
                <a:moveTo>
                  <a:pt x="2654300" y="160337"/>
                </a:moveTo>
                <a:cubicBezTo>
                  <a:pt x="2162175" y="165100"/>
                  <a:pt x="1089025" y="0"/>
                  <a:pt x="663575" y="341312"/>
                </a:cubicBezTo>
                <a:cubicBezTo>
                  <a:pt x="238125" y="682625"/>
                  <a:pt x="0" y="1736725"/>
                  <a:pt x="101600" y="2208212"/>
                </a:cubicBezTo>
                <a:cubicBezTo>
                  <a:pt x="203200" y="2679699"/>
                  <a:pt x="863600" y="3003549"/>
                  <a:pt x="1273175" y="3170237"/>
                </a:cubicBezTo>
                <a:cubicBezTo>
                  <a:pt x="1682750" y="3336925"/>
                  <a:pt x="2066925" y="3241674"/>
                  <a:pt x="2559050" y="3208337"/>
                </a:cubicBezTo>
                <a:cubicBezTo>
                  <a:pt x="3051175" y="3175000"/>
                  <a:pt x="3870325" y="3209924"/>
                  <a:pt x="4225925" y="2970212"/>
                </a:cubicBezTo>
                <a:cubicBezTo>
                  <a:pt x="4581525" y="2730500"/>
                  <a:pt x="4794250" y="2212975"/>
                  <a:pt x="4692650" y="1770062"/>
                </a:cubicBezTo>
                <a:cubicBezTo>
                  <a:pt x="4591050" y="1327150"/>
                  <a:pt x="3957638" y="582612"/>
                  <a:pt x="3616325" y="312737"/>
                </a:cubicBezTo>
                <a:cubicBezTo>
                  <a:pt x="3275012" y="42862"/>
                  <a:pt x="3146425" y="155575"/>
                  <a:pt x="2654300" y="160337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DDD Does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i="1" dirty="0" smtClean="0"/>
              <a:t>Command</a:t>
            </a:r>
            <a:r>
              <a:rPr lang="en-US" dirty="0" smtClean="0"/>
              <a:t> a domain object to do behavior which may result in a change state</a:t>
            </a:r>
          </a:p>
          <a:p>
            <a:r>
              <a:rPr lang="en-US" dirty="0" smtClean="0"/>
              <a:t>“Tell, don’t ask” principle </a:t>
            </a:r>
          </a:p>
          <a:p>
            <a:r>
              <a:rPr lang="en-US" dirty="0" smtClean="0"/>
              <a:t>That is, you should endeavor to </a:t>
            </a:r>
            <a:r>
              <a:rPr lang="en-US" i="1" dirty="0" smtClean="0"/>
              <a:t>tell</a:t>
            </a:r>
            <a:r>
              <a:rPr lang="en-US" dirty="0" smtClean="0"/>
              <a:t> objects what you want them to do; do not </a:t>
            </a:r>
            <a:r>
              <a:rPr lang="en-US" i="1" dirty="0" smtClean="0"/>
              <a:t>ask</a:t>
            </a:r>
            <a:r>
              <a:rPr lang="en-US" dirty="0" smtClean="0"/>
              <a:t> them questions about their state, make a decision, and then tell them what to do.</a:t>
            </a:r>
          </a:p>
          <a:p>
            <a:r>
              <a:rPr lang="en-US" dirty="0" smtClean="0"/>
              <a:t>Domain can “raise events”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15184</TotalTime>
  <Words>1289</Words>
  <Application>Microsoft Office PowerPoint</Application>
  <PresentationFormat>On-screen Show (4:3)</PresentationFormat>
  <Paragraphs>342</Paragraphs>
  <Slides>30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Introduction to CQRS and DDD</vt:lpstr>
      <vt:lpstr>Slide 2</vt:lpstr>
      <vt:lpstr>Contents</vt:lpstr>
      <vt:lpstr>Introduction</vt:lpstr>
      <vt:lpstr>Question?</vt:lpstr>
      <vt:lpstr>DDD</vt:lpstr>
      <vt:lpstr>Bounded Context</vt:lpstr>
      <vt:lpstr>Aggregate Root</vt:lpstr>
      <vt:lpstr>How DDD Does It</vt:lpstr>
      <vt:lpstr>Slide 10</vt:lpstr>
      <vt:lpstr>CQRS</vt:lpstr>
      <vt:lpstr>Simple CQRS Picture</vt:lpstr>
      <vt:lpstr>And in Code?</vt:lpstr>
      <vt:lpstr>CQRS Picture</vt:lpstr>
      <vt:lpstr>Read Model</vt:lpstr>
      <vt:lpstr>Eventual Consistency</vt:lpstr>
      <vt:lpstr>CQRS Picture</vt:lpstr>
      <vt:lpstr>Commands</vt:lpstr>
      <vt:lpstr>Command Handlers</vt:lpstr>
      <vt:lpstr>Slide 20</vt:lpstr>
      <vt:lpstr>Event Sourcing</vt:lpstr>
      <vt:lpstr>CQRS Picture</vt:lpstr>
      <vt:lpstr>Events</vt:lpstr>
      <vt:lpstr>Event Handlers</vt:lpstr>
      <vt:lpstr>Slide 25</vt:lpstr>
      <vt:lpstr>Slide 26</vt:lpstr>
      <vt:lpstr>Unit Testing With Event Sourcing</vt:lpstr>
      <vt:lpstr>Test Report</vt:lpstr>
      <vt:lpstr>Summary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CQRS and DDD</dc:title>
  <dc:creator>Robert Macdonald Smith</dc:creator>
  <cp:lastModifiedBy>Robert Macdonald Smith</cp:lastModifiedBy>
  <cp:revision>319</cp:revision>
  <dcterms:created xsi:type="dcterms:W3CDTF">2013-03-18T20:17:14Z</dcterms:created>
  <dcterms:modified xsi:type="dcterms:W3CDTF">2013-05-04T17:14:49Z</dcterms:modified>
</cp:coreProperties>
</file>