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38"/>
  </p:notesMasterIdLst>
  <p:sldIdLst>
    <p:sldId id="256" r:id="rId3"/>
    <p:sldId id="305" r:id="rId4"/>
    <p:sldId id="257" r:id="rId5"/>
    <p:sldId id="311" r:id="rId6"/>
    <p:sldId id="258" r:id="rId7"/>
    <p:sldId id="259" r:id="rId8"/>
    <p:sldId id="260" r:id="rId9"/>
    <p:sldId id="31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3" r:id="rId20"/>
    <p:sldId id="270" r:id="rId21"/>
    <p:sldId id="271" r:id="rId22"/>
    <p:sldId id="273" r:id="rId23"/>
    <p:sldId id="275" r:id="rId24"/>
    <p:sldId id="276" r:id="rId25"/>
    <p:sldId id="306" r:id="rId26"/>
    <p:sldId id="307" r:id="rId27"/>
    <p:sldId id="308" r:id="rId28"/>
    <p:sldId id="309" r:id="rId29"/>
    <p:sldId id="295" r:id="rId30"/>
    <p:sldId id="310" r:id="rId31"/>
    <p:sldId id="313" r:id="rId32"/>
    <p:sldId id="314" r:id="rId33"/>
    <p:sldId id="317" r:id="rId34"/>
    <p:sldId id="318" r:id="rId35"/>
    <p:sldId id="315" r:id="rId36"/>
    <p:sldId id="31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32" autoAdjust="0"/>
  </p:normalViewPr>
  <p:slideViewPr>
    <p:cSldViewPr>
      <p:cViewPr>
        <p:scale>
          <a:sx n="75" d="100"/>
          <a:sy n="75" d="100"/>
        </p:scale>
        <p:origin x="-1656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893FDF0-21EC-4C1C-820C-DCA8F19A4026}" type="datetimeFigureOut">
              <a:rPr lang="zh-TW" altLang="en-US"/>
              <a:pPr>
                <a:defRPr/>
              </a:pPr>
              <a:t>2010/10/28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02E68B-9BC7-4611-829F-AF681F8D78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792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02E68B-9BC7-4611-829F-AF681F8D782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glGetShaderiv</a:t>
            </a:r>
            <a:r>
              <a:rPr lang="en-US" altLang="zh-TW" dirty="0" smtClean="0"/>
              <a:t> — return a parameter from a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object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glGetShaderInfoLog</a:t>
            </a:r>
            <a:r>
              <a:rPr lang="en-US" altLang="zh-TW" dirty="0" smtClean="0"/>
              <a:t> — Returns the information log for a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object</a:t>
            </a:r>
            <a:endParaRPr lang="zh-TW" altLang="en-US" dirty="0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D667AC-B271-4B58-AAFC-1C0204DAAACE}" type="slidenum">
              <a:rPr lang="zh-TW" altLang="en-US" smtClean="0"/>
              <a:pPr/>
              <a:t>24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glGetShaderiv — return a parameter from a shader object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glGetShaderInfoLog — Returns the information log for a shader object</a:t>
            </a:r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06CBE2-0A58-4AC7-BBFE-219A1EAC754A}" type="slidenum">
              <a:rPr lang="zh-TW" altLang="en-US" smtClean="0"/>
              <a:pPr/>
              <a:t>25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41E2A-9136-4BD6-8356-F026255777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74462-2FCA-460D-ADBC-0E2763C2FB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0349" y="228600"/>
            <a:ext cx="2076451" cy="63246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1" y="228600"/>
            <a:ext cx="6076951" cy="63246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C1A5C-A1F2-49CF-A51A-EF3C7E4242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08CB-9170-4A56-BC81-23C8C3F1BDB9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1291-5009-4139-8534-A3356D698E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4413-92A7-4FFD-9FDE-2D4ADDCA8CA0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8DE5-B14D-4201-BF8C-F01F3D7D06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EB13-7887-4245-A3D2-3B041BFA168A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F70BC-56E2-4681-8DC2-F2F6BA3257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96B0-F4A4-4D1A-8A98-F05566057D12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BB97-AB00-4747-9812-1C678DF9E3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D60E4-0245-4E7B-9806-D68D395D28B7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D65E-F56E-4746-A278-A8855889CF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B7FF9-5AB4-4986-B2EB-395CC10DC6F7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7735E-741B-4D10-9C89-487089D5A9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BF52-0410-492D-9C5C-8B60A13C20C6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B38C-41DD-4104-86CE-88834B9FD5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CA3A-AF90-4A45-98BF-46278B66B2FF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5E52-129D-4FB0-8B0F-8B8F009F71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48234-5B9B-4908-8B2A-0E212F8F0B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B6BA-C6E2-4E2F-AC46-A05506B2246D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A7CC8-AF8F-429D-BB06-CA5AAA1F1C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E273-FFEC-465E-96BC-24C273505BE6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7386-7D31-41E6-A261-2EEE4293B3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B5D90-ECBF-4F87-A88F-1B4A8FEA2DFE}" type="datetimeFigureOut">
              <a:rPr lang="en-US"/>
              <a:pPr>
                <a:defRPr/>
              </a:pPr>
              <a:t>10/28/2010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0153F-A942-4F81-B2BE-65D3D06A01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9E781-93BC-485B-9EFD-03B1C1D6F4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1" y="16002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1" y="16002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BC94-0FE6-41D9-BB16-A0F9A63635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9ACE-8305-429C-9FD1-ED5BD15F7F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1EE70-E6F5-4EFC-8D48-B81BE14793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54DC8-0BA1-4051-9A95-EAC5E3A01A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D7E26-C48D-44E6-ADC3-D2C8E5E223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3B3E-984E-4E6F-9B98-12804E899C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Line 20"/>
          <p:cNvSpPr>
            <a:spLocks/>
          </p:cNvSpPr>
          <p:nvPr/>
        </p:nvSpPr>
        <p:spPr bwMode="auto">
          <a:xfrm>
            <a:off x="304800" y="1447800"/>
            <a:ext cx="8458200" cy="0"/>
          </a:xfrm>
          <a:prstGeom prst="line">
            <a:avLst/>
          </a:prstGeom>
          <a:noFill/>
          <a:ln w="25400" cap="rnd" algn="ctr">
            <a:solidFill>
              <a:srgbClr val="00583D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85349" name="Line 20"/>
          <p:cNvSpPr>
            <a:spLocks/>
          </p:cNvSpPr>
          <p:nvPr/>
        </p:nvSpPr>
        <p:spPr bwMode="auto">
          <a:xfrm>
            <a:off x="311150" y="1447800"/>
            <a:ext cx="8458200" cy="0"/>
          </a:xfrm>
          <a:prstGeom prst="line">
            <a:avLst/>
          </a:prstGeom>
          <a:noFill/>
          <a:ln w="25400" cap="rnd" algn="ctr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534150"/>
            <a:ext cx="381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accent3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57150"/>
            <a:ext cx="533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F878C7-F0CE-4992-A123-A43124A43F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ln/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Char char="•"/>
        <a:defRPr sz="3000">
          <a:solidFill>
            <a:srgbClr val="FFFFFF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–"/>
        <a:defRPr sz="2800">
          <a:solidFill>
            <a:srgbClr val="FFFFFF"/>
          </a:solidFill>
          <a:latin typeface="Arial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Char char="•"/>
        <a:defRPr sz="2600">
          <a:solidFill>
            <a:srgbClr val="FFFFFF"/>
          </a:solidFill>
          <a:latin typeface="Arial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–"/>
        <a:defRPr sz="2400">
          <a:solidFill>
            <a:srgbClr val="FFFFFF"/>
          </a:solidFill>
          <a:latin typeface="Arial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›"/>
        <a:defRPr sz="2200">
          <a:solidFill>
            <a:srgbClr val="FFFFFF"/>
          </a:solidFill>
          <a:latin typeface="Arial" charset="0"/>
        </a:defRPr>
      </a:lvl5pPr>
      <a:lvl6pPr marL="2514600" indent="-228600" algn="l" rtl="0" eaLnBrk="1" fontAlgn="base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›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›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›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2"/>
        </a:buClr>
        <a:buSzPct val="110000"/>
        <a:buFont typeface="Arial" charset="0"/>
        <a:buChar char="›"/>
        <a:defRPr sz="2000">
          <a:solidFill>
            <a:srgbClr val="FFFFFF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052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57FCA3C9-B063-4EF8-820C-28D69B2D9E3D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829B6DA-9284-4823-B1A5-C580870025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39775"/>
            <a:ext cx="77724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TW" sz="4800" smtClean="0">
                <a:solidFill>
                  <a:srgbClr val="23FFBB"/>
                </a:solidFill>
                <a:ea typeface="新細明體" pitchFamily="18" charset="-120"/>
              </a:rPr>
              <a:t>OpenGL  shading  Language (GLSL)</a:t>
            </a:r>
            <a:endParaRPr lang="zh-TW" altLang="en-US" sz="4800" smtClean="0">
              <a:solidFill>
                <a:srgbClr val="23FFBB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GLSL Language Definition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FFFF00"/>
                </a:solidFill>
                <a:ea typeface="新細明體" pitchFamily="18" charset="-120"/>
              </a:rPr>
              <a:t>Data Type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float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Floating-point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bool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Boolean (</a:t>
            </a:r>
            <a:r>
              <a:rPr lang="en-US" altLang="zh-TW" sz="2400" i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true 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or </a:t>
            </a:r>
            <a:r>
              <a:rPr lang="en-US" altLang="zh-TW" sz="2400" i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false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vec2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Vector with two floats.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vec3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Vector with three floats.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vec4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Vector with four floats.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mat2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2x2 floating-point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mat3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3x3 floating-point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mat4	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4x4 floating-point matrix.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Vector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Vector is like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You can use following to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.r .g .b .a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.x .y .z .w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.s .t .p .q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91FFDD"/>
                </a:solidFill>
                <a:ea typeface="新細明體" pitchFamily="18" charset="-120"/>
              </a:rPr>
              <a:t>vec4 color;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smtClean="0">
                <a:solidFill>
                  <a:srgbClr val="91FFDD"/>
                </a:solidFill>
                <a:ea typeface="新細明體" pitchFamily="18" charset="-120"/>
              </a:rPr>
              <a:t>color.rgb = vec3(1.0 , 1.0 , 0.0 ); </a:t>
            </a:r>
            <a:r>
              <a:rPr lang="en-US" altLang="zh-TW" sz="2000" dirty="0" err="1" smtClean="0">
                <a:solidFill>
                  <a:srgbClr val="91FFDD"/>
                </a:solidFill>
                <a:ea typeface="新細明體" pitchFamily="18" charset="-120"/>
              </a:rPr>
              <a:t>color.a</a:t>
            </a:r>
            <a:r>
              <a:rPr lang="en-US" altLang="zh-TW" sz="2000" dirty="0" smtClean="0">
                <a:solidFill>
                  <a:srgbClr val="91FFDD"/>
                </a:solidFill>
                <a:ea typeface="新細明體" pitchFamily="18" charset="-120"/>
              </a:rPr>
              <a:t> = 0.5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or </a:t>
            </a:r>
            <a:r>
              <a:rPr lang="en-US" altLang="zh-TW" sz="2000" dirty="0" smtClean="0">
                <a:solidFill>
                  <a:srgbClr val="91FFDD"/>
                </a:solidFill>
                <a:ea typeface="新細明體" pitchFamily="18" charset="-120"/>
              </a:rPr>
              <a:t>color = vec4(1.0 , 1.0 , 0.0 , 0.5);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or </a:t>
            </a:r>
            <a:r>
              <a:rPr lang="en-US" altLang="zh-TW" sz="2000" dirty="0" err="1" smtClean="0">
                <a:solidFill>
                  <a:srgbClr val="91FFDD"/>
                </a:solidFill>
                <a:ea typeface="新細明體" pitchFamily="18" charset="-120"/>
              </a:rPr>
              <a:t>color.xy</a:t>
            </a:r>
            <a:r>
              <a:rPr lang="en-US" altLang="zh-TW" sz="2000" dirty="0" smtClean="0">
                <a:solidFill>
                  <a:srgbClr val="91FFDD"/>
                </a:solidFill>
                <a:ea typeface="新細明體" pitchFamily="18" charset="-120"/>
              </a:rPr>
              <a:t> = vec2(1.0 , 1.0); color.zw =vec2(0.0 , 0.5);</a:t>
            </a:r>
          </a:p>
          <a:p>
            <a:pPr eaLnBrk="1" hangingPunct="1"/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Addition data type : Texture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Sampler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 smtClean="0">
                <a:ea typeface="新細明體" pitchFamily="18" charset="-120"/>
              </a:rPr>
              <a:t>sampler{1,2,3}D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 smtClean="0">
                <a:ea typeface="新細明體" pitchFamily="18" charset="-120"/>
              </a:rPr>
              <a:t>sampler{1,2}</a:t>
            </a:r>
            <a:r>
              <a:rPr lang="en-US" altLang="zh-TW" sz="2400" b="1" dirty="0" err="1" smtClean="0">
                <a:ea typeface="新細明體" pitchFamily="18" charset="-120"/>
              </a:rPr>
              <a:t>DShadow</a:t>
            </a:r>
            <a:endParaRPr lang="en-US" altLang="zh-TW" sz="2400" b="1" dirty="0" smtClean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 err="1" smtClean="0">
                <a:ea typeface="新細明體" pitchFamily="18" charset="-120"/>
              </a:rPr>
              <a:t>samplerCube</a:t>
            </a:r>
            <a:endParaRPr lang="en-US" altLang="zh-TW" sz="2400" b="1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b="1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ea typeface="新細明體" pitchFamily="18" charset="-120"/>
              </a:rPr>
              <a:t>sampler{1,2,3}D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Texture unit to access the content of texture (</a:t>
            </a:r>
            <a:r>
              <a:rPr lang="en-US" altLang="zh-TW" sz="2400" dirty="0" err="1" smtClean="0"/>
              <a:t>texel</a:t>
            </a:r>
            <a:r>
              <a:rPr lang="en-US" altLang="zh-TW" sz="2400" dirty="0" smtClean="0">
                <a:ea typeface="新細明體" pitchFamily="18" charset="-12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ea typeface="新細明體" pitchFamily="18" charset="-120"/>
              </a:rPr>
              <a:t>sampler*</a:t>
            </a:r>
            <a:r>
              <a:rPr lang="en-US" altLang="zh-TW" sz="2800" b="1" dirty="0" err="1" smtClean="0">
                <a:ea typeface="新細明體" pitchFamily="18" charset="-120"/>
              </a:rPr>
              <a:t>DShadow</a:t>
            </a:r>
            <a:endParaRPr lang="en-US" altLang="zh-TW" sz="2800" b="1" dirty="0" smtClean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 depth texture for shadow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err="1" smtClean="0">
                <a:ea typeface="新細明體" pitchFamily="18" charset="-120"/>
              </a:rPr>
              <a:t>samplerCube</a:t>
            </a:r>
            <a:r>
              <a:rPr lang="en-US" altLang="zh-TW" sz="2800" b="1" dirty="0" smtClean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 cube map.</a:t>
            </a:r>
            <a:endParaRPr lang="zh-TW" altLang="en-US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Addition data type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ea typeface="新細明體" pitchFamily="18" charset="-120"/>
              </a:rPr>
              <a:t>struct, array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Similar to C.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No union, enum, class</a:t>
            </a:r>
            <a:endParaRPr lang="zh-TW" altLang="en-US" smtClean="0">
              <a:ea typeface="新細明體" pitchFamily="18" charset="-120"/>
            </a:endParaRPr>
          </a:p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Qualifiers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Used to management the input and output of shaders.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 Communicate frequently changing variables from the application to a vertex shader.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uniform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Communicate infrequently changing variables from the application to any shader.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varying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Communicate interpolated variables from a vertex shader to a fragment shader</a:t>
            </a:r>
            <a:endParaRPr lang="zh-TW" altLang="en-US" sz="2000" smtClean="0">
              <a:ea typeface="新細明體" pitchFamily="18" charset="-120"/>
            </a:endParaRPr>
          </a:p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Qualifiers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87675" y="3717925"/>
            <a:ext cx="3600450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Vertex </a:t>
            </a:r>
            <a:r>
              <a:rPr kumimoji="0" lang="en-US" altLang="zh-TW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Shader</a:t>
            </a:r>
            <a:endParaRPr kumimoji="0" lang="en-US" altLang="zh-TW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87675" y="5157788"/>
            <a:ext cx="3600450" cy="576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Fragment </a:t>
            </a:r>
            <a:r>
              <a:rPr kumimoji="0" lang="en-US" altLang="zh-TW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Shader</a:t>
            </a:r>
            <a:endParaRPr kumimoji="0" lang="en-US" altLang="zh-TW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859338" y="256540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57200" y="2276475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rgbClr val="FFFF00"/>
                </a:solidFill>
              </a:rPr>
              <a:t>OpenGL Application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4859338" y="436562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692275" y="393382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1692275" y="544512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1692275" y="2997200"/>
            <a:ext cx="0" cy="2447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11188" y="3141663"/>
            <a:ext cx="1141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b="1"/>
              <a:t>uniform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3348038" y="2565400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708400" y="2133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b="1"/>
              <a:t>attribute</a:t>
            </a: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3810000" y="44370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b="1"/>
              <a:t>varying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Vertex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8689975" cy="4800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Fragment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650288" cy="4191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Important !!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Vertex shader executes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once per-vertex</a:t>
            </a:r>
            <a:r>
              <a:rPr lang="en-US" altLang="zh-TW" smtClean="0">
                <a:ea typeface="新細明體" pitchFamily="18" charset="-120"/>
              </a:rPr>
              <a:t>, fragment (pixel) shader executes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once per-pixel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When computing lighting, all the vectors (vertex position, normal, eye, lights…etc) should be </a:t>
            </a:r>
            <a:r>
              <a:rPr lang="en-US" altLang="zh-TW" smtClean="0">
                <a:solidFill>
                  <a:srgbClr val="FFFF00"/>
                </a:solidFill>
                <a:ea typeface="新細明體" pitchFamily="18" charset="-120"/>
              </a:rPr>
              <a:t>in the same coordinates system </a:t>
            </a:r>
            <a:endParaRPr lang="zh-TW" altLang="en-US" smtClean="0">
              <a:solidFill>
                <a:srgbClr val="FFFF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Vertex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 Code Example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varying vec3 normal, lightDir;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noProof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void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vec4 vertexPos = gl_ModelViewMatrix * gl_Vertex;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normal = normalize(gl_NormalMatrix * gl_Normal);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lightDir = vec3(gl_LightSource[0].position.xyz - vertexPos);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gl_Position = ftransform();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}</a:t>
            </a:r>
            <a:endParaRPr lang="zh-TW" altLang="en-US" sz="3600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Shader</a:t>
            </a:r>
            <a:endParaRPr lang="zh-TW" altLang="en-US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shader is </a:t>
            </a:r>
            <a:r>
              <a:rPr lang="en-US" altLang="zh-TW" sz="2800" u="sng" smtClean="0">
                <a:solidFill>
                  <a:srgbClr val="FFFF00"/>
                </a:solidFill>
              </a:rPr>
              <a:t>a set of software instructions</a:t>
            </a:r>
            <a:r>
              <a:rPr lang="en-US" altLang="zh-TW" sz="2800" smtClean="0"/>
              <a:t>, which is used to program the </a:t>
            </a:r>
            <a:r>
              <a:rPr lang="en-US" altLang="zh-TW" sz="2800" u="sng" smtClean="0">
                <a:solidFill>
                  <a:srgbClr val="FFFF00"/>
                </a:solidFill>
              </a:rPr>
              <a:t>graphics processing unit (GPU)</a:t>
            </a:r>
            <a:r>
              <a:rPr lang="en-US" altLang="zh-TW" sz="2800" smtClean="0"/>
              <a:t> programmable rendering pipeline.</a:t>
            </a:r>
            <a:endParaRPr lang="zh-TW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Fragment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 Code Example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varying vec3 normal, lightDir;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noProof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void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vec3 N = normalize(normal);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vec3 L = normalize(lightDir);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noProof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vec4 cr = gl_FrontMaterial.diffuse;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vec4 cl = gl_LightSource[0].diffuse;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gl_FragColor =  cr * cl * max(0.0, dot(N, L));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Use GLSL in OpenGL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GLEW: The OpenGL Extension Wrangler Library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FFFF00"/>
                </a:solidFill>
                <a:ea typeface="新細明體" pitchFamily="18" charset="-120"/>
                <a:hlinkClick r:id="rId2"/>
              </a:rPr>
              <a:t>http://glew.sourceforge.net/</a:t>
            </a:r>
            <a:endParaRPr lang="en-US" altLang="zh-TW" sz="2400" dirty="0" smtClean="0">
              <a:solidFill>
                <a:srgbClr val="FFFF00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sz="2800" dirty="0" err="1" smtClean="0">
                <a:ea typeface="新細明體" pitchFamily="18" charset="-120"/>
              </a:rPr>
              <a:t>glew.h</a:t>
            </a:r>
            <a:r>
              <a:rPr lang="en-US" altLang="zh-TW" sz="2800" dirty="0" smtClean="0">
                <a:ea typeface="新細明體" pitchFamily="18" charset="-120"/>
              </a:rPr>
              <a:t> / glew.lib</a:t>
            </a:r>
          </a:p>
          <a:p>
            <a:pPr lvl="1"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Check OpenGL 2.0 support with </a:t>
            </a:r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glewinfo.exe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How to Use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en-US" altLang="zh-TW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71550" y="2997200"/>
            <a:ext cx="1509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/>
              <a:t>Shader Code</a:t>
            </a:r>
          </a:p>
        </p:txBody>
      </p:sp>
      <p:sp>
        <p:nvSpPr>
          <p:cNvPr id="34820" name="Text Box 11"/>
          <p:cNvSpPr txBox="1">
            <a:spLocks noChangeArrowheads="1"/>
          </p:cNvSpPr>
          <p:nvPr/>
        </p:nvSpPr>
        <p:spPr bwMode="auto">
          <a:xfrm>
            <a:off x="990600" y="1916113"/>
            <a:ext cx="296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/>
              <a:t>Create shader objects</a:t>
            </a:r>
            <a:endParaRPr kumimoji="0" lang="zh-TW" altLang="en-US" sz="2000" b="1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4140200" y="2779713"/>
            <a:ext cx="863600" cy="866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Shader</a:t>
            </a:r>
            <a:endParaRPr kumimoji="0" lang="en-US" altLang="zh-TW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Object</a:t>
            </a:r>
          </a:p>
        </p:txBody>
      </p:sp>
      <p:sp>
        <p:nvSpPr>
          <p:cNvPr id="34824" name="Line 15"/>
          <p:cNvSpPr>
            <a:spLocks noChangeShapeType="1"/>
          </p:cNvSpPr>
          <p:nvPr/>
        </p:nvSpPr>
        <p:spPr bwMode="auto">
          <a:xfrm>
            <a:off x="4038600" y="2057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5" name="Line 16"/>
          <p:cNvSpPr>
            <a:spLocks noChangeShapeType="1"/>
          </p:cNvSpPr>
          <p:nvPr/>
        </p:nvSpPr>
        <p:spPr bwMode="auto">
          <a:xfrm>
            <a:off x="4572000" y="20574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6" name="Line 17"/>
          <p:cNvSpPr>
            <a:spLocks noChangeShapeType="1"/>
          </p:cNvSpPr>
          <p:nvPr/>
        </p:nvSpPr>
        <p:spPr bwMode="auto">
          <a:xfrm>
            <a:off x="2451100" y="3213100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2133600" y="2781300"/>
            <a:ext cx="1933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000" b="1"/>
              <a:t>Load Source</a:t>
            </a:r>
          </a:p>
        </p:txBody>
      </p:sp>
      <p:sp>
        <p:nvSpPr>
          <p:cNvPr id="34828" name="Line 19"/>
          <p:cNvSpPr>
            <a:spLocks noChangeShapeType="1"/>
          </p:cNvSpPr>
          <p:nvPr/>
        </p:nvSpPr>
        <p:spPr bwMode="auto">
          <a:xfrm>
            <a:off x="4572000" y="37179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9" name="Text Box 20"/>
          <p:cNvSpPr txBox="1">
            <a:spLocks noChangeArrowheads="1"/>
          </p:cNvSpPr>
          <p:nvPr/>
        </p:nvSpPr>
        <p:spPr bwMode="auto">
          <a:xfrm>
            <a:off x="228600" y="5803900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/>
              <a:t>Create a program object</a:t>
            </a:r>
            <a:endParaRPr kumimoji="0" lang="zh-TW" altLang="en-US" sz="2000" b="1"/>
          </a:p>
        </p:txBody>
      </p:sp>
      <p:sp>
        <p:nvSpPr>
          <p:cNvPr id="34830" name="Line 21"/>
          <p:cNvSpPr>
            <a:spLocks noChangeShapeType="1"/>
          </p:cNvSpPr>
          <p:nvPr/>
        </p:nvSpPr>
        <p:spPr bwMode="auto">
          <a:xfrm>
            <a:off x="3319463" y="6019800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4140200" y="5586413"/>
            <a:ext cx="965200" cy="866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Shader</a:t>
            </a:r>
            <a:endParaRPr kumimoji="0" lang="en-US" altLang="zh-TW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Program</a:t>
            </a:r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3924300" y="4294188"/>
            <a:ext cx="1295400" cy="503237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zh-TW" b="1">
                <a:solidFill>
                  <a:srgbClr val="F3F2E5"/>
                </a:solidFill>
                <a:ea typeface="新細明體" pitchFamily="18" charset="-120"/>
              </a:rPr>
              <a:t>compiler</a:t>
            </a:r>
            <a:endParaRPr kumimoji="0" lang="zh-TW" altLang="en-US" b="1">
              <a:solidFill>
                <a:srgbClr val="F3F2E5"/>
              </a:solidFill>
              <a:ea typeface="新細明體" pitchFamily="18" charset="-120"/>
            </a:endParaRPr>
          </a:p>
        </p:txBody>
      </p:sp>
      <p:sp>
        <p:nvSpPr>
          <p:cNvPr id="34837" name="Line 24"/>
          <p:cNvSpPr>
            <a:spLocks noChangeShapeType="1"/>
          </p:cNvSpPr>
          <p:nvPr/>
        </p:nvSpPr>
        <p:spPr bwMode="auto">
          <a:xfrm>
            <a:off x="4572000" y="486886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38" name="Text Box 25"/>
          <p:cNvSpPr txBox="1">
            <a:spLocks noChangeArrowheads="1"/>
          </p:cNvSpPr>
          <p:nvPr/>
        </p:nvSpPr>
        <p:spPr bwMode="auto">
          <a:xfrm>
            <a:off x="3581400" y="4941888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/>
              <a:t>Attach</a:t>
            </a:r>
          </a:p>
        </p:txBody>
      </p:sp>
      <p:sp>
        <p:nvSpPr>
          <p:cNvPr id="34839" name="Line 26"/>
          <p:cNvSpPr>
            <a:spLocks noChangeShapeType="1"/>
          </p:cNvSpPr>
          <p:nvPr/>
        </p:nvSpPr>
        <p:spPr bwMode="auto">
          <a:xfrm>
            <a:off x="5435600" y="60928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40" name="Text Box 27"/>
          <p:cNvSpPr txBox="1">
            <a:spLocks noChangeArrowheads="1"/>
          </p:cNvSpPr>
          <p:nvPr/>
        </p:nvSpPr>
        <p:spPr bwMode="auto">
          <a:xfrm>
            <a:off x="5410200" y="5589588"/>
            <a:ext cx="218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/>
              <a:t>Link and use it!</a:t>
            </a:r>
          </a:p>
        </p:txBody>
      </p:sp>
      <p:sp>
        <p:nvSpPr>
          <p:cNvPr id="34841" name="Text Box 29"/>
          <p:cNvSpPr txBox="1">
            <a:spLocks noChangeArrowheads="1"/>
          </p:cNvSpPr>
          <p:nvPr/>
        </p:nvSpPr>
        <p:spPr bwMode="auto">
          <a:xfrm>
            <a:off x="7315200" y="6153150"/>
            <a:ext cx="171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 b="1"/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How to Use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1 : Create shader objects</a:t>
            </a:r>
            <a:endParaRPr lang="en-US" altLang="zh-TW" sz="2800" b="1" smtClean="0">
              <a:solidFill>
                <a:srgbClr val="FFFF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GLuint</a:t>
            </a:r>
            <a:r>
              <a:rPr lang="en-US" altLang="zh-TW" sz="2400" smtClean="0"/>
              <a:t>  </a:t>
            </a: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glCreateShader(GLenum shaderType);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shaderType</a:t>
            </a:r>
            <a:endParaRPr lang="en-US" altLang="zh-TW" sz="2400" smtClean="0">
              <a:ea typeface="新細明體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8" charset="-120"/>
              </a:rPr>
              <a:t>GL_VERTEX_SHADER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8" charset="-120"/>
              </a:rPr>
              <a:t>GL_FRAGMENT_SHADER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2 : Load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void  glShaderSource ( GLuint		shader,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				      	     GLsizei		count,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    				      	     const GLchar**	string, </a:t>
            </a:r>
            <a:b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</a:b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				     const GLint *   	length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To load the source code of a shader from the array of strings.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How to Use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3 : Compile the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void  glCompileShader(GLuint   shader);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The status of the compilation can be queried by functions </a:t>
            </a: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glGetShaderiv </a:t>
            </a:r>
            <a:r>
              <a:rPr lang="en-US" altLang="zh-TW" sz="2400" smtClean="0">
                <a:ea typeface="新細明體" pitchFamily="18" charset="-120"/>
              </a:rPr>
              <a:t>and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glGetShaderInfoLog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TW" sz="180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4 : Create program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GLuint  glCreateProgram(void);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b="1" smtClean="0">
              <a:solidFill>
                <a:srgbClr val="FFFF00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5 : Attach shader objects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void  glAttachShader(  GLuint 	program, </a:t>
            </a:r>
            <a:b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</a:b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				     GLuint  	shader);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Vertex shaders and fragment shaders can be attached with the same program object.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	</a:t>
            </a:r>
            <a:endParaRPr lang="zh-TW" altLang="en-US" sz="2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How to Use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6 : Link the program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void glLinkProgram(GLuint   program);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The status of the compilation can be queried by functions </a:t>
            </a: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glGetProgramiv </a:t>
            </a:r>
            <a:r>
              <a:rPr lang="en-US" altLang="zh-TW" sz="2400" smtClean="0">
                <a:ea typeface="新細明體" pitchFamily="18" charset="-120"/>
              </a:rPr>
              <a:t>and</a:t>
            </a:r>
            <a:r>
              <a:rPr lang="en-US" altLang="zh-TW" sz="2400" smtClean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glGetProgramInfoLog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23FFBB"/>
                </a:solidFill>
                <a:ea typeface="新細明體" pitchFamily="18" charset="-120"/>
              </a:rPr>
              <a:t>Step 7 : Use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smtClean="0">
                <a:solidFill>
                  <a:srgbClr val="FFFF00"/>
                </a:solidFill>
                <a:ea typeface="新細明體" pitchFamily="18" charset="-120"/>
              </a:rPr>
              <a:t>void glUseProgram(GLuint   program);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Tells OpenGL to use the program to replace the fixed-function pipeline.</a:t>
            </a:r>
            <a:endParaRPr lang="en-US" altLang="zh-TW" sz="2400" b="1" smtClean="0">
              <a:solidFill>
                <a:srgbClr val="FFFF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Vertex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 Code Example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varying vec3 normal, lightDir;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noProof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void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vec4 vertexPos = gl_ModelViewMatrix * gl_Vertex;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normal = normalize(gl_NormalMatrix * gl_Normal);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lightDir = vec3(gl_LightSource[0].position.xyz - vertexPos);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gl_Position = ftransform();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}</a:t>
            </a:r>
            <a:endParaRPr lang="zh-TW" altLang="en-US" sz="3600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Fragment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 Code Example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varying vec3 normal, lightDir;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noProof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void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vec3 N = normalize(normal);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vec3 L = normalize(lightDir);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noProof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vec4 cr = gl_FrontMaterial.diffuse;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vec4 cl = gl_LightSource[0].diffuse;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	gl_FragColor =  cr * cl * max(0.0, dot(N, L));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noProof="1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Demo</a:t>
            </a:r>
            <a:endParaRPr lang="en-US" altLang="zh-TW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31242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09800"/>
            <a:ext cx="31242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Homework #2</a:t>
            </a:r>
            <a:endParaRPr lang="zh-TW" altLang="en-US" dirty="0" smtClean="0"/>
          </a:p>
        </p:txBody>
      </p:sp>
      <p:pic>
        <p:nvPicPr>
          <p:cNvPr id="41987" name="Picture 2" descr="C:\Documents and Settings\chyei\My Documents\ball_fla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31718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3" descr="C:\Documents and Settings\chyei\My Documents\ball_gourau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95400"/>
            <a:ext cx="31718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 descr="C:\Documents and Settings\chyei\My Documents\ball_phong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057650"/>
            <a:ext cx="31718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Original Rendering Pipeline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1676400"/>
            <a:ext cx="7513637" cy="4419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Development in R204</a:t>
            </a:r>
            <a:endParaRPr lang="zh-TW" altLang="en-US" sz="4000" dirty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altLang="zh-TW" dirty="0" smtClean="0"/>
              <a:t>All computers in R204 support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OpenGL and GLSL</a:t>
            </a:r>
          </a:p>
          <a:p>
            <a:pPr lvl="1"/>
            <a:r>
              <a:rPr lang="en-US" altLang="zh-TW" dirty="0" smtClean="0"/>
              <a:t>Both the built-in and independent graphics cards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To avoid access administrators’ authority</a:t>
            </a:r>
          </a:p>
          <a:p>
            <a:pPr lvl="1"/>
            <a:r>
              <a:rPr lang="en-US" altLang="zh-TW" dirty="0" smtClean="0"/>
              <a:t>You can put all the library and </a:t>
            </a:r>
            <a:r>
              <a:rPr lang="en-US" altLang="zh-TW" dirty="0" err="1" smtClean="0"/>
              <a:t>dll</a:t>
            </a:r>
            <a:r>
              <a:rPr lang="en-US" altLang="zh-TW" dirty="0" smtClean="0"/>
              <a:t> files you need under the same directory with the executable file. 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Notes for skeleton code</a:t>
            </a:r>
            <a:endParaRPr lang="zh-TW" altLang="en-US" sz="4000" dirty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zh-TW" dirty="0" smtClean="0"/>
              <a:t>Sometimes, visual studio may fail during the compile due to</a:t>
            </a:r>
            <a:endParaRPr lang="zh-TW" altLang="en-US" dirty="0" smtClean="0"/>
          </a:p>
          <a:p>
            <a:pPr>
              <a:buNone/>
            </a:pPr>
            <a:endParaRPr lang="en-US" altLang="zh-TW" sz="18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err="1" smtClean="0"/>
              <a:t>wglGetProcAddress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to achieve the address of </a:t>
            </a:r>
            <a:r>
              <a:rPr lang="en-US" altLang="zh-TW" dirty="0" err="1" smtClean="0"/>
              <a:t>openGL</a:t>
            </a:r>
            <a:r>
              <a:rPr lang="en-US" altLang="zh-TW" dirty="0" smtClean="0"/>
              <a:t> extension function, ex functions in </a:t>
            </a:r>
            <a:r>
              <a:rPr lang="en-US" altLang="zh-TW" dirty="0" err="1" smtClean="0"/>
              <a:t>glew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These addresses are declared in a header file called </a:t>
            </a:r>
            <a:r>
              <a:rPr lang="en-US" altLang="zh-TW" dirty="0" err="1" smtClean="0"/>
              <a:t>wingdi.h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can comment these codes since they are unnecessary in the late system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2514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typedef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bool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(*PFNWGLSWAPINTERVALFARPROC)(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buNone/>
            </a:pP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PFNWGLSWAPINTERVALFARPROC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wglSwapIntervalEXT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wglSwapIntervalEXT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= (PFNWGLSWAPINTERVALFARPROC)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wglGetProcAddress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("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wglSwapIntervalEXT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buNone/>
            </a:pP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wglSwapIntervalEXT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(1);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Notes for skeleton code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52400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testS.uniformLoc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[0]=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glGetUniformLocation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testS.prog,"lightPos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[0]");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testS.uniformLoc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[1]=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glGetUniformLocation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testS.prog,"lightPos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[1]");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testS.uniformLoc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[2]=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glGetUniformLocation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testS.prog,"lightPos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[2]");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testS.uniformLoc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[3]=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glGetUniformLocation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testS.prog,"lightPos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[3]");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9718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float mat[16];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glGetFloatv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GL_MODELVIEW_MATRIX,mat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for(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=0;i&lt;4;i++)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    float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lpos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[4]={0};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    for(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j=0;j&lt;3;j++)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lpos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[j]=lights[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].pos[0]*mat[0+j]+lights[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].pos[1]*mat[4+j]+lights[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].pos[2]*mat[8+j]+lights[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].pos[3]*mat[12+j];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         glUniform4fv(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testS.uniformLoc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altLang="zh-TW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],4,lpos);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           </a:t>
            </a:r>
          </a:p>
          <a:p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}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Notes for skeleton code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zh-TW" dirty="0" err="1" smtClean="0"/>
              <a:t>glGetUniformLocation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testS.prog,"lightPos</a:t>
            </a:r>
            <a:r>
              <a:rPr lang="en-US" altLang="zh-TW" dirty="0" smtClean="0"/>
              <a:t>[1]")</a:t>
            </a:r>
          </a:p>
          <a:p>
            <a:pPr lvl="1"/>
            <a:r>
              <a:rPr lang="en-US" altLang="zh-TW" dirty="0" smtClean="0"/>
              <a:t>Get the address of "</a:t>
            </a:r>
            <a:r>
              <a:rPr lang="en-US" altLang="zh-TW" dirty="0" err="1" smtClean="0"/>
              <a:t>lightPos</a:t>
            </a:r>
            <a:r>
              <a:rPr lang="en-US" altLang="zh-TW" dirty="0" smtClean="0"/>
              <a:t>[1]“  from </a:t>
            </a:r>
            <a:r>
              <a:rPr lang="en-US" altLang="zh-TW" dirty="0" err="1" smtClean="0"/>
              <a:t>testS.prog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testS.prog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testS’s</a:t>
            </a:r>
            <a:r>
              <a:rPr lang="en-US" altLang="zh-TW" dirty="0" smtClean="0"/>
              <a:t> program</a:t>
            </a:r>
            <a:endParaRPr lang="zh-TW" altLang="en-US" dirty="0" smtClean="0"/>
          </a:p>
          <a:p>
            <a:r>
              <a:rPr lang="en-US" altLang="zh-TW" dirty="0" smtClean="0"/>
              <a:t>glUniform4fv(</a:t>
            </a:r>
            <a:r>
              <a:rPr lang="en-US" altLang="zh-TW" dirty="0" err="1" smtClean="0"/>
              <a:t>testS.uniformLoc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],4,lpos) </a:t>
            </a:r>
          </a:p>
          <a:p>
            <a:pPr lvl="1"/>
            <a:r>
              <a:rPr lang="en-US" altLang="zh-TW" dirty="0" smtClean="0"/>
              <a:t>Assign parameters from hw2.cpp to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Original Purpose of the partial incomplete code</a:t>
            </a:r>
          </a:p>
          <a:p>
            <a:pPr lvl="1"/>
            <a:r>
              <a:rPr lang="en-US" altLang="zh-TW" dirty="0" smtClean="0"/>
              <a:t>Manually implement for </a:t>
            </a:r>
            <a:r>
              <a:rPr lang="en-US" altLang="zh-TW" dirty="0" err="1" smtClean="0"/>
              <a:t>gl_LightSource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Obtain the light position form the camera viewpoint </a:t>
            </a:r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Notes for skeleton code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zh-TW" dirty="0" smtClean="0"/>
              <a:t>About the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, the sample program has </a:t>
            </a:r>
          </a:p>
          <a:p>
            <a:pPr lvl="1"/>
            <a:r>
              <a:rPr lang="en-US" altLang="zh-TW" dirty="0" smtClean="0"/>
              <a:t>Built the link between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openGL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class </a:t>
            </a:r>
          </a:p>
          <a:p>
            <a:pPr lvl="1"/>
            <a:r>
              <a:rPr lang="en-US" altLang="zh-TW" dirty="0" smtClean="0"/>
              <a:t>Created a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object </a:t>
            </a:r>
            <a:r>
              <a:rPr lang="en-US" altLang="zh-TW" dirty="0" err="1" smtClean="0"/>
              <a:t>testS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Used </a:t>
            </a:r>
            <a:r>
              <a:rPr lang="en-US" altLang="zh-TW" dirty="0" err="1" smtClean="0"/>
              <a:t>testS</a:t>
            </a:r>
            <a:r>
              <a:rPr lang="en-US" altLang="zh-TW" dirty="0" smtClean="0"/>
              <a:t> to load vertex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fragment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en-US" altLang="zh-TW" dirty="0" smtClean="0"/>
              <a:t>Then, you need to 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/>
              <a:t>Call OpenGL functions to fulfill Flat shading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Gauraud</a:t>
            </a:r>
            <a:r>
              <a:rPr lang="en-US" altLang="zh-TW" dirty="0" smtClean="0"/>
              <a:t> shading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/>
              <a:t>Write only one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for </a:t>
            </a:r>
            <a:r>
              <a:rPr lang="en-US" altLang="zh-TW" dirty="0" err="1" smtClean="0"/>
              <a:t>Phong</a:t>
            </a:r>
            <a:r>
              <a:rPr lang="en-US" altLang="zh-TW" dirty="0" smtClean="0"/>
              <a:t> shading 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currentShader</a:t>
            </a:r>
            <a:r>
              <a:rPr lang="en-US" altLang="zh-TW" dirty="0" smtClean="0"/>
              <a:t> = 3)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Notes for skeleton code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5257800"/>
          </a:xfrm>
        </p:spPr>
        <p:txBody>
          <a:bodyPr/>
          <a:lstStyle/>
          <a:p>
            <a:r>
              <a:rPr lang="en-US" altLang="zh-TW" dirty="0" smtClean="0"/>
              <a:t>About lighting</a:t>
            </a:r>
          </a:p>
          <a:p>
            <a:pPr lvl="1"/>
            <a:r>
              <a:rPr lang="en-US" altLang="zh-TW" dirty="0" smtClean="0"/>
              <a:t>The sample program has set only one light for example</a:t>
            </a:r>
          </a:p>
          <a:p>
            <a:pPr lvl="1"/>
            <a:r>
              <a:rPr lang="en-US" altLang="zh-TW" dirty="0" smtClean="0"/>
              <a:t>You need to add 2 more lights, and place all 3 lights according to the requirements.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How to add a light?</a:t>
            </a:r>
          </a:p>
          <a:p>
            <a:pPr lvl="2"/>
            <a:r>
              <a:rPr lang="en-US" altLang="zh-TW" dirty="0" smtClean="0"/>
              <a:t>Add a new light in hw2.cpp, and set its condition</a:t>
            </a:r>
          </a:p>
          <a:p>
            <a:pPr lvl="2"/>
            <a:r>
              <a:rPr lang="en-US" altLang="zh-TW" dirty="0" smtClean="0"/>
              <a:t>Transfer it to the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by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gl_LightSource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	(see </a:t>
            </a:r>
            <a:r>
              <a:rPr lang="en-US" altLang="zh-TW" dirty="0" smtClean="0">
                <a:solidFill>
                  <a:srgbClr val="23FFBB"/>
                </a:solidFill>
                <a:ea typeface="新細明體" pitchFamily="18" charset="-120"/>
              </a:rPr>
              <a:t>Vertex </a:t>
            </a:r>
            <a:r>
              <a:rPr lang="en-US" altLang="zh-TW" dirty="0" err="1" smtClean="0">
                <a:solidFill>
                  <a:srgbClr val="23FFBB"/>
                </a:solidFill>
                <a:ea typeface="新細明體" pitchFamily="18" charset="-120"/>
              </a:rPr>
              <a:t>Shader</a:t>
            </a:r>
            <a:r>
              <a:rPr lang="en-US" altLang="zh-TW" dirty="0" smtClean="0">
                <a:solidFill>
                  <a:srgbClr val="23FFBB"/>
                </a:solidFill>
                <a:ea typeface="新細明體" pitchFamily="18" charset="-120"/>
              </a:rPr>
              <a:t> Code Example in p.26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In the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, sum all the lighting effect together to form the final color</a:t>
            </a:r>
          </a:p>
          <a:p>
            <a:r>
              <a:rPr lang="en-US" altLang="zh-TW" dirty="0" smtClean="0"/>
              <a:t>About the program architecture</a:t>
            </a:r>
          </a:p>
          <a:p>
            <a:pPr lvl="1"/>
            <a:r>
              <a:rPr lang="en-US" altLang="zh-TW" dirty="0" smtClean="0"/>
              <a:t>You can whether keep it or change it.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Original Rendering Pipeline</a:t>
            </a:r>
            <a:endParaRPr lang="zh-TW" altLang="en-US" sz="4000" dirty="0">
              <a:latin typeface="+mn-lt"/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76400"/>
            <a:ext cx="82042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Vertex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724400" cy="495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Vertex transformation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Normal transformation &amp; normalization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Per-vertex lighting</a:t>
            </a:r>
            <a:endParaRPr lang="zh-TW" altLang="en-US" sz="280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Texture coordinate generation &amp; transformation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2225" y="1447800"/>
            <a:ext cx="3584575" cy="4876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Fragment (pixel) </a:t>
            </a:r>
            <a:r>
              <a:rPr lang="en-US" altLang="zh-TW" sz="4000" dirty="0" err="1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Shader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495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Operations on interpolated values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Texture access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Texture application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Fog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Color sum</a:t>
            </a:r>
            <a:endParaRPr lang="zh-TW" altLang="en-US" sz="2800" smtClean="0">
              <a:ea typeface="新細明體" pitchFamily="18" charset="-120"/>
            </a:endParaRPr>
          </a:p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06525"/>
            <a:ext cx="3581400" cy="476567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Shading languages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OpenGL Shading Language (GLSL)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DirectX’s High Level Shading Language (HLSL)</a:t>
            </a:r>
          </a:p>
          <a:p>
            <a:pPr lvl="1" eaLnBrk="1" hangingPunct="1"/>
            <a:r>
              <a:rPr lang="en-US" altLang="zh-TW" dirty="0" smtClean="0"/>
              <a:t>Developed by Microsoft for DirectX 9.0</a:t>
            </a:r>
          </a:p>
          <a:p>
            <a:pPr lvl="1" eaLnBrk="1" hangingPunct="1"/>
            <a:r>
              <a:rPr lang="en-US" altLang="zh-TW" dirty="0" smtClean="0"/>
              <a:t>Use Direct3D as API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NVIDIA’s Cg (</a:t>
            </a:r>
            <a:r>
              <a:rPr lang="en-US" altLang="zh-TW" dirty="0" smtClean="0"/>
              <a:t>C for graphics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ATI’s </a:t>
            </a:r>
            <a:r>
              <a:rPr lang="en-US" altLang="zh-TW" dirty="0" err="1" smtClean="0">
                <a:ea typeface="新細明體" pitchFamily="18" charset="-120"/>
              </a:rPr>
              <a:t>RenderMonkey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zh-TW" altLang="en-US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/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Comparison with GPGPU</a:t>
            </a:r>
            <a:endParaRPr lang="zh-TW" altLang="en-US" sz="36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GPGPU (General-Purpose computation on GPU)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Use GPU as massively data-parallel processor for general tasks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Not designed for shading</a:t>
            </a:r>
          </a:p>
          <a:p>
            <a:r>
              <a:rPr lang="en-US" altLang="zh-TW" dirty="0" smtClean="0">
                <a:ea typeface="新細明體" pitchFamily="18" charset="-120"/>
              </a:rPr>
              <a:t>NVIDIA’s CUDA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Only for NVIDIA’s graphics cards</a:t>
            </a:r>
          </a:p>
          <a:p>
            <a:r>
              <a:rPr lang="en-US" altLang="zh-TW" dirty="0" err="1" smtClean="0">
                <a:ea typeface="新細明體" pitchFamily="18" charset="-120"/>
              </a:rPr>
              <a:t>OpenCL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/>
              <a:t>Across heterogeneous platforms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23FFBB"/>
                </a:solidFill>
                <a:latin typeface="+mn-lt"/>
                <a:ea typeface="新細明體" pitchFamily="18" charset="-120"/>
              </a:rPr>
              <a:t>Introduction of GLSL</a:t>
            </a:r>
            <a:endParaRPr lang="zh-TW" altLang="en-US" sz="4000" dirty="0" smtClean="0">
              <a:solidFill>
                <a:srgbClr val="23FFBB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Data Type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Vertex Shader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Fragment Shader</a:t>
            </a:r>
          </a:p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4731"/>
      </a:dk1>
      <a:lt1>
        <a:srgbClr val="C1BC7B"/>
      </a:lt1>
      <a:dk2>
        <a:srgbClr val="000000"/>
      </a:dk2>
      <a:lt2>
        <a:srgbClr val="C1BC7B"/>
      </a:lt2>
      <a:accent1>
        <a:srgbClr val="7BC5A2"/>
      </a:accent1>
      <a:accent2>
        <a:srgbClr val="7BC5A2"/>
      </a:accent2>
      <a:accent3>
        <a:srgbClr val="AAAAAA"/>
      </a:accent3>
      <a:accent4>
        <a:srgbClr val="A4A068"/>
      </a:accent4>
      <a:accent5>
        <a:srgbClr val="BFDFCE"/>
      </a:accent5>
      <a:accent6>
        <a:srgbClr val="6FB292"/>
      </a:accent6>
      <a:hlink>
        <a:srgbClr val="D7E300"/>
      </a:hlink>
      <a:folHlink>
        <a:srgbClr val="7BC5A2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4731"/>
        </a:dk1>
        <a:lt1>
          <a:srgbClr val="C1BC7B"/>
        </a:lt1>
        <a:dk2>
          <a:srgbClr val="000000"/>
        </a:dk2>
        <a:lt2>
          <a:srgbClr val="C1BC7B"/>
        </a:lt2>
        <a:accent1>
          <a:srgbClr val="7BC5A2"/>
        </a:accent1>
        <a:accent2>
          <a:srgbClr val="7BC5A2"/>
        </a:accent2>
        <a:accent3>
          <a:srgbClr val="AAAAAA"/>
        </a:accent3>
        <a:accent4>
          <a:srgbClr val="A4A068"/>
        </a:accent4>
        <a:accent5>
          <a:srgbClr val="BFDFCE"/>
        </a:accent5>
        <a:accent6>
          <a:srgbClr val="6FB292"/>
        </a:accent6>
        <a:hlink>
          <a:srgbClr val="D7E300"/>
        </a:hlink>
        <a:folHlink>
          <a:srgbClr val="7BC5A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1006</Words>
  <Application>Microsoft Office PowerPoint</Application>
  <PresentationFormat>如螢幕大小 (4:3)</PresentationFormat>
  <Paragraphs>271</Paragraphs>
  <Slides>35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1_Custom Design</vt:lpstr>
      <vt:lpstr>科技</vt:lpstr>
      <vt:lpstr>OpenGL  shading  Language (GLSL)</vt:lpstr>
      <vt:lpstr>Shader</vt:lpstr>
      <vt:lpstr>Original Rendering Pipeline</vt:lpstr>
      <vt:lpstr>Original Rendering Pipeline</vt:lpstr>
      <vt:lpstr>Vertex Shader</vt:lpstr>
      <vt:lpstr>Fragment (pixel) Shader</vt:lpstr>
      <vt:lpstr>Shading languages</vt:lpstr>
      <vt:lpstr>Comparison with GPGPU</vt:lpstr>
      <vt:lpstr>Introduction of GLSL</vt:lpstr>
      <vt:lpstr>GLSL Language Definition</vt:lpstr>
      <vt:lpstr>Vector</vt:lpstr>
      <vt:lpstr>Addition data type : Texture</vt:lpstr>
      <vt:lpstr>Addition data type</vt:lpstr>
      <vt:lpstr>Qualifiers</vt:lpstr>
      <vt:lpstr>Qualifiers</vt:lpstr>
      <vt:lpstr>Vertex Shader</vt:lpstr>
      <vt:lpstr>Fragment Shader</vt:lpstr>
      <vt:lpstr>Important !!</vt:lpstr>
      <vt:lpstr>Vertex Shader Code Example</vt:lpstr>
      <vt:lpstr>Fragment Shader Code Example</vt:lpstr>
      <vt:lpstr>Use GLSL in OpenGL</vt:lpstr>
      <vt:lpstr>How to Use Shader</vt:lpstr>
      <vt:lpstr>How to Use Shader</vt:lpstr>
      <vt:lpstr>How to Use Shader</vt:lpstr>
      <vt:lpstr>How to Use Shader</vt:lpstr>
      <vt:lpstr>Vertex Shader Code Example</vt:lpstr>
      <vt:lpstr>Fragment Shader Code Example</vt:lpstr>
      <vt:lpstr>Demo</vt:lpstr>
      <vt:lpstr>Homework #2</vt:lpstr>
      <vt:lpstr>Development in R204</vt:lpstr>
      <vt:lpstr>Notes for skeleton code</vt:lpstr>
      <vt:lpstr>Notes for skeleton code</vt:lpstr>
      <vt:lpstr>Notes for skeleton code</vt:lpstr>
      <vt:lpstr>Notes for skeleton code</vt:lpstr>
      <vt:lpstr>Notes for skeleton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 Programming</dc:title>
  <dc:creator>winble</dc:creator>
  <cp:lastModifiedBy>Edward</cp:lastModifiedBy>
  <cp:revision>318</cp:revision>
  <dcterms:created xsi:type="dcterms:W3CDTF">2006-08-16T00:00:00Z</dcterms:created>
  <dcterms:modified xsi:type="dcterms:W3CDTF">2010-10-28T11:56:54Z</dcterms:modified>
</cp:coreProperties>
</file>