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>
        <p:scale>
          <a:sx n="106" d="100"/>
          <a:sy n="106" d="100"/>
        </p:scale>
        <p:origin x="10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700D4-B18F-1640-B798-594EA8118246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6CA5F-215B-C341-A685-B3F43B4B1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72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6CA5F-215B-C341-A685-B3F43B4B179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94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6CA5F-215B-C341-A685-B3F43B4B179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354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DF05D3-E5EE-094D-82F5-EA7FE8F9CA8D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7DE7C5-60DD-FB4F-BCF9-D383777B7855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69056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05D3-E5EE-094D-82F5-EA7FE8F9CA8D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7C5-60DD-FB4F-BCF9-D383777B7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4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05D3-E5EE-094D-82F5-EA7FE8F9CA8D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7C5-60DD-FB4F-BCF9-D383777B7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82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05D3-E5EE-094D-82F5-EA7FE8F9CA8D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7C5-60DD-FB4F-BCF9-D383777B7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1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DF05D3-E5EE-094D-82F5-EA7FE8F9CA8D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7DE7C5-60DD-FB4F-BCF9-D383777B785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74953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05D3-E5EE-094D-82F5-EA7FE8F9CA8D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7C5-60DD-FB4F-BCF9-D383777B7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15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05D3-E5EE-094D-82F5-EA7FE8F9CA8D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7C5-60DD-FB4F-BCF9-D383777B7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49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05D3-E5EE-094D-82F5-EA7FE8F9CA8D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7C5-60DD-FB4F-BCF9-D383777B7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05D3-E5EE-094D-82F5-EA7FE8F9CA8D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E7C5-60DD-FB4F-BCF9-D383777B78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25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DF05D3-E5EE-094D-82F5-EA7FE8F9CA8D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7DE7C5-60DD-FB4F-BCF9-D383777B785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218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DF05D3-E5EE-094D-82F5-EA7FE8F9CA8D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7DE7C5-60DD-FB4F-BCF9-D383777B785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231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2DF05D3-E5EE-094D-82F5-EA7FE8F9CA8D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57DE7C5-60DD-FB4F-BCF9-D383777B785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020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6C1425-9486-0445-9D36-392E68DA6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2" y="1616303"/>
            <a:ext cx="8361229" cy="2098226"/>
          </a:xfrm>
        </p:spPr>
        <p:txBody>
          <a:bodyPr/>
          <a:lstStyle/>
          <a:p>
            <a:r>
              <a:rPr lang="ru-RU" sz="4800" dirty="0"/>
              <a:t>Проект: Банки – анализ оттока клиентов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91EA14-C661-8E43-84CD-EE8F9D1AF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1" y="4480261"/>
            <a:ext cx="6831673" cy="1086237"/>
          </a:xfrm>
        </p:spPr>
        <p:txBody>
          <a:bodyPr/>
          <a:lstStyle/>
          <a:p>
            <a:r>
              <a:rPr lang="ru-RU" dirty="0"/>
              <a:t>Автор: Лычагин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42160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8783AA6C-748B-9D4C-8E51-4F2D47E1A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176" y="945865"/>
            <a:ext cx="5961507" cy="3990761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B3F8BCB-F5F7-9948-B9F0-250CDF1AB436}"/>
              </a:ext>
            </a:extLst>
          </p:cNvPr>
          <p:cNvSpPr txBox="1">
            <a:spLocks/>
          </p:cNvSpPr>
          <p:nvPr/>
        </p:nvSpPr>
        <p:spPr>
          <a:xfrm>
            <a:off x="1109609" y="202915"/>
            <a:ext cx="1015343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Распределение клиентов по оттоку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A7FD07-1E53-0A48-9023-C592099C8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683" y="945865"/>
            <a:ext cx="5474928" cy="40236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287E49-F457-CB4D-BB4A-AFE49C8D8981}"/>
              </a:ext>
            </a:extLst>
          </p:cNvPr>
          <p:cNvSpPr txBox="1"/>
          <p:nvPr/>
        </p:nvSpPr>
        <p:spPr>
          <a:xfrm>
            <a:off x="1109609" y="5168682"/>
            <a:ext cx="10801654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140000"/>
              </a:lnSpc>
            </a:pPr>
            <a:r>
              <a:rPr lang="ru-RU" sz="1600" b="1" dirty="0">
                <a:solidFill>
                  <a:schemeClr val="tx2"/>
                </a:solidFill>
              </a:rPr>
              <a:t>Чаще всего уходят клиенты:</a:t>
            </a:r>
          </a:p>
          <a:p>
            <a:pPr algn="ctr" defTabSz="914400">
              <a:lnSpc>
                <a:spcPct val="140000"/>
              </a:lnSpc>
            </a:pPr>
            <a:r>
              <a:rPr lang="ru-RU" sz="1600" b="1" dirty="0">
                <a:solidFill>
                  <a:schemeClr val="tx2"/>
                </a:solidFill>
              </a:rPr>
              <a:t>- с балансом на счете от 700 и далее</a:t>
            </a:r>
          </a:p>
          <a:p>
            <a:pPr algn="ctr" defTabSz="914400">
              <a:lnSpc>
                <a:spcPct val="140000"/>
              </a:lnSpc>
            </a:pPr>
            <a:r>
              <a:rPr lang="ru-RU" sz="1600" b="1" dirty="0">
                <a:solidFill>
                  <a:schemeClr val="tx2"/>
                </a:solidFill>
              </a:rPr>
              <a:t>- с зарплатой от 100 тысяч и далее (в основном, до 200)</a:t>
            </a:r>
          </a:p>
        </p:txBody>
      </p:sp>
    </p:spTree>
    <p:extLst>
      <p:ext uri="{BB962C8B-B14F-4D97-AF65-F5344CB8AC3E}">
        <p14:creationId xmlns:p14="http://schemas.microsoft.com/office/powerpoint/2010/main" val="401577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D0493E2C-2843-B04D-A3EE-67A2701FA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378" y="1156592"/>
            <a:ext cx="7321748" cy="2571317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1CAC16-348D-174A-A9CE-5D6EE3FD3B04}"/>
              </a:ext>
            </a:extLst>
          </p:cNvPr>
          <p:cNvSpPr txBox="1">
            <a:spLocks/>
          </p:cNvSpPr>
          <p:nvPr/>
        </p:nvSpPr>
        <p:spPr>
          <a:xfrm>
            <a:off x="1109609" y="202915"/>
            <a:ext cx="1015343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Распределение клиентов по оттоку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5D65C70-AE67-7A49-91E9-0DC95C431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8" y="4114066"/>
            <a:ext cx="7321748" cy="26496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708F1F-2A28-E942-8D46-A1D7289E0F96}"/>
              </a:ext>
            </a:extLst>
          </p:cNvPr>
          <p:cNvSpPr txBox="1"/>
          <p:nvPr/>
        </p:nvSpPr>
        <p:spPr>
          <a:xfrm>
            <a:off x="3365245" y="848815"/>
            <a:ext cx="2046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tx2"/>
                </a:solidFill>
              </a:rPr>
              <a:t>График оттока по городу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3ABFF5-7B26-D741-BA33-9CFF6083B402}"/>
              </a:ext>
            </a:extLst>
          </p:cNvPr>
          <p:cNvSpPr txBox="1"/>
          <p:nvPr/>
        </p:nvSpPr>
        <p:spPr>
          <a:xfrm>
            <a:off x="3448506" y="3806289"/>
            <a:ext cx="1879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tx2"/>
                </a:solidFill>
              </a:rPr>
              <a:t>График оттока по полу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36AB5D-DD16-8446-9DD0-D0956394A91C}"/>
              </a:ext>
            </a:extLst>
          </p:cNvPr>
          <p:cNvSpPr txBox="1"/>
          <p:nvPr/>
        </p:nvSpPr>
        <p:spPr>
          <a:xfrm>
            <a:off x="8133344" y="2917840"/>
            <a:ext cx="4142877" cy="1776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140000"/>
              </a:lnSpc>
            </a:pPr>
            <a:r>
              <a:rPr lang="ru-RU" sz="1600" b="1" dirty="0">
                <a:solidFill>
                  <a:schemeClr val="tx2"/>
                </a:solidFill>
              </a:rPr>
              <a:t>Чаще всего уходят клиенты:</a:t>
            </a:r>
          </a:p>
          <a:p>
            <a:pPr algn="ctr" defTabSz="914400">
              <a:lnSpc>
                <a:spcPct val="140000"/>
              </a:lnSpc>
            </a:pPr>
            <a:r>
              <a:rPr lang="ru-RU" sz="1600" b="1" dirty="0">
                <a:solidFill>
                  <a:schemeClr val="tx2"/>
                </a:solidFill>
              </a:rPr>
              <a:t>- жители Ярославля (большой город и самый большой процент оттока в соотношении с другими городами), за ним - Ростов</a:t>
            </a:r>
          </a:p>
          <a:p>
            <a:pPr algn="ctr" defTabSz="914400">
              <a:lnSpc>
                <a:spcPct val="140000"/>
              </a:lnSpc>
            </a:pPr>
            <a:r>
              <a:rPr lang="ru-RU" sz="1600" b="1" dirty="0">
                <a:solidFill>
                  <a:schemeClr val="tx2"/>
                </a:solidFill>
              </a:rPr>
              <a:t>- мужчины (процент оттока 31%)</a:t>
            </a:r>
          </a:p>
        </p:txBody>
      </p:sp>
    </p:spTree>
    <p:extLst>
      <p:ext uri="{BB962C8B-B14F-4D97-AF65-F5344CB8AC3E}">
        <p14:creationId xmlns:p14="http://schemas.microsoft.com/office/powerpoint/2010/main" val="408259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ADDF7588-B430-8247-92EF-EA74160B9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955" y="4114800"/>
            <a:ext cx="7117074" cy="2743200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15FF081-1D5D-254F-869D-79AA5C61DD42}"/>
              </a:ext>
            </a:extLst>
          </p:cNvPr>
          <p:cNvSpPr txBox="1">
            <a:spLocks/>
          </p:cNvSpPr>
          <p:nvPr/>
        </p:nvSpPr>
        <p:spPr>
          <a:xfrm>
            <a:off x="1109609" y="202915"/>
            <a:ext cx="1015343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Распределение клиентов по оттоку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2D73F3-7520-F94D-B185-35C1EAC95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55" y="1165969"/>
            <a:ext cx="7117074" cy="2653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D9D1A-B3AE-6A4C-8313-E409D3990FCC}"/>
              </a:ext>
            </a:extLst>
          </p:cNvPr>
          <p:cNvSpPr txBox="1"/>
          <p:nvPr/>
        </p:nvSpPr>
        <p:spPr>
          <a:xfrm>
            <a:off x="2958323" y="858192"/>
            <a:ext cx="30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tx2"/>
                </a:solidFill>
              </a:rPr>
              <a:t>График оттока по продуктам от банка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5795B-7F3A-2844-9DCD-39496CCF1E0B}"/>
              </a:ext>
            </a:extLst>
          </p:cNvPr>
          <p:cNvSpPr txBox="1"/>
          <p:nvPr/>
        </p:nvSpPr>
        <p:spPr>
          <a:xfrm>
            <a:off x="2903312" y="3818975"/>
            <a:ext cx="3283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tx2"/>
                </a:solidFill>
              </a:rPr>
              <a:t>График оттока по баллам собственности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11AF2-236F-5A44-AB51-901F8932BAD6}"/>
              </a:ext>
            </a:extLst>
          </p:cNvPr>
          <p:cNvSpPr txBox="1"/>
          <p:nvPr/>
        </p:nvSpPr>
        <p:spPr>
          <a:xfrm>
            <a:off x="8046029" y="2241107"/>
            <a:ext cx="4142877" cy="3155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140000"/>
              </a:lnSpc>
            </a:pPr>
            <a:r>
              <a:rPr lang="ru-RU" sz="1600" b="1" dirty="0">
                <a:solidFill>
                  <a:schemeClr val="tx2"/>
                </a:solidFill>
              </a:rPr>
              <a:t>Чаще всего уходят клиенты:</a:t>
            </a:r>
          </a:p>
          <a:p>
            <a:pPr algn="ctr" defTabSz="914400">
              <a:lnSpc>
                <a:spcPct val="140000"/>
              </a:lnSpc>
            </a:pPr>
            <a:r>
              <a:rPr lang="ru-RU" sz="1600" b="1" dirty="0">
                <a:solidFill>
                  <a:schemeClr val="tx2"/>
                </a:solidFill>
              </a:rPr>
              <a:t>- клиенты с 3 и выше единицами собственности (процент оттока возрастает по мере повышения числа </a:t>
            </a:r>
            <a:r>
              <a:rPr lang="ru-RU" sz="1600" b="1" dirty="0" err="1">
                <a:solidFill>
                  <a:schemeClr val="tx2"/>
                </a:solidFill>
              </a:rPr>
              <a:t>объъектов</a:t>
            </a:r>
            <a:r>
              <a:rPr lang="ru-RU" sz="1600" b="1" dirty="0">
                <a:solidFill>
                  <a:schemeClr val="tx2"/>
                </a:solidFill>
              </a:rPr>
              <a:t> собственности. По числу клиентов - начиная с 2 единиц собственности отток уже ощущается)</a:t>
            </a:r>
          </a:p>
          <a:p>
            <a:pPr algn="ctr" defTabSz="914400">
              <a:lnSpc>
                <a:spcPct val="140000"/>
              </a:lnSpc>
            </a:pPr>
            <a:r>
              <a:rPr lang="ru-RU" sz="1600" b="1" dirty="0">
                <a:solidFill>
                  <a:schemeClr val="tx2"/>
                </a:solidFill>
              </a:rPr>
              <a:t>- клиенты пользующиеся 2 и более продуктами банка (4 продукта - отток 170%)</a:t>
            </a:r>
          </a:p>
        </p:txBody>
      </p:sp>
    </p:spTree>
    <p:extLst>
      <p:ext uri="{BB962C8B-B14F-4D97-AF65-F5344CB8AC3E}">
        <p14:creationId xmlns:p14="http://schemas.microsoft.com/office/powerpoint/2010/main" val="918023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153D7A6-BC50-284E-84A4-C8FEE60F1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955" y="4225641"/>
            <a:ext cx="7075357" cy="263236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E56460-2FB8-C34E-B3B1-AFEDFA0C7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55" y="1170902"/>
            <a:ext cx="7075358" cy="2666737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A0A467E-FF0C-EA4E-8936-E62DC215D4F7}"/>
              </a:ext>
            </a:extLst>
          </p:cNvPr>
          <p:cNvSpPr txBox="1">
            <a:spLocks/>
          </p:cNvSpPr>
          <p:nvPr/>
        </p:nvSpPr>
        <p:spPr>
          <a:xfrm>
            <a:off x="1109609" y="202915"/>
            <a:ext cx="1015343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Распределение клиентов по оттоку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461F4-268D-5B4E-942F-4E1D1DB4A0BF}"/>
              </a:ext>
            </a:extLst>
          </p:cNvPr>
          <p:cNvSpPr txBox="1"/>
          <p:nvPr/>
        </p:nvSpPr>
        <p:spPr>
          <a:xfrm>
            <a:off x="2778168" y="3917863"/>
            <a:ext cx="357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tx2"/>
                </a:solidFill>
              </a:rPr>
              <a:t>График оттока по наличию кредитной карты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072FE-3C67-E345-B6B7-DFBE1C0FC029}"/>
              </a:ext>
            </a:extLst>
          </p:cNvPr>
          <p:cNvSpPr txBox="1"/>
          <p:nvPr/>
        </p:nvSpPr>
        <p:spPr>
          <a:xfrm>
            <a:off x="3039009" y="791976"/>
            <a:ext cx="3056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tx2"/>
                </a:solidFill>
              </a:rPr>
              <a:t>График оттока по активности клиента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2540D-A2F2-7241-897E-0C4740B66A49}"/>
              </a:ext>
            </a:extLst>
          </p:cNvPr>
          <p:cNvSpPr txBox="1"/>
          <p:nvPr/>
        </p:nvSpPr>
        <p:spPr>
          <a:xfrm>
            <a:off x="8049123" y="2339995"/>
            <a:ext cx="4142877" cy="3155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140000"/>
              </a:lnSpc>
            </a:pPr>
            <a:r>
              <a:rPr lang="ru-RU" sz="1600" b="1" dirty="0">
                <a:solidFill>
                  <a:schemeClr val="tx2"/>
                </a:solidFill>
              </a:rPr>
              <a:t>Чаще всего уходят клиенты:</a:t>
            </a:r>
          </a:p>
          <a:p>
            <a:pPr algn="ctr" defTabSz="914400">
              <a:lnSpc>
                <a:spcPct val="140000"/>
              </a:lnSpc>
            </a:pPr>
            <a:r>
              <a:rPr lang="ru-RU" sz="1600" b="1" dirty="0">
                <a:solidFill>
                  <a:schemeClr val="tx2"/>
                </a:solidFill>
              </a:rPr>
              <a:t>- клиенты, не имеющие кредитную карту, по процентному соотношению (но общий отток больше у тех, кто имеет кредитку, т.к. клиентов с ней большинство)</a:t>
            </a:r>
          </a:p>
          <a:p>
            <a:pPr algn="ctr" defTabSz="914400">
              <a:lnSpc>
                <a:spcPct val="140000"/>
              </a:lnSpc>
            </a:pPr>
            <a:r>
              <a:rPr lang="ru-RU" sz="1600" b="1" dirty="0">
                <a:solidFill>
                  <a:schemeClr val="tx2"/>
                </a:solidFill>
              </a:rPr>
              <a:t>- клиенты, которые пользовались банком в течении последнего месяца уходят с большей вероятностью (32%), чем те, кто не был активен (12%)</a:t>
            </a:r>
          </a:p>
        </p:txBody>
      </p:sp>
    </p:spTree>
    <p:extLst>
      <p:ext uri="{BB962C8B-B14F-4D97-AF65-F5344CB8AC3E}">
        <p14:creationId xmlns:p14="http://schemas.microsoft.com/office/powerpoint/2010/main" val="347560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4655B3BB-F155-8743-B07D-AD347DA57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954" y="945865"/>
            <a:ext cx="6265929" cy="5711490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D0C56CE-C06F-5246-B64E-E5C94A851387}"/>
              </a:ext>
            </a:extLst>
          </p:cNvPr>
          <p:cNvSpPr txBox="1">
            <a:spLocks/>
          </p:cNvSpPr>
          <p:nvPr/>
        </p:nvSpPr>
        <p:spPr>
          <a:xfrm>
            <a:off x="1109609" y="202915"/>
            <a:ext cx="1015343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Корреляционный анализ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139ACA-70EC-2A45-8542-5978D1502281}"/>
              </a:ext>
            </a:extLst>
          </p:cNvPr>
          <p:cNvSpPr txBox="1"/>
          <p:nvPr/>
        </p:nvSpPr>
        <p:spPr>
          <a:xfrm>
            <a:off x="7194883" y="1361968"/>
            <a:ext cx="4997117" cy="487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140000"/>
              </a:lnSpc>
            </a:pPr>
            <a:r>
              <a:rPr lang="ru-RU" sz="1600" b="1" dirty="0">
                <a:solidFill>
                  <a:schemeClr val="tx2"/>
                </a:solidFill>
              </a:rPr>
              <a:t>По анализу корреляции</a:t>
            </a:r>
          </a:p>
          <a:p>
            <a:pPr marL="285750" indent="-285750" algn="ctr" defTabSz="914400">
              <a:lnSpc>
                <a:spcPct val="140000"/>
              </a:lnSpc>
              <a:buFontTx/>
              <a:buChar char="-"/>
            </a:pPr>
            <a:r>
              <a:rPr lang="ru-RU" sz="1600" b="1" dirty="0">
                <a:solidFill>
                  <a:schemeClr val="tx2"/>
                </a:solidFill>
              </a:rPr>
              <a:t>прослеживается небольшая положительная корреляция между оттоком</a:t>
            </a:r>
            <a:r>
              <a:rPr lang="en" sz="1600" b="1" dirty="0">
                <a:solidFill>
                  <a:schemeClr val="tx2"/>
                </a:solidFill>
              </a:rPr>
              <a:t> </a:t>
            </a:r>
            <a:r>
              <a:rPr lang="ru-RU" sz="1600" b="1" dirty="0">
                <a:solidFill>
                  <a:schemeClr val="tx2"/>
                </a:solidFill>
              </a:rPr>
              <a:t>и признаками: рейтинг доверия</a:t>
            </a:r>
            <a:r>
              <a:rPr lang="en" sz="1600" b="1" dirty="0">
                <a:solidFill>
                  <a:schemeClr val="tx2"/>
                </a:solidFill>
              </a:rPr>
              <a:t>, </a:t>
            </a:r>
            <a:r>
              <a:rPr lang="ru-RU" sz="1600" b="1" dirty="0">
                <a:solidFill>
                  <a:schemeClr val="tx2"/>
                </a:solidFill>
              </a:rPr>
              <a:t>баллы имущества</a:t>
            </a:r>
            <a:r>
              <a:rPr lang="en" sz="1600" b="1" dirty="0">
                <a:solidFill>
                  <a:schemeClr val="tx2"/>
                </a:solidFill>
              </a:rPr>
              <a:t>, </a:t>
            </a:r>
            <a:r>
              <a:rPr lang="ru-RU" sz="1600" b="1" dirty="0">
                <a:solidFill>
                  <a:schemeClr val="tx2"/>
                </a:solidFill>
              </a:rPr>
              <a:t>количество используемых продуктов</a:t>
            </a:r>
            <a:r>
              <a:rPr lang="en" sz="1600" b="1" dirty="0">
                <a:solidFill>
                  <a:schemeClr val="tx2"/>
                </a:solidFill>
              </a:rPr>
              <a:t>, </a:t>
            </a:r>
            <a:r>
              <a:rPr lang="ru-RU" sz="1600" b="1" dirty="0">
                <a:solidFill>
                  <a:schemeClr val="tx2"/>
                </a:solidFill>
              </a:rPr>
              <a:t>активность за последний месяц</a:t>
            </a:r>
            <a:r>
              <a:rPr lang="en" sz="1600" b="1" dirty="0">
                <a:solidFill>
                  <a:schemeClr val="tx2"/>
                </a:solidFill>
              </a:rPr>
              <a:t>, </a:t>
            </a:r>
            <a:r>
              <a:rPr lang="ru-RU" sz="1600" b="1" dirty="0">
                <a:solidFill>
                  <a:schemeClr val="tx2"/>
                </a:solidFill>
              </a:rPr>
              <a:t>пол </a:t>
            </a:r>
            <a:r>
              <a:rPr lang="en" sz="1600" b="1" dirty="0">
                <a:solidFill>
                  <a:schemeClr val="tx2"/>
                </a:solidFill>
              </a:rPr>
              <a:t>(</a:t>
            </a:r>
            <a:r>
              <a:rPr lang="ru-RU" sz="1600" b="1" dirty="0">
                <a:solidFill>
                  <a:schemeClr val="tx2"/>
                </a:solidFill>
              </a:rPr>
              <a:t>Мужчины). </a:t>
            </a:r>
          </a:p>
          <a:p>
            <a:pPr marL="285750" indent="-285750" algn="ctr" defTabSz="914400">
              <a:lnSpc>
                <a:spcPct val="140000"/>
              </a:lnSpc>
              <a:buFontTx/>
              <a:buChar char="-"/>
            </a:pPr>
            <a:r>
              <a:rPr lang="ru-RU" sz="1600" b="1" dirty="0">
                <a:solidFill>
                  <a:schemeClr val="tx2"/>
                </a:solidFill>
              </a:rPr>
              <a:t>По шкале </a:t>
            </a:r>
            <a:r>
              <a:rPr lang="ru-RU" sz="1600" b="1" dirty="0" err="1">
                <a:solidFill>
                  <a:schemeClr val="tx2"/>
                </a:solidFill>
              </a:rPr>
              <a:t>Чеддока</a:t>
            </a:r>
            <a:r>
              <a:rPr lang="ru-RU" sz="1600" b="1" dirty="0">
                <a:solidFill>
                  <a:schemeClr val="tx2"/>
                </a:solidFill>
              </a:rPr>
              <a:t> корреляция с этими признаками - от 10 до 30% - слабая связь корреляции, положительная. </a:t>
            </a:r>
          </a:p>
          <a:p>
            <a:pPr marL="285750" indent="-285750" algn="ctr" defTabSz="914400">
              <a:lnSpc>
                <a:spcPct val="140000"/>
              </a:lnSpc>
              <a:buFontTx/>
              <a:buChar char="-"/>
            </a:pPr>
            <a:r>
              <a:rPr lang="ru-RU" sz="1600" b="1" dirty="0">
                <a:solidFill>
                  <a:schemeClr val="tx2"/>
                </a:solidFill>
              </a:rPr>
              <a:t>Также, есть обратная слабая связь (-10% до -30%) со столбцами о наличии кредитки и полом </a:t>
            </a:r>
            <a:r>
              <a:rPr lang="en" sz="1600" b="1" dirty="0">
                <a:solidFill>
                  <a:schemeClr val="tx2"/>
                </a:solidFill>
              </a:rPr>
              <a:t>(</a:t>
            </a:r>
            <a:r>
              <a:rPr lang="ru-RU" sz="1600" b="1" dirty="0">
                <a:solidFill>
                  <a:schemeClr val="tx2"/>
                </a:solidFill>
              </a:rPr>
              <a:t>Женщины)</a:t>
            </a:r>
          </a:p>
          <a:p>
            <a:pPr algn="ctr" defTabSz="914400">
              <a:lnSpc>
                <a:spcPct val="140000"/>
              </a:lnSpc>
            </a:pPr>
            <a:br>
              <a:rPr lang="ru-RU" sz="1600" b="1" dirty="0">
                <a:solidFill>
                  <a:schemeClr val="tx2"/>
                </a:solidFill>
              </a:rPr>
            </a:br>
            <a:endParaRPr lang="ru-RU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707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F488E07-67FA-DB4A-857A-F3C538AB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1"/>
            <a:ext cx="10299032" cy="566448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b="1" dirty="0">
                <a:latin typeface="Franklin Gothic Medium" panose="020B0603020102020204" pitchFamily="34" charset="0"/>
              </a:rPr>
              <a:t>Были сформулированы и проверены по методу </a:t>
            </a:r>
            <a:r>
              <a:rPr lang="en-US" b="1" dirty="0">
                <a:latin typeface="Franklin Gothic Medium" panose="020B0603020102020204" pitchFamily="34" charset="0"/>
              </a:rPr>
              <a:t>”t-test”</a:t>
            </a:r>
            <a:r>
              <a:rPr lang="ru-RU" b="1" dirty="0">
                <a:latin typeface="Franklin Gothic Medium" panose="020B0603020102020204" pitchFamily="34" charset="0"/>
              </a:rPr>
              <a:t> 3 </a:t>
            </a:r>
            <a:r>
              <a:rPr lang="en-US" b="1" dirty="0" err="1">
                <a:latin typeface="Franklin Gothic Medium" panose="020B0603020102020204" pitchFamily="34" charset="0"/>
              </a:rPr>
              <a:t>г</a:t>
            </a:r>
            <a:r>
              <a:rPr lang="ru-RU" b="1" dirty="0" err="1">
                <a:latin typeface="Franklin Gothic Medium" panose="020B0603020102020204" pitchFamily="34" charset="0"/>
              </a:rPr>
              <a:t>ипотезы</a:t>
            </a:r>
            <a:r>
              <a:rPr lang="ru-RU" b="1" dirty="0">
                <a:latin typeface="Franklin Gothic Medium" panose="020B060302010202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ru-RU" dirty="0"/>
              <a:t>- </a:t>
            </a:r>
            <a:r>
              <a:rPr lang="ru-RU" b="1" i="0" dirty="0">
                <a:effectLst/>
              </a:rPr>
              <a:t>Гипотеза №1</a:t>
            </a:r>
            <a:endParaRPr lang="ru-RU" b="0" i="0" dirty="0">
              <a:effectLst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" b="0" i="0" dirty="0">
                <a:effectLst/>
              </a:rPr>
              <a:t>H0 - </a:t>
            </a:r>
            <a:r>
              <a:rPr lang="ru-RU" b="0" i="0" dirty="0">
                <a:effectLst/>
              </a:rPr>
              <a:t>доход пользователей с признаками оттока и доход пользователей без признаков оттока равны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" b="0" i="0" dirty="0">
                <a:effectLst/>
              </a:rPr>
              <a:t>H1 - </a:t>
            </a:r>
            <a:r>
              <a:rPr lang="ru-RU" b="0" i="0" dirty="0">
                <a:effectLst/>
              </a:rPr>
              <a:t>доход пользователей с признаками оттока и доход пользователей без признаков оттока отличаются</a:t>
            </a:r>
          </a:p>
          <a:p>
            <a:pPr marL="0" indent="0" algn="ctr">
              <a:buNone/>
            </a:pPr>
            <a:r>
              <a:rPr lang="ru-RU" b="1" i="0" dirty="0">
                <a:effectLst/>
              </a:rPr>
              <a:t>- Гипотеза №2</a:t>
            </a:r>
            <a:endParaRPr lang="ru-RU" b="0" i="0" dirty="0">
              <a:effectLst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" b="0" i="0" dirty="0">
                <a:effectLst/>
              </a:rPr>
              <a:t>H0 - </a:t>
            </a:r>
            <a:r>
              <a:rPr lang="ru-RU" b="0" i="0" dirty="0">
                <a:effectLst/>
              </a:rPr>
              <a:t>баланс на счете у пользователей с признаками и без признаков оттока равны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" b="0" i="0" dirty="0">
                <a:effectLst/>
              </a:rPr>
              <a:t>H1 - </a:t>
            </a:r>
            <a:r>
              <a:rPr lang="ru-RU" b="0" i="0" dirty="0">
                <a:effectLst/>
              </a:rPr>
              <a:t>баланс на счете у пользователей с признаками оттока отличается от пользователей без признаков оттока</a:t>
            </a:r>
          </a:p>
          <a:p>
            <a:pPr marL="0" indent="0" algn="ctr">
              <a:buNone/>
            </a:pPr>
            <a:r>
              <a:rPr lang="ru-RU" b="1" i="0" dirty="0">
                <a:effectLst/>
              </a:rPr>
              <a:t>- Гипотеза №3</a:t>
            </a:r>
            <a:endParaRPr lang="ru-RU" b="0" i="0" dirty="0">
              <a:effectLst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" b="0" i="0" dirty="0">
                <a:effectLst/>
              </a:rPr>
              <a:t>H0 - </a:t>
            </a:r>
            <a:r>
              <a:rPr lang="ru-RU" b="0" i="0" dirty="0">
                <a:effectLst/>
              </a:rPr>
              <a:t>рейтинг доверия у пользователей с признаками и без признаков оттока равны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" sz="2100" dirty="0"/>
              <a:t>H1 - </a:t>
            </a:r>
            <a:r>
              <a:rPr lang="ru-RU" sz="2100" dirty="0"/>
              <a:t>рейтинг доверия у пользователей с признаками оттока отличается от пользователей без признаков </a:t>
            </a:r>
            <a:r>
              <a:rPr lang="ru-RU" b="0" i="0" dirty="0">
                <a:effectLst/>
              </a:rPr>
              <a:t>оттока</a:t>
            </a:r>
          </a:p>
          <a:p>
            <a:pPr marL="0" indent="0" algn="ctr">
              <a:buNone/>
            </a:pPr>
            <a:r>
              <a:rPr lang="ru-RU" b="1" dirty="0">
                <a:latin typeface="Franklin Gothic Medium" panose="020B0603020102020204" pitchFamily="34" charset="0"/>
              </a:rPr>
              <a:t>По итогу проверки гипотез:</a:t>
            </a:r>
          </a:p>
          <a:p>
            <a:pPr marL="0" indent="0" algn="ctr">
              <a:buNone/>
            </a:pPr>
            <a:r>
              <a:rPr lang="ru-RU" sz="2100" dirty="0"/>
              <a:t>- Гипотезу о равенстве предполагаемой зарплаты (№1) не получилось отклонить. Она приблизительно одинакова у </a:t>
            </a:r>
            <a:r>
              <a:rPr lang="ru-RU" sz="2100" dirty="0" err="1"/>
              <a:t>отточных</a:t>
            </a:r>
            <a:r>
              <a:rPr lang="ru-RU" sz="2100" dirty="0"/>
              <a:t> и активных клиентов. Две другие гипотезы (№2 и №3) были отвергнуты, значения у </a:t>
            </a:r>
            <a:r>
              <a:rPr lang="ru-RU" sz="2100" dirty="0" err="1"/>
              <a:t>отточных</a:t>
            </a:r>
            <a:r>
              <a:rPr lang="ru-RU" sz="2100" dirty="0"/>
              <a:t> клиентов оказались выше.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100" dirty="0"/>
          </a:p>
          <a:p>
            <a:pPr marL="0" indent="0" algn="l">
              <a:buNone/>
            </a:pPr>
            <a:endParaRPr lang="ru-RU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29AF840-7FEE-8F4A-9ED3-2ECBB8191CF0}"/>
              </a:ext>
            </a:extLst>
          </p:cNvPr>
          <p:cNvSpPr txBox="1">
            <a:spLocks/>
          </p:cNvSpPr>
          <p:nvPr/>
        </p:nvSpPr>
        <p:spPr>
          <a:xfrm>
            <a:off x="1109609" y="202915"/>
            <a:ext cx="10153436" cy="787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Проверка гипотез</a:t>
            </a:r>
          </a:p>
        </p:txBody>
      </p:sp>
    </p:spTree>
    <p:extLst>
      <p:ext uri="{BB962C8B-B14F-4D97-AF65-F5344CB8AC3E}">
        <p14:creationId xmlns:p14="http://schemas.microsoft.com/office/powerpoint/2010/main" val="558086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CB5543A-7EC0-A845-90C3-DBC203CE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609" y="990600"/>
            <a:ext cx="10801653" cy="56644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На основе анализа данных, проверки гипотез и корреляционного анализа, были выделены три сегмента, в которых находится от 500 клиентов, а уровень оттока в сегменте – выше, чем средний по банку: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dirty="0"/>
              <a:t>Первый сегмент - мужчины от 50 до 60 лет. 777 клиентов, 259 </a:t>
            </a:r>
            <a:r>
              <a:rPr lang="ru-RU" dirty="0" err="1"/>
              <a:t>отточных</a:t>
            </a:r>
            <a:r>
              <a:rPr lang="ru-RU" dirty="0"/>
              <a:t>, процент оттока - 33%.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dirty="0"/>
              <a:t>Второй сегмент - жители Ярославля, с балансом более 700000 и баллами собственности от 3. 1601 клиент, 651 </a:t>
            </a:r>
            <a:r>
              <a:rPr lang="ru-RU" dirty="0" err="1"/>
              <a:t>отточных</a:t>
            </a:r>
            <a:r>
              <a:rPr lang="ru-RU" dirty="0"/>
              <a:t> и процент оттока 38%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dirty="0"/>
              <a:t>Третий сегмент - активные клиенты с баллами </a:t>
            </a:r>
            <a:r>
              <a:rPr lang="ru-RU" dirty="0" err="1"/>
              <a:t>скоринга</a:t>
            </a:r>
            <a:r>
              <a:rPr lang="ru-RU" dirty="0"/>
              <a:t> от 830 до 940 и предполагаемой зарплатой от 100т.р. 1771 клиент, 684 </a:t>
            </a:r>
            <a:r>
              <a:rPr lang="ru-RU" dirty="0" err="1"/>
              <a:t>отточных</a:t>
            </a:r>
            <a:r>
              <a:rPr lang="ru-RU" dirty="0"/>
              <a:t> и 39% оттока.</a:t>
            </a:r>
          </a:p>
          <a:p>
            <a:pPr algn="just">
              <a:buFontTx/>
              <a:buChar char="-"/>
            </a:pPr>
            <a:endParaRPr lang="ru-RU" dirty="0"/>
          </a:p>
          <a:p>
            <a:pPr marL="0" indent="0" algn="just">
              <a:buNone/>
            </a:pPr>
            <a:r>
              <a:rPr lang="ru-RU" dirty="0" err="1"/>
              <a:t>Приоретизация</a:t>
            </a:r>
            <a:r>
              <a:rPr lang="ru-RU" dirty="0"/>
              <a:t> сегментов производится по большему количеству </a:t>
            </a:r>
            <a:r>
              <a:rPr lang="ru-RU" dirty="0" err="1"/>
              <a:t>отточных</a:t>
            </a:r>
            <a:r>
              <a:rPr lang="ru-RU" dirty="0"/>
              <a:t> клиентов: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dirty="0"/>
              <a:t>Сегмент №3: активные клиенты с баллами </a:t>
            </a:r>
            <a:r>
              <a:rPr lang="ru-RU" dirty="0" err="1"/>
              <a:t>скоринга</a:t>
            </a:r>
            <a:r>
              <a:rPr lang="ru-RU" dirty="0"/>
              <a:t> о 830 до 940 и предполагаемой зарплатой от 100т.р.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dirty="0"/>
              <a:t>Сегмент №2: жители Ярославля, с балансом более 700000 и баллами собственности от 3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dirty="0"/>
              <a:t>Сегмент №1: мужчины от 50 до 60 лет</a:t>
            </a:r>
          </a:p>
          <a:p>
            <a:pPr>
              <a:buFontTx/>
              <a:buChar char="-"/>
            </a:pP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E541F4-E5E1-614D-8463-E5CDA864698F}"/>
              </a:ext>
            </a:extLst>
          </p:cNvPr>
          <p:cNvSpPr txBox="1">
            <a:spLocks/>
          </p:cNvSpPr>
          <p:nvPr/>
        </p:nvSpPr>
        <p:spPr>
          <a:xfrm>
            <a:off x="1109609" y="202915"/>
            <a:ext cx="10153436" cy="787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Сегментация и </a:t>
            </a:r>
            <a:r>
              <a:rPr lang="ru-RU" dirty="0" err="1"/>
              <a:t>приоретизация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3609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0B8C14E-3E24-3944-B79E-5ACBA95A2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5505"/>
            <a:ext cx="10153436" cy="4969041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ru-RU" b="0" i="0" dirty="0">
                <a:effectLst/>
              </a:rPr>
              <a:t>По сегменту №3 - хороший </a:t>
            </a:r>
            <a:r>
              <a:rPr lang="ru-RU" b="0" i="0" dirty="0" err="1">
                <a:effectLst/>
              </a:rPr>
              <a:t>скоринг</a:t>
            </a:r>
            <a:r>
              <a:rPr lang="ru-RU" b="0" i="0" dirty="0">
                <a:effectLst/>
              </a:rPr>
              <a:t>, хорошие зарплаты, возможно клиентов не устраивают кредитные/ипотечные условия. Пересмотреть условия кредитования, может в банке слишком высокий процент по ставке, в сравнении с конкурентами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b="0" i="0" dirty="0">
                <a:effectLst/>
              </a:rPr>
              <a:t>Сегмент №2 - обеспеченные люди из большого города. Возможно, не особо привлекательные условия по вкладам, не выгодно хранить деньги, нет возможности открыть инвестиционный счет. Предложить лучшие условия по этим продуктам, добавить обучение и подарки за регистрацию брокерских и ИИС счетов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dirty="0"/>
              <a:t>И с</a:t>
            </a:r>
            <a:r>
              <a:rPr lang="ru-RU" b="0" i="0" dirty="0">
                <a:effectLst/>
              </a:rPr>
              <a:t>егмент №1 - мужчины в возрасте. Возможно, нет выгодных категорий </a:t>
            </a:r>
            <a:r>
              <a:rPr lang="ru-RU" b="0" i="0" dirty="0" err="1">
                <a:effectLst/>
              </a:rPr>
              <a:t>кэшбэка</a:t>
            </a:r>
            <a:r>
              <a:rPr lang="ru-RU" b="0" i="0" dirty="0">
                <a:effectLst/>
              </a:rPr>
              <a:t>, скидок в магазинах партнеров, возможности завести специализированную карту по типу "Драйв" (скидки на обслуживание автомобиля). Предлагать больше </a:t>
            </a:r>
            <a:r>
              <a:rPr lang="ru-RU" b="0" i="0" dirty="0" err="1">
                <a:effectLst/>
              </a:rPr>
              <a:t>кэшбека</a:t>
            </a:r>
            <a:r>
              <a:rPr lang="ru-RU" b="0" i="0" dirty="0">
                <a:effectLst/>
              </a:rPr>
              <a:t> по категориям активного отдыха и соответствующих магазинов. Возможен выпуск продукта специально для автолюбителей или любителей охоты/рыбалки</a:t>
            </a: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B305C30-92A4-6742-BC0F-02036ADE1A56}"/>
              </a:ext>
            </a:extLst>
          </p:cNvPr>
          <p:cNvSpPr txBox="1">
            <a:spLocks/>
          </p:cNvSpPr>
          <p:nvPr/>
        </p:nvSpPr>
        <p:spPr>
          <a:xfrm>
            <a:off x="1109609" y="202915"/>
            <a:ext cx="10153436" cy="787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Предположительные рекомендации</a:t>
            </a:r>
          </a:p>
        </p:txBody>
      </p:sp>
    </p:spTree>
    <p:extLst>
      <p:ext uri="{BB962C8B-B14F-4D97-AF65-F5344CB8AC3E}">
        <p14:creationId xmlns:p14="http://schemas.microsoft.com/office/powerpoint/2010/main" val="253184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85847-2BB1-2D42-8303-7519A43A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8108"/>
            <a:ext cx="9601200" cy="1485900"/>
          </a:xfrm>
        </p:spPr>
        <p:txBody>
          <a:bodyPr/>
          <a:lstStyle/>
          <a:p>
            <a:r>
              <a:rPr lang="ru-RU" dirty="0"/>
              <a:t>Задачи и цели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650814-D213-0A4D-B065-BD66FBA1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5510"/>
            <a:ext cx="9601200" cy="416189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ranklin Gothic Book" panose="020B0503020102020204" pitchFamily="34" charset="0"/>
              </a:rPr>
              <a:t>Проанализир</a:t>
            </a:r>
            <a:r>
              <a:rPr lang="ru-RU" dirty="0">
                <a:latin typeface="Franklin Gothic Book" panose="020B0503020102020204" pitchFamily="34" charset="0"/>
              </a:rPr>
              <a:t>овать</a:t>
            </a:r>
            <a:r>
              <a:rPr lang="ru-RU" b="0" i="0" dirty="0">
                <a:effectLst/>
                <a:latin typeface="Franklin Gothic Book" panose="020B0503020102020204" pitchFamily="34" charset="0"/>
              </a:rPr>
              <a:t> клиентов регионального банка и выделить сегменты клиентов, которые склонны уходить из банка.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ranklin Gothic Book" panose="020B0503020102020204" pitchFamily="34" charset="0"/>
              </a:rPr>
              <a:t>Провести исследовательский анализ данных, определить все значимые признаки </a:t>
            </a:r>
            <a:r>
              <a:rPr lang="ru-RU" b="0" i="0" dirty="0" err="1">
                <a:effectLst/>
                <a:latin typeface="Franklin Gothic Book" panose="020B0503020102020204" pitchFamily="34" charset="0"/>
              </a:rPr>
              <a:t>отточности</a:t>
            </a:r>
            <a:r>
              <a:rPr lang="ru-RU" b="0" i="0" dirty="0">
                <a:effectLst/>
                <a:latin typeface="Franklin Gothic Book" panose="020B0503020102020204" pitchFamily="34" charset="0"/>
              </a:rPr>
              <a:t> (интервалы значений характеристик, которые связаны с повышенным оттоком, сравните портреты типичных клиентов, которые склонны и не склонны уходить из банка и </a:t>
            </a:r>
            <a:r>
              <a:rPr lang="ru-RU" b="0" i="0" dirty="0" err="1">
                <a:effectLst/>
                <a:latin typeface="Franklin Gothic Book" panose="020B0503020102020204" pitchFamily="34" charset="0"/>
              </a:rPr>
              <a:t>т.д</a:t>
            </a:r>
            <a:r>
              <a:rPr lang="ru-RU" b="0" i="0" dirty="0">
                <a:effectLst/>
                <a:latin typeface="Franklin Gothic Book" panose="020B0503020102020204" pitchFamily="34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ranklin Gothic Book" panose="020B0503020102020204" pitchFamily="34" charset="0"/>
              </a:rPr>
              <a:t>Сформулировать и проверить статистические гипотезы.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ranklin Gothic Book" panose="020B0503020102020204" pitchFamily="34" charset="0"/>
              </a:rPr>
              <a:t>Проверить гипотезу различия дохода между теми клиентами, которые ушли и теми, которые остались.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ranklin Gothic Book" panose="020B0503020102020204" pitchFamily="34" charset="0"/>
              </a:rPr>
              <a:t>Сформулировать и проверьте статистическую гипотезу относительно представленных данных, которая поможет внести ясность в исследование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ranklin Gothic Book" panose="020B0503020102020204" pitchFamily="34" charset="0"/>
              </a:rPr>
              <a:t>Объединяя признаки </a:t>
            </a:r>
            <a:r>
              <a:rPr lang="ru-RU" b="0" i="0" dirty="0" err="1">
                <a:effectLst/>
                <a:latin typeface="Franklin Gothic Book" panose="020B0503020102020204" pitchFamily="34" charset="0"/>
              </a:rPr>
              <a:t>отточности</a:t>
            </a:r>
            <a:r>
              <a:rPr lang="ru-RU" b="0" i="0" dirty="0">
                <a:effectLst/>
                <a:latin typeface="Franklin Gothic Book" panose="020B0503020102020204" pitchFamily="34" charset="0"/>
              </a:rPr>
              <a:t>, сформировать сегменты, отобрать из них лучшие и дать по ним рекомендации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41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3BEA9-F3D2-934C-8CA9-6F771C6D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09" y="202915"/>
            <a:ext cx="10153436" cy="1485900"/>
          </a:xfrm>
        </p:spPr>
        <p:txBody>
          <a:bodyPr/>
          <a:lstStyle/>
          <a:p>
            <a:r>
              <a:rPr lang="ru-RU" dirty="0"/>
              <a:t>Вывод по ИАД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20E875-A451-6A44-B633-A3F75BA7F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55" y="904125"/>
            <a:ext cx="11013896" cy="6046341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500" b="1" i="0" dirty="0">
                <a:effectLst/>
              </a:rPr>
              <a:t>1. Распределение в среднем по данным:</a:t>
            </a:r>
            <a:endParaRPr lang="ru-RU" sz="3500" b="0" i="0" dirty="0">
              <a:effectLst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 b="0" i="0" dirty="0">
                <a:effectLst/>
              </a:rPr>
              <a:t>- От 770 до 930 баллов доверия, возраст от 24 до 60 лет, много клиентов в возрасте 34-36 лет. </a:t>
            </a:r>
            <a:r>
              <a:rPr lang="ru-RU" sz="3500" dirty="0"/>
              <a:t>З</a:t>
            </a:r>
            <a:r>
              <a:rPr lang="ru-RU" sz="3500" b="0" i="0" dirty="0">
                <a:effectLst/>
              </a:rPr>
              <a:t>арплата от 30 до 200 тысяч рублей, на балансе от 0р до 1.8 млн. р.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 b="0" i="0" dirty="0">
                <a:effectLst/>
              </a:rPr>
              <a:t>- Женщин и мужчин - равное количество. в Ярославле больше половины клиентов, затем Рыбинск, Ростов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 b="0" i="0" dirty="0">
                <a:effectLst/>
              </a:rPr>
              <a:t>- Много клиентов с 0 баллами собственности, затем постепенный рост по баллам собственности от 1 до 5, следом - резкий спад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 b="0" i="0" dirty="0">
                <a:effectLst/>
              </a:rPr>
              <a:t>- В основном, клиент пользуется 1 или 2 продуктами от банка, у большинства (68%) есть кредитная карта. 52% Клиентов были активны за последний месяц, 18% клиентов с признаками оттока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500" b="1" i="0" dirty="0">
                <a:effectLst/>
              </a:rPr>
              <a:t>2. Распределение по признакам оттока (чаще всего уходят клиенты):</a:t>
            </a:r>
            <a:endParaRPr lang="ru-RU" sz="3500" b="0" i="0" dirty="0">
              <a:effectLst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 b="0" i="0" dirty="0">
                <a:effectLst/>
              </a:rPr>
              <a:t>- с высоким рейтингом доверия от 830 до 940, с возрастом клиента 25-35 и 50-60 и балансом на счете от 700 и далее и с зарплатой от 100 тысяч и далее (в основном, до 200)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 b="0" i="0" dirty="0">
                <a:effectLst/>
              </a:rPr>
              <a:t>- жители Ярославля (большой город и самый большой процент оттока в соотношении с другими городами), за ним – Ростов. </a:t>
            </a:r>
            <a:r>
              <a:rPr lang="ru-RU" sz="3500" dirty="0"/>
              <a:t>М</a:t>
            </a:r>
            <a:r>
              <a:rPr lang="ru-RU" sz="3500" b="0" i="0" dirty="0">
                <a:effectLst/>
              </a:rPr>
              <a:t>ужчины (процент оттока 31%)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 b="0" i="0" dirty="0">
                <a:effectLst/>
              </a:rPr>
              <a:t>- Клиенты с 3 и выше единицами собственности (процент оттока возрастает по мере повышения числа объектов собственности. По числу клиентов - начиная с 2 единиц собственности отток уже ощущается)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 b="0" i="0" dirty="0">
                <a:effectLst/>
              </a:rPr>
              <a:t>- клиенты пользующиеся 3 и более продуктами банка (4 продукта - отток 170%), клиенты, не имеющие кредитную карту, по процентному соотношению (но общий отток больше у тех, кто имеет кредитку, т.к. клиентов с ней большинство). Клиенты, которые пользовались банком в течении последнего месяца уходят с большей вероятностью (32%), чем те, кто не был активен (12%)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500" b="1" i="0" dirty="0">
                <a:effectLst/>
              </a:rPr>
              <a:t>3. Анализ корреляции</a:t>
            </a:r>
            <a:endParaRPr lang="ru-RU" sz="3500" b="0" i="0" dirty="0">
              <a:effectLst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 b="0" i="0" dirty="0">
                <a:effectLst/>
              </a:rPr>
              <a:t>прослеживается небольшая положительная корреляция между </a:t>
            </a:r>
            <a:r>
              <a:rPr lang="en" sz="3500" b="0" i="0" dirty="0">
                <a:effectLst/>
              </a:rPr>
              <a:t>churn </a:t>
            </a:r>
            <a:r>
              <a:rPr lang="ru-RU" sz="3500" b="0" i="0" dirty="0">
                <a:effectLst/>
              </a:rPr>
              <a:t>и признаками: </a:t>
            </a:r>
            <a:r>
              <a:rPr lang="en" sz="3500" b="0" i="0" dirty="0">
                <a:effectLst/>
              </a:rPr>
              <a:t>score, equity, products, </a:t>
            </a:r>
            <a:r>
              <a:rPr lang="en" sz="3500" b="0" i="0" dirty="0" err="1">
                <a:effectLst/>
              </a:rPr>
              <a:t>last_activity</a:t>
            </a:r>
            <a:r>
              <a:rPr lang="en" sz="3500" b="0" i="0" dirty="0">
                <a:effectLst/>
              </a:rPr>
              <a:t>, gender(</a:t>
            </a:r>
            <a:r>
              <a:rPr lang="ru-RU" sz="3500" b="0" i="0" dirty="0">
                <a:effectLst/>
              </a:rPr>
              <a:t>Мужчины). </a:t>
            </a:r>
            <a:r>
              <a:rPr lang="ru-RU" sz="3500" b="1" i="0" dirty="0">
                <a:effectLst/>
              </a:rPr>
              <a:t>По шкале </a:t>
            </a:r>
            <a:r>
              <a:rPr lang="ru-RU" sz="3500" b="1" i="0" dirty="0" err="1">
                <a:effectLst/>
              </a:rPr>
              <a:t>Чеддока</a:t>
            </a:r>
            <a:r>
              <a:rPr lang="ru-RU" sz="3500" b="1" i="0" dirty="0">
                <a:effectLst/>
              </a:rPr>
              <a:t> корреляция с этими признаками - от 10 до 30% - слабая связь корреляции. Также, есть обратная слабая связь (-10% до -30%) со столбцами </a:t>
            </a:r>
            <a:r>
              <a:rPr lang="en" sz="3500" b="1" i="0" dirty="0" err="1">
                <a:effectLst/>
              </a:rPr>
              <a:t>credit_card</a:t>
            </a:r>
            <a:r>
              <a:rPr lang="en" sz="3500" b="1" i="0" dirty="0">
                <a:effectLst/>
              </a:rPr>
              <a:t> </a:t>
            </a:r>
            <a:r>
              <a:rPr lang="ru-RU" sz="3500" b="1" i="0" dirty="0">
                <a:effectLst/>
              </a:rPr>
              <a:t>и </a:t>
            </a:r>
            <a:r>
              <a:rPr lang="en" sz="3500" b="1" i="0" dirty="0">
                <a:effectLst/>
              </a:rPr>
              <a:t>gender(</a:t>
            </a:r>
            <a:r>
              <a:rPr lang="ru-RU" sz="3500" b="1" i="0" dirty="0">
                <a:effectLst/>
              </a:rPr>
              <a:t>Женщины)</a:t>
            </a:r>
            <a:endParaRPr lang="ru-RU" sz="3500" b="0" i="0" dirty="0">
              <a:effectLst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500" b="1" i="1" dirty="0"/>
              <a:t>4. </a:t>
            </a:r>
            <a:r>
              <a:rPr lang="ru-RU" sz="3500" b="1" dirty="0">
                <a:effectLst/>
              </a:rPr>
              <a:t>Проверка гипотез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 b="0" i="0" dirty="0">
                <a:effectLst/>
              </a:rPr>
              <a:t>Были проверены три гипотезы для клиентов с признаком оттока и без признака оттока: о равенстве предполагаемой зарплаты, о равенстве баланса на счете, о равенстве баллов </a:t>
            </a:r>
            <a:r>
              <a:rPr lang="ru-RU" sz="3500" b="0" i="0" dirty="0" err="1">
                <a:effectLst/>
              </a:rPr>
              <a:t>скоринга</a:t>
            </a:r>
            <a:r>
              <a:rPr lang="ru-RU" sz="3500" b="0" i="0" dirty="0">
                <a:effectLst/>
              </a:rPr>
              <a:t>. Гипотезу о равенстве предполагаемой зарплаты не получилось отклонить. Она приблизительно одинакова у </a:t>
            </a:r>
            <a:r>
              <a:rPr lang="ru-RU" sz="3500" b="0" i="0" dirty="0" err="1">
                <a:effectLst/>
              </a:rPr>
              <a:t>отточных</a:t>
            </a:r>
            <a:r>
              <a:rPr lang="ru-RU" sz="3500" b="0" i="0" dirty="0">
                <a:effectLst/>
              </a:rPr>
              <a:t> и активных клиентов. Две другие гипотезы были отвергнуты, значения у </a:t>
            </a:r>
            <a:r>
              <a:rPr lang="ru-RU" sz="3500" b="0" i="0" dirty="0" err="1">
                <a:effectLst/>
              </a:rPr>
              <a:t>отточных</a:t>
            </a:r>
            <a:r>
              <a:rPr lang="ru-RU" sz="3500" b="0" i="0" dirty="0">
                <a:effectLst/>
              </a:rPr>
              <a:t> клиентов оказались выше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09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E2F5FD4-C806-544E-A0D8-94150CE09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609" y="945864"/>
            <a:ext cx="10765234" cy="591213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Сегменты были сформированы из выделенных признаков, которые включают наибольший процент оттока клиентов: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600" b="1" dirty="0"/>
              <a:t>Сегмент 1: Первый сегмент - мужчины от 50 до 60 лет. 777 клиентов, 259 </a:t>
            </a:r>
            <a:r>
              <a:rPr lang="ru-RU" sz="1600" b="1" dirty="0" err="1"/>
              <a:t>отточных</a:t>
            </a:r>
            <a:r>
              <a:rPr lang="ru-RU" sz="1600" b="1" dirty="0"/>
              <a:t>, процент оттока - 33%.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600" b="1" dirty="0"/>
              <a:t>Сегмент 2: жители Ярославля, с балансом более 700000 и баллами собственности от 3. 1601 клиент, 651 </a:t>
            </a:r>
            <a:r>
              <a:rPr lang="ru-RU" sz="1600" b="1" dirty="0" err="1"/>
              <a:t>отточных</a:t>
            </a:r>
            <a:r>
              <a:rPr lang="ru-RU" sz="1600" b="1" dirty="0"/>
              <a:t> и процент оттока 38%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600" b="1" dirty="0"/>
              <a:t>Сегмент 3: активные клиенты с баллами </a:t>
            </a:r>
            <a:r>
              <a:rPr lang="ru-RU" sz="1600" b="1" dirty="0" err="1"/>
              <a:t>скоринга</a:t>
            </a:r>
            <a:r>
              <a:rPr lang="ru-RU" sz="1600" b="1" dirty="0"/>
              <a:t> от 830 до 940 и предполагаемой зарплатой от 100т.р. 1771 клиент, 684 </a:t>
            </a:r>
            <a:r>
              <a:rPr lang="ru-RU" sz="1600" b="1" dirty="0" err="1"/>
              <a:t>отточных</a:t>
            </a:r>
            <a:r>
              <a:rPr lang="ru-RU" sz="1600" b="1" dirty="0"/>
              <a:t> и 39% оттока.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err="1"/>
              <a:t>Приоретизация</a:t>
            </a:r>
            <a:r>
              <a:rPr lang="ru-RU" sz="1600" b="1" dirty="0"/>
              <a:t> сегментов производится по большему количеству </a:t>
            </a:r>
            <a:r>
              <a:rPr lang="ru-RU" sz="1600" b="1" dirty="0" err="1"/>
              <a:t>отточных</a:t>
            </a:r>
            <a:r>
              <a:rPr lang="ru-RU" sz="1600" b="1" dirty="0"/>
              <a:t> клиентов: сегмент №3, затем сегмент №2, после - сегмент №1.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600" b="1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latin typeface="Franklin Gothic Medium" panose="020B0603020102020204" pitchFamily="34" charset="0"/>
              </a:rPr>
              <a:t>Предположительные рекомендации: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600" b="1" dirty="0"/>
              <a:t>По сегменту №3 - хороший </a:t>
            </a:r>
            <a:r>
              <a:rPr lang="ru-RU" sz="1600" b="1" dirty="0" err="1"/>
              <a:t>скоринг</a:t>
            </a:r>
            <a:r>
              <a:rPr lang="ru-RU" sz="1600" b="1" dirty="0"/>
              <a:t>, хорошие зарплаты, возможно клиентов не устраивают кредитные/ипотечные условия. Пересмотреть условия кредитования, может в банке слишком высокий процент по ставке, в сравнении с конкурентами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600" b="1" dirty="0"/>
              <a:t>Сегмент №2 - обеспеченные люди из большого города. Возможно, не особо привлекательные условия по вкладам, не выгодно хранить деньги, нет возможности открыть инвестиционный счет. Предложить лучшие условия по этим продуктам, добавить обучение и подарки за регистрацию брокерских и ИИС счетов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600" b="1" dirty="0"/>
              <a:t>Сегмент №1 - мужчины в возрасте. Возможно, нет выгодных категорий </a:t>
            </a:r>
            <a:r>
              <a:rPr lang="ru-RU" sz="1600" b="1" dirty="0" err="1"/>
              <a:t>кэшбэка</a:t>
            </a:r>
            <a:r>
              <a:rPr lang="ru-RU" sz="1600" b="1" dirty="0"/>
              <a:t>, скидок в магазинах партнеров, возможности завести специализированную карту по типу "Драйв" (скидки на обслуживание автомобиля). Предлагать больше </a:t>
            </a:r>
            <a:r>
              <a:rPr lang="ru-RU" sz="1600" b="1" dirty="0" err="1"/>
              <a:t>кэшбэка</a:t>
            </a:r>
            <a:r>
              <a:rPr lang="ru-RU" sz="1600" b="1" dirty="0"/>
              <a:t> по категориям активного отдыха и соответствующих магазинов. Возможен выпуск продукта специально для автолюбителей или любителей охоты/рыбалки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ru-RU" sz="1600" b="1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19B23BA-F72D-C845-B22C-08A8A93104EF}"/>
              </a:ext>
            </a:extLst>
          </p:cNvPr>
          <p:cNvSpPr txBox="1">
            <a:spLocks/>
          </p:cNvSpPr>
          <p:nvPr/>
        </p:nvSpPr>
        <p:spPr>
          <a:xfrm>
            <a:off x="1109609" y="202915"/>
            <a:ext cx="1015343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Вывод по сегментации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252878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CEAD35C-3587-064C-88B9-949E1071A2F7}"/>
              </a:ext>
            </a:extLst>
          </p:cNvPr>
          <p:cNvSpPr txBox="1">
            <a:spLocks/>
          </p:cNvSpPr>
          <p:nvPr/>
        </p:nvSpPr>
        <p:spPr>
          <a:xfrm>
            <a:off x="1109609" y="202915"/>
            <a:ext cx="1015343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Распределение клиентов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F47BFC4-3B1B-E944-B43D-88E43EAB6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21" y="1037968"/>
            <a:ext cx="5464406" cy="399344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E5818F0-AC42-4D4D-B2B2-8CBEB6FC3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971" y="993422"/>
            <a:ext cx="5674807" cy="4037995"/>
          </a:xfrm>
          <a:prstGeom prst="rect">
            <a:avLst/>
          </a:prstGeom>
        </p:spPr>
      </p:pic>
      <p:sp>
        <p:nvSpPr>
          <p:cNvPr id="16" name="Объект 15">
            <a:extLst>
              <a:ext uri="{FF2B5EF4-FFF2-40B4-BE49-F238E27FC236}">
                <a16:creationId xmlns:a16="http://schemas.microsoft.com/office/drawing/2014/main" id="{0C44A318-4479-FE4B-8553-6BC72F68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36" y="5248331"/>
            <a:ext cx="10636008" cy="160966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По распределению возраста: самый младший клиент - 18 лет, самый старший – 86, в основном, клиенты банка это люди от 24 до 60 лет. Много клиентов в возрасте 34-36 лет, медиана: 40 лет</a:t>
            </a:r>
          </a:p>
          <a:p>
            <a:pPr marL="0" indent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По распределению баллов </a:t>
            </a:r>
            <a:r>
              <a:rPr lang="ru-RU" sz="1600" b="1" dirty="0" err="1"/>
              <a:t>скоринга</a:t>
            </a:r>
            <a:r>
              <a:rPr lang="ru-RU" sz="1600" b="1" dirty="0"/>
              <a:t>: в основном, у большинства клиентов от 770 до 930 баллов доверия, самый низкий балл - 642, самый высокий – 1000. Среднее и медиана держатся на уровне 850 баллов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01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30BD8FF2-D137-1B42-B7E8-BF0DADCE4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0326" y="1097598"/>
            <a:ext cx="5869306" cy="3928712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B0CB680-6841-834D-A691-41527D0CFD26}"/>
              </a:ext>
            </a:extLst>
          </p:cNvPr>
          <p:cNvSpPr txBox="1">
            <a:spLocks/>
          </p:cNvSpPr>
          <p:nvPr/>
        </p:nvSpPr>
        <p:spPr>
          <a:xfrm>
            <a:off x="1109609" y="202915"/>
            <a:ext cx="1015343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Распределение клиентов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C1AF85B-AC35-FF4D-823D-B6F7AF271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49" y="1097598"/>
            <a:ext cx="5498991" cy="3928712"/>
          </a:xfrm>
          <a:prstGeom prst="rect">
            <a:avLst/>
          </a:prstGeom>
        </p:spPr>
      </p:pic>
      <p:sp>
        <p:nvSpPr>
          <p:cNvPr id="9" name="Объект 15">
            <a:extLst>
              <a:ext uri="{FF2B5EF4-FFF2-40B4-BE49-F238E27FC236}">
                <a16:creationId xmlns:a16="http://schemas.microsoft.com/office/drawing/2014/main" id="{A7B499AB-43EC-8143-A137-5CC1481F7CB6}"/>
              </a:ext>
            </a:extLst>
          </p:cNvPr>
          <p:cNvSpPr txBox="1">
            <a:spLocks/>
          </p:cNvSpPr>
          <p:nvPr/>
        </p:nvSpPr>
        <p:spPr>
          <a:xfrm>
            <a:off x="1161136" y="5248331"/>
            <a:ext cx="10636008" cy="1609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9A7756-BB6D-BF41-ADC6-4147318AE7D5}"/>
              </a:ext>
            </a:extLst>
          </p:cNvPr>
          <p:cNvSpPr txBox="1"/>
          <p:nvPr/>
        </p:nvSpPr>
        <p:spPr>
          <a:xfrm>
            <a:off x="740549" y="5046907"/>
            <a:ext cx="11349083" cy="1748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140000"/>
              </a:lnSpc>
            </a:pPr>
            <a:r>
              <a:rPr lang="ru-RU" sz="1600" b="1" dirty="0">
                <a:solidFill>
                  <a:schemeClr val="tx2"/>
                </a:solidFill>
              </a:rPr>
              <a:t>По распределению предполагаемой зарплаты клиента: в основном, клиенты банка получают от 30 до 200 тысяч рублей. Максимальная зарплата - 1,4 млн. р., минимальная - 2540. Есть выбросы. Медиана - 119000р</a:t>
            </a:r>
          </a:p>
          <a:p>
            <a:pPr algn="ctr" defTabSz="914400">
              <a:lnSpc>
                <a:spcPct val="140000"/>
              </a:lnSpc>
            </a:pPr>
            <a:r>
              <a:rPr lang="ru-RU" sz="1600" b="1" dirty="0">
                <a:solidFill>
                  <a:schemeClr val="tx2"/>
                </a:solidFill>
              </a:rPr>
              <a:t>По распределению баланса на счете: есть большие выбросы из-за максимального баланса, в основном, у клиента банка на балансе от 0р до 1.8 млн. р.. Медиана - 520т.р.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68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E0445DA7-2819-BB46-AA9C-D152679C5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8745" y="3820121"/>
            <a:ext cx="2765499" cy="2816242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E1E32BE-39F4-BF47-BA5A-244B91A6EA74}"/>
              </a:ext>
            </a:extLst>
          </p:cNvPr>
          <p:cNvSpPr txBox="1">
            <a:spLocks/>
          </p:cNvSpPr>
          <p:nvPr/>
        </p:nvSpPr>
        <p:spPr>
          <a:xfrm>
            <a:off x="1109609" y="202915"/>
            <a:ext cx="1015343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Распределение клиентов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22F649-776A-6143-8A2F-E319D31EF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865" y="849590"/>
            <a:ext cx="2930899" cy="277798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2ED790A-C9AC-8D41-B8EE-FA5FB01D9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488" y="849590"/>
            <a:ext cx="2862756" cy="277798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B657795-8B44-FA4A-A891-01617A2D4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4635" y="3767459"/>
            <a:ext cx="2901371" cy="292156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5F462B3-4C4E-0D4F-BB4E-C0AE3653B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0679" y="753315"/>
            <a:ext cx="2862757" cy="29705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904113-0663-EE42-A1AF-D8648E9F5259}"/>
              </a:ext>
            </a:extLst>
          </p:cNvPr>
          <p:cNvSpPr txBox="1"/>
          <p:nvPr/>
        </p:nvSpPr>
        <p:spPr>
          <a:xfrm>
            <a:off x="944176" y="3995084"/>
            <a:ext cx="4524374" cy="2466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140000"/>
              </a:lnSpc>
            </a:pPr>
            <a:r>
              <a:rPr lang="ru-RU" sz="1600" b="1" dirty="0">
                <a:solidFill>
                  <a:schemeClr val="tx2"/>
                </a:solidFill>
              </a:rPr>
              <a:t>- женщин и мужчин - равное количество</a:t>
            </a:r>
          </a:p>
          <a:p>
            <a:pPr algn="ctr" defTabSz="914400">
              <a:lnSpc>
                <a:spcPct val="140000"/>
              </a:lnSpc>
            </a:pPr>
            <a:r>
              <a:rPr lang="ru-RU" sz="1600" b="1" dirty="0">
                <a:solidFill>
                  <a:schemeClr val="tx2"/>
                </a:solidFill>
              </a:rPr>
              <a:t>- в Ярославле больше половины клиентов, затем Рыбинск, Ростов</a:t>
            </a:r>
          </a:p>
          <a:p>
            <a:pPr algn="ctr" defTabSz="914400">
              <a:lnSpc>
                <a:spcPct val="140000"/>
              </a:lnSpc>
            </a:pPr>
            <a:r>
              <a:rPr lang="ru-RU" sz="1600" b="1" dirty="0">
                <a:solidFill>
                  <a:schemeClr val="tx2"/>
                </a:solidFill>
              </a:rPr>
              <a:t>- у большинства (68%) есть кредитная карта</a:t>
            </a:r>
          </a:p>
          <a:p>
            <a:pPr algn="ctr" defTabSz="914400">
              <a:lnSpc>
                <a:spcPct val="140000"/>
              </a:lnSpc>
            </a:pPr>
            <a:r>
              <a:rPr lang="ru-RU" sz="1600" b="1" dirty="0">
                <a:solidFill>
                  <a:schemeClr val="tx2"/>
                </a:solidFill>
              </a:rPr>
              <a:t>- 52% клиентов были активны за последний месяц</a:t>
            </a:r>
          </a:p>
          <a:p>
            <a:pPr algn="ctr" defTabSz="914400">
              <a:lnSpc>
                <a:spcPct val="140000"/>
              </a:lnSpc>
            </a:pPr>
            <a:r>
              <a:rPr lang="ru-RU" sz="1600" b="1" dirty="0">
                <a:solidFill>
                  <a:schemeClr val="tx2"/>
                </a:solidFill>
              </a:rPr>
              <a:t>- 18% клиентов с признаками оттока</a:t>
            </a:r>
          </a:p>
        </p:txBody>
      </p:sp>
    </p:spTree>
    <p:extLst>
      <p:ext uri="{BB962C8B-B14F-4D97-AF65-F5344CB8AC3E}">
        <p14:creationId xmlns:p14="http://schemas.microsoft.com/office/powerpoint/2010/main" val="356501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AD8C4F05-2D0E-304D-A8D3-0AF82272C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46130" y="945865"/>
            <a:ext cx="5338011" cy="3943411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C3AE389-14CB-8248-990A-B013834704CB}"/>
              </a:ext>
            </a:extLst>
          </p:cNvPr>
          <p:cNvSpPr txBox="1">
            <a:spLocks/>
          </p:cNvSpPr>
          <p:nvPr/>
        </p:nvSpPr>
        <p:spPr>
          <a:xfrm>
            <a:off x="1109609" y="202915"/>
            <a:ext cx="1015343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Распределение клиентов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977891-F759-9E42-802E-DF0795314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47" y="945864"/>
            <a:ext cx="5871411" cy="39434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2C7A6F-411A-0F4F-B090-1FCE094639E2}"/>
              </a:ext>
            </a:extLst>
          </p:cNvPr>
          <p:cNvSpPr txBox="1"/>
          <p:nvPr/>
        </p:nvSpPr>
        <p:spPr>
          <a:xfrm>
            <a:off x="1109609" y="5368396"/>
            <a:ext cx="10585086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140000"/>
              </a:lnSpc>
            </a:pPr>
            <a:r>
              <a:rPr lang="ru-RU" sz="1600" b="1" dirty="0">
                <a:solidFill>
                  <a:schemeClr val="tx2"/>
                </a:solidFill>
              </a:rPr>
              <a:t>- много клиентов с 0 баллами собственности, затем постепенный рост по баллам собственности от 1 до 5, следом - резкий спад</a:t>
            </a:r>
          </a:p>
          <a:p>
            <a:pPr algn="ctr" defTabSz="914400">
              <a:lnSpc>
                <a:spcPct val="140000"/>
              </a:lnSpc>
            </a:pPr>
            <a:r>
              <a:rPr lang="ru-RU" sz="1600" b="1" dirty="0">
                <a:solidFill>
                  <a:schemeClr val="tx2"/>
                </a:solidFill>
              </a:rPr>
              <a:t>- в основном, клиент пользуется 1-им или 2-мя продуктами от банка</a:t>
            </a:r>
          </a:p>
        </p:txBody>
      </p:sp>
    </p:spTree>
    <p:extLst>
      <p:ext uri="{BB962C8B-B14F-4D97-AF65-F5344CB8AC3E}">
        <p14:creationId xmlns:p14="http://schemas.microsoft.com/office/powerpoint/2010/main" val="222202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DE9601A-D4F6-8A46-980C-47B7015FAE92}"/>
              </a:ext>
            </a:extLst>
          </p:cNvPr>
          <p:cNvSpPr txBox="1">
            <a:spLocks/>
          </p:cNvSpPr>
          <p:nvPr/>
        </p:nvSpPr>
        <p:spPr>
          <a:xfrm>
            <a:off x="1109609" y="202915"/>
            <a:ext cx="1015343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Распределение клиентов по оттоку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836549-22C0-7645-A7BF-474C76B51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598" y="945864"/>
            <a:ext cx="5593402" cy="393157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96BE59-B035-2649-9ACC-D5757E14D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28" y="945865"/>
            <a:ext cx="5833170" cy="39315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6E2CB7-18B4-6545-8394-C71972707ED5}"/>
              </a:ext>
            </a:extLst>
          </p:cNvPr>
          <p:cNvSpPr txBox="1"/>
          <p:nvPr/>
        </p:nvSpPr>
        <p:spPr>
          <a:xfrm>
            <a:off x="1109609" y="5166946"/>
            <a:ext cx="10801654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140000"/>
              </a:lnSpc>
            </a:pPr>
            <a:r>
              <a:rPr lang="ru-RU" sz="1600" b="1" dirty="0">
                <a:solidFill>
                  <a:schemeClr val="tx2"/>
                </a:solidFill>
              </a:rPr>
              <a:t>Чаще всего уходят клиенты:</a:t>
            </a:r>
          </a:p>
          <a:p>
            <a:pPr algn="ctr" defTabSz="914400">
              <a:lnSpc>
                <a:spcPct val="140000"/>
              </a:lnSpc>
            </a:pPr>
            <a:r>
              <a:rPr lang="ru-RU" sz="1600" b="1" dirty="0">
                <a:solidFill>
                  <a:schemeClr val="tx2"/>
                </a:solidFill>
              </a:rPr>
              <a:t>- с высоким рейтингом доверия от 830 до 940</a:t>
            </a:r>
          </a:p>
          <a:p>
            <a:pPr algn="ctr" defTabSz="914400">
              <a:lnSpc>
                <a:spcPct val="140000"/>
              </a:lnSpc>
            </a:pPr>
            <a:r>
              <a:rPr lang="ru-RU" sz="1600" b="1" dirty="0">
                <a:solidFill>
                  <a:schemeClr val="tx2"/>
                </a:solidFill>
              </a:rPr>
              <a:t>- с возрастом клиента 25-35 и 50-60</a:t>
            </a:r>
          </a:p>
        </p:txBody>
      </p:sp>
    </p:spTree>
    <p:extLst>
      <p:ext uri="{BB962C8B-B14F-4D97-AF65-F5344CB8AC3E}">
        <p14:creationId xmlns:p14="http://schemas.microsoft.com/office/powerpoint/2010/main" val="423909951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">
      <a:dk1>
        <a:srgbClr val="000000"/>
      </a:dk1>
      <a:lt1>
        <a:srgbClr val="FFFFFF"/>
      </a:lt1>
      <a:dk2>
        <a:srgbClr val="1F497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{777B210B-65C7-8047-8947-245A3898B941}tf10001072</Template>
  <TotalTime>1087</TotalTime>
  <Words>1872</Words>
  <Application>Microsoft Macintosh PowerPoint</Application>
  <PresentationFormat>Широкоэкранный</PresentationFormat>
  <Paragraphs>113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Franklin Gothic Book</vt:lpstr>
      <vt:lpstr>Franklin Gothic Medium</vt:lpstr>
      <vt:lpstr>Helvetica Neue</vt:lpstr>
      <vt:lpstr>Wingdings</vt:lpstr>
      <vt:lpstr>Уголки</vt:lpstr>
      <vt:lpstr>Проект: Банки – анализ оттока клиентов</vt:lpstr>
      <vt:lpstr>Задачи и цели исследования</vt:lpstr>
      <vt:lpstr>Вывод по ИАД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Банки – анализ оттока клиентов</dc:title>
  <dc:creator>Dmitriy L</dc:creator>
  <cp:lastModifiedBy>Dmitriy L</cp:lastModifiedBy>
  <cp:revision>1</cp:revision>
  <dcterms:created xsi:type="dcterms:W3CDTF">2024-09-13T14:19:30Z</dcterms:created>
  <dcterms:modified xsi:type="dcterms:W3CDTF">2024-09-14T08:27:17Z</dcterms:modified>
</cp:coreProperties>
</file>