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5" r:id="rId5"/>
    <p:sldId id="256" r:id="rId6"/>
    <p:sldId id="257" r:id="rId7"/>
    <p:sldId id="258" r:id="rId8"/>
    <p:sldId id="276" r:id="rId9"/>
    <p:sldId id="282" r:id="rId10"/>
    <p:sldId id="277" r:id="rId11"/>
    <p:sldId id="281" r:id="rId12"/>
    <p:sldId id="260" r:id="rId13"/>
    <p:sldId id="273" r:id="rId14"/>
    <p:sldId id="261" r:id="rId15"/>
    <p:sldId id="272" r:id="rId16"/>
    <p:sldId id="262" r:id="rId17"/>
    <p:sldId id="283" r:id="rId18"/>
    <p:sldId id="278" r:id="rId19"/>
    <p:sldId id="279" r:id="rId20"/>
    <p:sldId id="28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703" autoAdjust="0"/>
  </p:normalViewPr>
  <p:slideViewPr>
    <p:cSldViewPr snapToGrid="0">
      <p:cViewPr varScale="1">
        <p:scale>
          <a:sx n="74" d="100"/>
          <a:sy n="74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nlp-sequence-models" TargetMode="External"/><Relationship Id="rId2" Type="http://schemas.openxmlformats.org/officeDocument/2006/relationships/hyperlink" Target="https://nlp.stanford.edu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DIT8rwyPEns&amp;t=396s" TargetMode="External"/><Relationship Id="rId5" Type="http://schemas.openxmlformats.org/officeDocument/2006/relationships/hyperlink" Target="https://towardsdatascience.com/fine-grained-sentiment-analysis-in-python-part-1-2697bb111ed4" TargetMode="External"/><Relationship Id="rId4" Type="http://schemas.openxmlformats.org/officeDocument/2006/relationships/hyperlink" Target="https://towardsdatascience.com/sentiment-classification-in-python-da31833da01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0F270-013B-43B4-93FF-C671BE867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FB9E17-1794-4020-8A10-B2FB84CE4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386" y="1212171"/>
            <a:ext cx="6904673" cy="2387600"/>
          </a:xfrm>
        </p:spPr>
        <p:txBody>
          <a:bodyPr/>
          <a:lstStyle/>
          <a:p>
            <a:pPr algn="ctr"/>
            <a:r>
              <a:rPr lang="en-IN" sz="6600" dirty="0"/>
              <a:t>Skill Lab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106F09-AA15-4523-962B-66FCBE10F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41" y="4052631"/>
            <a:ext cx="5816511" cy="2221634"/>
          </a:xfrm>
        </p:spPr>
        <p:txBody>
          <a:bodyPr/>
          <a:lstStyle/>
          <a:p>
            <a:r>
              <a:rPr lang="en-IN" dirty="0"/>
              <a:t>Submitted by:</a:t>
            </a:r>
          </a:p>
          <a:p>
            <a:r>
              <a:rPr lang="en-IN" b="1" dirty="0" err="1"/>
              <a:t>Debidutta</a:t>
            </a:r>
            <a:r>
              <a:rPr lang="en-IN" b="1" dirty="0"/>
              <a:t> Dash(180310359)</a:t>
            </a:r>
          </a:p>
          <a:p>
            <a:r>
              <a:rPr lang="en-IN" b="1" dirty="0"/>
              <a:t>Anish Sinha (180310364)</a:t>
            </a:r>
          </a:p>
          <a:p>
            <a:r>
              <a:rPr lang="en-IN" b="1" dirty="0"/>
              <a:t>Yash Panda(180310440)</a:t>
            </a:r>
          </a:p>
          <a:p>
            <a:r>
              <a:rPr lang="en-IN" b="1" dirty="0" err="1"/>
              <a:t>Swapnosanjog</a:t>
            </a:r>
            <a:r>
              <a:rPr lang="en-IN" b="1" dirty="0"/>
              <a:t> Mohanty(180310202)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6D7467-09DB-4578-AD30-2E0B773244F5}"/>
              </a:ext>
            </a:extLst>
          </p:cNvPr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4307" y="179388"/>
            <a:ext cx="1860233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ubtitle 4">
            <a:extLst>
              <a:ext uri="{FF2B5EF4-FFF2-40B4-BE49-F238E27FC236}">
                <a16:creationId xmlns:a16="http://schemas.microsoft.com/office/drawing/2014/main" id="{B1EEF571-EC47-4740-8912-342775EFCCFC}"/>
              </a:ext>
            </a:extLst>
          </p:cNvPr>
          <p:cNvSpPr txBox="1">
            <a:spLocks/>
          </p:cNvSpPr>
          <p:nvPr/>
        </p:nvSpPr>
        <p:spPr>
          <a:xfrm>
            <a:off x="7056750" y="4568217"/>
            <a:ext cx="3961373" cy="1706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Under the esteemed supervision of:</a:t>
            </a:r>
          </a:p>
          <a:p>
            <a:r>
              <a:rPr lang="en-US" b="1" dirty="0"/>
              <a:t>Mr. </a:t>
            </a:r>
            <a:r>
              <a:rPr lang="en-US" b="1" dirty="0" err="1"/>
              <a:t>Dayal</a:t>
            </a:r>
            <a:r>
              <a:rPr lang="en-US" b="1" dirty="0"/>
              <a:t> Kumar Behera</a:t>
            </a:r>
            <a:endParaRPr lang="en-IN" dirty="0"/>
          </a:p>
          <a:p>
            <a:r>
              <a:rPr lang="en-US" b="1" dirty="0"/>
              <a:t>Mr. </a:t>
            </a:r>
            <a:r>
              <a:rPr lang="en-US" b="1" dirty="0" err="1"/>
              <a:t>Jiten</a:t>
            </a:r>
            <a:r>
              <a:rPr lang="en-US" b="1" dirty="0"/>
              <a:t> Mohanty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B9A-E65F-49BE-ADA9-F3D7871F5248}"/>
              </a:ext>
            </a:extLst>
          </p:cNvPr>
          <p:cNvSpPr/>
          <p:nvPr/>
        </p:nvSpPr>
        <p:spPr>
          <a:xfrm>
            <a:off x="3235652" y="41776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DEPARTMENT OF COMPUTER SCIENCE AND ENGINEERING</a:t>
            </a:r>
            <a:endParaRPr lang="en-IN" dirty="0"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R="25400" algn="ctr">
              <a:spcAft>
                <a:spcPts val="0"/>
              </a:spcAft>
            </a:pPr>
            <a:r>
              <a:rPr lang="en-US" sz="2000" b="1" dirty="0"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SILICON INSTITUTE OF TECHNOLOGY </a:t>
            </a:r>
            <a:endParaRPr lang="en-IN" dirty="0">
              <a:effectLst/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6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F3368-5DF7-4A29-8FA2-2DCEB264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80"/>
            <a:ext cx="7769263" cy="5101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EF243-0863-4347-B01E-C0B00380373D}"/>
              </a:ext>
            </a:extLst>
          </p:cNvPr>
          <p:cNvSpPr txBox="1"/>
          <p:nvPr/>
        </p:nvSpPr>
        <p:spPr>
          <a:xfrm>
            <a:off x="7962143" y="2952706"/>
            <a:ext cx="3453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sentiment distribution bar plot showed how much the product is adorned by the people.</a:t>
            </a:r>
          </a:p>
        </p:txBody>
      </p: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B0056-881B-47EA-8185-EAB9EFC6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93" y="1375603"/>
            <a:ext cx="6028406" cy="4898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85F4F-D507-42FB-BD5E-300E4A9A638D}"/>
              </a:ext>
            </a:extLst>
          </p:cNvPr>
          <p:cNvSpPr txBox="1"/>
          <p:nvPr/>
        </p:nvSpPr>
        <p:spPr>
          <a:xfrm>
            <a:off x="841249" y="2596896"/>
            <a:ext cx="3533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unigram plot :- </a:t>
            </a:r>
            <a:r>
              <a:rPr lang="en-IN" sz="2400" dirty="0" err="1"/>
              <a:t>WordCloud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Shows frequent words in the positive reviews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8DEB5D-6BD6-44A3-AC0A-B1EDC5BD6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240"/>
          <a:stretch/>
        </p:blipFill>
        <p:spPr>
          <a:xfrm>
            <a:off x="1026464" y="1606610"/>
            <a:ext cx="9504369" cy="31665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26698-44B9-4F79-8ADF-DCF5AF701709}"/>
              </a:ext>
            </a:extLst>
          </p:cNvPr>
          <p:cNvSpPr txBox="1"/>
          <p:nvPr/>
        </p:nvSpPr>
        <p:spPr>
          <a:xfrm>
            <a:off x="3236976" y="5738967"/>
            <a:ext cx="545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Shows the most commonly used bi-grams in the reviews</a:t>
            </a:r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2FDB9-0CF9-4297-994D-896568C73CE4}"/>
              </a:ext>
            </a:extLst>
          </p:cNvPr>
          <p:cNvSpPr txBox="1"/>
          <p:nvPr/>
        </p:nvSpPr>
        <p:spPr>
          <a:xfrm>
            <a:off x="1353312" y="1920240"/>
            <a:ext cx="7223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GUI was made using </a:t>
            </a:r>
            <a:r>
              <a:rPr lang="en-IN" sz="2400" dirty="0" err="1"/>
              <a:t>Streamlit</a:t>
            </a:r>
            <a:r>
              <a:rPr lang="en-IN" sz="2400" dirty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Streamlit</a:t>
            </a:r>
            <a:r>
              <a:rPr lang="en-US" altLang="en-US" sz="2400" dirty="0"/>
              <a:t> is an open-source app framework for Machine Learning and Data Science teams. Create beautiful data apps in hours, not weeks. All in pure Python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C37F0-98E9-4486-8B2A-EEB68E00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438" y="1091565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DAC883-0C59-4351-8D64-7308E508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50" y="3069000"/>
            <a:ext cx="10261299" cy="720000"/>
          </a:xfrm>
        </p:spPr>
        <p:txBody>
          <a:bodyPr/>
          <a:lstStyle/>
          <a:p>
            <a:r>
              <a:rPr lang="en-IN" dirty="0"/>
              <a:t>To training notebook and GUI ----</a:t>
            </a:r>
            <a:r>
              <a:rPr lang="en-IN" dirty="0">
                <a:sym typeface="Wingdings" panose="05000000000000000000" pitchFamily="2" charset="2"/>
              </a:rPr>
              <a:t>&gt;&gt;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AE6E-D37B-4289-B6F6-5BE70EFC73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64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1EA7-3841-4938-923A-AA82142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B156E-2E9B-4C71-9EC8-1716515CE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3F01-20F1-4572-B958-3E9F3F232951}"/>
              </a:ext>
            </a:extLst>
          </p:cNvPr>
          <p:cNvSpPr txBox="1"/>
          <p:nvPr/>
        </p:nvSpPr>
        <p:spPr>
          <a:xfrm>
            <a:off x="436920" y="1792224"/>
            <a:ext cx="104723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Preparing the dataset on real reviews from amazon was the most challenging</a:t>
            </a:r>
          </a:p>
          <a:p>
            <a:r>
              <a:rPr lang="en-IN" sz="2000" dirty="0"/>
              <a:t>     Too many GET requests to amazon for scraping the reviews might lead to blocking of 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Aspect level sentiment analysis is required, but performing it on a huge dataset for NER(Named Entity Recognition) gathered garbage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Selecting appropriate feature engineering technique was a hard job to determine.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Model performance on a foreign dataset for product review deteriorates to an appreciable extent.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Combining a word embedding model with a machine learning model (for example VADER + Decision Tree) produces best results as cited on research papers, but implementing it became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Limited knowledge of NLP was the biggest hindrance.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Streamlit</a:t>
            </a:r>
            <a:r>
              <a:rPr lang="en-IN" sz="2000" dirty="0"/>
              <a:t> library used for GUI, is a relatively new library and many features are in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Loading and predicting so many models at a time in a GUI, without a GPU in the PC ,  made it to run slowly. Had a hard time debugging while adding functionalities to the GUI.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08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142-17A2-4C14-BEA6-FC8A46FA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03E06-907C-43EE-A1FE-25DD38A0B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0BD9A-3821-47CC-A7BE-565CA0943C6C}"/>
              </a:ext>
            </a:extLst>
          </p:cNvPr>
          <p:cNvSpPr txBox="1"/>
          <p:nvPr/>
        </p:nvSpPr>
        <p:spPr>
          <a:xfrm>
            <a:off x="648000" y="1645920"/>
            <a:ext cx="95201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Automate the scraping part for a product once enlisted in the database for review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Integrate the models to a better GUI and create an API for using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Integrate the scraping part into the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Perform real time review analysis for a product and provide reports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Find better methods to understand reviews in a human-alike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48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142-17A2-4C14-BEA6-FC8A46FA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03E06-907C-43EE-A1FE-25DD38A0B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0BD9A-3821-47CC-A7BE-565CA0943C6C}"/>
              </a:ext>
            </a:extLst>
          </p:cNvPr>
          <p:cNvSpPr txBox="1"/>
          <p:nvPr/>
        </p:nvSpPr>
        <p:spPr>
          <a:xfrm>
            <a:off x="648000" y="1645920"/>
            <a:ext cx="9520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best model in terms of training accuracy was Decision Tree classifier with an accuracy score of 0.995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the given dataset some inferences drawn for the product (Samsung Galaxy M21)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Positive: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battery_life</a:t>
            </a:r>
            <a:r>
              <a:rPr lang="en-IN" dirty="0"/>
              <a:t>(people are liking the large battery life of the product)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value_for_money</a:t>
            </a:r>
            <a:r>
              <a:rPr lang="en-IN" dirty="0"/>
              <a:t> (budget phone)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camera_quality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Negative: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service_center</a:t>
            </a:r>
            <a:r>
              <a:rPr lang="en-IN" dirty="0"/>
              <a:t> (might be issues relating to Samsung service </a:t>
            </a:r>
            <a:r>
              <a:rPr lang="en-IN" dirty="0" err="1"/>
              <a:t>centers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customer_support</a:t>
            </a:r>
            <a:r>
              <a:rPr lang="en-IN" dirty="0"/>
              <a:t> (poor customer support of Samsung)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defective_product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above, efforts can now be made to improve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98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664" y="1181652"/>
            <a:ext cx="4831536" cy="445105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noProof="1"/>
              <a:t>References:</a:t>
            </a:r>
          </a:p>
          <a:p>
            <a:pPr algn="ctr">
              <a:spcBef>
                <a:spcPts val="0"/>
              </a:spcBef>
            </a:pPr>
            <a:endParaRPr lang="en-US" noProof="1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noProof="1"/>
              <a:t>Stanford NLP (</a:t>
            </a:r>
            <a:r>
              <a:rPr lang="en-US" noProof="1">
                <a:hlinkClick r:id="rId2"/>
              </a:rPr>
              <a:t>link</a:t>
            </a:r>
            <a:r>
              <a:rPr lang="en-US" noProof="1"/>
              <a:t>)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noProof="1"/>
              <a:t>Andrew Ng’s Sequence models on Coursera (</a:t>
            </a:r>
            <a:r>
              <a:rPr lang="en-US" noProof="1">
                <a:hlinkClick r:id="rId3"/>
              </a:rPr>
              <a:t>link</a:t>
            </a:r>
            <a:r>
              <a:rPr lang="en-US" noProof="1"/>
              <a:t>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N" dirty="0" err="1"/>
              <a:t>Zolzaya</a:t>
            </a:r>
            <a:r>
              <a:rPr lang="en-IN" dirty="0"/>
              <a:t> </a:t>
            </a:r>
            <a:r>
              <a:rPr lang="en-IN" dirty="0" err="1"/>
              <a:t>Luvsandorj</a:t>
            </a:r>
            <a:r>
              <a:rPr lang="en-US" noProof="1"/>
              <a:t> article in medium for pre- trained NLP models (</a:t>
            </a:r>
            <a:r>
              <a:rPr lang="en-US" noProof="1">
                <a:hlinkClick r:id="rId4"/>
              </a:rPr>
              <a:t>link</a:t>
            </a:r>
            <a:r>
              <a:rPr lang="en-US" noProof="1"/>
              <a:t>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noProof="1"/>
              <a:t>Fine-grained Sentiment Analyis by Prashanth Rao on medium (</a:t>
            </a:r>
            <a:r>
              <a:rPr lang="en-US" noProof="1">
                <a:hlinkClick r:id="rId5"/>
              </a:rPr>
              <a:t>link</a:t>
            </a:r>
            <a:r>
              <a:rPr lang="en-US" noProof="1"/>
              <a:t>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noProof="1"/>
              <a:t>Scraping tutorials by on YouTube by John Watson Rooney</a:t>
            </a:r>
            <a:r>
              <a:rPr lang="en-IN" noProof="1"/>
              <a:t> (</a:t>
            </a:r>
            <a:r>
              <a:rPr lang="en-IN" noProof="1">
                <a:hlinkClick r:id="rId6"/>
              </a:rPr>
              <a:t>link</a:t>
            </a:r>
            <a:r>
              <a:rPr lang="en-IN" noProof="1"/>
              <a:t>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Review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sentiment analysis based opinion gathering project for products listed on Amazon</a:t>
            </a:r>
            <a:endParaRPr lang="en-US" noProof="1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4585" b="15636"/>
          <a:stretch/>
        </p:blipFill>
        <p:spPr>
          <a:xfrm>
            <a:off x="6096000" y="1654629"/>
            <a:ext cx="5718629" cy="3474584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6185"/>
          <a:stretch/>
        </p:blipFill>
        <p:spPr>
          <a:xfrm>
            <a:off x="187729" y="1553028"/>
            <a:ext cx="5551200" cy="339067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70" y="373567"/>
            <a:ext cx="5218317" cy="1018215"/>
          </a:xfrm>
        </p:spPr>
        <p:txBody>
          <a:bodyPr/>
          <a:lstStyle/>
          <a:p>
            <a:r>
              <a:rPr lang="en-US" dirty="0"/>
              <a:t>Need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657171"/>
            <a:ext cx="5438774" cy="60179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Product is out there in the market with millions of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Finding out ‘what’ is wrong with the product can help improve it</a:t>
            </a:r>
          </a:p>
          <a:p>
            <a:endParaRPr lang="en-US" noProof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Business Perspective of review analysis:</a:t>
            </a:r>
          </a:p>
          <a:p>
            <a:pPr algn="ctr"/>
            <a:r>
              <a:rPr lang="en-US" noProof="1"/>
              <a:t>Customer Sentiment</a:t>
            </a:r>
          </a:p>
          <a:p>
            <a:pPr algn="ctr"/>
            <a:r>
              <a:rPr lang="en-US" noProof="1"/>
              <a:t>Information Gathering</a:t>
            </a:r>
          </a:p>
          <a:p>
            <a:pPr algn="ctr"/>
            <a:r>
              <a:rPr lang="en-US" noProof="1"/>
              <a:t>Brand Tracking</a:t>
            </a:r>
          </a:p>
          <a:p>
            <a:pPr algn="ctr"/>
            <a:r>
              <a:rPr lang="en-US" noProof="1"/>
              <a:t>Monitor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9A0510F-B839-4AC8-923F-AEBACA90C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000" y="1990344"/>
            <a:ext cx="914400" cy="914400"/>
          </a:xfrm>
          <a:prstGeom prst="rect">
            <a:avLst/>
          </a:prstGeom>
        </p:spPr>
      </p:pic>
      <p:pic>
        <p:nvPicPr>
          <p:cNvPr id="14" name="Graphic 13" descr="Research">
            <a:extLst>
              <a:ext uri="{FF2B5EF4-FFF2-40B4-BE49-F238E27FC236}">
                <a16:creationId xmlns:a16="http://schemas.microsoft.com/office/drawing/2014/main" id="{8E25729B-0500-477F-9D86-64C0633F4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744" y="2447544"/>
            <a:ext cx="524256" cy="524256"/>
          </a:xfrm>
          <a:prstGeom prst="rect">
            <a:avLst/>
          </a:prstGeom>
        </p:spPr>
      </p:pic>
      <p:pic>
        <p:nvPicPr>
          <p:cNvPr id="16" name="Graphic 15" descr="Internet">
            <a:extLst>
              <a:ext uri="{FF2B5EF4-FFF2-40B4-BE49-F238E27FC236}">
                <a16:creationId xmlns:a16="http://schemas.microsoft.com/office/drawing/2014/main" id="{D08A43E2-DE78-47F5-9811-D77C2292A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672" y="171270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3BAF3F-EE13-43BD-8A2B-77C2A1F97288}"/>
              </a:ext>
            </a:extLst>
          </p:cNvPr>
          <p:cNvCxnSpPr>
            <a:stCxn id="12" idx="3"/>
          </p:cNvCxnSpPr>
          <p:nvPr/>
        </p:nvCxnSpPr>
        <p:spPr>
          <a:xfrm>
            <a:off x="2324400" y="2447544"/>
            <a:ext cx="1369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748F94-D5C5-44C5-BB35-7B504E1E7E48}"/>
              </a:ext>
            </a:extLst>
          </p:cNvPr>
          <p:cNvCxnSpPr>
            <a:cxnSpLocks/>
          </p:cNvCxnSpPr>
          <p:nvPr/>
        </p:nvCxnSpPr>
        <p:spPr>
          <a:xfrm>
            <a:off x="4608576" y="2447544"/>
            <a:ext cx="972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Bar chart">
            <a:extLst>
              <a:ext uri="{FF2B5EF4-FFF2-40B4-BE49-F238E27FC236}">
                <a16:creationId xmlns:a16="http://schemas.microsoft.com/office/drawing/2014/main" id="{1AFA44C3-D5A0-4C5F-8C9F-CC5BBF0BE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4656" y="4410456"/>
            <a:ext cx="914400" cy="914400"/>
          </a:xfrm>
          <a:prstGeom prst="rect">
            <a:avLst/>
          </a:prstGeom>
        </p:spPr>
      </p:pic>
      <p:pic>
        <p:nvPicPr>
          <p:cNvPr id="85" name="Graphic 84" descr="Pie chart">
            <a:extLst>
              <a:ext uri="{FF2B5EF4-FFF2-40B4-BE49-F238E27FC236}">
                <a16:creationId xmlns:a16="http://schemas.microsoft.com/office/drawing/2014/main" id="{5A2D97C3-3F0E-4EA7-A9FA-E4ADC8A7D2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1446" y="5437390"/>
            <a:ext cx="914400" cy="914400"/>
          </a:xfrm>
          <a:prstGeom prst="rect">
            <a:avLst/>
          </a:prstGeom>
        </p:spPr>
      </p:pic>
      <p:pic>
        <p:nvPicPr>
          <p:cNvPr id="87" name="Graphic 86" descr="Database">
            <a:extLst>
              <a:ext uri="{FF2B5EF4-FFF2-40B4-BE49-F238E27FC236}">
                <a16:creationId xmlns:a16="http://schemas.microsoft.com/office/drawing/2014/main" id="{70FB9C3B-31E2-43EE-8324-3A03995FF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95304" y="5104452"/>
            <a:ext cx="914400" cy="914400"/>
          </a:xfrm>
          <a:prstGeom prst="rect">
            <a:avLst/>
          </a:prstGeom>
        </p:spPr>
      </p:pic>
      <p:pic>
        <p:nvPicPr>
          <p:cNvPr id="89" name="Graphic 88" descr="Robot">
            <a:extLst>
              <a:ext uri="{FF2B5EF4-FFF2-40B4-BE49-F238E27FC236}">
                <a16:creationId xmlns:a16="http://schemas.microsoft.com/office/drawing/2014/main" id="{CC9563C5-F2AF-416C-B803-EE44F233B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0888" y="5104452"/>
            <a:ext cx="914400" cy="914400"/>
          </a:xfrm>
          <a:prstGeom prst="rect">
            <a:avLst/>
          </a:prstGeom>
        </p:spPr>
      </p:pic>
      <p:pic>
        <p:nvPicPr>
          <p:cNvPr id="91" name="Graphic 90" descr="Network diagram">
            <a:extLst>
              <a:ext uri="{FF2B5EF4-FFF2-40B4-BE49-F238E27FC236}">
                <a16:creationId xmlns:a16="http://schemas.microsoft.com/office/drawing/2014/main" id="{529E1BEC-6EA4-4E9B-8B79-0817AF13E2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94176" y="1990344"/>
            <a:ext cx="914400" cy="914400"/>
          </a:xfrm>
          <a:prstGeom prst="rect">
            <a:avLst/>
          </a:prstGeom>
        </p:spPr>
      </p:pic>
      <p:pic>
        <p:nvPicPr>
          <p:cNvPr id="93" name="Graphic 92" descr="Gears">
            <a:extLst>
              <a:ext uri="{FF2B5EF4-FFF2-40B4-BE49-F238E27FC236}">
                <a16:creationId xmlns:a16="http://schemas.microsoft.com/office/drawing/2014/main" id="{8322BC4C-1439-4EC2-A3DD-80F4BDDB6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50737" y="2090410"/>
            <a:ext cx="914400" cy="914400"/>
          </a:xfrm>
          <a:prstGeom prst="rect">
            <a:avLst/>
          </a:prstGeom>
        </p:spPr>
      </p:pic>
      <p:pic>
        <p:nvPicPr>
          <p:cNvPr id="95" name="Graphic 94" descr="Circles with arrows">
            <a:extLst>
              <a:ext uri="{FF2B5EF4-FFF2-40B4-BE49-F238E27FC236}">
                <a16:creationId xmlns:a16="http://schemas.microsoft.com/office/drawing/2014/main" id="{3DB65E4A-D673-4DB1-AF74-F76AEFF45B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68977" y="1990344"/>
            <a:ext cx="914400" cy="9144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0A7DA02-7D12-475C-ABF7-A64C3F123B40}"/>
              </a:ext>
            </a:extLst>
          </p:cNvPr>
          <p:cNvCxnSpPr/>
          <p:nvPr/>
        </p:nvCxnSpPr>
        <p:spPr>
          <a:xfrm>
            <a:off x="6345161" y="2511034"/>
            <a:ext cx="96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Browser window">
            <a:extLst>
              <a:ext uri="{FF2B5EF4-FFF2-40B4-BE49-F238E27FC236}">
                <a16:creationId xmlns:a16="http://schemas.microsoft.com/office/drawing/2014/main" id="{954CEA3A-37EA-4559-8C5C-A2AE461D08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73936" y="5036699"/>
            <a:ext cx="914400" cy="914400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1576CDB-B2BF-400B-97E2-519494C695F0}"/>
              </a:ext>
            </a:extLst>
          </p:cNvPr>
          <p:cNvCxnSpPr>
            <a:cxnSpLocks/>
          </p:cNvCxnSpPr>
          <p:nvPr/>
        </p:nvCxnSpPr>
        <p:spPr>
          <a:xfrm>
            <a:off x="7852385" y="3641440"/>
            <a:ext cx="0" cy="124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53B439-2436-4D03-B889-63C193FFCDFC}"/>
              </a:ext>
            </a:extLst>
          </p:cNvPr>
          <p:cNvCxnSpPr>
            <a:cxnSpLocks/>
          </p:cNvCxnSpPr>
          <p:nvPr/>
        </p:nvCxnSpPr>
        <p:spPr>
          <a:xfrm flipH="1">
            <a:off x="6495288" y="5591136"/>
            <a:ext cx="1057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C0489F-42E4-48F7-879F-01514BF05CDA}"/>
              </a:ext>
            </a:extLst>
          </p:cNvPr>
          <p:cNvCxnSpPr>
            <a:cxnSpLocks/>
          </p:cNvCxnSpPr>
          <p:nvPr/>
        </p:nvCxnSpPr>
        <p:spPr>
          <a:xfrm flipH="1">
            <a:off x="4758696" y="5550012"/>
            <a:ext cx="6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E60B3A2-450E-4C38-B8D3-23E57E3FDE05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2447688" y="5104452"/>
            <a:ext cx="1126248" cy="38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E401EA7-51E2-429C-9980-C9968DD11226}"/>
              </a:ext>
            </a:extLst>
          </p:cNvPr>
          <p:cNvCxnSpPr>
            <a:stCxn id="99" idx="1"/>
          </p:cNvCxnSpPr>
          <p:nvPr/>
        </p:nvCxnSpPr>
        <p:spPr>
          <a:xfrm flipH="1">
            <a:off x="2447688" y="5493899"/>
            <a:ext cx="112624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3501E26-74A7-4335-9D49-06F8007FB5DB}"/>
              </a:ext>
            </a:extLst>
          </p:cNvPr>
          <p:cNvSpPr txBox="1"/>
          <p:nvPr/>
        </p:nvSpPr>
        <p:spPr>
          <a:xfrm>
            <a:off x="952800" y="2971800"/>
            <a:ext cx="136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Scrape data from amazon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D7B7C8-B217-4373-8ED0-02D3CDF63423}"/>
              </a:ext>
            </a:extLst>
          </p:cNvPr>
          <p:cNvSpPr txBox="1"/>
          <p:nvPr/>
        </p:nvSpPr>
        <p:spPr>
          <a:xfrm>
            <a:off x="3461616" y="2810443"/>
            <a:ext cx="129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Transform to word  embedding models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D1E16CA-946F-4A37-AD28-DA9BC14070CC}"/>
              </a:ext>
            </a:extLst>
          </p:cNvPr>
          <p:cNvSpPr txBox="1"/>
          <p:nvPr/>
        </p:nvSpPr>
        <p:spPr>
          <a:xfrm>
            <a:off x="5089244" y="3009382"/>
            <a:ext cx="180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Hyperparameter tuning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C90867-238E-4F84-B2C9-6E201761EE21}"/>
              </a:ext>
            </a:extLst>
          </p:cNvPr>
          <p:cNvSpPr txBox="1"/>
          <p:nvPr/>
        </p:nvSpPr>
        <p:spPr>
          <a:xfrm>
            <a:off x="7510555" y="5933630"/>
            <a:ext cx="105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Model loading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CEAC5A-9807-40A3-95C6-D50ACBB3D24E}"/>
              </a:ext>
            </a:extLst>
          </p:cNvPr>
          <p:cNvSpPr txBox="1"/>
          <p:nvPr/>
        </p:nvSpPr>
        <p:spPr>
          <a:xfrm>
            <a:off x="5386128" y="5951099"/>
            <a:ext cx="13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Make predictions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D04C12-485F-45FC-83EC-B68090DE5A27}"/>
              </a:ext>
            </a:extLst>
          </p:cNvPr>
          <p:cNvSpPr txBox="1"/>
          <p:nvPr/>
        </p:nvSpPr>
        <p:spPr>
          <a:xfrm>
            <a:off x="3277212" y="5933630"/>
            <a:ext cx="14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Graphical Interface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E5E1B2-9610-4D81-8B2C-58AFFA6C61B8}"/>
              </a:ext>
            </a:extLst>
          </p:cNvPr>
          <p:cNvSpPr txBox="1"/>
          <p:nvPr/>
        </p:nvSpPr>
        <p:spPr>
          <a:xfrm>
            <a:off x="256195" y="4905634"/>
            <a:ext cx="1335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Visualisation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Inferences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43BCD73-809D-4DC7-8AE6-1C3BD8336E6A}"/>
              </a:ext>
            </a:extLst>
          </p:cNvPr>
          <p:cNvSpPr txBox="1"/>
          <p:nvPr/>
        </p:nvSpPr>
        <p:spPr>
          <a:xfrm>
            <a:off x="9617820" y="2978427"/>
            <a:ext cx="93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LSTM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437249-96A9-4B25-AFD5-C6E1D90287F0}"/>
              </a:ext>
            </a:extLst>
          </p:cNvPr>
          <p:cNvSpPr txBox="1"/>
          <p:nvPr/>
        </p:nvSpPr>
        <p:spPr>
          <a:xfrm>
            <a:off x="9617820" y="3641440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 XGBoost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4AE8ED-A278-4C9C-829C-B8E01BC2B9BE}"/>
              </a:ext>
            </a:extLst>
          </p:cNvPr>
          <p:cNvSpPr txBox="1"/>
          <p:nvPr/>
        </p:nvSpPr>
        <p:spPr>
          <a:xfrm>
            <a:off x="9617820" y="4304453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 Naïve Bayes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4CD717-89CD-4F60-9C64-C08232440B03}"/>
              </a:ext>
            </a:extLst>
          </p:cNvPr>
          <p:cNvSpPr txBox="1"/>
          <p:nvPr/>
        </p:nvSpPr>
        <p:spPr>
          <a:xfrm>
            <a:off x="9587888" y="4997967"/>
            <a:ext cx="172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  Decision tree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D1FB986-AB08-42E2-860E-7FFAFE5748D8}"/>
              </a:ext>
            </a:extLst>
          </p:cNvPr>
          <p:cNvCxnSpPr/>
          <p:nvPr/>
        </p:nvCxnSpPr>
        <p:spPr>
          <a:xfrm>
            <a:off x="9363456" y="3163093"/>
            <a:ext cx="0" cy="201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C20CFE8-D5B8-4D09-960D-C941D8A08A2E}"/>
              </a:ext>
            </a:extLst>
          </p:cNvPr>
          <p:cNvCxnSpPr>
            <a:endCxn id="135" idx="1"/>
          </p:cNvCxnSpPr>
          <p:nvPr/>
        </p:nvCxnSpPr>
        <p:spPr>
          <a:xfrm>
            <a:off x="9363456" y="3163093"/>
            <a:ext cx="254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A5EE241-71A5-4521-9A79-0424BAA17E45}"/>
              </a:ext>
            </a:extLst>
          </p:cNvPr>
          <p:cNvCxnSpPr>
            <a:endCxn id="139" idx="1"/>
          </p:cNvCxnSpPr>
          <p:nvPr/>
        </p:nvCxnSpPr>
        <p:spPr>
          <a:xfrm>
            <a:off x="9326880" y="5182633"/>
            <a:ext cx="26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93817D3-693D-483C-A007-E18536B9528F}"/>
              </a:ext>
            </a:extLst>
          </p:cNvPr>
          <p:cNvCxnSpPr>
            <a:endCxn id="136" idx="1"/>
          </p:cNvCxnSpPr>
          <p:nvPr/>
        </p:nvCxnSpPr>
        <p:spPr>
          <a:xfrm>
            <a:off x="9345168" y="3826106"/>
            <a:ext cx="272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ACF4C-DB8E-4DEA-9C88-680A865643DE}"/>
              </a:ext>
            </a:extLst>
          </p:cNvPr>
          <p:cNvCxnSpPr>
            <a:endCxn id="138" idx="1"/>
          </p:cNvCxnSpPr>
          <p:nvPr/>
        </p:nvCxnSpPr>
        <p:spPr>
          <a:xfrm>
            <a:off x="9363456" y="4489119"/>
            <a:ext cx="254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9BB6944-3571-4643-89E0-57882A020E7A}"/>
              </a:ext>
            </a:extLst>
          </p:cNvPr>
          <p:cNvCxnSpPr>
            <a:cxnSpLocks/>
          </p:cNvCxnSpPr>
          <p:nvPr/>
        </p:nvCxnSpPr>
        <p:spPr>
          <a:xfrm flipH="1">
            <a:off x="8729160" y="4172863"/>
            <a:ext cx="616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4CBEAF6-AE8C-4904-80FB-D26B90C4A762}"/>
              </a:ext>
            </a:extLst>
          </p:cNvPr>
          <p:cNvCxnSpPr>
            <a:cxnSpLocks/>
          </p:cNvCxnSpPr>
          <p:nvPr/>
        </p:nvCxnSpPr>
        <p:spPr>
          <a:xfrm>
            <a:off x="8729160" y="4172862"/>
            <a:ext cx="0" cy="141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7B52C86-D274-417D-A048-7B5BF988DE8E}"/>
              </a:ext>
            </a:extLst>
          </p:cNvPr>
          <p:cNvCxnSpPr>
            <a:cxnSpLocks/>
          </p:cNvCxnSpPr>
          <p:nvPr/>
        </p:nvCxnSpPr>
        <p:spPr>
          <a:xfrm flipH="1">
            <a:off x="8509704" y="5623186"/>
            <a:ext cx="219456" cy="1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908889C-4A78-4931-87D1-C1C7C4128A6B}"/>
              </a:ext>
            </a:extLst>
          </p:cNvPr>
          <p:cNvSpPr txBox="1"/>
          <p:nvPr/>
        </p:nvSpPr>
        <p:spPr>
          <a:xfrm>
            <a:off x="7375810" y="30803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737BA33-82D5-40F0-A27E-570EA3EF058D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4151376" y="1712700"/>
            <a:ext cx="0" cy="27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7E01AA3-C905-4034-AC29-8D8D95C8DD0A}"/>
              </a:ext>
            </a:extLst>
          </p:cNvPr>
          <p:cNvCxnSpPr/>
          <p:nvPr/>
        </p:nvCxnSpPr>
        <p:spPr>
          <a:xfrm>
            <a:off x="4151376" y="1712700"/>
            <a:ext cx="1840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16AD7A-0314-4129-BD01-E852039B0B7A}"/>
              </a:ext>
            </a:extLst>
          </p:cNvPr>
          <p:cNvCxnSpPr/>
          <p:nvPr/>
        </p:nvCxnSpPr>
        <p:spPr>
          <a:xfrm>
            <a:off x="5976894" y="1712700"/>
            <a:ext cx="0" cy="27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71607E1-9198-42B0-947B-D1B4CB31EADC}"/>
              </a:ext>
            </a:extLst>
          </p:cNvPr>
          <p:cNvSpPr txBox="1"/>
          <p:nvPr/>
        </p:nvSpPr>
        <p:spPr>
          <a:xfrm>
            <a:off x="4627595" y="1367016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4C3230-FFF2-4F0A-9B0C-84BB77BAC33D}"/>
              </a:ext>
            </a:extLst>
          </p:cNvPr>
          <p:cNvSpPr txBox="1"/>
          <p:nvPr/>
        </p:nvSpPr>
        <p:spPr>
          <a:xfrm>
            <a:off x="4466194" y="173634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BECC5A-A465-4A90-A111-18132F754C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00" y="1439068"/>
            <a:ext cx="10416239" cy="719999"/>
          </a:xfrm>
        </p:spPr>
        <p:txBody>
          <a:bodyPr/>
          <a:lstStyle/>
          <a:p>
            <a:r>
              <a:rPr lang="en-IN" dirty="0"/>
              <a:t>The entire dataset is generated gradually by scraping various product reviews from Amazon Website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082BD1-3E2E-4922-9AC2-343E901113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6384" y="2230135"/>
            <a:ext cx="10416239" cy="42100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D279F46-5C9E-4C02-A55B-7F986D26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  <a:br>
              <a:rPr lang="en-IN" dirty="0"/>
            </a:b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171E-DACE-415D-AE23-6901B05932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DAC883-0C59-4351-8D64-7308E508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36" y="3069000"/>
            <a:ext cx="10261299" cy="720000"/>
          </a:xfrm>
        </p:spPr>
        <p:txBody>
          <a:bodyPr/>
          <a:lstStyle/>
          <a:p>
            <a:r>
              <a:rPr lang="en-IN" dirty="0"/>
              <a:t>To scraping notebook ----</a:t>
            </a:r>
            <a:r>
              <a:rPr lang="en-IN" dirty="0">
                <a:sym typeface="Wingdings" panose="05000000000000000000" pitchFamily="2" charset="2"/>
              </a:rPr>
              <a:t>&gt;&gt;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AE6E-D37B-4289-B6F6-5BE70EFC73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52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B782-74DA-4BF1-A13D-41BEBEDE6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– GUI</a:t>
            </a:r>
          </a:p>
          <a:p>
            <a:r>
              <a:rPr lang="en-IN" dirty="0" err="1"/>
              <a:t>Keras</a:t>
            </a:r>
            <a:r>
              <a:rPr lang="en-IN" dirty="0"/>
              <a:t> + </a:t>
            </a:r>
            <a:r>
              <a:rPr lang="en-IN" dirty="0" err="1"/>
              <a:t>Tensorflow</a:t>
            </a:r>
            <a:r>
              <a:rPr lang="en-IN" dirty="0"/>
              <a:t> – LSTM, ANN</a:t>
            </a:r>
          </a:p>
          <a:p>
            <a:r>
              <a:rPr lang="en-IN" dirty="0" err="1"/>
              <a:t>Scikit</a:t>
            </a:r>
            <a:r>
              <a:rPr lang="en-IN" dirty="0"/>
              <a:t> Learn – Decision Tree, Naïve Bayes</a:t>
            </a:r>
          </a:p>
          <a:p>
            <a:r>
              <a:rPr lang="en-IN" dirty="0" err="1"/>
              <a:t>Plotly</a:t>
            </a:r>
            <a:r>
              <a:rPr lang="en-IN" dirty="0"/>
              <a:t> – charting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8023F5-3872-4BAF-BCE7-A2B5D5CD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and Libraries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4F98-F988-4B64-8BA8-09A78009D1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CC1975-F32E-472A-ABDD-DB2CB51E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227" y="1682495"/>
            <a:ext cx="2646045" cy="1587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0C7D5-E6BB-49FA-803A-92C65149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0" y="3429000"/>
            <a:ext cx="2095500" cy="209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AB3581-D826-4AFD-B225-26835619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490" y="3635847"/>
            <a:ext cx="2646045" cy="14884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72C350B-B414-41FC-ACFE-4167C73C4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233" y="4874301"/>
            <a:ext cx="11165534" cy="19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Accuracy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533A0A-5D54-48E9-939A-FDA389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24387"/>
              </p:ext>
            </p:extLst>
          </p:nvPr>
        </p:nvGraphicFramePr>
        <p:xfrm>
          <a:off x="1481328" y="1807000"/>
          <a:ext cx="9427971" cy="4467265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540902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401894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7169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937574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LSTM(Long Short- Term Memory) Recurrent Neural Network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9375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 Regressor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9375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937574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Bayes Classifier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0.409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76400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1"/>
              <a:t>Word Embedding feature extraction using GloVe word dictionary is chosen.</a:t>
            </a:r>
          </a:p>
          <a:p>
            <a:r>
              <a:rPr lang="en-US" noProof="1"/>
              <a:t>Accepted models are:</a:t>
            </a:r>
          </a:p>
          <a:p>
            <a:pPr lvl="1"/>
            <a:r>
              <a:rPr lang="en-US" noProof="1"/>
              <a:t>LSTM(Long Short Term Memory model)</a:t>
            </a:r>
          </a:p>
          <a:p>
            <a:pPr lvl="1"/>
            <a:r>
              <a:rPr lang="en-US" noProof="1"/>
              <a:t>XGBoost Regressor</a:t>
            </a:r>
          </a:p>
          <a:p>
            <a:pPr lvl="1"/>
            <a:r>
              <a:rPr lang="en-US" noProof="1"/>
              <a:t>Decision Tree Classifier</a:t>
            </a:r>
          </a:p>
          <a:p>
            <a:pPr lvl="1"/>
            <a:r>
              <a:rPr lang="en-US" noProof="1"/>
              <a:t>(Naïve Bayes classifier, although performed poorly, is still incorporated)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Discarded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n-US" noProof="1"/>
              <a:t>The classical approach of feature engineering involving Count vectorization and TF-IDF methods are excluded as it resulted in extremely poor performance.</a:t>
            </a:r>
          </a:p>
          <a:p>
            <a:r>
              <a:rPr lang="en-US" noProof="1"/>
              <a:t>ANN(Artificial Neural Network) model is discarded due to poor accuracy.</a:t>
            </a:r>
          </a:p>
          <a:p>
            <a:r>
              <a:rPr lang="en-US" noProof="1"/>
              <a:t>VADER (pre trained model) is not incorporated as it performed poorly while analyzing multiple sentences in a review.</a:t>
            </a:r>
          </a:p>
          <a:p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Accepted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829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Bodoni MT</vt:lpstr>
      <vt:lpstr>Calibri</vt:lpstr>
      <vt:lpstr>Gill Sans MT</vt:lpstr>
      <vt:lpstr>Times New Roman</vt:lpstr>
      <vt:lpstr>Office Theme</vt:lpstr>
      <vt:lpstr>Skill Lab Project</vt:lpstr>
      <vt:lpstr>Product Review Analysis</vt:lpstr>
      <vt:lpstr>Need </vt:lpstr>
      <vt:lpstr>Project Flow </vt:lpstr>
      <vt:lpstr>Dataset </vt:lpstr>
      <vt:lpstr>To scraping notebook ----&gt;&gt;</vt:lpstr>
      <vt:lpstr>Stack and Libraries used</vt:lpstr>
      <vt:lpstr>Models and Accuracy</vt:lpstr>
      <vt:lpstr>Methodology</vt:lpstr>
      <vt:lpstr>Inferences 1</vt:lpstr>
      <vt:lpstr>Inferences 2</vt:lpstr>
      <vt:lpstr>Inferences 3</vt:lpstr>
      <vt:lpstr>Model Training and GUI</vt:lpstr>
      <vt:lpstr>To training notebook and GUI ----&gt;&gt;</vt:lpstr>
      <vt:lpstr>Challenges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2021-05-07T08:41:54Z</dcterms:created>
  <dcterms:modified xsi:type="dcterms:W3CDTF">2021-05-07T21:15:39Z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