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5" r:id="rId5"/>
    <p:sldId id="260" r:id="rId6"/>
    <p:sldId id="257" r:id="rId7"/>
    <p:sldId id="258" r:id="rId8"/>
    <p:sldId id="262" r:id="rId9"/>
    <p:sldId id="263" r:id="rId10"/>
    <p:sldId id="261" r:id="rId11"/>
    <p:sldId id="266" r:id="rId12"/>
    <p:sldId id="267" r:id="rId13"/>
    <p:sldId id="269" r:id="rId14"/>
    <p:sldId id="270" r:id="rId15"/>
    <p:sldId id="276" r:id="rId16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11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流程编排</a:t>
            </a:r>
            <a:endParaRPr 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p>
            <a:pPr defTabSz="914400">
              <a:buClrTx/>
              <a:buSzTx/>
              <a:buFontTx/>
            </a:pPr>
            <a:r>
              <a:rPr lang="en-US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  ——</a:t>
            </a:r>
            <a:r>
              <a:rPr lang="zh-CN" altLang="en-US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针对复杂业务的最佳实践</a:t>
            </a:r>
            <a:endParaRPr lang="zh-CN" altLang="en-US"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23215" y="1487170"/>
            <a:ext cx="8353425" cy="490791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95605" y="1609725"/>
            <a:ext cx="1523365" cy="43573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35"/>
            <a:ext cx="9144000" cy="760095"/>
          </a:xfrm>
        </p:spPr>
        <p:txBody>
          <a:bodyPr/>
          <a:p>
            <a:pPr algn="l"/>
            <a:r>
              <a:rPr lang="zh-CN" altLang="en-US"/>
              <a:t>整体架构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683260" y="641350"/>
            <a:ext cx="7477125" cy="770255"/>
            <a:chOff x="1076" y="1317"/>
            <a:chExt cx="5820" cy="906"/>
          </a:xfrm>
          <a:solidFill>
            <a:schemeClr val="bg1">
              <a:lumMod val="75000"/>
            </a:schemeClr>
          </a:solidFill>
        </p:grpSpPr>
        <p:sp>
          <p:nvSpPr>
            <p:cNvPr id="4" name="下箭头 3"/>
            <p:cNvSpPr/>
            <p:nvPr/>
          </p:nvSpPr>
          <p:spPr>
            <a:xfrm>
              <a:off x="1076" y="1317"/>
              <a:ext cx="680" cy="907"/>
            </a:xfrm>
            <a:prstGeom prst="downArrow">
              <a:avLst>
                <a:gd name="adj1" fmla="val 50000"/>
                <a:gd name="adj2" fmla="val 29705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用户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2361" y="1317"/>
              <a:ext cx="680" cy="907"/>
            </a:xfrm>
            <a:prstGeom prst="downArrow">
              <a:avLst>
                <a:gd name="adj1" fmla="val 50000"/>
                <a:gd name="adj2" fmla="val 29705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运营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下箭头 19"/>
            <p:cNvSpPr/>
            <p:nvPr/>
          </p:nvSpPr>
          <p:spPr>
            <a:xfrm>
              <a:off x="3646" y="1317"/>
              <a:ext cx="680" cy="907"/>
            </a:xfrm>
            <a:prstGeom prst="downArrow">
              <a:avLst>
                <a:gd name="adj1" fmla="val 50000"/>
                <a:gd name="adj2" fmla="val 29705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HORAE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1" name="下箭头 20"/>
            <p:cNvSpPr/>
            <p:nvPr/>
          </p:nvSpPr>
          <p:spPr>
            <a:xfrm>
              <a:off x="4931" y="1317"/>
              <a:ext cx="680" cy="907"/>
            </a:xfrm>
            <a:prstGeom prst="downArrow">
              <a:avLst>
                <a:gd name="adj1" fmla="val 50000"/>
                <a:gd name="adj2" fmla="val 29705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后管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" name="下箭头 21"/>
            <p:cNvSpPr/>
            <p:nvPr/>
          </p:nvSpPr>
          <p:spPr>
            <a:xfrm>
              <a:off x="6216" y="1317"/>
              <a:ext cx="680" cy="907"/>
            </a:xfrm>
            <a:prstGeom prst="downArrow">
              <a:avLst>
                <a:gd name="adj1" fmla="val 50000"/>
                <a:gd name="adj2" fmla="val 29705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API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467360" y="1703705"/>
            <a:ext cx="1296035" cy="4324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流程路由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1805" y="2435860"/>
            <a:ext cx="1296035" cy="4324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节点路由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605405" y="1268730"/>
            <a:ext cx="602615" cy="5340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异常</a:t>
            </a:r>
            <a:endParaRPr lang="zh-CN" altLang="en-US" sz="1400"/>
          </a:p>
        </p:txBody>
      </p:sp>
      <p:sp>
        <p:nvSpPr>
          <p:cNvPr id="32" name="椭圆 31"/>
          <p:cNvSpPr/>
          <p:nvPr/>
        </p:nvSpPr>
        <p:spPr>
          <a:xfrm>
            <a:off x="3275965" y="3284855"/>
            <a:ext cx="648970" cy="5486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中断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27405" y="6165215"/>
            <a:ext cx="602615" cy="5340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完成</a:t>
            </a:r>
            <a:endParaRPr lang="zh-CN" altLang="en-US" sz="1400"/>
          </a:p>
        </p:txBody>
      </p:sp>
      <p:sp>
        <p:nvSpPr>
          <p:cNvPr id="34" name="矩形 33"/>
          <p:cNvSpPr/>
          <p:nvPr/>
        </p:nvSpPr>
        <p:spPr>
          <a:xfrm>
            <a:off x="467360" y="3168015"/>
            <a:ext cx="1296035" cy="4324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指令路由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7360" y="3900170"/>
            <a:ext cx="1296035" cy="432435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指令执行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67360" y="4632325"/>
            <a:ext cx="1296035" cy="432435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容错执行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2440" y="5364480"/>
            <a:ext cx="1296035" cy="43243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执行策略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9" name="肘形连接符 38"/>
          <p:cNvCxnSpPr>
            <a:stCxn id="29" idx="3"/>
            <a:endCxn id="31" idx="4"/>
          </p:cNvCxnSpPr>
          <p:nvPr/>
        </p:nvCxnSpPr>
        <p:spPr>
          <a:xfrm flipV="1">
            <a:off x="1763395" y="1802765"/>
            <a:ext cx="1143635" cy="11747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0" idx="3"/>
            <a:endCxn id="31" idx="4"/>
          </p:cNvCxnSpPr>
          <p:nvPr/>
        </p:nvCxnSpPr>
        <p:spPr>
          <a:xfrm flipV="1">
            <a:off x="1767840" y="1802765"/>
            <a:ext cx="1139190" cy="84963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4" idx="3"/>
            <a:endCxn id="31" idx="4"/>
          </p:cNvCxnSpPr>
          <p:nvPr/>
        </p:nvCxnSpPr>
        <p:spPr>
          <a:xfrm flipV="1">
            <a:off x="1763395" y="1802765"/>
            <a:ext cx="1143635" cy="158178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5" idx="3"/>
            <a:endCxn id="31" idx="4"/>
          </p:cNvCxnSpPr>
          <p:nvPr/>
        </p:nvCxnSpPr>
        <p:spPr>
          <a:xfrm flipV="1">
            <a:off x="1763395" y="1802765"/>
            <a:ext cx="1143635" cy="231394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5" idx="3"/>
            <a:endCxn id="32" idx="4"/>
          </p:cNvCxnSpPr>
          <p:nvPr/>
        </p:nvCxnSpPr>
        <p:spPr>
          <a:xfrm flipV="1">
            <a:off x="1763395" y="3833495"/>
            <a:ext cx="1837055" cy="28321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6" idx="3"/>
            <a:endCxn id="32" idx="4"/>
          </p:cNvCxnSpPr>
          <p:nvPr/>
        </p:nvCxnSpPr>
        <p:spPr>
          <a:xfrm flipV="1">
            <a:off x="1763395" y="3833495"/>
            <a:ext cx="1837055" cy="101536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36" idx="3"/>
            <a:endCxn id="31" idx="4"/>
          </p:cNvCxnSpPr>
          <p:nvPr/>
        </p:nvCxnSpPr>
        <p:spPr>
          <a:xfrm flipV="1">
            <a:off x="1763395" y="1802765"/>
            <a:ext cx="1143635" cy="304609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139565" y="1606550"/>
            <a:ext cx="4394835" cy="136080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139565" y="3244215"/>
            <a:ext cx="4394835" cy="136080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39565" y="4806315"/>
            <a:ext cx="4394835" cy="136080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256405" y="1700530"/>
            <a:ext cx="1035050" cy="114681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业务组件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363845" y="1700530"/>
            <a:ext cx="3004185" cy="11468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技术插件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endParaRPr lang="zh-CN" altLang="en-US" sz="1200">
              <a:solidFill>
                <a:schemeClr val="tx1"/>
              </a:solidFill>
            </a:endParaRPr>
          </a:p>
          <a:p>
            <a:pPr algn="ctr"/>
            <a:endParaRPr lang="zh-CN" altLang="en-US" sz="1200">
              <a:solidFill>
                <a:schemeClr val="tx1"/>
              </a:solidFill>
            </a:endParaRPr>
          </a:p>
          <a:p>
            <a:pPr algn="ctr"/>
            <a:endParaRPr lang="zh-CN" altLang="en-US" sz="1200">
              <a:solidFill>
                <a:schemeClr val="tx1"/>
              </a:solidFill>
            </a:endParaRPr>
          </a:p>
          <a:p>
            <a:pPr algn="ctr"/>
            <a:endParaRPr lang="zh-CN" altLang="en-US" sz="1200">
              <a:solidFill>
                <a:schemeClr val="tx1"/>
              </a:solidFill>
            </a:endParaRPr>
          </a:p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436235" y="1923415"/>
            <a:ext cx="500380" cy="8769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CAT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22340" y="1923415"/>
            <a:ext cx="500380" cy="8769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限流熔断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08445" y="1923415"/>
            <a:ext cx="500380" cy="8769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统计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194550" y="1923415"/>
            <a:ext cx="500380" cy="8769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ABTest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780655" y="1923415"/>
            <a:ext cx="500380" cy="8769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告警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256405" y="3350895"/>
            <a:ext cx="1035050" cy="114681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容错组件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521960" y="3350895"/>
            <a:ext cx="822960" cy="114681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流程兜底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575425" y="3350895"/>
            <a:ext cx="822960" cy="114681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执行次数策略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628890" y="3351530"/>
            <a:ext cx="822960" cy="114681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流程切换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68" name="肘形连接符 67"/>
          <p:cNvCxnSpPr>
            <a:stCxn id="37" idx="3"/>
          </p:cNvCxnSpPr>
          <p:nvPr/>
        </p:nvCxnSpPr>
        <p:spPr>
          <a:xfrm flipV="1">
            <a:off x="1768475" y="1772920"/>
            <a:ext cx="1147445" cy="380809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37" idx="3"/>
            <a:endCxn id="32" idx="4"/>
          </p:cNvCxnSpPr>
          <p:nvPr/>
        </p:nvCxnSpPr>
        <p:spPr>
          <a:xfrm flipV="1">
            <a:off x="1768475" y="3833495"/>
            <a:ext cx="1831975" cy="174752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283710" y="4913630"/>
            <a:ext cx="822960" cy="1091565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流程混沌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337175" y="4913630"/>
            <a:ext cx="822960" cy="1091565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同步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390640" y="4914265"/>
            <a:ext cx="822960" cy="1091565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异步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545070" y="4912995"/>
            <a:ext cx="822960" cy="1091565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单步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499610" y="116205"/>
            <a:ext cx="1313815" cy="26543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开发关注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22340" y="116205"/>
            <a:ext cx="1313815" cy="26543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开发透明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flipH="1">
            <a:off x="1115695" y="1483360"/>
            <a:ext cx="1270" cy="46818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35"/>
            <a:ext cx="9144000" cy="760095"/>
          </a:xfrm>
        </p:spPr>
        <p:txBody>
          <a:bodyPr/>
          <a:p>
            <a:pPr algn="l"/>
            <a:r>
              <a:rPr lang="en-US" altLang="zh-CN"/>
              <a:t>cat</a:t>
            </a:r>
            <a:r>
              <a:rPr lang="zh-CN" altLang="en-US"/>
              <a:t>插件示例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35"/>
            <a:ext cx="9144000" cy="760095"/>
          </a:xfrm>
        </p:spPr>
        <p:txBody>
          <a:bodyPr/>
          <a:p>
            <a:pPr algn="l"/>
            <a:r>
              <a:rPr lang="zh-CN" altLang="en-US"/>
              <a:t>自定义插件示例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899795" y="2348865"/>
            <a:ext cx="3024505" cy="1728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上下文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547495" y="1917065"/>
            <a:ext cx="1730375" cy="1071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会话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35"/>
            <a:ext cx="9144000" cy="760095"/>
          </a:xfrm>
        </p:spPr>
        <p:txBody>
          <a:bodyPr/>
          <a:p>
            <a:pPr algn="l"/>
            <a:r>
              <a:rPr lang="zh-CN" altLang="en-US"/>
              <a:t>同异步架构</a:t>
            </a:r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2051685" y="1125220"/>
            <a:ext cx="791845" cy="1290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82420" y="3645535"/>
            <a:ext cx="1730375" cy="1071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流程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560" y="5013325"/>
            <a:ext cx="1339215" cy="8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同步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636010" y="5085080"/>
            <a:ext cx="1339215" cy="8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异步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5" idx="2"/>
            <a:endCxn id="8" idx="4"/>
          </p:cNvCxnSpPr>
          <p:nvPr/>
        </p:nvCxnSpPr>
        <p:spPr>
          <a:xfrm>
            <a:off x="2447925" y="2416175"/>
            <a:ext cx="0" cy="2301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9" idx="0"/>
          </p:cNvCxnSpPr>
          <p:nvPr/>
        </p:nvCxnSpPr>
        <p:spPr>
          <a:xfrm flipH="1">
            <a:off x="705485" y="4725035"/>
            <a:ext cx="1706245" cy="288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4"/>
            <a:endCxn id="11" idx="0"/>
          </p:cNvCxnSpPr>
          <p:nvPr/>
        </p:nvCxnSpPr>
        <p:spPr>
          <a:xfrm>
            <a:off x="2447925" y="4717415"/>
            <a:ext cx="1858010" cy="367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9" idx="0"/>
            <a:endCxn id="7" idx="2"/>
          </p:cNvCxnSpPr>
          <p:nvPr/>
        </p:nvCxnSpPr>
        <p:spPr>
          <a:xfrm rot="16200000">
            <a:off x="-153670" y="3312160"/>
            <a:ext cx="2560320" cy="84201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1" idx="0"/>
            <a:endCxn id="7" idx="6"/>
          </p:cNvCxnSpPr>
          <p:nvPr/>
        </p:nvCxnSpPr>
        <p:spPr>
          <a:xfrm rot="16200000" flipV="1">
            <a:off x="2475230" y="3255010"/>
            <a:ext cx="2632075" cy="1028065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2728595" y="4044950"/>
            <a:ext cx="584200" cy="34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状态</a:t>
            </a:r>
            <a:endParaRPr lang="zh-CN" altLang="en-US" sz="80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19" idx="0"/>
            <a:endCxn id="7" idx="5"/>
          </p:cNvCxnSpPr>
          <p:nvPr/>
        </p:nvCxnSpPr>
        <p:spPr>
          <a:xfrm flipV="1">
            <a:off x="3020695" y="2832100"/>
            <a:ext cx="3810" cy="1212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内容占位符 23"/>
          <p:cNvSpPr>
            <a:spLocks noGrp="1"/>
          </p:cNvSpPr>
          <p:nvPr>
            <p:ph idx="1"/>
          </p:nvPr>
        </p:nvSpPr>
        <p:spPr>
          <a:xfrm>
            <a:off x="5017135" y="762000"/>
            <a:ext cx="4019550" cy="6103620"/>
          </a:xfrm>
        </p:spPr>
        <p:txBody>
          <a:bodyPr/>
          <a:p>
            <a:pPr marL="0" indent="0">
              <a:buNone/>
            </a:pPr>
            <a:r>
              <a:rPr lang="en-US" altLang="zh-CN" sz="1600"/>
              <a:t>1</a:t>
            </a:r>
            <a:r>
              <a:rPr lang="zh-CN" altLang="en-US" sz="1600"/>
              <a:t>，一个请求一个会话，技术实现有两种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	redis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	</a:t>
            </a:r>
            <a:r>
              <a:rPr lang="zh-CN" altLang="en-US" sz="1600"/>
              <a:t>当前请求本身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2</a:t>
            </a:r>
            <a:r>
              <a:rPr lang="zh-CN" altLang="en-US" sz="1600"/>
              <a:t>，异步执行，中间状态被存储在会话中。断点执行重新恢复到流程特定状态节点。确保业务一致性。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	</a:t>
            </a:r>
            <a:r>
              <a:rPr lang="zh-CN" altLang="en-US" sz="1600"/>
              <a:t>同步（请求会话）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	</a:t>
            </a:r>
            <a:r>
              <a:rPr lang="zh-CN" altLang="en-US" sz="1600"/>
              <a:t>异步（必须是</a:t>
            </a:r>
            <a:r>
              <a:rPr lang="en-US" altLang="zh-CN" sz="1600"/>
              <a:t>redis</a:t>
            </a:r>
            <a:r>
              <a:rPr lang="zh-CN" altLang="en-US" sz="1600"/>
              <a:t>）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3</a:t>
            </a:r>
            <a:r>
              <a:rPr lang="zh-CN" altLang="en-US" sz="1600"/>
              <a:t>，同步方法可用来屏蔽过程非常复杂，但执行时间非常短的业务。比如实时聚合查询。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35"/>
            <a:ext cx="9144000" cy="1542415"/>
          </a:xfrm>
        </p:spPr>
        <p:txBody>
          <a:bodyPr/>
          <a:p>
            <a:pPr algn="l"/>
            <a:r>
              <a:rPr lang="zh-CN" altLang="en-US"/>
              <a:t>复杂业务的最佳架构实践什么？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35"/>
            <a:ext cx="9144000" cy="760095"/>
          </a:xfrm>
        </p:spPr>
        <p:txBody>
          <a:bodyPr/>
          <a:p>
            <a:pPr algn="l"/>
            <a:r>
              <a:rPr lang="zh-CN" altLang="en-US"/>
              <a:t>传统的代码开发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67640" y="1120775"/>
            <a:ext cx="36302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，我的代码输入是什么？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，前置逻辑是什么？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，我怎么才能正确跑起来？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，我改了影响谁？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，我应该怎么避免修改影响他们？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，万一出错了怎么办？</a:t>
            </a:r>
            <a:endParaRPr lang="zh-CN" altLang="en-US"/>
          </a:p>
          <a:p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4" name="乘号 3"/>
          <p:cNvSpPr/>
          <p:nvPr/>
        </p:nvSpPr>
        <p:spPr>
          <a:xfrm>
            <a:off x="3203575" y="836295"/>
            <a:ext cx="2004695" cy="1664335"/>
          </a:xfrm>
          <a:prstGeom prst="mathMultiply">
            <a:avLst>
              <a:gd name="adj1" fmla="val 113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2267585" y="4004945"/>
            <a:ext cx="1412875" cy="19107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10" y="2636520"/>
            <a:ext cx="1045845" cy="1002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45" y="3356610"/>
            <a:ext cx="1150620" cy="14522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370" y="4013835"/>
            <a:ext cx="1510665" cy="1901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610" y="5445125"/>
            <a:ext cx="1426210" cy="1233170"/>
          </a:xfrm>
          <a:prstGeom prst="rect">
            <a:avLst/>
          </a:prstGeom>
        </p:spPr>
      </p:pic>
      <p:sp>
        <p:nvSpPr>
          <p:cNvPr id="10" name="燕尾形箭头 9"/>
          <p:cNvSpPr/>
          <p:nvPr/>
        </p:nvSpPr>
        <p:spPr>
          <a:xfrm rot="19200000">
            <a:off x="3364865" y="3799205"/>
            <a:ext cx="575945" cy="263525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燕尾形箭头 10"/>
          <p:cNvSpPr/>
          <p:nvPr/>
        </p:nvSpPr>
        <p:spPr>
          <a:xfrm rot="21180000">
            <a:off x="3778885" y="4225290"/>
            <a:ext cx="1270635" cy="263525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燕尾形箭头 11"/>
          <p:cNvSpPr/>
          <p:nvPr/>
        </p:nvSpPr>
        <p:spPr>
          <a:xfrm rot="1320000">
            <a:off x="3508375" y="5531485"/>
            <a:ext cx="896620" cy="263525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燕尾形箭头 12"/>
          <p:cNvSpPr/>
          <p:nvPr/>
        </p:nvSpPr>
        <p:spPr>
          <a:xfrm rot="300000">
            <a:off x="3804920" y="4831715"/>
            <a:ext cx="2553335" cy="263525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35"/>
            <a:ext cx="9144000" cy="760095"/>
          </a:xfrm>
        </p:spPr>
        <p:txBody>
          <a:bodyPr/>
          <a:p>
            <a:pPr algn="l"/>
            <a:r>
              <a:rPr lang="zh-CN" altLang="en-US"/>
              <a:t>软件开发的困难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980440"/>
            <a:ext cx="5355590" cy="54667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0005" y="762000"/>
            <a:ext cx="3916680" cy="6103620"/>
          </a:xfrm>
        </p:spPr>
        <p:txBody>
          <a:bodyPr/>
          <a:p>
            <a:pPr marL="0" indent="0">
              <a:buNone/>
            </a:pPr>
            <a:r>
              <a:rPr lang="zh-CN" altLang="en-US" sz="3600"/>
              <a:t>软件开发类似杂耍抛球，刚开始几个球很轻易，随着需求迭代（球）的数量增加。难度急剧增加。</a:t>
            </a:r>
            <a:endParaRPr lang="zh-C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35"/>
            <a:ext cx="9144000" cy="760095"/>
          </a:xfrm>
        </p:spPr>
        <p:txBody>
          <a:bodyPr/>
          <a:p>
            <a:pPr algn="l"/>
            <a:r>
              <a:rPr lang="zh-CN" altLang="en-US"/>
              <a:t>简单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67995" y="1340485"/>
            <a:ext cx="81153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55650" y="2204720"/>
            <a:ext cx="81153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92275" y="1412875"/>
            <a:ext cx="81153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80745" y="4869180"/>
            <a:ext cx="81153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628265" y="3140710"/>
            <a:ext cx="81153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43985" y="5876925"/>
            <a:ext cx="81153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996055" y="1844675"/>
            <a:ext cx="81153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284345" y="2636520"/>
            <a:ext cx="81153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132455" y="2348865"/>
            <a:ext cx="81153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772410" y="4796790"/>
            <a:ext cx="81153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636010" y="1124585"/>
            <a:ext cx="81153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500245" y="1268730"/>
            <a:ext cx="81153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45860" y="1905635"/>
            <a:ext cx="213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，彼此之间无关联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，变化无影响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35"/>
            <a:ext cx="9144000" cy="760095"/>
          </a:xfrm>
        </p:spPr>
        <p:txBody>
          <a:bodyPr/>
          <a:p>
            <a:pPr algn="l"/>
            <a:r>
              <a:rPr lang="zh-CN" altLang="en-US"/>
              <a:t>复杂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67995" y="1340485"/>
            <a:ext cx="81153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55650" y="2204720"/>
            <a:ext cx="81153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92275" y="1412875"/>
            <a:ext cx="81153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80745" y="4869180"/>
            <a:ext cx="81153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628265" y="3140710"/>
            <a:ext cx="81153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572000" y="5876925"/>
            <a:ext cx="81153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996055" y="1844675"/>
            <a:ext cx="81153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284345" y="2636520"/>
            <a:ext cx="81153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132455" y="2348865"/>
            <a:ext cx="81153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772410" y="4796790"/>
            <a:ext cx="81153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636010" y="1124585"/>
            <a:ext cx="81153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500245" y="1268730"/>
            <a:ext cx="81153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14" idx="4"/>
            <a:endCxn id="10" idx="1"/>
          </p:cNvCxnSpPr>
          <p:nvPr/>
        </p:nvCxnSpPr>
        <p:spPr>
          <a:xfrm>
            <a:off x="4041775" y="1772285"/>
            <a:ext cx="73025" cy="1670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5" idx="4"/>
          </p:cNvCxnSpPr>
          <p:nvPr/>
        </p:nvCxnSpPr>
        <p:spPr>
          <a:xfrm flipH="1">
            <a:off x="4860290" y="1916430"/>
            <a:ext cx="45720" cy="7200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0" idx="2"/>
            <a:endCxn id="12" idx="7"/>
          </p:cNvCxnSpPr>
          <p:nvPr/>
        </p:nvCxnSpPr>
        <p:spPr>
          <a:xfrm flipH="1">
            <a:off x="3825240" y="2168525"/>
            <a:ext cx="170815" cy="2749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5" idx="5"/>
            <a:endCxn id="9" idx="0"/>
          </p:cNvCxnSpPr>
          <p:nvPr/>
        </p:nvCxnSpPr>
        <p:spPr>
          <a:xfrm flipH="1">
            <a:off x="4977765" y="1821815"/>
            <a:ext cx="215265" cy="4055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3"/>
            <a:endCxn id="12" idx="0"/>
          </p:cNvCxnSpPr>
          <p:nvPr/>
        </p:nvCxnSpPr>
        <p:spPr>
          <a:xfrm flipH="1">
            <a:off x="3538220" y="1821815"/>
            <a:ext cx="1080770" cy="527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5" idx="2"/>
            <a:endCxn id="5" idx="6"/>
          </p:cNvCxnSpPr>
          <p:nvPr/>
        </p:nvCxnSpPr>
        <p:spPr>
          <a:xfrm flipH="1">
            <a:off x="1567180" y="1592580"/>
            <a:ext cx="2933065" cy="9359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4" idx="2"/>
          </p:cNvCxnSpPr>
          <p:nvPr/>
        </p:nvCxnSpPr>
        <p:spPr>
          <a:xfrm flipH="1">
            <a:off x="2988310" y="1448435"/>
            <a:ext cx="647700" cy="17646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4"/>
          </p:cNvCxnSpPr>
          <p:nvPr/>
        </p:nvCxnSpPr>
        <p:spPr>
          <a:xfrm flipH="1">
            <a:off x="1548130" y="2996565"/>
            <a:ext cx="1990090" cy="19443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3" idx="7"/>
          </p:cNvCxnSpPr>
          <p:nvPr/>
        </p:nvCxnSpPr>
        <p:spPr>
          <a:xfrm flipH="1">
            <a:off x="3465195" y="2492375"/>
            <a:ext cx="819150" cy="23990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3" idx="0"/>
          </p:cNvCxnSpPr>
          <p:nvPr/>
        </p:nvCxnSpPr>
        <p:spPr>
          <a:xfrm>
            <a:off x="2195830" y="2060575"/>
            <a:ext cx="982345" cy="27362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4" idx="5"/>
            <a:endCxn id="7" idx="0"/>
          </p:cNvCxnSpPr>
          <p:nvPr/>
        </p:nvCxnSpPr>
        <p:spPr>
          <a:xfrm>
            <a:off x="1160780" y="1893570"/>
            <a:ext cx="125730" cy="29756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188085" y="1844675"/>
            <a:ext cx="3600450" cy="4104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5" idx="5"/>
          </p:cNvCxnSpPr>
          <p:nvPr/>
        </p:nvCxnSpPr>
        <p:spPr>
          <a:xfrm>
            <a:off x="1448435" y="2757805"/>
            <a:ext cx="1396365" cy="2327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670550" y="1701165"/>
            <a:ext cx="2815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，彼此之间关系复杂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，变化影响难以分析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35"/>
            <a:ext cx="9144000" cy="760095"/>
          </a:xfrm>
        </p:spPr>
        <p:txBody>
          <a:bodyPr/>
          <a:p>
            <a:pPr algn="l"/>
            <a:r>
              <a:rPr lang="zh-CN" altLang="en-US"/>
              <a:t>复杂性的解耦</a:t>
            </a:r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>
            <a:off x="35560" y="1052830"/>
            <a:ext cx="5979160" cy="1130300"/>
          </a:xfrm>
          <a:prstGeom prst="parallelogram">
            <a:avLst>
              <a:gd name="adj" fmla="val 1305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平行四边形 28"/>
          <p:cNvSpPr/>
          <p:nvPr/>
        </p:nvSpPr>
        <p:spPr>
          <a:xfrm>
            <a:off x="35560" y="4653280"/>
            <a:ext cx="5979160" cy="1130300"/>
          </a:xfrm>
          <a:prstGeom prst="parallelogram">
            <a:avLst>
              <a:gd name="adj" fmla="val 1305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475740" y="1124585"/>
            <a:ext cx="655955" cy="240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188085" y="1365250"/>
            <a:ext cx="655955" cy="240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835785" y="1340485"/>
            <a:ext cx="655955" cy="240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19785" y="1844675"/>
            <a:ext cx="655955" cy="240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764030" y="1916430"/>
            <a:ext cx="655955" cy="240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564255" y="1942465"/>
            <a:ext cx="655955" cy="240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772410" y="1628775"/>
            <a:ext cx="655955" cy="240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708400" y="1124585"/>
            <a:ext cx="655955" cy="240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428490" y="1099820"/>
            <a:ext cx="655955" cy="240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500245" y="1581150"/>
            <a:ext cx="655955" cy="240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996055" y="1365250"/>
            <a:ext cx="655955" cy="240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3275965" y="1340485"/>
            <a:ext cx="655955" cy="240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1188085" y="1988820"/>
            <a:ext cx="1440180" cy="31680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052320" y="2060575"/>
            <a:ext cx="575945" cy="30962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195830" y="1484630"/>
            <a:ext cx="432435" cy="3672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764030" y="1196340"/>
            <a:ext cx="864235" cy="39604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548130" y="1484630"/>
            <a:ext cx="1080135" cy="3672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5" idx="4"/>
          </p:cNvCxnSpPr>
          <p:nvPr/>
        </p:nvCxnSpPr>
        <p:spPr>
          <a:xfrm flipH="1">
            <a:off x="2628265" y="2183130"/>
            <a:ext cx="1264285" cy="2973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6" idx="4"/>
          </p:cNvCxnSpPr>
          <p:nvPr/>
        </p:nvCxnSpPr>
        <p:spPr>
          <a:xfrm flipH="1">
            <a:off x="2628265" y="1869440"/>
            <a:ext cx="472440" cy="32873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1" idx="4"/>
          </p:cNvCxnSpPr>
          <p:nvPr/>
        </p:nvCxnSpPr>
        <p:spPr>
          <a:xfrm flipH="1">
            <a:off x="2628265" y="1581150"/>
            <a:ext cx="975995" cy="35039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0" idx="4"/>
          </p:cNvCxnSpPr>
          <p:nvPr/>
        </p:nvCxnSpPr>
        <p:spPr>
          <a:xfrm flipH="1">
            <a:off x="2628265" y="1605915"/>
            <a:ext cx="1696085" cy="34791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9" idx="4"/>
          </p:cNvCxnSpPr>
          <p:nvPr/>
        </p:nvCxnSpPr>
        <p:spPr>
          <a:xfrm flipH="1">
            <a:off x="2628265" y="1821815"/>
            <a:ext cx="2200275" cy="32632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2628265" y="1340485"/>
            <a:ext cx="2087880" cy="37445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2628265" y="1268730"/>
            <a:ext cx="1367790" cy="381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670550" y="2992755"/>
            <a:ext cx="2815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，统一维护彼此关系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，统一维护变化的影响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35"/>
            <a:ext cx="9144000" cy="760095"/>
          </a:xfrm>
        </p:spPr>
        <p:txBody>
          <a:bodyPr/>
          <a:p>
            <a:pPr algn="l"/>
            <a:r>
              <a:rPr lang="zh-CN" altLang="en-US"/>
              <a:t>正确的开发模式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215" y="5445125"/>
            <a:ext cx="8380095" cy="113728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6080" y="965200"/>
            <a:ext cx="3880485" cy="37382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 sz="3600">
                <a:solidFill>
                  <a:schemeClr val="tx1"/>
                </a:solidFill>
              </a:rPr>
              <a:t>组件</a:t>
            </a:r>
            <a:r>
              <a:rPr lang="en-US" altLang="zh-CN" sz="3600">
                <a:solidFill>
                  <a:schemeClr val="tx1"/>
                </a:solidFill>
              </a:rPr>
              <a:t>1</a:t>
            </a:r>
            <a:endParaRPr lang="en-US" altLang="zh-CN" sz="3600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1,</a:t>
            </a:r>
            <a:r>
              <a:rPr lang="zh-CN" altLang="en-US">
                <a:solidFill>
                  <a:schemeClr val="tx1"/>
                </a:solidFill>
              </a:rPr>
              <a:t>我的上游是谁，我不需要知道，</a:t>
            </a:r>
            <a:r>
              <a:rPr lang="en-US" altLang="zh-CN">
                <a:solidFill>
                  <a:schemeClr val="tx1"/>
                </a:solidFill>
              </a:rPr>
              <a:t>IOC</a:t>
            </a:r>
            <a:r>
              <a:rPr lang="zh-CN" altLang="en-US">
                <a:solidFill>
                  <a:schemeClr val="tx1"/>
                </a:solidFill>
              </a:rPr>
              <a:t>思想：</a:t>
            </a:r>
            <a:r>
              <a:rPr lang="en-US" altLang="zh-CN">
                <a:solidFill>
                  <a:schemeClr val="tx1"/>
                </a:solidFill>
              </a:rPr>
              <a:t>don’t call me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i call you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我依赖什么他帮我弄好了，我不需要知道。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，我做好我自己这个组件的业务逻辑就好了。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如果出错了，有人兜底，我不需要关心。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3735" y="4565650"/>
            <a:ext cx="3074670" cy="28765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标准接口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3735" y="5285740"/>
            <a:ext cx="7697470" cy="28765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标准接口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530" y="4004945"/>
            <a:ext cx="1371600" cy="44323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90720" y="980440"/>
            <a:ext cx="1838325" cy="37382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>
                <a:solidFill>
                  <a:schemeClr val="tx1"/>
                </a:solidFill>
              </a:rPr>
              <a:t>组件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3755" y="4565650"/>
            <a:ext cx="1464310" cy="28765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53200" y="980440"/>
            <a:ext cx="1838325" cy="37382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>
                <a:solidFill>
                  <a:schemeClr val="tx1"/>
                </a:solidFill>
              </a:rPr>
              <a:t>组件</a:t>
            </a:r>
            <a:r>
              <a:rPr lang="en-US" altLang="zh-CN">
                <a:solidFill>
                  <a:schemeClr val="tx1"/>
                </a:solidFill>
              </a:rPr>
              <a:t>……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06235" y="4550410"/>
            <a:ext cx="1464310" cy="28765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35"/>
            <a:ext cx="9144000" cy="760095"/>
          </a:xfrm>
        </p:spPr>
        <p:txBody>
          <a:bodyPr/>
          <a:p>
            <a:pPr algn="l"/>
            <a:r>
              <a:rPr lang="zh-CN" altLang="en-US"/>
              <a:t>流程编排组件使用介绍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07315" y="836295"/>
            <a:ext cx="8872220" cy="647700"/>
            <a:chOff x="169" y="1317"/>
            <a:chExt cx="9299" cy="1020"/>
          </a:xfrm>
        </p:grpSpPr>
        <p:sp>
          <p:nvSpPr>
            <p:cNvPr id="9" name="燕尾形 8"/>
            <p:cNvSpPr/>
            <p:nvPr/>
          </p:nvSpPr>
          <p:spPr>
            <a:xfrm>
              <a:off x="169" y="1317"/>
              <a:ext cx="2268" cy="1021"/>
            </a:xfrm>
            <a:prstGeom prst="chevron">
              <a:avLst>
                <a:gd name="adj" fmla="val 234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产品沟通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2437" y="1317"/>
              <a:ext cx="2268" cy="1021"/>
            </a:xfrm>
            <a:prstGeom prst="chevron">
              <a:avLst>
                <a:gd name="adj" fmla="val 234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流程完善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4819" y="1317"/>
              <a:ext cx="2268" cy="1021"/>
            </a:xfrm>
            <a:prstGeom prst="chevron">
              <a:avLst>
                <a:gd name="adj" fmla="val 234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业务开发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7200" y="1317"/>
              <a:ext cx="2268" cy="1021"/>
            </a:xfrm>
            <a:prstGeom prst="chevron">
              <a:avLst>
                <a:gd name="adj" fmla="val 234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发布上线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251460" y="1700530"/>
            <a:ext cx="1838325" cy="3251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，边沟通边实现流程（业务部分）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，沟通完成，流程即可验证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（使用</a:t>
            </a:r>
            <a:r>
              <a:rPr lang="en-US" altLang="zh-CN">
                <a:solidFill>
                  <a:schemeClr val="tx1"/>
                </a:solidFill>
              </a:rPr>
              <a:t>sync</a:t>
            </a:r>
            <a:r>
              <a:rPr lang="zh-CN" altLang="en-US">
                <a:solidFill>
                  <a:schemeClr val="tx1"/>
                </a:solidFill>
              </a:rPr>
              <a:t>方法）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93315" y="1700530"/>
            <a:ext cx="1838325" cy="3251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，完善流程的容错降级机制（容错部分流程）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，分钟级万次混沌，验证流程的效率和可靠性。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（使用</a:t>
            </a:r>
            <a:r>
              <a:rPr lang="en-US" altLang="zh-CN">
                <a:solidFill>
                  <a:schemeClr val="tx1"/>
                </a:solidFill>
              </a:rPr>
              <a:t>chaos</a:t>
            </a:r>
            <a:r>
              <a:rPr lang="zh-CN" altLang="en-US">
                <a:solidFill>
                  <a:schemeClr val="tx1"/>
                </a:solidFill>
              </a:rPr>
              <a:t>方法）。用宏观流程健壮性为代码错误兜底。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43755" y="1700530"/>
            <a:ext cx="4314825" cy="3251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，根据</a:t>
            </a:r>
            <a:r>
              <a:rPr lang="en-US" altLang="zh-CN">
                <a:solidFill>
                  <a:schemeClr val="tx1"/>
                </a:solidFill>
              </a:rPr>
              <a:t>xml</a:t>
            </a:r>
            <a:r>
              <a:rPr lang="zh-CN" altLang="en-US">
                <a:solidFill>
                  <a:schemeClr val="tx1"/>
                </a:solidFill>
              </a:rPr>
              <a:t>形成开发明细和测试明细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，进度管控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1460" y="5223510"/>
            <a:ext cx="8706485" cy="1447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>
                <a:solidFill>
                  <a:schemeClr val="tx1"/>
                </a:solidFill>
              </a:rPr>
              <a:t>清晰性：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一个</a:t>
            </a:r>
            <a:r>
              <a:rPr lang="en-US" altLang="zh-CN">
                <a:solidFill>
                  <a:schemeClr val="tx1"/>
                </a:solidFill>
              </a:rPr>
              <a:t>xml</a:t>
            </a:r>
            <a:r>
              <a:rPr lang="zh-CN" altLang="en-US">
                <a:solidFill>
                  <a:schemeClr val="tx1"/>
                </a:solidFill>
              </a:rPr>
              <a:t>掌控所有业务线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一个</a:t>
            </a:r>
            <a:r>
              <a:rPr lang="en-US" altLang="zh-CN">
                <a:solidFill>
                  <a:schemeClr val="tx1"/>
                </a:solidFill>
              </a:rPr>
              <a:t>xml</a:t>
            </a:r>
            <a:r>
              <a:rPr lang="zh-CN" altLang="en-US">
                <a:solidFill>
                  <a:schemeClr val="tx1"/>
                </a:solidFill>
              </a:rPr>
              <a:t>了解业务流程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一个</a:t>
            </a:r>
            <a:r>
              <a:rPr lang="en-US" altLang="zh-CN">
                <a:solidFill>
                  <a:schemeClr val="tx1"/>
                </a:solidFill>
              </a:rPr>
              <a:t>xml</a:t>
            </a:r>
            <a:r>
              <a:rPr lang="zh-CN" altLang="en-US">
                <a:solidFill>
                  <a:schemeClr val="tx1"/>
                </a:solidFill>
              </a:rPr>
              <a:t>掌控开发细节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一个</a:t>
            </a:r>
            <a:r>
              <a:rPr lang="en-US" altLang="zh-CN">
                <a:solidFill>
                  <a:schemeClr val="tx1"/>
                </a:solidFill>
              </a:rPr>
              <a:t>xml</a:t>
            </a:r>
            <a:r>
              <a:rPr lang="zh-CN" altLang="en-US">
                <a:solidFill>
                  <a:schemeClr val="tx1"/>
                </a:solidFill>
              </a:rPr>
              <a:t>了解业务健壮性机制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TIzMjU0NDY4OTFhNDJmZGNmMjdlOTNlMWZmMWJmYmE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</Words>
  <Application>WPS 演示</Application>
  <PresentationFormat/>
  <Paragraphs>179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流程编排</vt:lpstr>
      <vt:lpstr>复杂业务的最佳架构实践什么？</vt:lpstr>
      <vt:lpstr>传统的代码开发</vt:lpstr>
      <vt:lpstr>软件开发的困难</vt:lpstr>
      <vt:lpstr>简单</vt:lpstr>
      <vt:lpstr>复杂</vt:lpstr>
      <vt:lpstr>复杂性的解耦</vt:lpstr>
      <vt:lpstr>正确的开发模式</vt:lpstr>
      <vt:lpstr>流程编排组件使用介绍</vt:lpstr>
      <vt:lpstr>整体架构</vt:lpstr>
      <vt:lpstr>cat插件示例</vt:lpstr>
      <vt:lpstr>自定义插件示例</vt:lpstr>
      <vt:lpstr>整体架构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流程编排</dc:title>
  <dc:creator>王林</dc:creator>
  <cp:lastModifiedBy>王林</cp:lastModifiedBy>
  <cp:revision>203</cp:revision>
  <dcterms:created xsi:type="dcterms:W3CDTF">2022-07-03T03:08:00Z</dcterms:created>
  <dcterms:modified xsi:type="dcterms:W3CDTF">2022-07-03T06:19:21Z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9B3870DFC4304D2FAE4775E85B12C91C</vt:lpwstr>
  </property>
</Properties>
</file>