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39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10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9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813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55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6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11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804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9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65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14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22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18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54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98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11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14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28DA09-7DCC-4F96-BDC6-FFE04CE94CDF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DA0A69A-7D58-4FE0-B708-04D73FC7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77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/index.php?title=%D0%93%D0%B8%D0%BC%D0%B1%D0%B0%D1%81,_%D0%9B%D0%B5%D0%BE%D0%BD%D0%B8%D0%B4%D0%B0%D1%81&amp;action=edit&amp;redlink=1" TargetMode="External"/><Relationship Id="rId2" Type="http://schemas.openxmlformats.org/officeDocument/2006/relationships/hyperlink" Target="https://ru.wikipedia.org/wiki/%D0%91%D0%B0%D0%B9%D0%B5%D1%80,_%D0%A0%D1%83%D0%B4%D0%BE%D0%BB%D1%8C%D1%8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hyperlink" Target="https://ru.wikipedia.org/wiki/%D0%A1%D0%B5%D0%B4%D0%B6%D0%B2%D0%B8%D0%BA,_%D0%A0%D0%BE%D0%B1%D0%B5%D1%80%D1%8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Красно – черное дерево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7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24000"/>
            <a:ext cx="7620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21718" y="5534526"/>
            <a:ext cx="2348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Удаление с предварительным поиском (в </a:t>
            </a:r>
            <a:r>
              <a:rPr lang="ru-RU" dirty="0" err="1"/>
              <a:t>мс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6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Данная структура очень удобна при поиске/вставке/удалении за счет своей скорости выполнения, поскольку эти операции зависят от высоты дерева и совершаются за </a:t>
            </a:r>
            <a:r>
              <a:rPr lang="en-US" dirty="0">
                <a:effectLst/>
              </a:rPr>
              <a:t>O</a:t>
            </a:r>
            <a:r>
              <a:rPr lang="ru-RU" dirty="0">
                <a:effectLst/>
              </a:rPr>
              <a:t>(</a:t>
            </a:r>
            <a:r>
              <a:rPr lang="en-US" dirty="0">
                <a:effectLst/>
              </a:rPr>
              <a:t>log</a:t>
            </a:r>
            <a:r>
              <a:rPr lang="ru-RU" dirty="0">
                <a:effectLst/>
              </a:rPr>
              <a:t>(</a:t>
            </a:r>
            <a:r>
              <a:rPr lang="en-US" dirty="0">
                <a:effectLst/>
              </a:rPr>
              <a:t>n</a:t>
            </a:r>
            <a:r>
              <a:rPr lang="ru-RU" dirty="0">
                <a:effectLst/>
              </a:rPr>
              <a:t>)). Однако, высота AVL-дерева, к примеру, чуть меньше высоты красно-черного дерева, что положительно сказывается на скорости вставки узлов в AVL-дерево (но удаление из AVL-дерева требует больше времени).</a:t>
            </a:r>
          </a:p>
          <a:p>
            <a:r>
              <a:rPr lang="ru-RU" dirty="0">
                <a:effectLst/>
              </a:rPr>
              <a:t>Так, например, ассоциативные массивы в большинстве библиотек реализованы именно через красно-черные деревья.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1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2" t="17104" r="22608" b="15621"/>
          <a:stretch/>
        </p:blipFill>
        <p:spPr bwMode="auto">
          <a:xfrm>
            <a:off x="3081311" y="1731963"/>
            <a:ext cx="6019852" cy="4059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40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Изобретателем красно-чёрного дерева считают немца </a:t>
            </a:r>
            <a:r>
              <a:rPr lang="ru-RU" dirty="0">
                <a:effectLst/>
                <a:hlinkClick r:id="rId2" tooltip="Байер, Рудольф"/>
              </a:rPr>
              <a:t>Рудольфа Байера</a:t>
            </a:r>
            <a:r>
              <a:rPr lang="ru-RU" dirty="0">
                <a:effectLst/>
              </a:rPr>
              <a:t>, который назвал его «симметричным бинарным </a:t>
            </a:r>
            <a:r>
              <a:rPr lang="en-US" dirty="0">
                <a:effectLst/>
              </a:rPr>
              <a:t>B</a:t>
            </a:r>
            <a:r>
              <a:rPr lang="ru-RU" dirty="0">
                <a:effectLst/>
              </a:rPr>
              <a:t> – деревом». Название «красно-чёрное дерево» структура данных получила в статье </a:t>
            </a:r>
            <a:r>
              <a:rPr lang="ru-RU" dirty="0">
                <a:effectLst/>
                <a:hlinkClick r:id="rId3" tooltip="Гимбас, Леонидас (страница отсутствует)"/>
              </a:rPr>
              <a:t>Л. </a:t>
            </a:r>
            <a:r>
              <a:rPr lang="ru-RU" dirty="0" err="1">
                <a:effectLst/>
                <a:hlinkClick r:id="rId3" tooltip="Гимбас, Леонидас (страница отсутствует)"/>
              </a:rPr>
              <a:t>Гимбаса</a:t>
            </a:r>
            <a:r>
              <a:rPr lang="ru-RU" dirty="0">
                <a:effectLst/>
              </a:rPr>
              <a:t> и </a:t>
            </a:r>
            <a:r>
              <a:rPr lang="ru-RU" dirty="0">
                <a:effectLst/>
                <a:hlinkClick r:id="rId4" tooltip="Седжвик, Роберт"/>
              </a:rPr>
              <a:t>Р. </a:t>
            </a:r>
            <a:r>
              <a:rPr lang="ru-RU" dirty="0" err="1">
                <a:effectLst/>
                <a:hlinkClick r:id="rId4" tooltip="Седжвик, Роберт"/>
              </a:rPr>
              <a:t>Седжвика</a:t>
            </a:r>
            <a:r>
              <a:rPr lang="ru-RU" dirty="0">
                <a:effectLst/>
              </a:rPr>
              <a:t> (1978). По словам </a:t>
            </a:r>
            <a:r>
              <a:rPr lang="ru-RU" dirty="0" err="1">
                <a:effectLst/>
              </a:rPr>
              <a:t>Гимбаса</a:t>
            </a:r>
            <a:r>
              <a:rPr lang="ru-RU" dirty="0">
                <a:effectLst/>
              </a:rPr>
              <a:t>, они использовали ручки двух цветов. По словам </a:t>
            </a:r>
            <a:r>
              <a:rPr lang="ru-RU" dirty="0" err="1">
                <a:effectLst/>
              </a:rPr>
              <a:t>Седжвика</a:t>
            </a:r>
            <a:r>
              <a:rPr lang="ru-RU" dirty="0">
                <a:effectLst/>
              </a:rPr>
              <a:t>, красный цвет лучше всех смотрелся на лазерном принтере.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16" y="3761824"/>
            <a:ext cx="3524718" cy="257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9041" y="664144"/>
            <a:ext cx="10353762" cy="3493970"/>
          </a:xfrm>
        </p:spPr>
        <p:txBody>
          <a:bodyPr/>
          <a:lstStyle/>
          <a:p>
            <a:r>
              <a:rPr lang="ru-RU" dirty="0">
                <a:effectLst/>
              </a:rPr>
              <a:t>Красно – черное дерево представляет собой бинарное дерево поиска с одним дополнительным битом цвета в каждом узле. Цвет узла может быть либо красным (</a:t>
            </a:r>
            <a:r>
              <a:rPr lang="en-US" dirty="0">
                <a:effectLst/>
              </a:rPr>
              <a:t>RED</a:t>
            </a:r>
            <a:r>
              <a:rPr lang="ru-RU" dirty="0">
                <a:effectLst/>
              </a:rPr>
              <a:t>), либо черным (</a:t>
            </a:r>
            <a:r>
              <a:rPr lang="en-US" dirty="0">
                <a:effectLst/>
              </a:rPr>
              <a:t>BLACK</a:t>
            </a:r>
            <a:r>
              <a:rPr lang="ru-RU" dirty="0">
                <a:effectLst/>
              </a:rPr>
              <a:t>). В соответствии с накладываемыми на узлы дерева ограничениями ни один простой путь от в красном – черном дереве не отличается от другого по длине более чем в два раза, так что красно – черные деревья являются приближенно сбалансированными. Гарантирует логарифмический рост высоты дерева от числа узлов и позволяет быстро выполнять основные операции дерева поиска: добавление, удаление и поиск узла. Листовые узлы красно-чёрных деревьев не содержат данных, благодаря чему не требуют выделения памяти — достаточно записать в узле-предке в качестве указателя на потомка нулевой указатель.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66" y="4013785"/>
            <a:ext cx="47625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Принцип </a:t>
            </a:r>
            <a:r>
              <a:rPr lang="ru-RU" dirty="0" smtClean="0">
                <a:effectLst/>
              </a:rPr>
              <a:t>организации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effectLst/>
              </a:rPr>
              <a:t>Узел может быть либо красным, либо чёрным и имеет двух потомков;</a:t>
            </a:r>
          </a:p>
          <a:p>
            <a:pPr lvl="0"/>
            <a:r>
              <a:rPr lang="ru-RU" dirty="0">
                <a:effectLst/>
              </a:rPr>
              <a:t>Корень — чёрный</a:t>
            </a:r>
            <a:r>
              <a:rPr lang="en-US" dirty="0">
                <a:effectLst/>
              </a:rPr>
              <a:t>;</a:t>
            </a:r>
            <a:endParaRPr lang="ru-RU" dirty="0">
              <a:effectLst/>
            </a:endParaRPr>
          </a:p>
          <a:p>
            <a:pPr lvl="0"/>
            <a:r>
              <a:rPr lang="ru-RU" dirty="0">
                <a:effectLst/>
              </a:rPr>
              <a:t>Все листья (</a:t>
            </a:r>
            <a:r>
              <a:rPr lang="en-US" dirty="0">
                <a:effectLst/>
              </a:rPr>
              <a:t>NIL</a:t>
            </a:r>
            <a:r>
              <a:rPr lang="ru-RU" dirty="0">
                <a:effectLst/>
              </a:rPr>
              <a:t>) — чёрные и не содержат данных.</a:t>
            </a:r>
          </a:p>
          <a:p>
            <a:pPr lvl="0"/>
            <a:r>
              <a:rPr lang="ru-RU" dirty="0">
                <a:effectLst/>
              </a:rPr>
              <a:t>Оба потомка каждого красного узла — чёрные.</a:t>
            </a:r>
          </a:p>
          <a:p>
            <a:r>
              <a:rPr lang="ru-RU" dirty="0">
                <a:effectLst/>
              </a:rPr>
              <a:t>Любой простой путь от узла-предка до листового узла-потомка содержит одинаковое число чёрных узлов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802" y="4263992"/>
            <a:ext cx="4483032" cy="21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2671" y="1097181"/>
            <a:ext cx="10353762" cy="4058751"/>
          </a:xfrm>
        </p:spPr>
        <p:txBody>
          <a:bodyPr/>
          <a:lstStyle/>
          <a:p>
            <a:r>
              <a:rPr lang="ru-RU" dirty="0">
                <a:effectLst/>
              </a:rPr>
              <a:t>Каждый узел дерева содержит атрибуты </a:t>
            </a:r>
            <a:r>
              <a:rPr lang="en-US" dirty="0">
                <a:effectLst/>
              </a:rPr>
              <a:t>color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key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left</a:t>
            </a:r>
            <a:r>
              <a:rPr lang="ru-RU" dirty="0">
                <a:effectLst/>
              </a:rPr>
              <a:t>/</a:t>
            </a:r>
            <a:r>
              <a:rPr lang="en-US" dirty="0" err="1">
                <a:effectLst/>
              </a:rPr>
              <a:t>leftChild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right</a:t>
            </a:r>
            <a:r>
              <a:rPr lang="ru-RU" dirty="0">
                <a:effectLst/>
              </a:rPr>
              <a:t>/</a:t>
            </a:r>
            <a:r>
              <a:rPr lang="en-US" dirty="0" err="1">
                <a:effectLst/>
              </a:rPr>
              <a:t>rightChild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p</a:t>
            </a:r>
            <a:r>
              <a:rPr lang="ru-RU" dirty="0">
                <a:effectLst/>
              </a:rPr>
              <a:t>/</a:t>
            </a:r>
            <a:r>
              <a:rPr lang="en-US" dirty="0">
                <a:effectLst/>
              </a:rPr>
              <a:t>parent</a:t>
            </a:r>
            <a:r>
              <a:rPr lang="ru-RU" dirty="0">
                <a:effectLst/>
              </a:rPr>
              <a:t>(корень узла). Если не существует дочернего или родительского узла по </a:t>
            </a:r>
            <a:r>
              <a:rPr lang="ru-RU" dirty="0" smtClean="0">
                <a:effectLst/>
              </a:rPr>
              <a:t>отношению </a:t>
            </a:r>
            <a:r>
              <a:rPr lang="ru-RU" dirty="0">
                <a:effectLst/>
              </a:rPr>
              <a:t>к данному, соответствующий указатель принимает значение </a:t>
            </a:r>
            <a:r>
              <a:rPr lang="en-US" dirty="0" smtClean="0">
                <a:effectLst/>
              </a:rPr>
              <a:t>NIL</a:t>
            </a:r>
            <a:endParaRPr lang="ru-RU" dirty="0" smtClean="0">
              <a:effectLst/>
            </a:endParaRPr>
          </a:p>
          <a:p>
            <a:r>
              <a:rPr lang="ru-RU" dirty="0">
                <a:effectLst/>
              </a:rPr>
              <a:t>Операции вставки, удаления и поиска требуют в худшем случае времени, пропорционального длине дерева ( </a:t>
            </a:r>
            <a:r>
              <a:rPr lang="en-US" dirty="0">
                <a:effectLst/>
              </a:rPr>
              <a:t>O</a:t>
            </a:r>
            <a:r>
              <a:rPr lang="ru-RU" dirty="0">
                <a:effectLst/>
              </a:rPr>
              <a:t>(</a:t>
            </a:r>
            <a:r>
              <a:rPr lang="en-US" dirty="0">
                <a:effectLst/>
              </a:rPr>
              <a:t>log n</a:t>
            </a:r>
            <a:r>
              <a:rPr lang="ru-RU" dirty="0">
                <a:effectLst/>
              </a:rPr>
              <a:t>), где </a:t>
            </a:r>
            <a:r>
              <a:rPr lang="en-US" dirty="0">
                <a:effectLst/>
              </a:rPr>
              <a:t>n</a:t>
            </a:r>
            <a:r>
              <a:rPr lang="ru-RU" dirty="0">
                <a:effectLst/>
              </a:rPr>
              <a:t> – количество элементов в дереве) , что позволяет красно-чёрным деревьям быть более эффективными в худшем случае, чем обычные двоичные деревья поиска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41" y="4560905"/>
            <a:ext cx="4126631" cy="198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5668" y="1347439"/>
            <a:ext cx="10353762" cy="4058751"/>
          </a:xfrm>
        </p:spPr>
        <p:txBody>
          <a:bodyPr/>
          <a:lstStyle/>
          <a:p>
            <a:r>
              <a:rPr lang="ru-RU" dirty="0">
                <a:effectLst/>
              </a:rPr>
              <a:t>Итак, Красно-чёрное дерево, которое содержит </a:t>
            </a:r>
            <a:r>
              <a:rPr lang="ru-RU" i="1" dirty="0">
                <a:effectLst/>
              </a:rPr>
              <a:t>n</a:t>
            </a:r>
            <a:r>
              <a:rPr lang="ru-RU" dirty="0">
                <a:effectLst/>
              </a:rPr>
              <a:t> внутренних узлов, имеет высоту </a:t>
            </a:r>
            <a:r>
              <a:rPr lang="en-US" dirty="0">
                <a:effectLst/>
              </a:rPr>
              <a:t>O</a:t>
            </a:r>
            <a:r>
              <a:rPr lang="ru-RU" dirty="0">
                <a:effectLst/>
              </a:rPr>
              <a:t>(</a:t>
            </a:r>
            <a:r>
              <a:rPr lang="en-US" dirty="0">
                <a:effectLst/>
              </a:rPr>
              <a:t>log</a:t>
            </a:r>
            <a:r>
              <a:rPr lang="ru-RU" dirty="0">
                <a:effectLst/>
              </a:rPr>
              <a:t>(</a:t>
            </a:r>
            <a:r>
              <a:rPr lang="en-US" dirty="0">
                <a:effectLst/>
              </a:rPr>
              <a:t>n</a:t>
            </a:r>
            <a:r>
              <a:rPr lang="ru-RU" dirty="0">
                <a:effectLst/>
              </a:rPr>
              <a:t>)). Согласно теореме, операции </a:t>
            </a:r>
            <a:r>
              <a:rPr lang="en-US" dirty="0">
                <a:effectLst/>
              </a:rPr>
              <a:t>search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minimum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maximum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successor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predecessor</a:t>
            </a:r>
            <a:r>
              <a:rPr lang="ru-RU" dirty="0">
                <a:effectLst/>
              </a:rPr>
              <a:t> над динамическими множествами могут быть реализованы таким образом, что их время выполнения равно </a:t>
            </a:r>
            <a:r>
              <a:rPr lang="en-US" dirty="0">
                <a:effectLst/>
              </a:rPr>
              <a:t>O</a:t>
            </a:r>
            <a:r>
              <a:rPr lang="ru-RU" dirty="0">
                <a:effectLst/>
              </a:rPr>
              <a:t>(</a:t>
            </a:r>
            <a:r>
              <a:rPr lang="en-US" dirty="0">
                <a:effectLst/>
              </a:rPr>
              <a:t>h</a:t>
            </a:r>
            <a:r>
              <a:rPr lang="ru-RU" dirty="0">
                <a:effectLst/>
              </a:rPr>
              <a:t>) в бинарном дереве поиска высотой </a:t>
            </a:r>
            <a:r>
              <a:rPr lang="en-US" dirty="0" smtClean="0">
                <a:effectLst/>
              </a:rPr>
              <a:t>h</a:t>
            </a:r>
            <a:endParaRPr lang="ru-RU" dirty="0" smtClean="0">
              <a:effectLst/>
            </a:endParaRPr>
          </a:p>
          <a:p>
            <a:r>
              <a:rPr lang="ru-RU" sz="2800" dirty="0">
                <a:effectLst/>
              </a:rPr>
              <a:t>Доказательство асимптотических границ:</a:t>
            </a:r>
          </a:p>
          <a:p>
            <a:pPr marL="36900" indent="0">
              <a:buNone/>
            </a:pPr>
            <a:r>
              <a:rPr lang="ru-RU" dirty="0" smtClean="0">
                <a:effectLst/>
              </a:rPr>
              <a:t>	Обозначения</a:t>
            </a:r>
            <a:r>
              <a:rPr lang="ru-RU" dirty="0">
                <a:effectLst/>
              </a:rPr>
              <a:t>:</a:t>
            </a:r>
          </a:p>
          <a:p>
            <a:pPr lvl="0"/>
            <a:r>
              <a:rPr lang="en-US" dirty="0">
                <a:effectLst/>
              </a:rPr>
              <a:t>h</a:t>
            </a:r>
            <a:r>
              <a:rPr lang="ru-RU" dirty="0">
                <a:effectLst/>
              </a:rPr>
              <a:t>(</a:t>
            </a:r>
            <a:r>
              <a:rPr lang="en-US" dirty="0">
                <a:effectLst/>
              </a:rPr>
              <a:t>v</a:t>
            </a:r>
            <a:r>
              <a:rPr lang="ru-RU" dirty="0" smtClean="0">
                <a:effectLst/>
              </a:rPr>
              <a:t>) – </a:t>
            </a:r>
            <a:r>
              <a:rPr lang="ru-RU" dirty="0">
                <a:effectLst/>
              </a:rPr>
              <a:t>высота поддерева с корнем в </a:t>
            </a:r>
            <a:r>
              <a:rPr lang="en-US" dirty="0">
                <a:effectLst/>
              </a:rPr>
              <a:t>v</a:t>
            </a:r>
            <a:endParaRPr lang="ru-RU" dirty="0">
              <a:effectLst/>
            </a:endParaRPr>
          </a:p>
          <a:p>
            <a:pPr lvl="0"/>
            <a:r>
              <a:rPr lang="en-US" dirty="0" err="1">
                <a:effectLst/>
              </a:rPr>
              <a:t>bh</a:t>
            </a:r>
            <a:r>
              <a:rPr lang="ru-RU" dirty="0">
                <a:effectLst/>
              </a:rPr>
              <a:t>(</a:t>
            </a:r>
            <a:r>
              <a:rPr lang="en-US" dirty="0">
                <a:effectLst/>
              </a:rPr>
              <a:t>v</a:t>
            </a:r>
            <a:r>
              <a:rPr lang="ru-RU" dirty="0">
                <a:effectLst/>
              </a:rPr>
              <a:t>) – число черных узлов (не считая </a:t>
            </a:r>
            <a:r>
              <a:rPr lang="en-US" dirty="0">
                <a:effectLst/>
              </a:rPr>
              <a:t>v</a:t>
            </a:r>
            <a:r>
              <a:rPr lang="ru-RU" dirty="0">
                <a:effectLst/>
              </a:rPr>
              <a:t>, если он черный) от </a:t>
            </a:r>
            <a:r>
              <a:rPr lang="en-US" dirty="0">
                <a:effectLst/>
              </a:rPr>
              <a:t>v</a:t>
            </a:r>
            <a:r>
              <a:rPr lang="ru-RU" dirty="0">
                <a:effectLst/>
              </a:rPr>
              <a:t> до любого листа в поддереве (называемое черной высотой)</a:t>
            </a:r>
          </a:p>
          <a:p>
            <a:endParaRPr lang="ru-RU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1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21093" r="3011" b="10553"/>
          <a:stretch/>
        </p:blipFill>
        <p:spPr bwMode="auto">
          <a:xfrm>
            <a:off x="835282" y="1155031"/>
            <a:ext cx="10510788" cy="48896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79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24000"/>
            <a:ext cx="7620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4977" y="5842535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Вставка (в </a:t>
            </a:r>
            <a:r>
              <a:rPr lang="ru-RU" dirty="0" err="1"/>
              <a:t>мс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88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24000"/>
            <a:ext cx="7620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30829" y="5678906"/>
            <a:ext cx="333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Поиск (в </a:t>
            </a:r>
            <a:r>
              <a:rPr lang="ru-RU" dirty="0" err="1"/>
              <a:t>мс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3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890</TotalTime>
  <Words>301</Words>
  <Application>Microsoft Office PowerPoint</Application>
  <PresentationFormat>Широкоэкранный</PresentationFormat>
  <Paragraphs>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Calisto MT</vt:lpstr>
      <vt:lpstr>Trebuchet MS</vt:lpstr>
      <vt:lpstr>Wingdings 2</vt:lpstr>
      <vt:lpstr>Грифель</vt:lpstr>
      <vt:lpstr>Красно – черное дерево</vt:lpstr>
      <vt:lpstr>Немного истории</vt:lpstr>
      <vt:lpstr>Презентация PowerPoint</vt:lpstr>
      <vt:lpstr>Принцип организации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Красно – черное дерево</dc:title>
  <dc:creator>Диляра Асхадуллина</dc:creator>
  <cp:lastModifiedBy>Диляра Асхадуллина</cp:lastModifiedBy>
  <cp:revision>6</cp:revision>
  <dcterms:created xsi:type="dcterms:W3CDTF">2020-05-07T03:10:01Z</dcterms:created>
  <dcterms:modified xsi:type="dcterms:W3CDTF">2020-05-11T08:13:59Z</dcterms:modified>
</cp:coreProperties>
</file>