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9/4/2022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9/4/2022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9/4/2022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5212" y="609600"/>
            <a:ext cx="7008574" cy="329882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Welcome to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Core Java Sessions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4812" y="3935256"/>
            <a:ext cx="5867400" cy="88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5400" b="1" u="sng" dirty="0" smtClean="0"/>
              <a:t>Topic : Array</a:t>
            </a:r>
            <a:endParaRPr lang="en-US" sz="5400" b="1" u="sng" dirty="0"/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51400"/>
          </a:xfrm>
        </p:spPr>
        <p:txBody>
          <a:bodyPr/>
          <a:lstStyle/>
          <a:p>
            <a:r>
              <a:rPr lang="en-US" dirty="0"/>
              <a:t>Java is a strongly typed </a:t>
            </a:r>
            <a:r>
              <a:rPr lang="en-US" dirty="0" smtClean="0"/>
              <a:t>language. And </a:t>
            </a:r>
            <a:r>
              <a:rPr lang="en-US" dirty="0"/>
              <a:t>thus every variable must be declared with a data type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2886075"/>
            <a:ext cx="9220200" cy="3667125"/>
          </a:xfrm>
          <a:prstGeom prst="rect">
            <a:avLst/>
          </a:prstGeom>
          <a:ln w="228600" cap="sq" cmpd="thickThin">
            <a:solidFill>
              <a:schemeClr val="tx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863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51400"/>
          </a:xfrm>
        </p:spPr>
        <p:txBody>
          <a:bodyPr/>
          <a:lstStyle/>
          <a:p>
            <a:r>
              <a:rPr lang="en-US" dirty="0"/>
              <a:t>Primitive types are predefined (already defined) in </a:t>
            </a:r>
            <a:r>
              <a:rPr lang="en-US" dirty="0" smtClean="0"/>
              <a:t>Java, and are the fundamental data types for Java. There are total 8 primitive Data types. All of these will be have name in lower case.</a:t>
            </a:r>
          </a:p>
          <a:p>
            <a:r>
              <a:rPr lang="en-US" dirty="0" smtClean="0"/>
              <a:t>And based on the type of primitive data appropriate memory is allocated in Java memory space.</a:t>
            </a:r>
          </a:p>
          <a:p>
            <a:r>
              <a:rPr lang="en-US" dirty="0" smtClean="0"/>
              <a:t>Primitive Data types are further divided as shown in figure previously.</a:t>
            </a:r>
          </a:p>
          <a:p>
            <a:r>
              <a:rPr lang="en-US" u="sng" dirty="0" smtClean="0"/>
              <a:t>Programmer must choose appropriate data type as per the need in such a way that, the data type should be able to hold the required data and also there should be no unnecessary wastage of memory.</a:t>
            </a:r>
          </a:p>
        </p:txBody>
      </p:sp>
    </p:spTree>
    <p:extLst>
      <p:ext uri="{BB962C8B-B14F-4D97-AF65-F5344CB8AC3E}">
        <p14:creationId xmlns:p14="http://schemas.microsoft.com/office/powerpoint/2010/main" val="412347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data Type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51400"/>
          </a:xfrm>
        </p:spPr>
        <p:txBody>
          <a:bodyPr/>
          <a:lstStyle/>
          <a:p>
            <a:r>
              <a:rPr lang="en-US" dirty="0" smtClean="0"/>
              <a:t>To represent/save/hold the boolean values the data type provided by Java is boolean. It requires only 1 bit in memory to be stored.</a:t>
            </a:r>
          </a:p>
          <a:p>
            <a:r>
              <a:rPr lang="en-US" dirty="0" smtClean="0"/>
              <a:t>boolean can have only 2 values :-  true ,  false </a:t>
            </a:r>
            <a:r>
              <a:rPr lang="en-US" sz="1200" dirty="0" smtClean="0"/>
              <a:t>(Note :- all lower case and without and inverted commas.)</a:t>
            </a:r>
            <a:r>
              <a:rPr lang="en-US" dirty="0"/>
              <a:t> </a:t>
            </a:r>
            <a:r>
              <a:rPr lang="en-US" dirty="0" smtClean="0"/>
              <a:t>Default value for boolean type is false. </a:t>
            </a:r>
          </a:p>
          <a:p>
            <a:r>
              <a:rPr lang="en-US" dirty="0" smtClean="0"/>
              <a:t>Examples :-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flag ;       // defining a Boolean type variable ,default value - false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lag = true ;            // assigning value true to the boolean type variable.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isCorrect = true ;       //declaring variable &amp; assign value in 1 statement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isCorrect = False ;     //// invalid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isCorrect = “false” ;   //invalid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58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 data type 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51400"/>
          </a:xfrm>
        </p:spPr>
        <p:txBody>
          <a:bodyPr/>
          <a:lstStyle/>
          <a:p>
            <a:r>
              <a:rPr lang="en-US" dirty="0" smtClean="0"/>
              <a:t>Used to store/hold single character. Needs 16 bits (2 Bytes) in memory. Values are assigned in single inverted comma.</a:t>
            </a:r>
          </a:p>
          <a:p>
            <a:r>
              <a:rPr lang="en-US" dirty="0"/>
              <a:t>It represents character representation of ASCII </a:t>
            </a:r>
            <a:r>
              <a:rPr lang="en-US" dirty="0" smtClean="0"/>
              <a:t>values. Integer value can also be assigned, it will hold corresponding ASCII character.</a:t>
            </a:r>
          </a:p>
          <a:p>
            <a:r>
              <a:rPr lang="en-US" dirty="0" smtClean="0"/>
              <a:t>default value is :- \u0000.</a:t>
            </a:r>
          </a:p>
          <a:p>
            <a:r>
              <a:rPr lang="en-US" dirty="0" smtClean="0"/>
              <a:t>Examples :- 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35364"/>
              </p:ext>
            </p:extLst>
          </p:nvPr>
        </p:nvGraphicFramePr>
        <p:xfrm>
          <a:off x="1674812" y="5029200"/>
          <a:ext cx="89916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495800"/>
                <a:gridCol w="4495800"/>
              </a:tblGrid>
              <a:tr h="1371600">
                <a:tc>
                  <a:txBody>
                    <a:bodyPr/>
                    <a:lstStyle/>
                    <a:p>
                      <a:pPr marL="609493" lvl="1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c ; </a:t>
                      </a:r>
                    </a:p>
                    <a:p>
                      <a:pPr marL="609493" lvl="1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charcterEx  =  ‘x’ ;</a:t>
                      </a:r>
                    </a:p>
                    <a:p>
                      <a:pPr marL="609493" lvl="1" indent="0">
                        <a:buFont typeface="Arial" panose="020B0604020202020204" pitchFamily="34" charset="0"/>
                        <a:buNone/>
                      </a:pP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 a  = 98 ;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char value</a:t>
                      </a:r>
                      <a:r>
                        <a:rPr lang="en-US" b="0" baseline="0" dirty="0" smtClean="0"/>
                        <a:t> = “j”   // invalid.</a:t>
                      </a:r>
                    </a:p>
                    <a:p>
                      <a:r>
                        <a:rPr lang="en-US" b="0" baseline="0" dirty="0" smtClean="0"/>
                        <a:t> </a:t>
                      </a:r>
                    </a:p>
                    <a:p>
                      <a:r>
                        <a:rPr lang="en-US" b="0" baseline="0" dirty="0" smtClean="0"/>
                        <a:t>char val =  q       // invalid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78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:-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210" y="1701800"/>
            <a:ext cx="8123605" cy="4851400"/>
          </a:xfrm>
        </p:spPr>
      </p:pic>
    </p:spTree>
    <p:extLst>
      <p:ext uri="{BB962C8B-B14F-4D97-AF65-F5344CB8AC3E}">
        <p14:creationId xmlns:p14="http://schemas.microsoft.com/office/powerpoint/2010/main" val="378925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Agenda/Topics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Array ? </a:t>
            </a:r>
          </a:p>
          <a:p>
            <a:r>
              <a:rPr lang="en-US" dirty="0" smtClean="0"/>
              <a:t>Array Declaration &amp; Construction</a:t>
            </a:r>
          </a:p>
          <a:p>
            <a:r>
              <a:rPr lang="en-US" dirty="0" smtClean="0"/>
              <a:t>Array Initialization</a:t>
            </a:r>
          </a:p>
          <a:p>
            <a:r>
              <a:rPr lang="en-US" dirty="0" smtClean="0"/>
              <a:t>Length of an Array</a:t>
            </a:r>
          </a:p>
          <a:p>
            <a:r>
              <a:rPr lang="en-US" dirty="0" smtClean="0"/>
              <a:t>Types of Array</a:t>
            </a:r>
          </a:p>
          <a:p>
            <a:r>
              <a:rPr lang="en-US" dirty="0" smtClean="0"/>
              <a:t>Two Dimensional Array</a:t>
            </a:r>
          </a:p>
          <a:p>
            <a:r>
              <a:rPr lang="en-US" dirty="0" smtClean="0"/>
              <a:t>Three Dimensional Array</a:t>
            </a:r>
          </a:p>
          <a:p>
            <a:r>
              <a:rPr lang="en-US" dirty="0" smtClean="0"/>
              <a:t>Advantages and disadvantages of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Array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156200"/>
          </a:xfrm>
        </p:spPr>
        <p:txBody>
          <a:bodyPr/>
          <a:lstStyle/>
          <a:p>
            <a:r>
              <a:rPr lang="en-US" dirty="0" smtClean="0"/>
              <a:t>Need for an array arises from a situation where we want to store </a:t>
            </a:r>
            <a:r>
              <a:rPr lang="en-US" dirty="0" smtClean="0"/>
              <a:t>multiple values of same </a:t>
            </a:r>
            <a:r>
              <a:rPr lang="en-US" dirty="0" smtClean="0"/>
              <a:t>data </a:t>
            </a:r>
            <a:r>
              <a:rPr lang="en-US" dirty="0" smtClean="0"/>
              <a:t>type.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Eg</a:t>
            </a:r>
            <a:r>
              <a:rPr lang="en-US" dirty="0" smtClean="0"/>
              <a:t>:- marks of subjects.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/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int </a:t>
            </a:r>
            <a:r>
              <a:rPr lang="en-US" dirty="0" err="1" smtClean="0">
                <a:sym typeface="Wingdings" panose="05000000000000000000" pitchFamily="2" charset="2"/>
              </a:rPr>
              <a:t>mMaths</a:t>
            </a:r>
            <a:r>
              <a:rPr lang="en-US" dirty="0" smtClean="0">
                <a:sym typeface="Wingdings" panose="05000000000000000000" pitchFamily="2" charset="2"/>
              </a:rPr>
              <a:t> , int </a:t>
            </a:r>
            <a:r>
              <a:rPr lang="en-US" dirty="0" err="1" smtClean="0">
                <a:sym typeface="Wingdings" panose="05000000000000000000" pitchFamily="2" charset="2"/>
              </a:rPr>
              <a:t>mScience</a:t>
            </a:r>
            <a:r>
              <a:rPr lang="en-US" dirty="0" smtClean="0">
                <a:sym typeface="Wingdings" panose="05000000000000000000" pitchFamily="2" charset="2"/>
              </a:rPr>
              <a:t> , ………….  int </a:t>
            </a:r>
            <a:r>
              <a:rPr lang="en-US" dirty="0" err="1" smtClean="0">
                <a:sym typeface="Wingdings" panose="05000000000000000000" pitchFamily="2" charset="2"/>
              </a:rPr>
              <a:t>mSocials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r>
              <a:rPr lang="en-US" dirty="0" smtClean="0"/>
              <a:t>Array in simple words is a collection of </a:t>
            </a:r>
            <a:r>
              <a:rPr lang="en-US" dirty="0"/>
              <a:t>similar type of elements which has contiguous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/>
              <a:t>location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Array </a:t>
            </a:r>
            <a:r>
              <a:rPr lang="en-US" dirty="0"/>
              <a:t>in Java is index-based,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first element of the array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stored at the 0th index, 2nd element is stored on 1st index and so 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810000"/>
            <a:ext cx="4591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Construction:-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5003800"/>
          </a:xfrm>
        </p:spPr>
        <p:txBody>
          <a:bodyPr/>
          <a:lstStyle/>
          <a:p>
            <a:r>
              <a:rPr lang="en-US" b="1" u="sng" dirty="0" smtClean="0"/>
              <a:t>Declaration</a:t>
            </a:r>
            <a:r>
              <a:rPr lang="en-US" dirty="0" smtClean="0"/>
              <a:t> </a:t>
            </a:r>
            <a:r>
              <a:rPr lang="en-US" b="1" dirty="0" smtClean="0"/>
              <a:t>:-</a:t>
            </a:r>
            <a:r>
              <a:rPr lang="en-US" dirty="0" smtClean="0"/>
              <a:t> Single dimensional Arrays can be declared in following ways :-</a:t>
            </a:r>
            <a:br>
              <a:rPr lang="en-US" dirty="0" smtClean="0"/>
            </a:br>
            <a:r>
              <a:rPr lang="en-US" dirty="0" smtClean="0"/>
              <a:t>    	int[] marks;</a:t>
            </a:r>
            <a:br>
              <a:rPr lang="en-US" dirty="0" smtClean="0"/>
            </a:br>
            <a:r>
              <a:rPr lang="en-US" dirty="0" smtClean="0"/>
              <a:t>	int </a:t>
            </a:r>
            <a:r>
              <a:rPr lang="en-US" dirty="0"/>
              <a:t>[]</a:t>
            </a:r>
            <a:r>
              <a:rPr lang="en-US" dirty="0" smtClean="0"/>
              <a:t>marks;</a:t>
            </a:r>
            <a:br>
              <a:rPr lang="en-US" dirty="0" smtClean="0"/>
            </a:br>
            <a:r>
              <a:rPr lang="en-US" dirty="0" smtClean="0"/>
              <a:t>	int marks[];</a:t>
            </a:r>
            <a:br>
              <a:rPr lang="en-US" dirty="0" smtClean="0"/>
            </a:br>
            <a:r>
              <a:rPr lang="en-US" dirty="0" smtClean="0"/>
              <a:t>	String[] names;</a:t>
            </a:r>
          </a:p>
          <a:p>
            <a:r>
              <a:rPr lang="en-US" b="1" u="sng" dirty="0" smtClean="0"/>
              <a:t>Construction</a:t>
            </a:r>
            <a:r>
              <a:rPr lang="en-US" dirty="0" smtClean="0"/>
              <a:t> :- Arrays are internally objects in java hence can be constructed using “new” keyword as follows.</a:t>
            </a:r>
            <a:br>
              <a:rPr lang="en-US" dirty="0" smtClean="0"/>
            </a:br>
            <a:r>
              <a:rPr lang="en-US" dirty="0" smtClean="0"/>
              <a:t>int[] values = new int[5];    …..</a:t>
            </a:r>
            <a:r>
              <a:rPr lang="en-US" sz="1800" u="sng" dirty="0" smtClean="0"/>
              <a:t>Here an array of size 5 is constructed in memory</a:t>
            </a:r>
            <a:endParaRPr lang="en-US" u="sng" dirty="0" smtClean="0"/>
          </a:p>
          <a:p>
            <a:r>
              <a:rPr lang="en-US" dirty="0" smtClean="0"/>
              <a:t>Here note that while creation the </a:t>
            </a:r>
            <a:r>
              <a:rPr lang="en-US" b="1" dirty="0" smtClean="0"/>
              <a:t>size is mandatory </a:t>
            </a:r>
            <a:r>
              <a:rPr lang="en-US" dirty="0" smtClean="0"/>
              <a:t>to be given if not </a:t>
            </a:r>
            <a:r>
              <a:rPr lang="en-US" dirty="0" smtClean="0"/>
              <a:t>given </a:t>
            </a:r>
            <a:r>
              <a:rPr lang="en-US" dirty="0" smtClean="0"/>
              <a:t>compile time error will occur. Zero size is also not allowed.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 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Array elements are initialized by default at creation time to its default values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172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51400"/>
          </a:xfrm>
        </p:spPr>
        <p:txBody>
          <a:bodyPr/>
          <a:lstStyle/>
          <a:p>
            <a:r>
              <a:rPr lang="en-US" b="1" dirty="0"/>
              <a:t>Variable in Java</a:t>
            </a:r>
            <a:r>
              <a:rPr lang="en-US" dirty="0"/>
              <a:t> is a data container that saves the data values during Java program execution. Every variable is assigned a data type that designates the type and quantity of value it can hold. </a:t>
            </a:r>
            <a:endParaRPr lang="en-US" dirty="0" smtClean="0"/>
          </a:p>
          <a:p>
            <a:r>
              <a:rPr lang="en-US" dirty="0"/>
              <a:t>In Java, all variables must be declared before use.</a:t>
            </a:r>
          </a:p>
          <a:p>
            <a:r>
              <a:rPr lang="en-US" dirty="0" smtClean="0"/>
              <a:t>Examples :- int age;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</a:t>
            </a:r>
            <a:r>
              <a:rPr lang="en-US" sz="2000" dirty="0" smtClean="0"/>
              <a:t>Here int is data type which represent what type of data will be stored and </a:t>
            </a:r>
            <a:br>
              <a:rPr lang="en-US" sz="2000" dirty="0" smtClean="0"/>
            </a:br>
            <a:r>
              <a:rPr lang="en-US" sz="2000" dirty="0" smtClean="0"/>
              <a:t>      age is the name of variable which will point to the memory location where</a:t>
            </a:r>
            <a:br>
              <a:rPr lang="en-US" sz="2000" dirty="0" smtClean="0"/>
            </a:br>
            <a:r>
              <a:rPr lang="en-US" sz="2000" dirty="0" smtClean="0"/>
              <a:t>      data will be stored.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So general way to declare variable is :-</a:t>
            </a:r>
            <a:r>
              <a:rPr lang="en-US" dirty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varName</a:t>
            </a:r>
            <a:r>
              <a:rPr lang="en-US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Ex:- String name,    int count     , double </a:t>
            </a:r>
            <a:r>
              <a:rPr lang="en-US" dirty="0" err="1" smtClean="0"/>
              <a:t>rateOfInt</a:t>
            </a:r>
            <a:r>
              <a:rPr lang="en-US" dirty="0" smtClean="0"/>
              <a:t>;  …etc.</a:t>
            </a:r>
          </a:p>
        </p:txBody>
      </p:sp>
    </p:spTree>
    <p:extLst>
      <p:ext uri="{BB962C8B-B14F-4D97-AF65-F5344CB8AC3E}">
        <p14:creationId xmlns:p14="http://schemas.microsoft.com/office/powerpoint/2010/main" val="3714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visualization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 age;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age = 20 ;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double roi 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roi = 5.4 ;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0212" y="1828800"/>
            <a:ext cx="4343400" cy="42672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32812" y="3429000"/>
            <a:ext cx="1295400" cy="685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7313612" y="2057400"/>
            <a:ext cx="3352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Java Memory Area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13812" y="3519202"/>
            <a:ext cx="9144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9612" y="2819400"/>
            <a:ext cx="8382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9612" y="2743200"/>
            <a:ext cx="839549" cy="533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6629161" y="3009900"/>
            <a:ext cx="1903651" cy="509302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999412" y="4495800"/>
            <a:ext cx="2438400" cy="762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32812" y="4572000"/>
            <a:ext cx="1217851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dirty="0" smtClean="0"/>
              <a:t>5.4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89612" y="4114800"/>
            <a:ext cx="838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roi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27812" y="4114800"/>
            <a:ext cx="1371600" cy="533400"/>
          </a:xfrm>
          <a:prstGeom prst="straightConnector1">
            <a:avLst/>
          </a:prstGeom>
          <a:ln w="127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Reserved Keywords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some keywords in Java which has special/specified meaning defined by Java.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b="1" dirty="0" err="1" smtClean="0"/>
              <a:t>DataTypes</a:t>
            </a:r>
            <a:r>
              <a:rPr lang="en-US" sz="1600" dirty="0" smtClean="0"/>
              <a:t> </a:t>
            </a:r>
            <a:r>
              <a:rPr lang="en-US" sz="1600" dirty="0"/>
              <a:t>- (boolean</a:t>
            </a:r>
            <a:r>
              <a:rPr lang="en-US" sz="1600" dirty="0" smtClean="0"/>
              <a:t>, byte, short, char, int, long, float</a:t>
            </a:r>
            <a:r>
              <a:rPr lang="en-US" sz="1600" dirty="0"/>
              <a:t>, double)</a:t>
            </a:r>
          </a:p>
          <a:p>
            <a:pPr marL="342900" indent="-342900">
              <a:spcBef>
                <a:spcPts val="500"/>
              </a:spcBef>
              <a:buFont typeface="+mj-lt"/>
              <a:buAutoNum type="alphaUcPeriod"/>
            </a:pPr>
            <a:r>
              <a:rPr lang="en-US" sz="1600" b="1" dirty="0" smtClean="0"/>
              <a:t>Special </a:t>
            </a:r>
            <a:r>
              <a:rPr lang="en-US" sz="1600" b="1" dirty="0"/>
              <a:t>return type of method</a:t>
            </a:r>
            <a:r>
              <a:rPr lang="en-US" sz="1600" dirty="0"/>
              <a:t> - ( void )</a:t>
            </a:r>
          </a:p>
          <a:p>
            <a:pPr marL="342900" indent="-342900">
              <a:spcBef>
                <a:spcPts val="500"/>
              </a:spcBef>
              <a:buFont typeface="+mj-lt"/>
              <a:buAutoNum type="alphaUcPeriod"/>
            </a:pPr>
            <a:r>
              <a:rPr lang="en-US" sz="1600" b="1" dirty="0" smtClean="0"/>
              <a:t>Flow </a:t>
            </a:r>
            <a:r>
              <a:rPr lang="en-US" sz="1600" b="1" dirty="0"/>
              <a:t>Controls</a:t>
            </a:r>
            <a:r>
              <a:rPr lang="en-US" sz="1600" dirty="0"/>
              <a:t> - (if</a:t>
            </a:r>
            <a:r>
              <a:rPr lang="en-US" sz="1600" dirty="0" smtClean="0"/>
              <a:t>, else, switch, case, default, for, do, while, break, continue, return</a:t>
            </a:r>
            <a:r>
              <a:rPr lang="en-US" sz="1600" dirty="0"/>
              <a:t>, </a:t>
            </a:r>
            <a:r>
              <a:rPr lang="en-US" sz="1600" dirty="0" err="1" smtClean="0"/>
              <a:t>goto</a:t>
            </a:r>
            <a:r>
              <a:rPr lang="en-US" sz="1600" dirty="0" smtClean="0"/>
              <a:t> (</a:t>
            </a:r>
            <a:r>
              <a:rPr lang="en-US" sz="1600" dirty="0"/>
              <a:t>not used))</a:t>
            </a:r>
          </a:p>
          <a:p>
            <a:pPr marL="342900" indent="-342900">
              <a:spcBef>
                <a:spcPts val="500"/>
              </a:spcBef>
              <a:buFont typeface="+mj-lt"/>
              <a:buAutoNum type="alphaUcPeriod"/>
            </a:pPr>
            <a:r>
              <a:rPr lang="en-US" sz="1600" b="1" dirty="0" smtClean="0"/>
              <a:t>Access/Type </a:t>
            </a:r>
            <a:r>
              <a:rPr lang="en-US" sz="1600" b="1" dirty="0"/>
              <a:t>Modifiers</a:t>
            </a:r>
            <a:r>
              <a:rPr lang="en-US" sz="1600" dirty="0"/>
              <a:t> - (public</a:t>
            </a:r>
            <a:r>
              <a:rPr lang="en-US" sz="1600" dirty="0" smtClean="0"/>
              <a:t>, private, protected, static, final, abstract, synchronized, native, </a:t>
            </a:r>
            <a:r>
              <a:rPr lang="en-US" sz="1600" dirty="0" err="1" smtClean="0"/>
              <a:t>strictfp</a:t>
            </a:r>
            <a:r>
              <a:rPr lang="en-US" sz="1600" dirty="0" smtClean="0"/>
              <a:t>(1.2 version), </a:t>
            </a:r>
            <a:r>
              <a:rPr lang="en-US" sz="1600" dirty="0"/>
              <a:t>transient, volatile</a:t>
            </a:r>
            <a:r>
              <a:rPr lang="en-US" sz="1600" dirty="0" smtClean="0"/>
              <a:t>).</a:t>
            </a:r>
            <a:endParaRPr lang="en-US" sz="1600" dirty="0"/>
          </a:p>
          <a:p>
            <a:pPr marL="342900" indent="-342900">
              <a:spcBef>
                <a:spcPts val="500"/>
              </a:spcBef>
              <a:buFont typeface="+mj-lt"/>
              <a:buAutoNum type="alphaUcPeriod"/>
            </a:pPr>
            <a:r>
              <a:rPr lang="en-US" sz="1600" b="1" dirty="0" smtClean="0"/>
              <a:t>Exception </a:t>
            </a:r>
            <a:r>
              <a:rPr lang="en-US" sz="1600" b="1" dirty="0"/>
              <a:t>handling</a:t>
            </a:r>
            <a:r>
              <a:rPr lang="en-US" sz="1600" dirty="0"/>
              <a:t> - </a:t>
            </a:r>
            <a:r>
              <a:rPr lang="en-US" sz="1600" dirty="0" smtClean="0"/>
              <a:t>( try, catch, finally, throw, throws, assert(1.4 </a:t>
            </a:r>
            <a:r>
              <a:rPr lang="en-US" sz="1600" dirty="0"/>
              <a:t>version) )</a:t>
            </a:r>
          </a:p>
          <a:p>
            <a:pPr marL="342900" indent="-342900">
              <a:spcBef>
                <a:spcPts val="500"/>
              </a:spcBef>
              <a:buFont typeface="+mj-lt"/>
              <a:buAutoNum type="alphaUcPeriod"/>
            </a:pPr>
            <a:r>
              <a:rPr lang="en-US" sz="1600" b="1" dirty="0" smtClean="0"/>
              <a:t>class/interface </a:t>
            </a:r>
            <a:r>
              <a:rPr lang="en-US" sz="1600" b="1" dirty="0"/>
              <a:t>related</a:t>
            </a:r>
            <a:r>
              <a:rPr lang="en-US" sz="1600" dirty="0"/>
              <a:t> -  ( class</a:t>
            </a:r>
            <a:r>
              <a:rPr lang="en-US" sz="1600" dirty="0" smtClean="0"/>
              <a:t>, package, import, extends, implements, interface</a:t>
            </a:r>
            <a:r>
              <a:rPr lang="en-US" sz="1600" dirty="0"/>
              <a:t>)</a:t>
            </a:r>
          </a:p>
          <a:p>
            <a:pPr marL="342900" indent="-342900">
              <a:spcBef>
                <a:spcPts val="500"/>
              </a:spcBef>
              <a:buFont typeface="+mj-lt"/>
              <a:buAutoNum type="alphaUcPeriod"/>
            </a:pPr>
            <a:r>
              <a:rPr lang="en-US" sz="1600" b="1" dirty="0" smtClean="0"/>
              <a:t>Object </a:t>
            </a:r>
            <a:r>
              <a:rPr lang="en-US" sz="1600" b="1" dirty="0"/>
              <a:t>related</a:t>
            </a:r>
            <a:r>
              <a:rPr lang="en-US" sz="1600" dirty="0"/>
              <a:t> - (new</a:t>
            </a:r>
            <a:r>
              <a:rPr lang="en-US" sz="1600" dirty="0" smtClean="0"/>
              <a:t>, </a:t>
            </a:r>
            <a:r>
              <a:rPr lang="en-US" sz="1600" dirty="0" err="1" smtClean="0"/>
              <a:t>instanceOf</a:t>
            </a:r>
            <a:r>
              <a:rPr lang="en-US" sz="1600" dirty="0"/>
              <a:t>, super, this)</a:t>
            </a:r>
          </a:p>
          <a:p>
            <a:pPr marL="342900" indent="-342900">
              <a:spcBef>
                <a:spcPts val="500"/>
              </a:spcBef>
              <a:buFont typeface="+mj-lt"/>
              <a:buAutoNum type="alphaUcPeriod"/>
            </a:pPr>
            <a:r>
              <a:rPr lang="en-US" sz="1600" b="1" dirty="0" smtClean="0"/>
              <a:t>Literals </a:t>
            </a:r>
            <a:r>
              <a:rPr lang="en-US" sz="1600" dirty="0"/>
              <a:t>-   true, false  -- used for boolean data type values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                 null </a:t>
            </a:r>
            <a:r>
              <a:rPr lang="en-US" sz="1600" dirty="0"/>
              <a:t>-  default value for object reference.  "   "  ""  </a:t>
            </a:r>
            <a:r>
              <a:rPr lang="en-US" sz="1600" dirty="0" smtClean="0"/>
              <a:t>--</a:t>
            </a:r>
          </a:p>
          <a:p>
            <a:pPr marL="342900" indent="-342900">
              <a:spcBef>
                <a:spcPts val="500"/>
              </a:spcBef>
              <a:buFont typeface="+mj-lt"/>
              <a:buAutoNum type="alphaUcPeriod"/>
            </a:pPr>
            <a:r>
              <a:rPr lang="en-US" sz="1600" b="1" dirty="0"/>
              <a:t>For Enumerations </a:t>
            </a:r>
            <a:r>
              <a:rPr lang="en-US" sz="1600" b="1" dirty="0" smtClean="0"/>
              <a:t>– </a:t>
            </a:r>
            <a:r>
              <a:rPr lang="en-US" sz="1600" dirty="0" err="1" smtClean="0"/>
              <a:t>Enum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9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Setup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851400"/>
          </a:xfrm>
        </p:spPr>
        <p:txBody>
          <a:bodyPr/>
          <a:lstStyle/>
          <a:p>
            <a:r>
              <a:rPr lang="en-US" dirty="0" smtClean="0"/>
              <a:t>Install Eclipse latest version on your system.</a:t>
            </a:r>
          </a:p>
          <a:p>
            <a:r>
              <a:rPr lang="en-US" dirty="0" smtClean="0"/>
              <a:t>Download and install Java 8.</a:t>
            </a:r>
          </a:p>
        </p:txBody>
      </p:sp>
    </p:spTree>
    <p:extLst>
      <p:ext uri="{BB962C8B-B14F-4D97-AF65-F5344CB8AC3E}">
        <p14:creationId xmlns:p14="http://schemas.microsoft.com/office/powerpoint/2010/main" val="99156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</Template>
  <TotalTime>321</TotalTime>
  <Words>653</Words>
  <Application>Microsoft Office PowerPoint</Application>
  <PresentationFormat>Custom</PresentationFormat>
  <Paragraphs>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Welcome back to school presentation</vt:lpstr>
      <vt:lpstr>Welcome to  Core Java Sessions</vt:lpstr>
      <vt:lpstr>Agenda/Topics to Be Covered</vt:lpstr>
      <vt:lpstr>What is Array ?</vt:lpstr>
      <vt:lpstr>Array Declaration &amp; Construction:- </vt:lpstr>
      <vt:lpstr>Array Initialization :- </vt:lpstr>
      <vt:lpstr>Variables in Java:- </vt:lpstr>
      <vt:lpstr>Variable visualization :-</vt:lpstr>
      <vt:lpstr>Java Reserved Keywords :-</vt:lpstr>
      <vt:lpstr>Software Setup :-</vt:lpstr>
      <vt:lpstr>Data Types in Java:-</vt:lpstr>
      <vt:lpstr>Primitive Data Types :-</vt:lpstr>
      <vt:lpstr>boolean data Type :-</vt:lpstr>
      <vt:lpstr>char data type :- </vt:lpstr>
      <vt:lpstr>Data Types :-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Core Java Sessions</dc:title>
  <dc:creator>HP</dc:creator>
  <cp:lastModifiedBy>HP</cp:lastModifiedBy>
  <cp:revision>39</cp:revision>
  <dcterms:created xsi:type="dcterms:W3CDTF">2022-08-18T01:03:57Z</dcterms:created>
  <dcterms:modified xsi:type="dcterms:W3CDTF">2022-09-04T12:47:40Z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