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6"/>
  </p:notesMasterIdLst>
  <p:handoutMasterIdLst>
    <p:handoutMasterId r:id="rId17"/>
  </p:handout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45">
          <p15:clr>
            <a:srgbClr val="A4A3A4"/>
          </p15:clr>
        </p15:guide>
        <p15:guide id="3" orient="horz" pos="3888">
          <p15:clr>
            <a:srgbClr val="A4A3A4"/>
          </p15:clr>
        </p15:guide>
        <p15:guide id="4" orient="horz" pos="192">
          <p15:clr>
            <a:srgbClr val="A4A3A4"/>
          </p15:clr>
        </p15:guide>
        <p15:guide id="5" orient="horz" pos="107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182" autoAdjust="0"/>
  </p:normalViewPr>
  <p:slideViewPr>
    <p:cSldViewPr showGuides="1">
      <p:cViewPr varScale="1">
        <p:scale>
          <a:sx n="74" d="100"/>
          <a:sy n="74" d="100"/>
        </p:scale>
        <p:origin x="582" y="72"/>
      </p:cViewPr>
      <p:guideLst>
        <p:guide orient="horz" pos="2160"/>
        <p:guide orient="horz" pos="945"/>
        <p:guide orient="horz" pos="3888"/>
        <p:guide orient="horz" pos="192"/>
        <p:guide orient="horz" pos="107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31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8/25/2022</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8/25/2022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BF81A0-ADA6-4623-BE4F-40CFB8BBCB3D}" type="slidenum">
              <a:rPr lang="en-US" smtClean="0"/>
              <a:t>1</a:t>
            </a:fld>
            <a:endParaRPr lang="en-US"/>
          </a:p>
        </p:txBody>
      </p:sp>
    </p:spTree>
    <p:extLst>
      <p:ext uri="{BB962C8B-B14F-4D97-AF65-F5344CB8AC3E}">
        <p14:creationId xmlns:p14="http://schemas.microsoft.com/office/powerpoint/2010/main" val="2855903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4" name="Group 13" descr="Stack of books"/>
          <p:cNvGrpSpPr/>
          <p:nvPr userDrawn="1"/>
        </p:nvGrpSpPr>
        <p:grpSpPr>
          <a:xfrm>
            <a:off x="0" y="0"/>
            <a:ext cx="12190572"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nvGrpSpPr>
            <p:cNvPr id="12" name="Group 11"/>
            <p:cNvGrpSpPr/>
            <p:nvPr/>
          </p:nvGrpSpPr>
          <p:grpSpPr>
            <a:xfrm>
              <a:off x="0" y="0"/>
              <a:ext cx="4726044" cy="6858000"/>
              <a:chOff x="0" y="0"/>
              <a:chExt cx="4726044" cy="6858000"/>
            </a:xfrm>
          </p:grpSpPr>
          <p:pic>
            <p:nvPicPr>
              <p:cNvPr id="9" name="Picture 8" descr="Stack of book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588884"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ctrTitle"/>
          </p:nvPr>
        </p:nvSpPr>
        <p:spPr>
          <a:xfrm>
            <a:off x="4879346"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smtClean="0"/>
              <a:t>Click to edit Master title style</a:t>
            </a:r>
            <a:endParaRPr dirty="0"/>
          </a:p>
        </p:txBody>
      </p:sp>
      <p:sp>
        <p:nvSpPr>
          <p:cNvPr id="3" name="Subtitle 2"/>
          <p:cNvSpPr>
            <a:spLocks noGrp="1"/>
          </p:cNvSpPr>
          <p:nvPr>
            <p:ph type="subTitle" idx="1"/>
          </p:nvPr>
        </p:nvSpPr>
        <p:spPr>
          <a:xfrm>
            <a:off x="4879346"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dirty="0"/>
          </a:p>
        </p:txBody>
      </p:sp>
      <p:sp>
        <p:nvSpPr>
          <p:cNvPr id="5" name="Date Placeholder 4"/>
          <p:cNvSpPr>
            <a:spLocks noGrp="1"/>
          </p:cNvSpPr>
          <p:nvPr>
            <p:ph type="dt" sz="half" idx="10"/>
          </p:nvPr>
        </p:nvSpPr>
        <p:spPr/>
        <p:txBody>
          <a:bodyPr/>
          <a:lstStyle/>
          <a:p>
            <a:fld id="{42E3C847-D284-421D-B330-2D43513B0F9C}" type="datetime1">
              <a:rPr lang="en-US" smtClean="0"/>
              <a:t>8/25/2022</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11" name="Slide Number Placeholder 10"/>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4405174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6987518-40ED-4895-8580-DE2A722FC423}" type="datetime1">
              <a:rPr lang="en-US" smtClean="0"/>
              <a:t>8/25/2022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96022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smtClean="0"/>
              <a:t>Click to edit Master title style</a:t>
            </a:r>
            <a:endParaRPr dirty="0"/>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A8D9F34-BDBC-4273-B9BC-22458F940BE7}" type="datetime1">
              <a:rPr lang="en-US" smtClean="0"/>
              <a:t>8/25/2022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3982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5785147-19A6-4970-A04E-ED9B1D83C0F1}" type="datetime1">
              <a:rPr lang="en-US" smtClean="0"/>
              <a:t>8/25/2022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235897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grpSp>
        <p:nvGrpSpPr>
          <p:cNvPr id="12" name="Group 11"/>
          <p:cNvGrpSpPr/>
          <p:nvPr/>
        </p:nvGrpSpPr>
        <p:grpSpPr>
          <a:xfrm>
            <a:off x="1620" y="0"/>
            <a:ext cx="12188952"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2"/>
                </a:solidFill>
              </a:endParaRPr>
            </a:p>
          </p:txBody>
        </p:sp>
      </p:grpSp>
      <p:pic>
        <p:nvPicPr>
          <p:cNvPr id="5" name="Picture 4" descr="Stack of book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7" name="Title 1"/>
          <p:cNvSpPr>
            <a:spLocks noGrp="1"/>
          </p:cNvSpPr>
          <p:nvPr>
            <p:ph type="ctrTitle"/>
          </p:nvPr>
        </p:nvSpPr>
        <p:spPr>
          <a:xfrm>
            <a:off x="237149"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smtClean="0"/>
              <a:t>Click to edit Master title style</a:t>
            </a:r>
            <a:endParaRPr dirty="0"/>
          </a:p>
        </p:txBody>
      </p:sp>
      <p:sp>
        <p:nvSpPr>
          <p:cNvPr id="8" name="Subtitle 2"/>
          <p:cNvSpPr>
            <a:spLocks noGrp="1"/>
          </p:cNvSpPr>
          <p:nvPr>
            <p:ph type="subTitle" idx="1"/>
          </p:nvPr>
        </p:nvSpPr>
        <p:spPr>
          <a:xfrm>
            <a:off x="237149"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dirty="0"/>
          </a:p>
        </p:txBody>
      </p:sp>
      <p:sp>
        <p:nvSpPr>
          <p:cNvPr id="2" name="Date Placeholder 1"/>
          <p:cNvSpPr>
            <a:spLocks noGrp="1"/>
          </p:cNvSpPr>
          <p:nvPr>
            <p:ph type="dt" sz="half" idx="10"/>
          </p:nvPr>
        </p:nvSpPr>
        <p:spPr/>
        <p:txBody>
          <a:bodyPr/>
          <a:lstStyle/>
          <a:p>
            <a:fld id="{E8F41008-E89D-49CD-9BF4-E6F3FE09F7AC}" type="datetime1">
              <a:rPr lang="en-US" smtClean="0"/>
              <a:t>8/25/2022</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7272354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C9E199F-4583-41EB-929F-5865E95EECAA}" type="datetime1">
              <a:rPr lang="en-US" smtClean="0"/>
              <a:t>8/25/2022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70174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DE652EB-356C-4482-B27C-7C8E08F5D88F}" type="datetime1">
              <a:rPr lang="en-US" smtClean="0"/>
              <a:t>8/25/2022</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4746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51B0895E-43C3-4560-B59A-90049317E860}" type="datetime1">
              <a:rPr lang="en-US" smtClean="0"/>
              <a:t>8/25/2022</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81024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78C32-B81D-4A68-A851-5185C690F024}" type="datetime1">
              <a:rPr lang="en-US" smtClean="0"/>
              <a:t>8/25/2022</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66448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455612" y="1701800"/>
            <a:ext cx="3351927" cy="2844800"/>
          </a:xfrm>
        </p:spPr>
        <p:txBody>
          <a:bodyPr anchor="b">
            <a:normAutofit/>
          </a:bodyPr>
          <a:lstStyle>
            <a:lvl1pPr algn="l">
              <a:defRPr sz="2000" b="1">
                <a:effectLst/>
              </a:defRPr>
            </a:lvl1pPr>
          </a:lstStyle>
          <a:p>
            <a:r>
              <a:rPr lang="en-US" smtClean="0"/>
              <a:t>Click to edit Master title style</a:t>
            </a:r>
            <a:endParaRPr dirty="0"/>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55612"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765D79-EF31-4E8F-A1BE-AF31805C2859}" type="datetime1">
              <a:rPr lang="en-US" smtClean="0"/>
              <a:t>8/25/2022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28012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effectLst/>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2FBA3B-941F-4778-A0CB-865223FDAE69}" type="datetime1">
              <a:rPr lang="en-US" smtClean="0"/>
              <a:t>8/25/2022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1478196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88952"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72EBFD46-0FD3-4428-ADEC-1DFD6489930D}" type="datetime1">
              <a:rPr lang="en-US" smtClean="0"/>
              <a:t>8/25/2022</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dirty="0"/>
              <a:t>Add a footer</a:t>
            </a:r>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414278595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6pPr>
      <a:lvl7pPr marL="2864619"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7pPr>
      <a:lvl8pPr marL="3291264"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8pPr>
      <a:lvl9pPr marL="3474112" indent="0" algn="l" defTabSz="1218987" rtl="0" eaLnBrk="1" latinLnBrk="0" hangingPunct="1">
        <a:lnSpc>
          <a:spcPct val="95000"/>
        </a:lnSpc>
        <a:spcBef>
          <a:spcPts val="1066"/>
        </a:spcBef>
        <a:buClr>
          <a:schemeClr val="accent6">
            <a:lumMod val="50000"/>
          </a:schemeClr>
        </a:buClr>
        <a:buSzPct val="90000"/>
        <a:buFont typeface="Century Gothic" pitchFamily="34" charset="0"/>
        <a:buNone/>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smtClean="0">
                <a:solidFill>
                  <a:schemeClr val="tx1"/>
                </a:solidFill>
              </a:rPr>
              <a:t>Welcome to </a:t>
            </a:r>
            <a:br>
              <a:rPr lang="en-US" b="1" dirty="0" smtClean="0">
                <a:solidFill>
                  <a:schemeClr val="tx1"/>
                </a:solidFill>
              </a:rPr>
            </a:br>
            <a:r>
              <a:rPr lang="en-US" b="1" dirty="0" smtClean="0">
                <a:solidFill>
                  <a:schemeClr val="tx1"/>
                </a:solidFill>
              </a:rPr>
              <a:t>Core Java Sessions</a:t>
            </a:r>
            <a:endParaRPr lang="en-US" b="1" dirty="0">
              <a:solidFill>
                <a:schemeClr val="tx1"/>
              </a:solidFill>
            </a:endParaRPr>
          </a:p>
        </p:txBody>
      </p:sp>
    </p:spTree>
    <p:extLst>
      <p:ext uri="{BB962C8B-B14F-4D97-AF65-F5344CB8AC3E}">
        <p14:creationId xmlns:p14="http://schemas.microsoft.com/office/powerpoint/2010/main" val="17366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in Java:-</a:t>
            </a:r>
            <a:endParaRPr lang="en-US" dirty="0"/>
          </a:p>
        </p:txBody>
      </p:sp>
      <p:sp>
        <p:nvSpPr>
          <p:cNvPr id="3" name="Content Placeholder 2"/>
          <p:cNvSpPr>
            <a:spLocks noGrp="1"/>
          </p:cNvSpPr>
          <p:nvPr>
            <p:ph idx="1"/>
          </p:nvPr>
        </p:nvSpPr>
        <p:spPr>
          <a:xfrm>
            <a:off x="1117309" y="1701800"/>
            <a:ext cx="10157354" cy="4851400"/>
          </a:xfrm>
        </p:spPr>
        <p:txBody>
          <a:bodyPr/>
          <a:lstStyle/>
          <a:p>
            <a:r>
              <a:rPr lang="en-US" dirty="0"/>
              <a:t>Java is a strongly typed </a:t>
            </a:r>
            <a:r>
              <a:rPr lang="en-US" dirty="0" smtClean="0"/>
              <a:t>language. And </a:t>
            </a:r>
            <a:r>
              <a:rPr lang="en-US" dirty="0"/>
              <a:t>thus every variable must be declared with a data type</a:t>
            </a:r>
            <a:r>
              <a:rPr lang="en-US" dirty="0" smtClean="0"/>
              <a:t>.</a:t>
            </a:r>
          </a:p>
          <a:p>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812" y="2886075"/>
            <a:ext cx="9220200" cy="3667125"/>
          </a:xfrm>
          <a:prstGeom prst="rect">
            <a:avLst/>
          </a:prstGeom>
          <a:ln w="228600" cap="sq" cmpd="thickThin">
            <a:solidFill>
              <a:schemeClr val="tx2">
                <a:lumMod val="50000"/>
              </a:schemeClr>
            </a:solidFill>
            <a:prstDash val="solid"/>
            <a:miter lim="800000"/>
          </a:ln>
          <a:effectLst>
            <a:innerShdw blurRad="76200">
              <a:srgbClr val="000000"/>
            </a:innerShdw>
          </a:effectLst>
        </p:spPr>
      </p:pic>
    </p:spTree>
    <p:extLst>
      <p:ext uri="{BB962C8B-B14F-4D97-AF65-F5344CB8AC3E}">
        <p14:creationId xmlns:p14="http://schemas.microsoft.com/office/powerpoint/2010/main" val="1486333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Data Types :-</a:t>
            </a:r>
            <a:endParaRPr lang="en-US" dirty="0"/>
          </a:p>
        </p:txBody>
      </p:sp>
      <p:sp>
        <p:nvSpPr>
          <p:cNvPr id="3" name="Content Placeholder 2"/>
          <p:cNvSpPr>
            <a:spLocks noGrp="1"/>
          </p:cNvSpPr>
          <p:nvPr>
            <p:ph idx="1"/>
          </p:nvPr>
        </p:nvSpPr>
        <p:spPr>
          <a:xfrm>
            <a:off x="1117309" y="1701800"/>
            <a:ext cx="10157354" cy="4851400"/>
          </a:xfrm>
        </p:spPr>
        <p:txBody>
          <a:bodyPr/>
          <a:lstStyle/>
          <a:p>
            <a:r>
              <a:rPr lang="en-US" dirty="0"/>
              <a:t>Primitive types are predefined (already defined) in </a:t>
            </a:r>
            <a:r>
              <a:rPr lang="en-US" dirty="0" smtClean="0"/>
              <a:t>Java, and are the fundamental data types for Java. There are total 8 primitive Data types. All of these will be have name in lower case.</a:t>
            </a:r>
          </a:p>
          <a:p>
            <a:r>
              <a:rPr lang="en-US" dirty="0" smtClean="0"/>
              <a:t>And based on the type of primitive data appropriate memory is allocated in Java memory space.</a:t>
            </a:r>
          </a:p>
          <a:p>
            <a:r>
              <a:rPr lang="en-US" dirty="0" smtClean="0"/>
              <a:t>Primitive Data types are further divided as shown in figure previously.</a:t>
            </a:r>
          </a:p>
          <a:p>
            <a:r>
              <a:rPr lang="en-US" u="sng" dirty="0" smtClean="0"/>
              <a:t>Programmer must choose appropriate data type as per the need in such a way that, the data type should be able to hold the required data and also there should be no unnecessary wastage of memory.</a:t>
            </a:r>
          </a:p>
        </p:txBody>
      </p:sp>
    </p:spTree>
    <p:extLst>
      <p:ext uri="{BB962C8B-B14F-4D97-AF65-F5344CB8AC3E}">
        <p14:creationId xmlns:p14="http://schemas.microsoft.com/office/powerpoint/2010/main" val="4123478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data Type :-</a:t>
            </a:r>
            <a:endParaRPr lang="en-US" dirty="0"/>
          </a:p>
        </p:txBody>
      </p:sp>
      <p:sp>
        <p:nvSpPr>
          <p:cNvPr id="3" name="Content Placeholder 2"/>
          <p:cNvSpPr>
            <a:spLocks noGrp="1"/>
          </p:cNvSpPr>
          <p:nvPr>
            <p:ph idx="1"/>
          </p:nvPr>
        </p:nvSpPr>
        <p:spPr>
          <a:xfrm>
            <a:off x="1117309" y="1701800"/>
            <a:ext cx="10157354" cy="4851400"/>
          </a:xfrm>
        </p:spPr>
        <p:txBody>
          <a:bodyPr/>
          <a:lstStyle/>
          <a:p>
            <a:r>
              <a:rPr lang="en-US" dirty="0" smtClean="0"/>
              <a:t>To represent/save/hold the boolean values the data type provided by Java is boolean. It requires only 1 bit in memory to be stored.</a:t>
            </a:r>
          </a:p>
          <a:p>
            <a:r>
              <a:rPr lang="en-US" dirty="0" smtClean="0"/>
              <a:t>boolean can have only 2 values :-  true ,  false </a:t>
            </a:r>
            <a:r>
              <a:rPr lang="en-US" sz="1200" dirty="0" smtClean="0"/>
              <a:t>(Note :- all lower case and without and inverted commas.)</a:t>
            </a:r>
            <a:r>
              <a:rPr lang="en-US" dirty="0"/>
              <a:t> </a:t>
            </a:r>
            <a:r>
              <a:rPr lang="en-US" dirty="0" smtClean="0"/>
              <a:t>Default value for boolean type is false. </a:t>
            </a:r>
          </a:p>
          <a:p>
            <a:r>
              <a:rPr lang="en-US" dirty="0" smtClean="0"/>
              <a:t>Examples :-</a:t>
            </a:r>
          </a:p>
          <a:p>
            <a:pPr lvl="1"/>
            <a:r>
              <a:rPr lang="en-US" dirty="0" smtClean="0">
                <a:latin typeface="Times New Roman" panose="02020603050405020304" pitchFamily="18" charset="0"/>
                <a:cs typeface="Times New Roman" panose="02020603050405020304" pitchFamily="18" charset="0"/>
              </a:rPr>
              <a:t>boolean flag ;       // defining a Boolean type variable ,default value - false</a:t>
            </a:r>
          </a:p>
          <a:p>
            <a:pPr lvl="1"/>
            <a:r>
              <a:rPr lang="en-US" dirty="0">
                <a:latin typeface="Times New Roman" panose="02020603050405020304" pitchFamily="18" charset="0"/>
                <a:cs typeface="Times New Roman" panose="02020603050405020304" pitchFamily="18" charset="0"/>
              </a:rPr>
              <a:t>f</a:t>
            </a:r>
            <a:r>
              <a:rPr lang="en-US" dirty="0" smtClean="0">
                <a:latin typeface="Times New Roman" panose="02020603050405020304" pitchFamily="18" charset="0"/>
                <a:cs typeface="Times New Roman" panose="02020603050405020304" pitchFamily="18" charset="0"/>
              </a:rPr>
              <a:t>lag = true ;            // assigning value true to the boolean type variable.</a:t>
            </a:r>
          </a:p>
          <a:p>
            <a:pPr lvl="1"/>
            <a:r>
              <a:rPr lang="en-US" dirty="0" smtClean="0">
                <a:latin typeface="Times New Roman" panose="02020603050405020304" pitchFamily="18" charset="0"/>
                <a:cs typeface="Times New Roman" panose="02020603050405020304" pitchFamily="18" charset="0"/>
              </a:rPr>
              <a:t>boolean isCorrect = true ;       //declaring variable &amp; assign value in 1 statement</a:t>
            </a:r>
          </a:p>
          <a:p>
            <a:pPr lvl="1"/>
            <a:r>
              <a:rPr lang="en-US" dirty="0" smtClean="0">
                <a:latin typeface="Times New Roman" panose="02020603050405020304" pitchFamily="18" charset="0"/>
                <a:cs typeface="Times New Roman" panose="02020603050405020304" pitchFamily="18" charset="0"/>
              </a:rPr>
              <a:t>isCorrect = False ;     //// invalid</a:t>
            </a:r>
          </a:p>
          <a:p>
            <a:pPr lvl="1"/>
            <a:r>
              <a:rPr lang="en-US" dirty="0" smtClean="0">
                <a:latin typeface="Times New Roman" panose="02020603050405020304" pitchFamily="18" charset="0"/>
                <a:cs typeface="Times New Roman" panose="02020603050405020304" pitchFamily="18" charset="0"/>
              </a:rPr>
              <a:t>isCorrect = “false” ;   //invalid</a:t>
            </a:r>
          </a:p>
          <a:p>
            <a:endParaRPr lang="en-US" dirty="0" smtClean="0"/>
          </a:p>
        </p:txBody>
      </p:sp>
    </p:spTree>
    <p:extLst>
      <p:ext uri="{BB962C8B-B14F-4D97-AF65-F5344CB8AC3E}">
        <p14:creationId xmlns:p14="http://schemas.microsoft.com/office/powerpoint/2010/main" val="96580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 data type :- </a:t>
            </a:r>
            <a:endParaRPr lang="en-US" dirty="0"/>
          </a:p>
        </p:txBody>
      </p:sp>
      <p:sp>
        <p:nvSpPr>
          <p:cNvPr id="3" name="Content Placeholder 2"/>
          <p:cNvSpPr>
            <a:spLocks noGrp="1"/>
          </p:cNvSpPr>
          <p:nvPr>
            <p:ph idx="1"/>
          </p:nvPr>
        </p:nvSpPr>
        <p:spPr>
          <a:xfrm>
            <a:off x="1117309" y="1701800"/>
            <a:ext cx="10157354" cy="4851400"/>
          </a:xfrm>
        </p:spPr>
        <p:txBody>
          <a:bodyPr/>
          <a:lstStyle/>
          <a:p>
            <a:r>
              <a:rPr lang="en-US" dirty="0" smtClean="0"/>
              <a:t>Used to store/hold single character. Needs 16 bits (2 Bytes) in memory. Values are assigned in single inverted comma.</a:t>
            </a:r>
          </a:p>
          <a:p>
            <a:r>
              <a:rPr lang="en-US" dirty="0"/>
              <a:t>It represents character representation of ASCII </a:t>
            </a:r>
            <a:r>
              <a:rPr lang="en-US" dirty="0" smtClean="0"/>
              <a:t>values. Integer value can also be assigned, it will hold corresponding ASCII character.</a:t>
            </a:r>
          </a:p>
          <a:p>
            <a:r>
              <a:rPr lang="en-US" dirty="0" smtClean="0"/>
              <a:t>default value is :- \u0000.</a:t>
            </a:r>
          </a:p>
          <a:p>
            <a:r>
              <a:rPr lang="en-US" dirty="0" smtClean="0"/>
              <a:t>Examples :- </a:t>
            </a:r>
          </a:p>
          <a:p>
            <a:pPr marL="0"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663535364"/>
              </p:ext>
            </p:extLst>
          </p:nvPr>
        </p:nvGraphicFramePr>
        <p:xfrm>
          <a:off x="1674812" y="5029200"/>
          <a:ext cx="8991600" cy="1371600"/>
        </p:xfrm>
        <a:graphic>
          <a:graphicData uri="http://schemas.openxmlformats.org/drawingml/2006/table">
            <a:tbl>
              <a:tblPr firstRow="1" bandRow="1">
                <a:tableStyleId>{3B4B98B0-60AC-42C2-AFA5-B58CD77FA1E5}</a:tableStyleId>
              </a:tblPr>
              <a:tblGrid>
                <a:gridCol w="4495800"/>
                <a:gridCol w="4495800"/>
              </a:tblGrid>
              <a:tr h="1371600">
                <a:tc>
                  <a:txBody>
                    <a:bodyPr/>
                    <a:lstStyle/>
                    <a:p>
                      <a:pPr marL="609493" lvl="1" indent="0">
                        <a:buFont typeface="Arial" panose="020B0604020202020204" pitchFamily="34" charset="0"/>
                        <a:buNone/>
                      </a:pPr>
                      <a:r>
                        <a:rPr lang="en-US" b="0" dirty="0" smtClean="0">
                          <a:latin typeface="Times New Roman" panose="02020603050405020304" pitchFamily="18" charset="0"/>
                          <a:cs typeface="Times New Roman" panose="02020603050405020304" pitchFamily="18" charset="0"/>
                        </a:rPr>
                        <a:t>char c ; </a:t>
                      </a:r>
                    </a:p>
                    <a:p>
                      <a:pPr marL="609493" lvl="1" indent="0">
                        <a:buFont typeface="Arial" panose="020B0604020202020204" pitchFamily="34" charset="0"/>
                        <a:buNone/>
                      </a:pPr>
                      <a:r>
                        <a:rPr lang="en-US" b="0" dirty="0" smtClean="0">
                          <a:latin typeface="Times New Roman" panose="02020603050405020304" pitchFamily="18" charset="0"/>
                          <a:cs typeface="Times New Roman" panose="02020603050405020304" pitchFamily="18" charset="0"/>
                        </a:rPr>
                        <a:t>char charcterEx  =  ‘x’ ;</a:t>
                      </a:r>
                    </a:p>
                    <a:p>
                      <a:pPr marL="609493" lvl="1" indent="0">
                        <a:buFont typeface="Arial" panose="020B0604020202020204" pitchFamily="34" charset="0"/>
                        <a:buNone/>
                      </a:pPr>
                      <a:r>
                        <a:rPr lang="en-US" b="0" dirty="0" smtClean="0">
                          <a:latin typeface="Times New Roman" panose="02020603050405020304" pitchFamily="18" charset="0"/>
                          <a:cs typeface="Times New Roman" panose="02020603050405020304" pitchFamily="18" charset="0"/>
                        </a:rPr>
                        <a:t>char  a  = 98 ;</a:t>
                      </a:r>
                      <a:endParaRPr lang="en-US" b="0" dirty="0" smtClean="0"/>
                    </a:p>
                  </a:txBody>
                  <a:tcPr/>
                </a:tc>
                <a:tc>
                  <a:txBody>
                    <a:bodyPr/>
                    <a:lstStyle/>
                    <a:p>
                      <a:r>
                        <a:rPr lang="en-US" b="0" dirty="0" smtClean="0"/>
                        <a:t>char value</a:t>
                      </a:r>
                      <a:r>
                        <a:rPr lang="en-US" b="0" baseline="0" dirty="0" smtClean="0"/>
                        <a:t> = “j”   // invalid.</a:t>
                      </a:r>
                    </a:p>
                    <a:p>
                      <a:r>
                        <a:rPr lang="en-US" b="0" baseline="0" dirty="0" smtClean="0"/>
                        <a:t> </a:t>
                      </a:r>
                    </a:p>
                    <a:p>
                      <a:r>
                        <a:rPr lang="en-US" b="0" baseline="0" dirty="0" smtClean="0"/>
                        <a:t>char val =  q       // invalid</a:t>
                      </a:r>
                      <a:endParaRPr lang="en-US" b="0" dirty="0"/>
                    </a:p>
                  </a:txBody>
                  <a:tcPr/>
                </a:tc>
              </a:tr>
            </a:tbl>
          </a:graphicData>
        </a:graphic>
      </p:graphicFrame>
    </p:spTree>
    <p:extLst>
      <p:ext uri="{BB962C8B-B14F-4D97-AF65-F5344CB8AC3E}">
        <p14:creationId xmlns:p14="http://schemas.microsoft.com/office/powerpoint/2010/main" val="219978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4210" y="1701800"/>
            <a:ext cx="8123605" cy="4851400"/>
          </a:xfrm>
        </p:spPr>
      </p:pic>
    </p:spTree>
    <p:extLst>
      <p:ext uri="{BB962C8B-B14F-4D97-AF65-F5344CB8AC3E}">
        <p14:creationId xmlns:p14="http://schemas.microsoft.com/office/powerpoint/2010/main" val="3789256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Agenda/Topics to Be Covered</a:t>
            </a:r>
          </a:p>
        </p:txBody>
      </p:sp>
      <p:sp>
        <p:nvSpPr>
          <p:cNvPr id="3" name="Content Placeholder 2"/>
          <p:cNvSpPr>
            <a:spLocks noGrp="1"/>
          </p:cNvSpPr>
          <p:nvPr>
            <p:ph idx="1"/>
          </p:nvPr>
        </p:nvSpPr>
        <p:spPr/>
        <p:txBody>
          <a:bodyPr>
            <a:normAutofit lnSpcReduction="10000"/>
          </a:bodyPr>
          <a:lstStyle/>
          <a:p>
            <a:r>
              <a:rPr lang="en-US" dirty="0" smtClean="0"/>
              <a:t>What is Programming ?</a:t>
            </a:r>
          </a:p>
          <a:p>
            <a:r>
              <a:rPr lang="en-US" dirty="0"/>
              <a:t>Types of Programming Paradigms.</a:t>
            </a:r>
          </a:p>
          <a:p>
            <a:r>
              <a:rPr lang="en-US" dirty="0"/>
              <a:t>Identifiers in Java and its rules</a:t>
            </a:r>
          </a:p>
          <a:p>
            <a:r>
              <a:rPr lang="en-US" dirty="0"/>
              <a:t>Reserved Keywords List</a:t>
            </a:r>
          </a:p>
          <a:p>
            <a:r>
              <a:rPr lang="en-US" dirty="0"/>
              <a:t>Data Types in Java</a:t>
            </a:r>
          </a:p>
          <a:p>
            <a:r>
              <a:rPr lang="en-US" dirty="0"/>
              <a:t>Arrays in Java</a:t>
            </a:r>
          </a:p>
          <a:p>
            <a:r>
              <a:rPr lang="en-US" dirty="0"/>
              <a:t>Operators in Java</a:t>
            </a:r>
          </a:p>
          <a:p>
            <a:r>
              <a:rPr lang="en-US" dirty="0"/>
              <a:t>Control Flow statements in </a:t>
            </a:r>
            <a:r>
              <a:rPr lang="en-US" dirty="0" smtClean="0"/>
              <a:t>Java</a:t>
            </a:r>
            <a:endParaRPr lang="en-US" dirty="0"/>
          </a:p>
        </p:txBody>
      </p:sp>
    </p:spTree>
    <p:extLst>
      <p:ext uri="{BB962C8B-B14F-4D97-AF65-F5344CB8AC3E}">
        <p14:creationId xmlns:p14="http://schemas.microsoft.com/office/powerpoint/2010/main" val="115307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Programming ?</a:t>
            </a:r>
            <a:endParaRPr lang="en-US" dirty="0"/>
          </a:p>
        </p:txBody>
      </p:sp>
      <p:sp>
        <p:nvSpPr>
          <p:cNvPr id="3" name="Content Placeholder 2"/>
          <p:cNvSpPr>
            <a:spLocks noGrp="1"/>
          </p:cNvSpPr>
          <p:nvPr>
            <p:ph idx="1"/>
          </p:nvPr>
        </p:nvSpPr>
        <p:spPr/>
        <p:txBody>
          <a:bodyPr/>
          <a:lstStyle/>
          <a:p>
            <a:r>
              <a:rPr lang="en-US" dirty="0" smtClean="0"/>
              <a:t>Writing set </a:t>
            </a:r>
            <a:r>
              <a:rPr lang="en-US" dirty="0"/>
              <a:t>of instructions to be executed by computer/machine which might be based on some conditions and </a:t>
            </a:r>
            <a:r>
              <a:rPr lang="en-US" dirty="0" smtClean="0"/>
              <a:t>criteria, which will help to achieve a specific type.</a:t>
            </a:r>
          </a:p>
          <a:p>
            <a:r>
              <a:rPr lang="en-US" dirty="0" smtClean="0"/>
              <a:t>Example 1:- Calculator finds out sum of numbers.</a:t>
            </a:r>
            <a:endParaRPr lang="en-US" dirty="0"/>
          </a:p>
          <a:p>
            <a:r>
              <a:rPr lang="en-US" dirty="0" smtClean="0"/>
              <a:t>Example 2 :- Alexa turns on light when asked to. Internally it is referring to a program(set of instructions) which are written by some programmer.</a:t>
            </a:r>
          </a:p>
        </p:txBody>
      </p:sp>
    </p:spTree>
    <p:extLst>
      <p:ext uri="{BB962C8B-B14F-4D97-AF65-F5344CB8AC3E}">
        <p14:creationId xmlns:p14="http://schemas.microsoft.com/office/powerpoint/2010/main" val="84037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 in Java</a:t>
            </a:r>
            <a:endParaRPr lang="en-US" dirty="0"/>
          </a:p>
        </p:txBody>
      </p:sp>
      <p:sp>
        <p:nvSpPr>
          <p:cNvPr id="3" name="Content Placeholder 2"/>
          <p:cNvSpPr>
            <a:spLocks noGrp="1"/>
          </p:cNvSpPr>
          <p:nvPr>
            <p:ph idx="1"/>
          </p:nvPr>
        </p:nvSpPr>
        <p:spPr>
          <a:xfrm>
            <a:off x="1117309" y="1701800"/>
            <a:ext cx="10157354" cy="5003800"/>
          </a:xfrm>
        </p:spPr>
        <p:txBody>
          <a:bodyPr/>
          <a:lstStyle/>
          <a:p>
            <a:r>
              <a:rPr lang="en-US" dirty="0"/>
              <a:t>While programming </a:t>
            </a:r>
            <a:r>
              <a:rPr lang="en-US" dirty="0" smtClean="0"/>
              <a:t>in Java, </a:t>
            </a:r>
            <a:r>
              <a:rPr lang="en-US" dirty="0"/>
              <a:t>we </a:t>
            </a:r>
            <a:r>
              <a:rPr lang="en-US" dirty="0" smtClean="0"/>
              <a:t>are going to create many variables, methods, classes and interfaces.</a:t>
            </a:r>
          </a:p>
          <a:p>
            <a:r>
              <a:rPr lang="en-US" dirty="0" smtClean="0"/>
              <a:t>And all of these entities must have some name , that name is called as Identifier.</a:t>
            </a:r>
          </a:p>
          <a:p>
            <a:r>
              <a:rPr lang="en-US" dirty="0" smtClean="0"/>
              <a:t>Here in example given the name of class Student, name of variable  which holds the student’s name is studentName and the variable which holds the age of student is called “age”.</a:t>
            </a:r>
          </a:p>
          <a:p>
            <a:pPr>
              <a:spcBef>
                <a:spcPts val="0"/>
              </a:spcBef>
            </a:pPr>
            <a:endParaRPr lang="en-US" dirty="0" smtClean="0"/>
          </a:p>
          <a:p>
            <a:pPr>
              <a:spcBef>
                <a:spcPts val="0"/>
              </a:spcBef>
            </a:pPr>
            <a:r>
              <a:rPr lang="en-US" dirty="0" smtClean="0"/>
              <a:t>All of these are called Identifiers in Java.(as they identify something).</a:t>
            </a:r>
            <a:endParaRPr lang="en-US" dirty="0"/>
          </a:p>
        </p:txBody>
      </p:sp>
      <p:sp>
        <p:nvSpPr>
          <p:cNvPr id="5" name="TextBox 4"/>
          <p:cNvSpPr txBox="1"/>
          <p:nvPr/>
        </p:nvSpPr>
        <p:spPr>
          <a:xfrm>
            <a:off x="7008812" y="5443716"/>
            <a:ext cx="3581400" cy="1261884"/>
          </a:xfrm>
          <a:prstGeom prst="rect">
            <a:avLst/>
          </a:prstGeom>
          <a:solidFill>
            <a:schemeClr val="bg1"/>
          </a:solidFill>
          <a:ln>
            <a:solidFill>
              <a:schemeClr val="tx1"/>
            </a:solidFill>
          </a:ln>
        </p:spPr>
        <p:txBody>
          <a:bodyPr wrap="square" rtlCol="0">
            <a:spAutoFit/>
          </a:bodyPr>
          <a:lstStyle/>
          <a:p>
            <a:pPr>
              <a:lnSpc>
                <a:spcPct val="95000"/>
              </a:lnSpc>
            </a:pPr>
            <a:r>
              <a:rPr lang="en-US" sz="2000" dirty="0">
                <a:latin typeface="Times New Roman" panose="02020603050405020304" pitchFamily="18" charset="0"/>
                <a:cs typeface="Times New Roman" panose="02020603050405020304" pitchFamily="18" charset="0"/>
              </a:rPr>
              <a:t>c</a:t>
            </a:r>
            <a:r>
              <a:rPr lang="en-US" sz="2000" dirty="0" smtClean="0">
                <a:latin typeface="Times New Roman" panose="02020603050405020304" pitchFamily="18" charset="0"/>
                <a:cs typeface="Times New Roman" panose="02020603050405020304" pitchFamily="18" charset="0"/>
              </a:rPr>
              <a:t>lass Student {</a:t>
            </a:r>
          </a:p>
          <a:p>
            <a:pPr>
              <a:lnSpc>
                <a:spcPct val="95000"/>
              </a:lnSpc>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String studentName;</a:t>
            </a:r>
          </a:p>
          <a:p>
            <a:pPr>
              <a:lnSpc>
                <a:spcPct val="95000"/>
              </a:lnSpc>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int age;</a:t>
            </a:r>
          </a:p>
          <a:p>
            <a:pPr>
              <a:lnSpc>
                <a:spcPct val="95000"/>
              </a:lnSpc>
            </a:pP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057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Identifier Names:-</a:t>
            </a:r>
            <a:endParaRPr lang="en-US" dirty="0"/>
          </a:p>
        </p:txBody>
      </p:sp>
      <p:sp>
        <p:nvSpPr>
          <p:cNvPr id="3" name="Content Placeholder 2"/>
          <p:cNvSpPr>
            <a:spLocks noGrp="1"/>
          </p:cNvSpPr>
          <p:nvPr>
            <p:ph idx="1"/>
          </p:nvPr>
        </p:nvSpPr>
        <p:spPr/>
        <p:txBody>
          <a:bodyPr>
            <a:normAutofit/>
          </a:bodyPr>
          <a:lstStyle/>
          <a:p>
            <a:r>
              <a:rPr lang="en-US" sz="2200" dirty="0"/>
              <a:t>Generally as a programmer we decide which identifier should be given to a variable or class or method</a:t>
            </a:r>
            <a:r>
              <a:rPr lang="en-US" sz="2200" dirty="0" smtClean="0"/>
              <a:t>.</a:t>
            </a:r>
          </a:p>
          <a:p>
            <a:r>
              <a:rPr lang="en-US" sz="2200" dirty="0"/>
              <a:t>But there are some rules and conventions to decide a name</a:t>
            </a:r>
            <a:r>
              <a:rPr lang="en-US" sz="2200" dirty="0" smtClean="0"/>
              <a:t>.</a:t>
            </a:r>
          </a:p>
          <a:p>
            <a:pPr lvl="1">
              <a:buFont typeface="Wingdings" panose="05000000000000000000" pitchFamily="2" charset="2"/>
              <a:buChar char="v"/>
            </a:pPr>
            <a:r>
              <a:rPr lang="en-US" sz="1800" b="1" dirty="0"/>
              <a:t>Allowed characters – </a:t>
            </a:r>
            <a:r>
              <a:rPr lang="en-US" sz="1800" b="1" dirty="0" smtClean="0"/>
              <a:t>a - </a:t>
            </a:r>
            <a:r>
              <a:rPr lang="en-US" sz="1800" b="1" dirty="0"/>
              <a:t>z , A </a:t>
            </a:r>
            <a:r>
              <a:rPr lang="en-US" sz="1800" b="1" dirty="0" smtClean="0"/>
              <a:t>- </a:t>
            </a:r>
            <a:r>
              <a:rPr lang="en-US" sz="1800" b="1" dirty="0"/>
              <a:t>Z and 0 </a:t>
            </a:r>
            <a:r>
              <a:rPr lang="en-US" sz="1800" b="1" dirty="0" smtClean="0"/>
              <a:t>- </a:t>
            </a:r>
            <a:r>
              <a:rPr lang="en-US" sz="1800" b="1" dirty="0"/>
              <a:t>9, and two special characters("_" and "$") </a:t>
            </a:r>
          </a:p>
          <a:p>
            <a:pPr lvl="1">
              <a:buFont typeface="Wingdings" panose="05000000000000000000" pitchFamily="2" charset="2"/>
              <a:buChar char="v"/>
            </a:pPr>
            <a:r>
              <a:rPr lang="en-US" sz="1800" b="1" dirty="0" smtClean="0"/>
              <a:t>An </a:t>
            </a:r>
            <a:r>
              <a:rPr lang="en-US" sz="1800" b="1" dirty="0"/>
              <a:t>identifier </a:t>
            </a:r>
            <a:r>
              <a:rPr lang="en-US" sz="1800" b="1" dirty="0" smtClean="0"/>
              <a:t>must not start </a:t>
            </a:r>
            <a:r>
              <a:rPr lang="en-US" sz="1800" b="1" dirty="0"/>
              <a:t>with digit</a:t>
            </a:r>
            <a:r>
              <a:rPr lang="en-US" sz="1800" b="1" dirty="0" smtClean="0"/>
              <a:t>.</a:t>
            </a:r>
          </a:p>
          <a:p>
            <a:pPr lvl="1">
              <a:buFont typeface="Wingdings" panose="05000000000000000000" pitchFamily="2" charset="2"/>
              <a:buChar char="v"/>
            </a:pPr>
            <a:r>
              <a:rPr lang="en-US" sz="1800" b="1" dirty="0"/>
              <a:t>Should not use Java reserved keywords and literals for identifier</a:t>
            </a:r>
            <a:r>
              <a:rPr lang="en-US" sz="1800" b="1" dirty="0" smtClean="0"/>
              <a:t>.</a:t>
            </a:r>
          </a:p>
          <a:p>
            <a:pPr lvl="1">
              <a:buFont typeface="Wingdings" panose="05000000000000000000" pitchFamily="2" charset="2"/>
              <a:buChar char="v"/>
            </a:pPr>
            <a:r>
              <a:rPr lang="en-US" sz="1600" b="1" dirty="0"/>
              <a:t>Not a rule but recommendation to have meaningful name</a:t>
            </a:r>
            <a:r>
              <a:rPr lang="en-US" sz="1600" b="1" dirty="0" smtClean="0"/>
              <a:t>.</a:t>
            </a:r>
          </a:p>
          <a:p>
            <a:pPr lvl="1">
              <a:buFont typeface="Wingdings" panose="05000000000000000000" pitchFamily="2" charset="2"/>
              <a:buChar char="v"/>
            </a:pPr>
            <a:r>
              <a:rPr lang="en-US" sz="1600" b="1" dirty="0" smtClean="0"/>
              <a:t>There is no restriction on length of identifier but we should not use length more than 15.</a:t>
            </a:r>
          </a:p>
          <a:p>
            <a:pPr lvl="1">
              <a:buFont typeface="Wingdings" panose="05000000000000000000" pitchFamily="2" charset="2"/>
              <a:buChar char="v"/>
            </a:pPr>
            <a:r>
              <a:rPr lang="en-US" sz="1600" b="1" dirty="0" smtClean="0"/>
              <a:t>Java identifiers are case sensitive meaning (studentName and STUDENTNAME are not equal).</a:t>
            </a:r>
            <a:endParaRPr lang="en-US" sz="1600" b="1" dirty="0"/>
          </a:p>
        </p:txBody>
      </p:sp>
    </p:spTree>
    <p:extLst>
      <p:ext uri="{BB962C8B-B14F-4D97-AF65-F5344CB8AC3E}">
        <p14:creationId xmlns:p14="http://schemas.microsoft.com/office/powerpoint/2010/main" val="1917223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in Java:- </a:t>
            </a:r>
            <a:endParaRPr lang="en-US" dirty="0"/>
          </a:p>
        </p:txBody>
      </p:sp>
      <p:sp>
        <p:nvSpPr>
          <p:cNvPr id="3" name="Content Placeholder 2"/>
          <p:cNvSpPr>
            <a:spLocks noGrp="1"/>
          </p:cNvSpPr>
          <p:nvPr>
            <p:ph idx="1"/>
          </p:nvPr>
        </p:nvSpPr>
        <p:spPr>
          <a:xfrm>
            <a:off x="1117309" y="1701800"/>
            <a:ext cx="10157354" cy="4851400"/>
          </a:xfrm>
        </p:spPr>
        <p:txBody>
          <a:bodyPr/>
          <a:lstStyle/>
          <a:p>
            <a:r>
              <a:rPr lang="en-US" b="1" dirty="0"/>
              <a:t>Variable in Java</a:t>
            </a:r>
            <a:r>
              <a:rPr lang="en-US" dirty="0"/>
              <a:t> is a data container that saves the data values during Java program execution. Every variable is assigned a data type that designates the type and quantity of value it can hold. </a:t>
            </a:r>
            <a:endParaRPr lang="en-US" dirty="0" smtClean="0"/>
          </a:p>
          <a:p>
            <a:r>
              <a:rPr lang="en-US" dirty="0"/>
              <a:t>In Java, all variables must be declared before use.</a:t>
            </a:r>
          </a:p>
          <a:p>
            <a:r>
              <a:rPr lang="en-US" dirty="0" smtClean="0"/>
              <a:t>Examples :- int age; </a:t>
            </a:r>
          </a:p>
          <a:p>
            <a:pPr marL="0" indent="0">
              <a:spcBef>
                <a:spcPts val="0"/>
              </a:spcBef>
              <a:buNone/>
            </a:pPr>
            <a:r>
              <a:rPr lang="en-US" dirty="0" smtClean="0"/>
              <a:t>     </a:t>
            </a:r>
            <a:r>
              <a:rPr lang="en-US" sz="2000" dirty="0" smtClean="0"/>
              <a:t>Here int is data type which represent what type of data will be stored and </a:t>
            </a:r>
            <a:br>
              <a:rPr lang="en-US" sz="2000" dirty="0" smtClean="0"/>
            </a:br>
            <a:r>
              <a:rPr lang="en-US" sz="2000" dirty="0" smtClean="0"/>
              <a:t>      age is the name of variable which will point to the memory location where</a:t>
            </a:r>
            <a:br>
              <a:rPr lang="en-US" sz="2000" dirty="0" smtClean="0"/>
            </a:br>
            <a:r>
              <a:rPr lang="en-US" sz="2000" dirty="0" smtClean="0"/>
              <a:t>      data will be stored.</a:t>
            </a:r>
          </a:p>
          <a:p>
            <a:pPr marL="0" indent="0">
              <a:spcBef>
                <a:spcPts val="0"/>
              </a:spcBef>
              <a:buNone/>
            </a:pPr>
            <a:endParaRPr lang="en-US" sz="2000" dirty="0" smtClean="0"/>
          </a:p>
          <a:p>
            <a:pPr>
              <a:spcBef>
                <a:spcPts val="0"/>
              </a:spcBef>
            </a:pPr>
            <a:r>
              <a:rPr lang="en-US" dirty="0" smtClean="0"/>
              <a:t>So general way to declare variable is :-</a:t>
            </a:r>
            <a:r>
              <a:rPr lang="en-US" dirty="0"/>
              <a:t> </a:t>
            </a:r>
            <a:r>
              <a:rPr lang="en-US" dirty="0" err="1" smtClean="0"/>
              <a:t>dataType</a:t>
            </a:r>
            <a:r>
              <a:rPr lang="en-US" dirty="0" smtClean="0"/>
              <a:t> </a:t>
            </a:r>
            <a:r>
              <a:rPr lang="en-US" dirty="0" err="1" smtClean="0"/>
              <a:t>varName</a:t>
            </a:r>
            <a:r>
              <a:rPr lang="en-US" dirty="0" smtClean="0"/>
              <a:t>;</a:t>
            </a:r>
          </a:p>
          <a:p>
            <a:pPr marL="0" indent="0">
              <a:spcBef>
                <a:spcPts val="0"/>
              </a:spcBef>
              <a:buNone/>
            </a:pPr>
            <a:r>
              <a:rPr lang="en-US" dirty="0" smtClean="0"/>
              <a:t>Ex:- String name,    int count     , double </a:t>
            </a:r>
            <a:r>
              <a:rPr lang="en-US" dirty="0" err="1" smtClean="0"/>
              <a:t>rateOfInt</a:t>
            </a:r>
            <a:r>
              <a:rPr lang="en-US" dirty="0" smtClean="0"/>
              <a:t>;  …etc.</a:t>
            </a:r>
          </a:p>
        </p:txBody>
      </p:sp>
    </p:spTree>
    <p:extLst>
      <p:ext uri="{BB962C8B-B14F-4D97-AF65-F5344CB8AC3E}">
        <p14:creationId xmlns:p14="http://schemas.microsoft.com/office/powerpoint/2010/main" val="3714522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visualization :-</a:t>
            </a:r>
            <a:endParaRPr lang="en-US" dirty="0"/>
          </a:p>
        </p:txBody>
      </p:sp>
      <p:sp>
        <p:nvSpPr>
          <p:cNvPr id="3" name="Content Placeholder 2"/>
          <p:cNvSpPr>
            <a:spLocks noGrp="1"/>
          </p:cNvSpPr>
          <p:nvPr>
            <p:ph idx="1"/>
          </p:nvPr>
        </p:nvSpPr>
        <p:spPr/>
        <p:txBody>
          <a:bodyPr/>
          <a:lstStyle/>
          <a:p>
            <a:r>
              <a:rPr lang="en-US" dirty="0" smtClean="0"/>
              <a:t>int age;</a:t>
            </a:r>
          </a:p>
          <a:p>
            <a:pPr marL="0" indent="0">
              <a:buNone/>
            </a:pPr>
            <a:r>
              <a:rPr lang="en-US" dirty="0"/>
              <a:t> </a:t>
            </a:r>
            <a:r>
              <a:rPr lang="en-US" dirty="0" smtClean="0"/>
              <a:t>    age = 20 ; </a:t>
            </a:r>
          </a:p>
          <a:p>
            <a:pPr marL="0" indent="0">
              <a:buNone/>
            </a:pPr>
            <a:endParaRPr lang="en-US" dirty="0"/>
          </a:p>
          <a:p>
            <a:r>
              <a:rPr lang="en-US" dirty="0" smtClean="0"/>
              <a:t>double roi ;</a:t>
            </a:r>
          </a:p>
          <a:p>
            <a:pPr marL="0" indent="0">
              <a:buNone/>
            </a:pPr>
            <a:r>
              <a:rPr lang="en-US" dirty="0"/>
              <a:t> </a:t>
            </a:r>
            <a:r>
              <a:rPr lang="en-US" dirty="0" smtClean="0"/>
              <a:t>    roi = 5.4 ;</a:t>
            </a:r>
          </a:p>
        </p:txBody>
      </p:sp>
      <p:sp>
        <p:nvSpPr>
          <p:cNvPr id="4" name="Rectangle 3"/>
          <p:cNvSpPr/>
          <p:nvPr/>
        </p:nvSpPr>
        <p:spPr>
          <a:xfrm>
            <a:off x="6780212" y="1828800"/>
            <a:ext cx="4343400" cy="42672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ectangle 4"/>
          <p:cNvSpPr/>
          <p:nvPr/>
        </p:nvSpPr>
        <p:spPr>
          <a:xfrm>
            <a:off x="8532812" y="3429000"/>
            <a:ext cx="1295400" cy="6858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2800"/>
          </a:p>
        </p:txBody>
      </p:sp>
      <p:sp>
        <p:nvSpPr>
          <p:cNvPr id="6" name="TextBox 5"/>
          <p:cNvSpPr txBox="1"/>
          <p:nvPr/>
        </p:nvSpPr>
        <p:spPr>
          <a:xfrm>
            <a:off x="7313612" y="2057400"/>
            <a:ext cx="3352800" cy="457200"/>
          </a:xfrm>
          <a:prstGeom prst="rect">
            <a:avLst/>
          </a:prstGeom>
          <a:noFill/>
        </p:spPr>
        <p:txBody>
          <a:bodyPr wrap="square" rtlCol="0">
            <a:spAutoFit/>
          </a:bodyPr>
          <a:lstStyle/>
          <a:p>
            <a:pPr>
              <a:lnSpc>
                <a:spcPct val="95000"/>
              </a:lnSpc>
            </a:pPr>
            <a:r>
              <a:rPr lang="en-US" dirty="0" smtClean="0"/>
              <a:t>Java Memory Area</a:t>
            </a:r>
            <a:endParaRPr lang="en-US" dirty="0"/>
          </a:p>
        </p:txBody>
      </p:sp>
      <p:sp>
        <p:nvSpPr>
          <p:cNvPr id="7" name="TextBox 6"/>
          <p:cNvSpPr txBox="1"/>
          <p:nvPr/>
        </p:nvSpPr>
        <p:spPr>
          <a:xfrm>
            <a:off x="8913812" y="3519202"/>
            <a:ext cx="914400" cy="443198"/>
          </a:xfrm>
          <a:prstGeom prst="rect">
            <a:avLst/>
          </a:prstGeom>
          <a:noFill/>
        </p:spPr>
        <p:txBody>
          <a:bodyPr wrap="square" rtlCol="0">
            <a:spAutoFit/>
          </a:bodyPr>
          <a:lstStyle/>
          <a:p>
            <a:pPr>
              <a:lnSpc>
                <a:spcPct val="95000"/>
              </a:lnSpc>
            </a:pPr>
            <a:r>
              <a:rPr lang="en-US" dirty="0" smtClean="0"/>
              <a:t>20</a:t>
            </a:r>
            <a:endParaRPr lang="en-US" dirty="0"/>
          </a:p>
        </p:txBody>
      </p:sp>
      <p:sp>
        <p:nvSpPr>
          <p:cNvPr id="8" name="TextBox 7"/>
          <p:cNvSpPr txBox="1"/>
          <p:nvPr/>
        </p:nvSpPr>
        <p:spPr>
          <a:xfrm>
            <a:off x="5789612" y="2819400"/>
            <a:ext cx="838200" cy="443198"/>
          </a:xfrm>
          <a:prstGeom prst="rect">
            <a:avLst/>
          </a:prstGeom>
          <a:noFill/>
        </p:spPr>
        <p:txBody>
          <a:bodyPr wrap="square" rtlCol="0">
            <a:spAutoFit/>
          </a:bodyPr>
          <a:lstStyle/>
          <a:p>
            <a:pPr>
              <a:lnSpc>
                <a:spcPct val="95000"/>
              </a:lnSpc>
            </a:pPr>
            <a:r>
              <a:rPr lang="en-US" dirty="0" smtClean="0"/>
              <a:t>age</a:t>
            </a:r>
            <a:endParaRPr lang="en-US" dirty="0"/>
          </a:p>
        </p:txBody>
      </p:sp>
      <p:sp>
        <p:nvSpPr>
          <p:cNvPr id="9" name="Rectangle 8"/>
          <p:cNvSpPr/>
          <p:nvPr/>
        </p:nvSpPr>
        <p:spPr>
          <a:xfrm>
            <a:off x="5789612" y="2743200"/>
            <a:ext cx="839549"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28575">
                <a:solidFill>
                  <a:schemeClr val="tx1"/>
                </a:solidFill>
              </a:ln>
            </a:endParaRPr>
          </a:p>
        </p:txBody>
      </p:sp>
      <p:cxnSp>
        <p:nvCxnSpPr>
          <p:cNvPr id="11" name="Straight Arrow Connector 10"/>
          <p:cNvCxnSpPr>
            <a:stCxn id="9" idx="3"/>
          </p:cNvCxnSpPr>
          <p:nvPr/>
        </p:nvCxnSpPr>
        <p:spPr>
          <a:xfrm>
            <a:off x="6629161" y="3009900"/>
            <a:ext cx="1903651" cy="509302"/>
          </a:xfrm>
          <a:prstGeom prst="straightConnector1">
            <a:avLst/>
          </a:prstGeom>
          <a:ln w="127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999412" y="4495800"/>
            <a:ext cx="2438400" cy="7620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TextBox 12"/>
          <p:cNvSpPr txBox="1"/>
          <p:nvPr/>
        </p:nvSpPr>
        <p:spPr>
          <a:xfrm>
            <a:off x="8532812" y="4572000"/>
            <a:ext cx="1217851" cy="443198"/>
          </a:xfrm>
          <a:prstGeom prst="rect">
            <a:avLst/>
          </a:prstGeom>
          <a:noFill/>
        </p:spPr>
        <p:txBody>
          <a:bodyPr wrap="square" rtlCol="0">
            <a:spAutoFit/>
          </a:bodyPr>
          <a:lstStyle/>
          <a:p>
            <a:pPr algn="ctr">
              <a:lnSpc>
                <a:spcPct val="95000"/>
              </a:lnSpc>
            </a:pPr>
            <a:r>
              <a:rPr lang="en-US" dirty="0" smtClean="0"/>
              <a:t>5.4</a:t>
            </a:r>
            <a:endParaRPr lang="en-US" dirty="0"/>
          </a:p>
        </p:txBody>
      </p:sp>
      <p:sp>
        <p:nvSpPr>
          <p:cNvPr id="14" name="Rectangle 13"/>
          <p:cNvSpPr/>
          <p:nvPr/>
        </p:nvSpPr>
        <p:spPr>
          <a:xfrm>
            <a:off x="5789612" y="4114800"/>
            <a:ext cx="838200" cy="533400"/>
          </a:xfrm>
          <a:prstGeom prst="rect">
            <a:avLst/>
          </a:prstGeom>
          <a:noFill/>
          <a:ln>
            <a:solidFill>
              <a:schemeClr val="tx1"/>
            </a:solidFill>
          </a:ln>
        </p:spPr>
        <p:style>
          <a:lnRef idx="2">
            <a:schemeClr val="accent6"/>
          </a:lnRef>
          <a:fillRef idx="1001">
            <a:schemeClr val="lt1"/>
          </a:fillRef>
          <a:effectRef idx="0">
            <a:schemeClr val="accent6"/>
          </a:effectRef>
          <a:fontRef idx="minor">
            <a:schemeClr val="dk1"/>
          </a:fontRef>
        </p:style>
        <p:txBody>
          <a:bodyPr rtlCol="0" anchor="ctr"/>
          <a:lstStyle/>
          <a:p>
            <a:pPr algn="ctr"/>
            <a:r>
              <a:rPr lang="en-US" dirty="0" smtClean="0"/>
              <a:t>roi</a:t>
            </a:r>
            <a:endParaRPr lang="en-US" dirty="0"/>
          </a:p>
        </p:txBody>
      </p:sp>
      <p:cxnSp>
        <p:nvCxnSpPr>
          <p:cNvPr id="16" name="Straight Arrow Connector 15"/>
          <p:cNvCxnSpPr/>
          <p:nvPr/>
        </p:nvCxnSpPr>
        <p:spPr>
          <a:xfrm>
            <a:off x="6627812" y="4114800"/>
            <a:ext cx="1371600" cy="533400"/>
          </a:xfrm>
          <a:prstGeom prst="straightConnector1">
            <a:avLst/>
          </a:prstGeom>
          <a:ln w="127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61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Reserved Keywords :-</a:t>
            </a:r>
            <a:endParaRPr lang="en-US" dirty="0"/>
          </a:p>
        </p:txBody>
      </p:sp>
      <p:sp>
        <p:nvSpPr>
          <p:cNvPr id="3" name="Content Placeholder 2"/>
          <p:cNvSpPr>
            <a:spLocks noGrp="1"/>
          </p:cNvSpPr>
          <p:nvPr>
            <p:ph idx="1"/>
          </p:nvPr>
        </p:nvSpPr>
        <p:spPr/>
        <p:txBody>
          <a:bodyPr>
            <a:normAutofit/>
          </a:bodyPr>
          <a:lstStyle/>
          <a:p>
            <a:r>
              <a:rPr lang="en-US" dirty="0" smtClean="0"/>
              <a:t>There are some keywords in Java which has special/specified meaning defined by Java.</a:t>
            </a:r>
          </a:p>
          <a:p>
            <a:pPr marL="342900" indent="-342900">
              <a:buFont typeface="+mj-lt"/>
              <a:buAutoNum type="alphaUcPeriod"/>
            </a:pPr>
            <a:r>
              <a:rPr lang="en-US" sz="1600" b="1" dirty="0" err="1" smtClean="0"/>
              <a:t>DataTypes</a:t>
            </a:r>
            <a:r>
              <a:rPr lang="en-US" sz="1600" dirty="0" smtClean="0"/>
              <a:t> </a:t>
            </a:r>
            <a:r>
              <a:rPr lang="en-US" sz="1600" dirty="0"/>
              <a:t>- (boolean</a:t>
            </a:r>
            <a:r>
              <a:rPr lang="en-US" sz="1600" dirty="0" smtClean="0"/>
              <a:t>, byte, short, char, int, long, float</a:t>
            </a:r>
            <a:r>
              <a:rPr lang="en-US" sz="1600" dirty="0"/>
              <a:t>, double)</a:t>
            </a:r>
          </a:p>
          <a:p>
            <a:pPr marL="342900" indent="-342900">
              <a:spcBef>
                <a:spcPts val="500"/>
              </a:spcBef>
              <a:buFont typeface="+mj-lt"/>
              <a:buAutoNum type="alphaUcPeriod"/>
            </a:pPr>
            <a:r>
              <a:rPr lang="en-US" sz="1600" b="1" dirty="0" smtClean="0"/>
              <a:t>Special </a:t>
            </a:r>
            <a:r>
              <a:rPr lang="en-US" sz="1600" b="1" dirty="0"/>
              <a:t>return type of method</a:t>
            </a:r>
            <a:r>
              <a:rPr lang="en-US" sz="1600" dirty="0"/>
              <a:t> - ( void )</a:t>
            </a:r>
          </a:p>
          <a:p>
            <a:pPr marL="342900" indent="-342900">
              <a:spcBef>
                <a:spcPts val="500"/>
              </a:spcBef>
              <a:buFont typeface="+mj-lt"/>
              <a:buAutoNum type="alphaUcPeriod"/>
            </a:pPr>
            <a:r>
              <a:rPr lang="en-US" sz="1600" b="1" dirty="0" smtClean="0"/>
              <a:t>Flow </a:t>
            </a:r>
            <a:r>
              <a:rPr lang="en-US" sz="1600" b="1" dirty="0"/>
              <a:t>Controls</a:t>
            </a:r>
            <a:r>
              <a:rPr lang="en-US" sz="1600" dirty="0"/>
              <a:t> - (if</a:t>
            </a:r>
            <a:r>
              <a:rPr lang="en-US" sz="1600" dirty="0" smtClean="0"/>
              <a:t>, else, switch, case, default, for, do, while, break, continue, return</a:t>
            </a:r>
            <a:r>
              <a:rPr lang="en-US" sz="1600" dirty="0"/>
              <a:t>, </a:t>
            </a:r>
            <a:r>
              <a:rPr lang="en-US" sz="1600" dirty="0" err="1" smtClean="0"/>
              <a:t>goto</a:t>
            </a:r>
            <a:r>
              <a:rPr lang="en-US" sz="1600" dirty="0" smtClean="0"/>
              <a:t> (</a:t>
            </a:r>
            <a:r>
              <a:rPr lang="en-US" sz="1600" dirty="0"/>
              <a:t>not used))</a:t>
            </a:r>
          </a:p>
          <a:p>
            <a:pPr marL="342900" indent="-342900">
              <a:spcBef>
                <a:spcPts val="500"/>
              </a:spcBef>
              <a:buFont typeface="+mj-lt"/>
              <a:buAutoNum type="alphaUcPeriod"/>
            </a:pPr>
            <a:r>
              <a:rPr lang="en-US" sz="1600" b="1" dirty="0" smtClean="0"/>
              <a:t>Access/Type </a:t>
            </a:r>
            <a:r>
              <a:rPr lang="en-US" sz="1600" b="1" dirty="0"/>
              <a:t>Modifiers</a:t>
            </a:r>
            <a:r>
              <a:rPr lang="en-US" sz="1600" dirty="0"/>
              <a:t> - (public</a:t>
            </a:r>
            <a:r>
              <a:rPr lang="en-US" sz="1600" dirty="0" smtClean="0"/>
              <a:t>, private, protected, static, final, abstract, synchronized, native, </a:t>
            </a:r>
            <a:r>
              <a:rPr lang="en-US" sz="1600" dirty="0" err="1" smtClean="0"/>
              <a:t>strictfp</a:t>
            </a:r>
            <a:r>
              <a:rPr lang="en-US" sz="1600" dirty="0" smtClean="0"/>
              <a:t>(1.2 version), </a:t>
            </a:r>
            <a:r>
              <a:rPr lang="en-US" sz="1600" dirty="0"/>
              <a:t>transient, volatile</a:t>
            </a:r>
            <a:r>
              <a:rPr lang="en-US" sz="1600" dirty="0" smtClean="0"/>
              <a:t>).</a:t>
            </a:r>
            <a:endParaRPr lang="en-US" sz="1600" dirty="0"/>
          </a:p>
          <a:p>
            <a:pPr marL="342900" indent="-342900">
              <a:spcBef>
                <a:spcPts val="500"/>
              </a:spcBef>
              <a:buFont typeface="+mj-lt"/>
              <a:buAutoNum type="alphaUcPeriod"/>
            </a:pPr>
            <a:r>
              <a:rPr lang="en-US" sz="1600" b="1" dirty="0" smtClean="0"/>
              <a:t>Exception </a:t>
            </a:r>
            <a:r>
              <a:rPr lang="en-US" sz="1600" b="1" dirty="0"/>
              <a:t>handling</a:t>
            </a:r>
            <a:r>
              <a:rPr lang="en-US" sz="1600" dirty="0"/>
              <a:t> - </a:t>
            </a:r>
            <a:r>
              <a:rPr lang="en-US" sz="1600" dirty="0" smtClean="0"/>
              <a:t>( try, catch, finally, throw, throws, assert(1.4 </a:t>
            </a:r>
            <a:r>
              <a:rPr lang="en-US" sz="1600" dirty="0"/>
              <a:t>version) )</a:t>
            </a:r>
          </a:p>
          <a:p>
            <a:pPr marL="342900" indent="-342900">
              <a:spcBef>
                <a:spcPts val="500"/>
              </a:spcBef>
              <a:buFont typeface="+mj-lt"/>
              <a:buAutoNum type="alphaUcPeriod"/>
            </a:pPr>
            <a:r>
              <a:rPr lang="en-US" sz="1600" b="1" dirty="0" smtClean="0"/>
              <a:t>class/interface </a:t>
            </a:r>
            <a:r>
              <a:rPr lang="en-US" sz="1600" b="1" dirty="0"/>
              <a:t>related</a:t>
            </a:r>
            <a:r>
              <a:rPr lang="en-US" sz="1600" dirty="0"/>
              <a:t> -  ( class</a:t>
            </a:r>
            <a:r>
              <a:rPr lang="en-US" sz="1600" dirty="0" smtClean="0"/>
              <a:t>, package, import, extends, implements, interface</a:t>
            </a:r>
            <a:r>
              <a:rPr lang="en-US" sz="1600" dirty="0"/>
              <a:t>)</a:t>
            </a:r>
          </a:p>
          <a:p>
            <a:pPr marL="342900" indent="-342900">
              <a:spcBef>
                <a:spcPts val="500"/>
              </a:spcBef>
              <a:buFont typeface="+mj-lt"/>
              <a:buAutoNum type="alphaUcPeriod"/>
            </a:pPr>
            <a:r>
              <a:rPr lang="en-US" sz="1600" b="1" dirty="0" smtClean="0"/>
              <a:t>Object </a:t>
            </a:r>
            <a:r>
              <a:rPr lang="en-US" sz="1600" b="1" dirty="0"/>
              <a:t>related</a:t>
            </a:r>
            <a:r>
              <a:rPr lang="en-US" sz="1600" dirty="0"/>
              <a:t> - (new</a:t>
            </a:r>
            <a:r>
              <a:rPr lang="en-US" sz="1600" dirty="0" smtClean="0"/>
              <a:t>, </a:t>
            </a:r>
            <a:r>
              <a:rPr lang="en-US" sz="1600" dirty="0" err="1" smtClean="0"/>
              <a:t>instanceOf</a:t>
            </a:r>
            <a:r>
              <a:rPr lang="en-US" sz="1600" dirty="0"/>
              <a:t>, super, this)</a:t>
            </a:r>
          </a:p>
          <a:p>
            <a:pPr marL="342900" indent="-342900">
              <a:spcBef>
                <a:spcPts val="500"/>
              </a:spcBef>
              <a:buFont typeface="+mj-lt"/>
              <a:buAutoNum type="alphaUcPeriod"/>
            </a:pPr>
            <a:r>
              <a:rPr lang="en-US" sz="1600" b="1" dirty="0" smtClean="0"/>
              <a:t>Literals </a:t>
            </a:r>
            <a:r>
              <a:rPr lang="en-US" sz="1600" dirty="0"/>
              <a:t>-   true, false  -- used for boolean data type values</a:t>
            </a:r>
            <a:r>
              <a:rPr lang="en-US" sz="1600" dirty="0" smtClean="0"/>
              <a:t>,</a:t>
            </a:r>
            <a:br>
              <a:rPr lang="en-US" sz="1600" dirty="0" smtClean="0"/>
            </a:br>
            <a:r>
              <a:rPr lang="en-US" sz="1600" dirty="0" smtClean="0"/>
              <a:t>                 null </a:t>
            </a:r>
            <a:r>
              <a:rPr lang="en-US" sz="1600" dirty="0"/>
              <a:t>-  default value for object reference.  "   "  ""  </a:t>
            </a:r>
            <a:r>
              <a:rPr lang="en-US" sz="1600" dirty="0" smtClean="0"/>
              <a:t>--</a:t>
            </a:r>
          </a:p>
          <a:p>
            <a:pPr marL="342900" indent="-342900">
              <a:spcBef>
                <a:spcPts val="500"/>
              </a:spcBef>
              <a:buFont typeface="+mj-lt"/>
              <a:buAutoNum type="alphaUcPeriod"/>
            </a:pPr>
            <a:r>
              <a:rPr lang="en-US" sz="1600" b="1" dirty="0"/>
              <a:t>For Enumerations </a:t>
            </a:r>
            <a:r>
              <a:rPr lang="en-US" sz="1600" b="1" dirty="0" smtClean="0"/>
              <a:t>– </a:t>
            </a:r>
            <a:r>
              <a:rPr lang="en-US" sz="1600" dirty="0" err="1" smtClean="0"/>
              <a:t>Enum</a:t>
            </a:r>
            <a:r>
              <a:rPr lang="en-US" sz="1600" dirty="0" smtClean="0"/>
              <a:t>.</a:t>
            </a:r>
            <a:endParaRPr lang="en-US" sz="1600" dirty="0"/>
          </a:p>
        </p:txBody>
      </p:sp>
    </p:spTree>
    <p:extLst>
      <p:ext uri="{BB962C8B-B14F-4D97-AF65-F5344CB8AC3E}">
        <p14:creationId xmlns:p14="http://schemas.microsoft.com/office/powerpoint/2010/main" val="236976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Setup :-</a:t>
            </a:r>
            <a:endParaRPr lang="en-US" dirty="0"/>
          </a:p>
        </p:txBody>
      </p:sp>
      <p:sp>
        <p:nvSpPr>
          <p:cNvPr id="3" name="Content Placeholder 2"/>
          <p:cNvSpPr>
            <a:spLocks noGrp="1"/>
          </p:cNvSpPr>
          <p:nvPr>
            <p:ph idx="1"/>
          </p:nvPr>
        </p:nvSpPr>
        <p:spPr>
          <a:xfrm>
            <a:off x="1117309" y="1701800"/>
            <a:ext cx="10157354" cy="4851400"/>
          </a:xfrm>
        </p:spPr>
        <p:txBody>
          <a:bodyPr/>
          <a:lstStyle/>
          <a:p>
            <a:r>
              <a:rPr lang="en-US" dirty="0" smtClean="0"/>
              <a:t>Install Eclipse latest version on your system.</a:t>
            </a:r>
          </a:p>
          <a:p>
            <a:r>
              <a:rPr lang="en-US" dirty="0" smtClean="0"/>
              <a:t>Download and install Java 8.</a:t>
            </a:r>
          </a:p>
        </p:txBody>
      </p:sp>
    </p:spTree>
    <p:extLst>
      <p:ext uri="{BB962C8B-B14F-4D97-AF65-F5344CB8AC3E}">
        <p14:creationId xmlns:p14="http://schemas.microsoft.com/office/powerpoint/2010/main" val="99156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elcome back to school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Welcome back to school presentation.potx" id="{CE426E4B-AEF0-4DB0-AA06-9B9EF2E62E1A}" vid="{EB2D3276-CBF5-48AD-B47E-C2D79CA4C86F}"/>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Welcome back to school</Template>
  <TotalTime>205</TotalTime>
  <Words>885</Words>
  <Application>Microsoft Office PowerPoint</Application>
  <PresentationFormat>Custom</PresentationFormat>
  <Paragraphs>95</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Times New Roman</vt:lpstr>
      <vt:lpstr>Wingdings</vt:lpstr>
      <vt:lpstr>Welcome back to school presentation</vt:lpstr>
      <vt:lpstr>Welcome to  Core Java Sessions</vt:lpstr>
      <vt:lpstr>Agenda/Topics to Be Covered</vt:lpstr>
      <vt:lpstr>What is Programming ?</vt:lpstr>
      <vt:lpstr>Identifier in Java</vt:lpstr>
      <vt:lpstr>Rules for Identifier Names:-</vt:lpstr>
      <vt:lpstr>Variables in Java:- </vt:lpstr>
      <vt:lpstr>Variable visualization :-</vt:lpstr>
      <vt:lpstr>Java Reserved Keywords :-</vt:lpstr>
      <vt:lpstr>Software Setup :-</vt:lpstr>
      <vt:lpstr>Data Types in Java:-</vt:lpstr>
      <vt:lpstr>Primitive Data Types :-</vt:lpstr>
      <vt:lpstr>boolean data Type :-</vt:lpstr>
      <vt:lpstr>char data type :- </vt:lpstr>
      <vt:lpstr>Data Types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Core Java Sessions</dc:title>
  <dc:creator>HP</dc:creator>
  <cp:lastModifiedBy>HP</cp:lastModifiedBy>
  <cp:revision>34</cp:revision>
  <dcterms:created xsi:type="dcterms:W3CDTF">2022-08-18T01:03:57Z</dcterms:created>
  <dcterms:modified xsi:type="dcterms:W3CDTF">2022-08-25T03:33:43Z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