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6"/>
    <p:sldMasterId id="2147483685" r:id="rId7"/>
    <p:sldMasterId id="214748368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y="6858000" cx="12192000"/>
  <p:notesSz cx="7559675" cy="10691800"/>
  <p:embeddedFontLst>
    <p:embeddedFont>
      <p:font typeface="Lustria"/>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4E74D2-4542-4CE6-8F4A-4E452A414948}">
  <a:tblStyle styleId="{EE4E74D2-4542-4CE6-8F4A-4E452A4149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0.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10" Type="http://schemas.openxmlformats.org/officeDocument/2006/relationships/slide" Target="slides/slide1.xml"/><Relationship Id="rId32" Type="http://schemas.openxmlformats.org/officeDocument/2006/relationships/font" Target="fonts/Lustria-regular.fnt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8-06-13T15:41:09.292">
    <p:pos x="6000" y="0"/>
    <p:text>SMBH = Supermassive Balckhole
-Donghwa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Most papers I read denote the degree of polarization by “P”</a:t>
            </a:r>
            <a:endParaRPr/>
          </a:p>
        </p:txBody>
      </p:sp>
      <p:sp>
        <p:nvSpPr>
          <p:cNvPr id="266" name="Google Shape;266;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c5759e04f_3_2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3c5759e04f_3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c5759e04f_3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3c5759e04f_3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11"/>
          <p:cNvSpPr txBox="1"/>
          <p:nvPr>
            <p:ph idx="1" type="body"/>
          </p:nvPr>
        </p:nvSpPr>
        <p:spPr>
          <a:xfrm>
            <a:off x="838080" y="1825560"/>
            <a:ext cx="1051524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11"/>
          <p:cNvSpPr txBox="1"/>
          <p:nvPr>
            <p:ph idx="2" type="body"/>
          </p:nvPr>
        </p:nvSpPr>
        <p:spPr>
          <a:xfrm>
            <a:off x="838080" y="4098240"/>
            <a:ext cx="1051524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12"/>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12"/>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12"/>
          <p:cNvSpPr txBox="1"/>
          <p:nvPr>
            <p:ph idx="3" type="body"/>
          </p:nvPr>
        </p:nvSpPr>
        <p:spPr>
          <a:xfrm>
            <a:off x="83808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 name="Google Shape;50;p12"/>
          <p:cNvSpPr txBox="1"/>
          <p:nvPr>
            <p:ph idx="4" type="body"/>
          </p:nvPr>
        </p:nvSpPr>
        <p:spPr>
          <a:xfrm>
            <a:off x="622620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 type="body"/>
          </p:nvPr>
        </p:nvSpPr>
        <p:spPr>
          <a:xfrm>
            <a:off x="838080" y="182556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2" type="body"/>
          </p:nvPr>
        </p:nvSpPr>
        <p:spPr>
          <a:xfrm>
            <a:off x="4393440" y="182556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3" type="body"/>
          </p:nvPr>
        </p:nvSpPr>
        <p:spPr>
          <a:xfrm>
            <a:off x="7949160" y="182556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 name="Google Shape;56;p13"/>
          <p:cNvSpPr txBox="1"/>
          <p:nvPr>
            <p:ph idx="4" type="body"/>
          </p:nvPr>
        </p:nvSpPr>
        <p:spPr>
          <a:xfrm>
            <a:off x="838080" y="409824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Google Shape;57;p13"/>
          <p:cNvSpPr txBox="1"/>
          <p:nvPr>
            <p:ph idx="5" type="body"/>
          </p:nvPr>
        </p:nvSpPr>
        <p:spPr>
          <a:xfrm>
            <a:off x="4393440" y="409824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8" name="Google Shape;58;p13"/>
          <p:cNvSpPr txBox="1"/>
          <p:nvPr>
            <p:ph idx="6" type="body"/>
          </p:nvPr>
        </p:nvSpPr>
        <p:spPr>
          <a:xfrm>
            <a:off x="7949160" y="409824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1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16"/>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1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7"/>
          <p:cNvSpPr txBox="1"/>
          <p:nvPr>
            <p:ph idx="1" type="body"/>
          </p:nvPr>
        </p:nvSpPr>
        <p:spPr>
          <a:xfrm>
            <a:off x="838080" y="1825560"/>
            <a:ext cx="1051524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1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8"/>
          <p:cNvSpPr txBox="1"/>
          <p:nvPr>
            <p:ph idx="1" type="body"/>
          </p:nvPr>
        </p:nvSpPr>
        <p:spPr>
          <a:xfrm>
            <a:off x="83808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Google Shape;75;p18"/>
          <p:cNvSpPr txBox="1"/>
          <p:nvPr>
            <p:ph idx="2" type="body"/>
          </p:nvPr>
        </p:nvSpPr>
        <p:spPr>
          <a:xfrm>
            <a:off x="622620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20"/>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21"/>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21"/>
          <p:cNvSpPr txBox="1"/>
          <p:nvPr>
            <p:ph idx="2" type="body"/>
          </p:nvPr>
        </p:nvSpPr>
        <p:spPr>
          <a:xfrm>
            <a:off x="622620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4" name="Google Shape;84;p21"/>
          <p:cNvSpPr txBox="1"/>
          <p:nvPr>
            <p:ph idx="3" type="body"/>
          </p:nvPr>
        </p:nvSpPr>
        <p:spPr>
          <a:xfrm>
            <a:off x="83808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2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22"/>
          <p:cNvSpPr txBox="1"/>
          <p:nvPr>
            <p:ph idx="1" type="body"/>
          </p:nvPr>
        </p:nvSpPr>
        <p:spPr>
          <a:xfrm>
            <a:off x="83808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22"/>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 name="Google Shape;89;p22"/>
          <p:cNvSpPr txBox="1"/>
          <p:nvPr>
            <p:ph idx="3" type="body"/>
          </p:nvPr>
        </p:nvSpPr>
        <p:spPr>
          <a:xfrm>
            <a:off x="622620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2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3"/>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3" name="Google Shape;93;p23"/>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4" name="Google Shape;94;p23"/>
          <p:cNvSpPr txBox="1"/>
          <p:nvPr>
            <p:ph idx="3" type="body"/>
          </p:nvPr>
        </p:nvSpPr>
        <p:spPr>
          <a:xfrm>
            <a:off x="838080" y="4098240"/>
            <a:ext cx="1051524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2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4"/>
          <p:cNvSpPr txBox="1"/>
          <p:nvPr>
            <p:ph idx="1" type="body"/>
          </p:nvPr>
        </p:nvSpPr>
        <p:spPr>
          <a:xfrm>
            <a:off x="838080" y="1825560"/>
            <a:ext cx="1051524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8" name="Google Shape;98;p24"/>
          <p:cNvSpPr txBox="1"/>
          <p:nvPr>
            <p:ph idx="2" type="body"/>
          </p:nvPr>
        </p:nvSpPr>
        <p:spPr>
          <a:xfrm>
            <a:off x="838080" y="4098240"/>
            <a:ext cx="1051524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2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5"/>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25"/>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25"/>
          <p:cNvSpPr txBox="1"/>
          <p:nvPr>
            <p:ph idx="3" type="body"/>
          </p:nvPr>
        </p:nvSpPr>
        <p:spPr>
          <a:xfrm>
            <a:off x="83808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4" name="Google Shape;104;p25"/>
          <p:cNvSpPr txBox="1"/>
          <p:nvPr>
            <p:ph idx="4" type="body"/>
          </p:nvPr>
        </p:nvSpPr>
        <p:spPr>
          <a:xfrm>
            <a:off x="622620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2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6"/>
          <p:cNvSpPr txBox="1"/>
          <p:nvPr>
            <p:ph idx="1" type="body"/>
          </p:nvPr>
        </p:nvSpPr>
        <p:spPr>
          <a:xfrm>
            <a:off x="838080" y="182556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26"/>
          <p:cNvSpPr txBox="1"/>
          <p:nvPr>
            <p:ph idx="2" type="body"/>
          </p:nvPr>
        </p:nvSpPr>
        <p:spPr>
          <a:xfrm>
            <a:off x="4393440" y="182556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9" name="Google Shape;109;p26"/>
          <p:cNvSpPr txBox="1"/>
          <p:nvPr>
            <p:ph idx="3" type="body"/>
          </p:nvPr>
        </p:nvSpPr>
        <p:spPr>
          <a:xfrm>
            <a:off x="7949160" y="182556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26"/>
          <p:cNvSpPr txBox="1"/>
          <p:nvPr>
            <p:ph idx="4" type="body"/>
          </p:nvPr>
        </p:nvSpPr>
        <p:spPr>
          <a:xfrm>
            <a:off x="838080" y="409824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1" name="Google Shape;111;p26"/>
          <p:cNvSpPr txBox="1"/>
          <p:nvPr>
            <p:ph idx="5" type="body"/>
          </p:nvPr>
        </p:nvSpPr>
        <p:spPr>
          <a:xfrm>
            <a:off x="4393440" y="409824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2" name="Google Shape;112;p26"/>
          <p:cNvSpPr txBox="1"/>
          <p:nvPr>
            <p:ph idx="6" type="body"/>
          </p:nvPr>
        </p:nvSpPr>
        <p:spPr>
          <a:xfrm>
            <a:off x="7949160" y="409824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0" name="Shape 120"/>
        <p:cNvGrpSpPr/>
        <p:nvPr/>
      </p:nvGrpSpPr>
      <p:grpSpPr>
        <a:xfrm>
          <a:off x="0" y="0"/>
          <a:ext cx="0" cy="0"/>
          <a:chOff x="0" y="0"/>
          <a:chExt cx="0" cy="0"/>
        </a:xfrm>
      </p:grpSpPr>
      <p:sp>
        <p:nvSpPr>
          <p:cNvPr id="121" name="Google Shape;121;p2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2" name="Google Shape;122;p28"/>
          <p:cNvSpPr txBox="1"/>
          <p:nvPr>
            <p:ph idx="1" type="body"/>
          </p:nvPr>
        </p:nvSpPr>
        <p:spPr>
          <a:xfrm>
            <a:off x="83808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3" name="Google Shape;123;p28"/>
          <p:cNvSpPr txBox="1"/>
          <p:nvPr>
            <p:ph idx="2" type="body"/>
          </p:nvPr>
        </p:nvSpPr>
        <p:spPr>
          <a:xfrm>
            <a:off x="622620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4" name="Shape 12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5" name="Shape 125"/>
        <p:cNvGrpSpPr/>
        <p:nvPr/>
      </p:nvGrpSpPr>
      <p:grpSpPr>
        <a:xfrm>
          <a:off x="0" y="0"/>
          <a:ext cx="0" cy="0"/>
          <a:chOff x="0" y="0"/>
          <a:chExt cx="0" cy="0"/>
        </a:xfrm>
      </p:grpSpPr>
      <p:sp>
        <p:nvSpPr>
          <p:cNvPr id="126" name="Google Shape;126;p3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7" name="Google Shape;127;p30"/>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8" name="Shape 128"/>
        <p:cNvGrpSpPr/>
        <p:nvPr/>
      </p:nvGrpSpPr>
      <p:grpSpPr>
        <a:xfrm>
          <a:off x="0" y="0"/>
          <a:ext cx="0" cy="0"/>
          <a:chOff x="0" y="0"/>
          <a:chExt cx="0" cy="0"/>
        </a:xfrm>
      </p:grpSpPr>
      <p:sp>
        <p:nvSpPr>
          <p:cNvPr id="129" name="Google Shape;129;p3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31"/>
          <p:cNvSpPr txBox="1"/>
          <p:nvPr>
            <p:ph idx="1" type="body"/>
          </p:nvPr>
        </p:nvSpPr>
        <p:spPr>
          <a:xfrm>
            <a:off x="838080" y="1825560"/>
            <a:ext cx="1051524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3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4"/>
          <p:cNvSpPr txBox="1"/>
          <p:nvPr>
            <p:ph idx="1" type="body"/>
          </p:nvPr>
        </p:nvSpPr>
        <p:spPr>
          <a:xfrm>
            <a:off x="838080" y="1825560"/>
            <a:ext cx="1051524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3" name="Shape 133"/>
        <p:cNvGrpSpPr/>
        <p:nvPr/>
      </p:nvGrpSpPr>
      <p:grpSpPr>
        <a:xfrm>
          <a:off x="0" y="0"/>
          <a:ext cx="0" cy="0"/>
          <a:chOff x="0" y="0"/>
          <a:chExt cx="0" cy="0"/>
        </a:xfrm>
      </p:grpSpPr>
      <p:sp>
        <p:nvSpPr>
          <p:cNvPr id="134" name="Google Shape;134;p33"/>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5" name="Shape 135"/>
        <p:cNvGrpSpPr/>
        <p:nvPr/>
      </p:nvGrpSpPr>
      <p:grpSpPr>
        <a:xfrm>
          <a:off x="0" y="0"/>
          <a:ext cx="0" cy="0"/>
          <a:chOff x="0" y="0"/>
          <a:chExt cx="0" cy="0"/>
        </a:xfrm>
      </p:grpSpPr>
      <p:sp>
        <p:nvSpPr>
          <p:cNvPr id="136" name="Google Shape;136;p3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34"/>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8" name="Google Shape;138;p34"/>
          <p:cNvSpPr txBox="1"/>
          <p:nvPr>
            <p:ph idx="2" type="body"/>
          </p:nvPr>
        </p:nvSpPr>
        <p:spPr>
          <a:xfrm>
            <a:off x="622620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9" name="Google Shape;139;p34"/>
          <p:cNvSpPr txBox="1"/>
          <p:nvPr>
            <p:ph idx="3" type="body"/>
          </p:nvPr>
        </p:nvSpPr>
        <p:spPr>
          <a:xfrm>
            <a:off x="83808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0" name="Shape 140"/>
        <p:cNvGrpSpPr/>
        <p:nvPr/>
      </p:nvGrpSpPr>
      <p:grpSpPr>
        <a:xfrm>
          <a:off x="0" y="0"/>
          <a:ext cx="0" cy="0"/>
          <a:chOff x="0" y="0"/>
          <a:chExt cx="0" cy="0"/>
        </a:xfrm>
      </p:grpSpPr>
      <p:sp>
        <p:nvSpPr>
          <p:cNvPr id="141" name="Google Shape;141;p3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2" name="Google Shape;142;p35"/>
          <p:cNvSpPr txBox="1"/>
          <p:nvPr>
            <p:ph idx="1" type="body"/>
          </p:nvPr>
        </p:nvSpPr>
        <p:spPr>
          <a:xfrm>
            <a:off x="83808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3" name="Google Shape;143;p35"/>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4" name="Google Shape;144;p35"/>
          <p:cNvSpPr txBox="1"/>
          <p:nvPr>
            <p:ph idx="3" type="body"/>
          </p:nvPr>
        </p:nvSpPr>
        <p:spPr>
          <a:xfrm>
            <a:off x="622620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5" name="Shape 145"/>
        <p:cNvGrpSpPr/>
        <p:nvPr/>
      </p:nvGrpSpPr>
      <p:grpSpPr>
        <a:xfrm>
          <a:off x="0" y="0"/>
          <a:ext cx="0" cy="0"/>
          <a:chOff x="0" y="0"/>
          <a:chExt cx="0" cy="0"/>
        </a:xfrm>
      </p:grpSpPr>
      <p:sp>
        <p:nvSpPr>
          <p:cNvPr id="146" name="Google Shape;146;p3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36"/>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8" name="Google Shape;148;p36"/>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9" name="Google Shape;149;p36"/>
          <p:cNvSpPr txBox="1"/>
          <p:nvPr>
            <p:ph idx="3" type="body"/>
          </p:nvPr>
        </p:nvSpPr>
        <p:spPr>
          <a:xfrm>
            <a:off x="838080" y="4098240"/>
            <a:ext cx="1051524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0" name="Shape 150"/>
        <p:cNvGrpSpPr/>
        <p:nvPr/>
      </p:nvGrpSpPr>
      <p:grpSpPr>
        <a:xfrm>
          <a:off x="0" y="0"/>
          <a:ext cx="0" cy="0"/>
          <a:chOff x="0" y="0"/>
          <a:chExt cx="0" cy="0"/>
        </a:xfrm>
      </p:grpSpPr>
      <p:sp>
        <p:nvSpPr>
          <p:cNvPr id="151" name="Google Shape;151;p3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2" name="Google Shape;152;p37"/>
          <p:cNvSpPr txBox="1"/>
          <p:nvPr>
            <p:ph idx="1" type="body"/>
          </p:nvPr>
        </p:nvSpPr>
        <p:spPr>
          <a:xfrm>
            <a:off x="838080" y="1825560"/>
            <a:ext cx="1051524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3" name="Google Shape;153;p37"/>
          <p:cNvSpPr txBox="1"/>
          <p:nvPr>
            <p:ph idx="2" type="body"/>
          </p:nvPr>
        </p:nvSpPr>
        <p:spPr>
          <a:xfrm>
            <a:off x="838080" y="4098240"/>
            <a:ext cx="1051524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4" name="Shape 154"/>
        <p:cNvGrpSpPr/>
        <p:nvPr/>
      </p:nvGrpSpPr>
      <p:grpSpPr>
        <a:xfrm>
          <a:off x="0" y="0"/>
          <a:ext cx="0" cy="0"/>
          <a:chOff x="0" y="0"/>
          <a:chExt cx="0" cy="0"/>
        </a:xfrm>
      </p:grpSpPr>
      <p:sp>
        <p:nvSpPr>
          <p:cNvPr id="155" name="Google Shape;155;p3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6" name="Google Shape;156;p38"/>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7" name="Google Shape;157;p38"/>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8" name="Google Shape;158;p38"/>
          <p:cNvSpPr txBox="1"/>
          <p:nvPr>
            <p:ph idx="3" type="body"/>
          </p:nvPr>
        </p:nvSpPr>
        <p:spPr>
          <a:xfrm>
            <a:off x="83808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9" name="Google Shape;159;p38"/>
          <p:cNvSpPr txBox="1"/>
          <p:nvPr>
            <p:ph idx="4" type="body"/>
          </p:nvPr>
        </p:nvSpPr>
        <p:spPr>
          <a:xfrm>
            <a:off x="622620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0" name="Shape 160"/>
        <p:cNvGrpSpPr/>
        <p:nvPr/>
      </p:nvGrpSpPr>
      <p:grpSpPr>
        <a:xfrm>
          <a:off x="0" y="0"/>
          <a:ext cx="0" cy="0"/>
          <a:chOff x="0" y="0"/>
          <a:chExt cx="0" cy="0"/>
        </a:xfrm>
      </p:grpSpPr>
      <p:sp>
        <p:nvSpPr>
          <p:cNvPr id="161" name="Google Shape;161;p3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2" name="Google Shape;162;p39"/>
          <p:cNvSpPr txBox="1"/>
          <p:nvPr>
            <p:ph idx="1" type="body"/>
          </p:nvPr>
        </p:nvSpPr>
        <p:spPr>
          <a:xfrm>
            <a:off x="838080" y="182556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3" name="Google Shape;163;p39"/>
          <p:cNvSpPr txBox="1"/>
          <p:nvPr>
            <p:ph idx="2" type="body"/>
          </p:nvPr>
        </p:nvSpPr>
        <p:spPr>
          <a:xfrm>
            <a:off x="4393440" y="182556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4" name="Google Shape;164;p39"/>
          <p:cNvSpPr txBox="1"/>
          <p:nvPr>
            <p:ph idx="3" type="body"/>
          </p:nvPr>
        </p:nvSpPr>
        <p:spPr>
          <a:xfrm>
            <a:off x="7949160" y="182556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5" name="Google Shape;165;p39"/>
          <p:cNvSpPr txBox="1"/>
          <p:nvPr>
            <p:ph idx="4" type="body"/>
          </p:nvPr>
        </p:nvSpPr>
        <p:spPr>
          <a:xfrm>
            <a:off x="838080" y="409824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6" name="Google Shape;166;p39"/>
          <p:cNvSpPr txBox="1"/>
          <p:nvPr>
            <p:ph idx="5" type="body"/>
          </p:nvPr>
        </p:nvSpPr>
        <p:spPr>
          <a:xfrm>
            <a:off x="4393440" y="409824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7" name="Google Shape;167;p39"/>
          <p:cNvSpPr txBox="1"/>
          <p:nvPr>
            <p:ph idx="6" type="body"/>
          </p:nvPr>
        </p:nvSpPr>
        <p:spPr>
          <a:xfrm>
            <a:off x="7949160" y="4098240"/>
            <a:ext cx="338580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5"/>
          <p:cNvSpPr txBox="1"/>
          <p:nvPr>
            <p:ph idx="1" type="body"/>
          </p:nvPr>
        </p:nvSpPr>
        <p:spPr>
          <a:xfrm>
            <a:off x="83808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 name="Google Shape;21;p5"/>
          <p:cNvSpPr txBox="1"/>
          <p:nvPr>
            <p:ph idx="2" type="body"/>
          </p:nvPr>
        </p:nvSpPr>
        <p:spPr>
          <a:xfrm>
            <a:off x="622620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8"/>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8"/>
          <p:cNvSpPr txBox="1"/>
          <p:nvPr>
            <p:ph idx="2" type="body"/>
          </p:nvPr>
        </p:nvSpPr>
        <p:spPr>
          <a:xfrm>
            <a:off x="622620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8"/>
          <p:cNvSpPr txBox="1"/>
          <p:nvPr>
            <p:ph idx="3" type="body"/>
          </p:nvPr>
        </p:nvSpPr>
        <p:spPr>
          <a:xfrm>
            <a:off x="83808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9"/>
          <p:cNvSpPr txBox="1"/>
          <p:nvPr>
            <p:ph idx="1" type="body"/>
          </p:nvPr>
        </p:nvSpPr>
        <p:spPr>
          <a:xfrm>
            <a:off x="838080" y="1825560"/>
            <a:ext cx="5131080" cy="4350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9"/>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9"/>
          <p:cNvSpPr txBox="1"/>
          <p:nvPr>
            <p:ph idx="3" type="body"/>
          </p:nvPr>
        </p:nvSpPr>
        <p:spPr>
          <a:xfrm>
            <a:off x="6226200" y="409824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10"/>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10"/>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 name="Google Shape;40;p10"/>
          <p:cNvSpPr txBox="1"/>
          <p:nvPr>
            <p:ph idx="3" type="body"/>
          </p:nvPr>
        </p:nvSpPr>
        <p:spPr>
          <a:xfrm>
            <a:off x="838080" y="4098240"/>
            <a:ext cx="10515240" cy="20750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Arial"/>
                <a:ea typeface="Arial"/>
                <a:cs typeface="Arial"/>
                <a:sym typeface="Arial"/>
              </a:defRPr>
            </a:lvl1pPr>
            <a:lvl2pPr indent="0" lvl="1" marL="0" marR="0" rtl="0" algn="r">
              <a:lnSpc>
                <a:spcPct val="100000"/>
              </a:lnSpc>
              <a:spcBef>
                <a:spcPts val="0"/>
              </a:spcBef>
              <a:buNone/>
              <a:defRPr b="0" i="0" sz="1200" u="none" cap="none" strike="noStrike">
                <a:solidFill>
                  <a:srgbClr val="8B8B8B"/>
                </a:solidFill>
                <a:latin typeface="Arial"/>
                <a:ea typeface="Arial"/>
                <a:cs typeface="Arial"/>
                <a:sym typeface="Arial"/>
              </a:defRPr>
            </a:lvl2pPr>
            <a:lvl3pPr indent="0" lvl="2" marL="0" marR="0" rtl="0" algn="r">
              <a:lnSpc>
                <a:spcPct val="100000"/>
              </a:lnSpc>
              <a:spcBef>
                <a:spcPts val="0"/>
              </a:spcBef>
              <a:buNone/>
              <a:defRPr b="0" i="0" sz="1200" u="none" cap="none" strike="noStrike">
                <a:solidFill>
                  <a:srgbClr val="8B8B8B"/>
                </a:solidFill>
                <a:latin typeface="Arial"/>
                <a:ea typeface="Arial"/>
                <a:cs typeface="Arial"/>
                <a:sym typeface="Arial"/>
              </a:defRPr>
            </a:lvl3pPr>
            <a:lvl4pPr indent="0" lvl="3" marL="0" marR="0" rtl="0" algn="r">
              <a:lnSpc>
                <a:spcPct val="100000"/>
              </a:lnSpc>
              <a:spcBef>
                <a:spcPts val="0"/>
              </a:spcBef>
              <a:buNone/>
              <a:defRPr b="0" i="0" sz="1200" u="none" cap="none" strike="noStrike">
                <a:solidFill>
                  <a:srgbClr val="8B8B8B"/>
                </a:solidFill>
                <a:latin typeface="Arial"/>
                <a:ea typeface="Arial"/>
                <a:cs typeface="Arial"/>
                <a:sym typeface="Arial"/>
              </a:defRPr>
            </a:lvl4pPr>
            <a:lvl5pPr indent="0" lvl="4" marL="0" marR="0" rtl="0" algn="r">
              <a:lnSpc>
                <a:spcPct val="100000"/>
              </a:lnSpc>
              <a:spcBef>
                <a:spcPts val="0"/>
              </a:spcBef>
              <a:buNone/>
              <a:defRPr b="0" i="0" sz="1200" u="none" cap="none" strike="noStrike">
                <a:solidFill>
                  <a:srgbClr val="8B8B8B"/>
                </a:solidFill>
                <a:latin typeface="Arial"/>
                <a:ea typeface="Arial"/>
                <a:cs typeface="Arial"/>
                <a:sym typeface="Arial"/>
              </a:defRPr>
            </a:lvl5pPr>
            <a:lvl6pPr indent="0" lvl="5" marL="0" marR="0" rtl="0" algn="r">
              <a:lnSpc>
                <a:spcPct val="100000"/>
              </a:lnSpc>
              <a:spcBef>
                <a:spcPts val="0"/>
              </a:spcBef>
              <a:buNone/>
              <a:defRPr b="0" i="0" sz="1200" u="none" cap="none" strike="noStrike">
                <a:solidFill>
                  <a:srgbClr val="8B8B8B"/>
                </a:solidFill>
                <a:latin typeface="Arial"/>
                <a:ea typeface="Arial"/>
                <a:cs typeface="Arial"/>
                <a:sym typeface="Arial"/>
              </a:defRPr>
            </a:lvl6pPr>
            <a:lvl7pPr indent="0" lvl="6" marL="0" marR="0" rtl="0" algn="r">
              <a:lnSpc>
                <a:spcPct val="100000"/>
              </a:lnSpc>
              <a:spcBef>
                <a:spcPts val="0"/>
              </a:spcBef>
              <a:buNone/>
              <a:defRPr b="0" i="0" sz="1200" u="none" cap="none" strike="noStrike">
                <a:solidFill>
                  <a:srgbClr val="8B8B8B"/>
                </a:solidFill>
                <a:latin typeface="Arial"/>
                <a:ea typeface="Arial"/>
                <a:cs typeface="Arial"/>
                <a:sym typeface="Arial"/>
              </a:defRPr>
            </a:lvl7pPr>
            <a:lvl8pPr indent="0" lvl="7" marL="0" marR="0" rtl="0" algn="r">
              <a:lnSpc>
                <a:spcPct val="100000"/>
              </a:lnSpc>
              <a:spcBef>
                <a:spcPts val="0"/>
              </a:spcBef>
              <a:buNone/>
              <a:defRPr b="0" i="0" sz="1200" u="none" cap="none" strike="noStrike">
                <a:solidFill>
                  <a:srgbClr val="8B8B8B"/>
                </a:solidFill>
                <a:latin typeface="Arial"/>
                <a:ea typeface="Arial"/>
                <a:cs typeface="Arial"/>
                <a:sym typeface="Arial"/>
              </a:defRPr>
            </a:lvl8pPr>
            <a:lvl9pPr indent="0" lvl="8" marL="0" marR="0" rtl="0" algn="r">
              <a:lnSpc>
                <a:spcPct val="100000"/>
              </a:lnSpc>
              <a:spcBef>
                <a:spcPts val="0"/>
              </a:spcBef>
              <a:buNone/>
              <a:defRPr b="0"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solidFill>
                <a:schemeClr val="dk1"/>
              </a:solidFill>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1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1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1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Arial"/>
                <a:ea typeface="Arial"/>
                <a:cs typeface="Arial"/>
                <a:sym typeface="Arial"/>
              </a:defRPr>
            </a:lvl1pPr>
            <a:lvl2pPr indent="0" lvl="1" marL="0" marR="0" rtl="0" algn="r">
              <a:lnSpc>
                <a:spcPct val="100000"/>
              </a:lnSpc>
              <a:spcBef>
                <a:spcPts val="0"/>
              </a:spcBef>
              <a:buNone/>
              <a:defRPr b="0" i="0" sz="1200" u="none" cap="none" strike="noStrike">
                <a:solidFill>
                  <a:srgbClr val="8B8B8B"/>
                </a:solidFill>
                <a:latin typeface="Arial"/>
                <a:ea typeface="Arial"/>
                <a:cs typeface="Arial"/>
                <a:sym typeface="Arial"/>
              </a:defRPr>
            </a:lvl2pPr>
            <a:lvl3pPr indent="0" lvl="2" marL="0" marR="0" rtl="0" algn="r">
              <a:lnSpc>
                <a:spcPct val="100000"/>
              </a:lnSpc>
              <a:spcBef>
                <a:spcPts val="0"/>
              </a:spcBef>
              <a:buNone/>
              <a:defRPr b="0" i="0" sz="1200" u="none" cap="none" strike="noStrike">
                <a:solidFill>
                  <a:srgbClr val="8B8B8B"/>
                </a:solidFill>
                <a:latin typeface="Arial"/>
                <a:ea typeface="Arial"/>
                <a:cs typeface="Arial"/>
                <a:sym typeface="Arial"/>
              </a:defRPr>
            </a:lvl3pPr>
            <a:lvl4pPr indent="0" lvl="3" marL="0" marR="0" rtl="0" algn="r">
              <a:lnSpc>
                <a:spcPct val="100000"/>
              </a:lnSpc>
              <a:spcBef>
                <a:spcPts val="0"/>
              </a:spcBef>
              <a:buNone/>
              <a:defRPr b="0" i="0" sz="1200" u="none" cap="none" strike="noStrike">
                <a:solidFill>
                  <a:srgbClr val="8B8B8B"/>
                </a:solidFill>
                <a:latin typeface="Arial"/>
                <a:ea typeface="Arial"/>
                <a:cs typeface="Arial"/>
                <a:sym typeface="Arial"/>
              </a:defRPr>
            </a:lvl4pPr>
            <a:lvl5pPr indent="0" lvl="4" marL="0" marR="0" rtl="0" algn="r">
              <a:lnSpc>
                <a:spcPct val="100000"/>
              </a:lnSpc>
              <a:spcBef>
                <a:spcPts val="0"/>
              </a:spcBef>
              <a:buNone/>
              <a:defRPr b="0" i="0" sz="1200" u="none" cap="none" strike="noStrike">
                <a:solidFill>
                  <a:srgbClr val="8B8B8B"/>
                </a:solidFill>
                <a:latin typeface="Arial"/>
                <a:ea typeface="Arial"/>
                <a:cs typeface="Arial"/>
                <a:sym typeface="Arial"/>
              </a:defRPr>
            </a:lvl5pPr>
            <a:lvl6pPr indent="0" lvl="5" marL="0" marR="0" rtl="0" algn="r">
              <a:lnSpc>
                <a:spcPct val="100000"/>
              </a:lnSpc>
              <a:spcBef>
                <a:spcPts val="0"/>
              </a:spcBef>
              <a:buNone/>
              <a:defRPr b="0" i="0" sz="1200" u="none" cap="none" strike="noStrike">
                <a:solidFill>
                  <a:srgbClr val="8B8B8B"/>
                </a:solidFill>
                <a:latin typeface="Arial"/>
                <a:ea typeface="Arial"/>
                <a:cs typeface="Arial"/>
                <a:sym typeface="Arial"/>
              </a:defRPr>
            </a:lvl6pPr>
            <a:lvl7pPr indent="0" lvl="6" marL="0" marR="0" rtl="0" algn="r">
              <a:lnSpc>
                <a:spcPct val="100000"/>
              </a:lnSpc>
              <a:spcBef>
                <a:spcPts val="0"/>
              </a:spcBef>
              <a:buNone/>
              <a:defRPr b="0" i="0" sz="1200" u="none" cap="none" strike="noStrike">
                <a:solidFill>
                  <a:srgbClr val="8B8B8B"/>
                </a:solidFill>
                <a:latin typeface="Arial"/>
                <a:ea typeface="Arial"/>
                <a:cs typeface="Arial"/>
                <a:sym typeface="Arial"/>
              </a:defRPr>
            </a:lvl7pPr>
            <a:lvl8pPr indent="0" lvl="7" marL="0" marR="0" rtl="0" algn="r">
              <a:lnSpc>
                <a:spcPct val="100000"/>
              </a:lnSpc>
              <a:spcBef>
                <a:spcPts val="0"/>
              </a:spcBef>
              <a:buNone/>
              <a:defRPr b="0" i="0" sz="1200" u="none" cap="none" strike="noStrike">
                <a:solidFill>
                  <a:srgbClr val="8B8B8B"/>
                </a:solidFill>
                <a:latin typeface="Arial"/>
                <a:ea typeface="Arial"/>
                <a:cs typeface="Arial"/>
                <a:sym typeface="Arial"/>
              </a:defRPr>
            </a:lvl8pPr>
            <a:lvl9pPr indent="0" lvl="8" marL="0" marR="0" rtl="0" algn="r">
              <a:lnSpc>
                <a:spcPct val="100000"/>
              </a:lnSpc>
              <a:spcBef>
                <a:spcPts val="0"/>
              </a:spcBef>
              <a:buNone/>
              <a:defRPr b="0"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solidFill>
                <a:schemeClr val="dk1"/>
              </a:solidFil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Google Shape;115;p27"/>
          <p:cNvSpPr txBox="1"/>
          <p:nvPr>
            <p:ph idx="1" type="body"/>
          </p:nvPr>
        </p:nvSpPr>
        <p:spPr>
          <a:xfrm>
            <a:off x="838080" y="1825560"/>
            <a:ext cx="5181120" cy="435096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6" name="Google Shape;116;p27"/>
          <p:cNvSpPr txBox="1"/>
          <p:nvPr>
            <p:ph idx="2" type="body"/>
          </p:nvPr>
        </p:nvSpPr>
        <p:spPr>
          <a:xfrm>
            <a:off x="6172200" y="1825560"/>
            <a:ext cx="5181120" cy="435096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Google Shape;118;p2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9" name="Google Shape;119;p2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Arial"/>
                <a:ea typeface="Arial"/>
                <a:cs typeface="Arial"/>
                <a:sym typeface="Arial"/>
              </a:defRPr>
            </a:lvl1pPr>
            <a:lvl2pPr indent="0" lvl="1" marL="0" marR="0" rtl="0" algn="r">
              <a:lnSpc>
                <a:spcPct val="100000"/>
              </a:lnSpc>
              <a:spcBef>
                <a:spcPts val="0"/>
              </a:spcBef>
              <a:buNone/>
              <a:defRPr b="0" i="0" sz="1200" u="none" cap="none" strike="noStrike">
                <a:solidFill>
                  <a:srgbClr val="8B8B8B"/>
                </a:solidFill>
                <a:latin typeface="Arial"/>
                <a:ea typeface="Arial"/>
                <a:cs typeface="Arial"/>
                <a:sym typeface="Arial"/>
              </a:defRPr>
            </a:lvl2pPr>
            <a:lvl3pPr indent="0" lvl="2" marL="0" marR="0" rtl="0" algn="r">
              <a:lnSpc>
                <a:spcPct val="100000"/>
              </a:lnSpc>
              <a:spcBef>
                <a:spcPts val="0"/>
              </a:spcBef>
              <a:buNone/>
              <a:defRPr b="0" i="0" sz="1200" u="none" cap="none" strike="noStrike">
                <a:solidFill>
                  <a:srgbClr val="8B8B8B"/>
                </a:solidFill>
                <a:latin typeface="Arial"/>
                <a:ea typeface="Arial"/>
                <a:cs typeface="Arial"/>
                <a:sym typeface="Arial"/>
              </a:defRPr>
            </a:lvl3pPr>
            <a:lvl4pPr indent="0" lvl="3" marL="0" marR="0" rtl="0" algn="r">
              <a:lnSpc>
                <a:spcPct val="100000"/>
              </a:lnSpc>
              <a:spcBef>
                <a:spcPts val="0"/>
              </a:spcBef>
              <a:buNone/>
              <a:defRPr b="0" i="0" sz="1200" u="none" cap="none" strike="noStrike">
                <a:solidFill>
                  <a:srgbClr val="8B8B8B"/>
                </a:solidFill>
                <a:latin typeface="Arial"/>
                <a:ea typeface="Arial"/>
                <a:cs typeface="Arial"/>
                <a:sym typeface="Arial"/>
              </a:defRPr>
            </a:lvl4pPr>
            <a:lvl5pPr indent="0" lvl="4" marL="0" marR="0" rtl="0" algn="r">
              <a:lnSpc>
                <a:spcPct val="100000"/>
              </a:lnSpc>
              <a:spcBef>
                <a:spcPts val="0"/>
              </a:spcBef>
              <a:buNone/>
              <a:defRPr b="0" i="0" sz="1200" u="none" cap="none" strike="noStrike">
                <a:solidFill>
                  <a:srgbClr val="8B8B8B"/>
                </a:solidFill>
                <a:latin typeface="Arial"/>
                <a:ea typeface="Arial"/>
                <a:cs typeface="Arial"/>
                <a:sym typeface="Arial"/>
              </a:defRPr>
            </a:lvl5pPr>
            <a:lvl6pPr indent="0" lvl="5" marL="0" marR="0" rtl="0" algn="r">
              <a:lnSpc>
                <a:spcPct val="100000"/>
              </a:lnSpc>
              <a:spcBef>
                <a:spcPts val="0"/>
              </a:spcBef>
              <a:buNone/>
              <a:defRPr b="0" i="0" sz="1200" u="none" cap="none" strike="noStrike">
                <a:solidFill>
                  <a:srgbClr val="8B8B8B"/>
                </a:solidFill>
                <a:latin typeface="Arial"/>
                <a:ea typeface="Arial"/>
                <a:cs typeface="Arial"/>
                <a:sym typeface="Arial"/>
              </a:defRPr>
            </a:lvl6pPr>
            <a:lvl7pPr indent="0" lvl="6" marL="0" marR="0" rtl="0" algn="r">
              <a:lnSpc>
                <a:spcPct val="100000"/>
              </a:lnSpc>
              <a:spcBef>
                <a:spcPts val="0"/>
              </a:spcBef>
              <a:buNone/>
              <a:defRPr b="0" i="0" sz="1200" u="none" cap="none" strike="noStrike">
                <a:solidFill>
                  <a:srgbClr val="8B8B8B"/>
                </a:solidFill>
                <a:latin typeface="Arial"/>
                <a:ea typeface="Arial"/>
                <a:cs typeface="Arial"/>
                <a:sym typeface="Arial"/>
              </a:defRPr>
            </a:lvl7pPr>
            <a:lvl8pPr indent="0" lvl="7" marL="0" marR="0" rtl="0" algn="r">
              <a:lnSpc>
                <a:spcPct val="100000"/>
              </a:lnSpc>
              <a:spcBef>
                <a:spcPts val="0"/>
              </a:spcBef>
              <a:buNone/>
              <a:defRPr b="0" i="0" sz="1200" u="none" cap="none" strike="noStrike">
                <a:solidFill>
                  <a:srgbClr val="8B8B8B"/>
                </a:solidFill>
                <a:latin typeface="Arial"/>
                <a:ea typeface="Arial"/>
                <a:cs typeface="Arial"/>
                <a:sym typeface="Arial"/>
              </a:defRPr>
            </a:lvl8pPr>
            <a:lvl9pPr indent="0" lvl="8" marL="0" marR="0" rtl="0" algn="r">
              <a:lnSpc>
                <a:spcPct val="100000"/>
              </a:lnSpc>
              <a:spcBef>
                <a:spcPts val="0"/>
              </a:spcBef>
              <a:buNone/>
              <a:defRPr b="0"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solidFill>
                <a:schemeClr val="dk1"/>
              </a:solidFill>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2.jpg"/><Relationship Id="rId4" Type="http://schemas.openxmlformats.org/officeDocument/2006/relationships/image" Target="../media/image18.jpg"/><Relationship Id="rId5"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5.jpg"/><Relationship Id="rId4" Type="http://schemas.openxmlformats.org/officeDocument/2006/relationships/image" Target="../media/image23.jpg"/><Relationship Id="rId5" Type="http://schemas.openxmlformats.org/officeDocument/2006/relationships/image" Target="../media/image2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0.jpg"/><Relationship Id="rId4" Type="http://schemas.openxmlformats.org/officeDocument/2006/relationships/image" Target="../media/image31.jpg"/><Relationship Id="rId5"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7.jpg"/><Relationship Id="rId4" Type="http://schemas.openxmlformats.org/officeDocument/2006/relationships/image" Target="../media/image32.jpg"/><Relationship Id="rId5" Type="http://schemas.openxmlformats.org/officeDocument/2006/relationships/image" Target="../media/image2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3.jpg"/><Relationship Id="rId4" Type="http://schemas.openxmlformats.org/officeDocument/2006/relationships/image" Target="../media/image34.jpg"/><Relationship Id="rId5" Type="http://schemas.openxmlformats.org/officeDocument/2006/relationships/image" Target="../media/image3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in-thesky.org/data/object.php?id=TYC3010-2500-1#source_01" TargetMode="External"/><Relationship Id="rId4" Type="http://schemas.openxmlformats.org/officeDocument/2006/relationships/hyperlink" Target="http://simbad.u-strasbg.fr/simbad/sim-fbasic" TargetMode="External"/><Relationship Id="rId5" Type="http://schemas.openxmlformats.org/officeDocument/2006/relationships/hyperlink" Target="http://catserver.ing.iac.es/staralt/" TargetMode="External"/><Relationship Id="rId6" Type="http://schemas.openxmlformats.org/officeDocument/2006/relationships/hyperlink" Target="https://www.spacetelescope.org/images/opo1332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en.wikipedia.org/wiki/Markarian_42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0" Type="http://schemas.openxmlformats.org/officeDocument/2006/relationships/hyperlink" Target="http://simbad.u-strasbg.fr/simbad/" TargetMode="External"/><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3.jpg"/><Relationship Id="rId9" Type="http://schemas.openxmlformats.org/officeDocument/2006/relationships/image" Target="../media/image14.jpg"/><Relationship Id="rId5" Type="http://schemas.openxmlformats.org/officeDocument/2006/relationships/image" Target="../media/image6.jpg"/><Relationship Id="rId6" Type="http://schemas.openxmlformats.org/officeDocument/2006/relationships/image" Target="../media/image4.jpg"/><Relationship Id="rId7" Type="http://schemas.openxmlformats.org/officeDocument/2006/relationships/image" Target="../media/image19.jpg"/><Relationship Id="rId8"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9.png"/><Relationship Id="rId5" Type="http://schemas.openxmlformats.org/officeDocument/2006/relationships/hyperlink" Target="http://simbad.u-strasbg.fr/simbad/" TargetMode="External"/><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40"/>
          <p:cNvSpPr txBox="1"/>
          <p:nvPr/>
        </p:nvSpPr>
        <p:spPr>
          <a:xfrm>
            <a:off x="1448640" y="1540560"/>
            <a:ext cx="9143700" cy="18768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0" i="0" lang="ko-KR" sz="6600" u="none" cap="none" strike="noStrike">
                <a:solidFill>
                  <a:srgbClr val="000000"/>
                </a:solidFill>
                <a:latin typeface="Lustria"/>
                <a:ea typeface="Lustria"/>
                <a:cs typeface="Lustria"/>
                <a:sym typeface="Lustria"/>
              </a:rPr>
              <a:t>AGN monitoring </a:t>
            </a:r>
            <a:br>
              <a:rPr b="0" i="0" lang="ko-KR" sz="1800" u="none" cap="none" strike="noStrike">
                <a:solidFill>
                  <a:schemeClr val="dk1"/>
                </a:solidFill>
                <a:latin typeface="Arial"/>
                <a:ea typeface="Arial"/>
                <a:cs typeface="Arial"/>
                <a:sym typeface="Arial"/>
              </a:rPr>
            </a:br>
            <a:r>
              <a:rPr b="0" i="0" lang="ko-KR" sz="2800" u="none" cap="none" strike="noStrike">
                <a:solidFill>
                  <a:srgbClr val="000000"/>
                </a:solidFill>
                <a:latin typeface="Lustria"/>
                <a:ea typeface="Lustria"/>
                <a:cs typeface="Lustria"/>
                <a:sym typeface="Lustria"/>
              </a:rPr>
              <a:t>  </a:t>
            </a:r>
            <a:br>
              <a:rPr b="0" i="0" lang="ko-KR" sz="1800" u="none" cap="none" strike="noStrike">
                <a:solidFill>
                  <a:schemeClr val="dk1"/>
                </a:solidFill>
                <a:latin typeface="Arial"/>
                <a:ea typeface="Arial"/>
                <a:cs typeface="Arial"/>
                <a:sym typeface="Arial"/>
              </a:rPr>
            </a:br>
            <a:r>
              <a:rPr b="0" i="0" lang="ko-KR" sz="2400" u="none" cap="none" strike="noStrike">
                <a:solidFill>
                  <a:srgbClr val="000000"/>
                </a:solidFill>
                <a:latin typeface="Lustria"/>
                <a:ea typeface="Lustria"/>
                <a:cs typeface="Lustria"/>
                <a:sym typeface="Lustria"/>
              </a:rPr>
              <a:t>- Mrk421 </a:t>
            </a:r>
            <a:r>
              <a:rPr lang="ko-KR" sz="2400">
                <a:latin typeface="Lustria"/>
                <a:ea typeface="Lustria"/>
                <a:cs typeface="Lustria"/>
                <a:sym typeface="Lustria"/>
              </a:rPr>
              <a:t>P</a:t>
            </a:r>
            <a:r>
              <a:rPr b="0" i="0" lang="ko-KR" sz="2400" u="none" cap="none" strike="noStrike">
                <a:solidFill>
                  <a:srgbClr val="000000"/>
                </a:solidFill>
                <a:latin typeface="Lustria"/>
                <a:ea typeface="Lustria"/>
                <a:cs typeface="Lustria"/>
                <a:sym typeface="Lustria"/>
              </a:rPr>
              <a:t>hotometry &amp; </a:t>
            </a:r>
            <a:r>
              <a:rPr lang="ko-KR" sz="2400">
                <a:latin typeface="Lustria"/>
                <a:ea typeface="Lustria"/>
                <a:cs typeface="Lustria"/>
                <a:sym typeface="Lustria"/>
              </a:rPr>
              <a:t>P</a:t>
            </a:r>
            <a:r>
              <a:rPr b="0" i="0" lang="ko-KR" sz="2400" u="none" cap="none" strike="noStrike">
                <a:solidFill>
                  <a:srgbClr val="000000"/>
                </a:solidFill>
                <a:latin typeface="Lustria"/>
                <a:ea typeface="Lustria"/>
                <a:cs typeface="Lustria"/>
                <a:sym typeface="Lustria"/>
              </a:rPr>
              <a:t>olarimetry -</a:t>
            </a:r>
            <a:endParaRPr b="0" i="0" sz="2400" u="none" cap="none" strike="noStrike">
              <a:solidFill>
                <a:srgbClr val="000000"/>
              </a:solidFill>
              <a:latin typeface="Arial"/>
              <a:ea typeface="Arial"/>
              <a:cs typeface="Arial"/>
              <a:sym typeface="Arial"/>
            </a:endParaRPr>
          </a:p>
        </p:txBody>
      </p:sp>
      <p:sp>
        <p:nvSpPr>
          <p:cNvPr id="173" name="Google Shape;173;p40"/>
          <p:cNvSpPr txBox="1"/>
          <p:nvPr/>
        </p:nvSpPr>
        <p:spPr>
          <a:xfrm>
            <a:off x="1448640" y="3417600"/>
            <a:ext cx="9143700" cy="1655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0" i="0" lang="ko-KR" sz="2000" u="none" cap="none" strike="noStrike">
                <a:solidFill>
                  <a:srgbClr val="000000"/>
                </a:solidFill>
                <a:latin typeface="Lustria"/>
                <a:ea typeface="Lustria"/>
                <a:cs typeface="Lustria"/>
                <a:sym typeface="Lustria"/>
              </a:rPr>
              <a:t>Astronomical Observation and Lab. 1 </a:t>
            </a:r>
            <a:endParaRPr b="0" i="0" sz="2000" u="none" cap="none" strike="noStrike">
              <a:solidFill>
                <a:schemeClr val="dk1"/>
              </a:solidFill>
              <a:latin typeface="Arial"/>
              <a:ea typeface="Arial"/>
              <a:cs typeface="Arial"/>
              <a:sym typeface="Arial"/>
            </a:endParaRPr>
          </a:p>
          <a:p>
            <a:pPr indent="0" lvl="0" marL="0" marR="0" rtl="0" algn="ctr">
              <a:lnSpc>
                <a:spcPct val="90000"/>
              </a:lnSpc>
              <a:spcBef>
                <a:spcPts val="1001"/>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ctr">
              <a:lnSpc>
                <a:spcPct val="90000"/>
              </a:lnSpc>
              <a:spcBef>
                <a:spcPts val="1001"/>
              </a:spcBef>
              <a:spcAft>
                <a:spcPts val="0"/>
              </a:spcAft>
              <a:buNone/>
            </a:pPr>
            <a:r>
              <a:rPr b="0" i="0" lang="ko-KR" sz="2000" u="none" cap="none" strike="noStrike">
                <a:solidFill>
                  <a:srgbClr val="000000"/>
                </a:solidFill>
                <a:latin typeface="Lustria"/>
                <a:ea typeface="Lustria"/>
                <a:cs typeface="Lustria"/>
                <a:sym typeface="Lustria"/>
              </a:rPr>
              <a:t>Suho · Donghwa · </a:t>
            </a:r>
            <a:r>
              <a:rPr lang="ko-KR" sz="2000">
                <a:solidFill>
                  <a:schemeClr val="dk1"/>
                </a:solidFill>
                <a:latin typeface="Lustria"/>
                <a:ea typeface="Lustria"/>
                <a:cs typeface="Lustria"/>
                <a:sym typeface="Lustria"/>
              </a:rPr>
              <a:t>Cédric</a:t>
            </a:r>
            <a:endParaRPr b="0" i="0" sz="2000" u="none" cap="none" strike="noStrike">
              <a:solidFill>
                <a:schemeClr val="dk1"/>
              </a:solidFill>
              <a:latin typeface="Arial"/>
              <a:ea typeface="Arial"/>
              <a:cs typeface="Arial"/>
              <a:sym typeface="Arial"/>
            </a:endParaRPr>
          </a:p>
        </p:txBody>
      </p:sp>
      <p:pic>
        <p:nvPicPr>
          <p:cNvPr id="174" name="Google Shape;174;p40"/>
          <p:cNvPicPr preferRelativeResize="0"/>
          <p:nvPr/>
        </p:nvPicPr>
        <p:blipFill>
          <a:blip r:embed="rId3">
            <a:alphaModFix/>
          </a:blip>
          <a:stretch>
            <a:fillRect/>
          </a:stretch>
        </p:blipFill>
        <p:spPr>
          <a:xfrm>
            <a:off x="5698745" y="4973725"/>
            <a:ext cx="643450" cy="6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9"/>
          <p:cNvSpPr txBox="1"/>
          <p:nvPr/>
        </p:nvSpPr>
        <p:spPr>
          <a:xfrm>
            <a:off x="838080" y="606960"/>
            <a:ext cx="10515240" cy="1218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1. Photometry </a:t>
            </a:r>
            <a:endParaRPr b="0" sz="4800" strike="noStrike">
              <a:solidFill>
                <a:srgbClr val="000000"/>
              </a:solidFill>
              <a:latin typeface="Arial"/>
              <a:ea typeface="Arial"/>
              <a:cs typeface="Arial"/>
              <a:sym typeface="Arial"/>
            </a:endParaRPr>
          </a:p>
        </p:txBody>
      </p:sp>
      <p:sp>
        <p:nvSpPr>
          <p:cNvPr id="252" name="Google Shape;252;p49"/>
          <p:cNvSpPr txBox="1"/>
          <p:nvPr/>
        </p:nvSpPr>
        <p:spPr>
          <a:xfrm>
            <a:off x="1041480" y="1825560"/>
            <a:ext cx="1031220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lang="ko-KR" sz="2800" strike="noStrike">
                <a:solidFill>
                  <a:srgbClr val="000000"/>
                </a:solidFill>
                <a:latin typeface="Lustria"/>
                <a:ea typeface="Lustria"/>
                <a:cs typeface="Lustria"/>
                <a:sym typeface="Lustria"/>
              </a:rPr>
              <a:t>4)   Processing</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lang="ko-KR" sz="2800" strike="noStrike">
                <a:solidFill>
                  <a:srgbClr val="000000"/>
                </a:solidFill>
                <a:latin typeface="Lustria"/>
                <a:ea typeface="Lustria"/>
                <a:cs typeface="Lustria"/>
                <a:sym typeface="Lustria"/>
              </a:rPr>
              <a:t>   - TA’s lecture note codes &amp; TRIPOLpy</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800" strike="noStrike">
              <a:solidFill>
                <a:srgbClr val="000000"/>
              </a:solidFill>
              <a:latin typeface="Arial"/>
              <a:ea typeface="Arial"/>
              <a:cs typeface="Arial"/>
              <a:sym typeface="Arial"/>
            </a:endParaRPr>
          </a:p>
        </p:txBody>
      </p:sp>
      <p:pic>
        <p:nvPicPr>
          <p:cNvPr id="253" name="Google Shape;253;p49"/>
          <p:cNvPicPr preferRelativeResize="0"/>
          <p:nvPr/>
        </p:nvPicPr>
        <p:blipFill rotWithShape="1">
          <a:blip r:embed="rId3">
            <a:alphaModFix/>
          </a:blip>
          <a:srcRect b="0" l="0" r="0" t="0"/>
          <a:stretch/>
        </p:blipFill>
        <p:spPr>
          <a:xfrm>
            <a:off x="1824480" y="3173040"/>
            <a:ext cx="5095800" cy="3003480"/>
          </a:xfrm>
          <a:prstGeom prst="rect">
            <a:avLst/>
          </a:prstGeom>
          <a:noFill/>
          <a:ln>
            <a:noFill/>
          </a:ln>
        </p:spPr>
      </p:pic>
      <p:pic>
        <p:nvPicPr>
          <p:cNvPr id="254" name="Google Shape;254;p49"/>
          <p:cNvPicPr preferRelativeResize="0"/>
          <p:nvPr/>
        </p:nvPicPr>
        <p:blipFill rotWithShape="1">
          <a:blip r:embed="rId4">
            <a:alphaModFix/>
          </a:blip>
          <a:srcRect b="0" l="0" r="0" t="0"/>
          <a:stretch/>
        </p:blipFill>
        <p:spPr>
          <a:xfrm>
            <a:off x="7629480" y="3173040"/>
            <a:ext cx="3010320" cy="2782440"/>
          </a:xfrm>
          <a:prstGeom prst="rect">
            <a:avLst/>
          </a:prstGeom>
          <a:noFill/>
          <a:ln>
            <a:noFill/>
          </a:ln>
        </p:spPr>
      </p:pic>
      <p:sp>
        <p:nvSpPr>
          <p:cNvPr id="255" name="Google Shape;255;p49"/>
          <p:cNvSpPr/>
          <p:nvPr/>
        </p:nvSpPr>
        <p:spPr>
          <a:xfrm>
            <a:off x="8842080" y="5399640"/>
            <a:ext cx="10437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ko-KR" sz="1800" strike="noStrike">
                <a:solidFill>
                  <a:srgbClr val="595959"/>
                </a:solidFill>
                <a:latin typeface="Calibri"/>
                <a:ea typeface="Calibri"/>
                <a:cs typeface="Calibri"/>
                <a:sym typeface="Calibri"/>
              </a:rPr>
              <a:t>Suho</a:t>
            </a:r>
            <a:endParaRPr b="0" sz="1800"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nvSpPr>
        <p:spPr>
          <a:xfrm>
            <a:off x="838080" y="606960"/>
            <a:ext cx="10515240" cy="1218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2. Polarimetry</a:t>
            </a:r>
            <a:endParaRPr b="0" sz="4800" strike="noStrike">
              <a:solidFill>
                <a:srgbClr val="000000"/>
              </a:solidFill>
              <a:latin typeface="Arial"/>
              <a:ea typeface="Arial"/>
              <a:cs typeface="Arial"/>
              <a:sym typeface="Arial"/>
            </a:endParaRPr>
          </a:p>
        </p:txBody>
      </p:sp>
      <p:pic>
        <p:nvPicPr>
          <p:cNvPr id="261" name="Google Shape;261;p50"/>
          <p:cNvPicPr preferRelativeResize="0"/>
          <p:nvPr/>
        </p:nvPicPr>
        <p:blipFill rotWithShape="1">
          <a:blip r:embed="rId3">
            <a:alphaModFix/>
          </a:blip>
          <a:srcRect b="16165" l="55703" r="0" t="0"/>
          <a:stretch/>
        </p:blipFill>
        <p:spPr>
          <a:xfrm>
            <a:off x="5799175" y="2833500"/>
            <a:ext cx="4640825" cy="3652975"/>
          </a:xfrm>
          <a:prstGeom prst="rect">
            <a:avLst/>
          </a:prstGeom>
          <a:noFill/>
          <a:ln>
            <a:noFill/>
          </a:ln>
        </p:spPr>
      </p:pic>
      <p:sp>
        <p:nvSpPr>
          <p:cNvPr id="262" name="Google Shape;262;p50"/>
          <p:cNvSpPr txBox="1"/>
          <p:nvPr/>
        </p:nvSpPr>
        <p:spPr>
          <a:xfrm>
            <a:off x="838080" y="1825560"/>
            <a:ext cx="10515300" cy="4162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lang="ko-KR" sz="2800" strike="noStrike">
                <a:solidFill>
                  <a:srgbClr val="000000"/>
                </a:solidFill>
                <a:latin typeface="Lustria"/>
                <a:ea typeface="Lustria"/>
                <a:cs typeface="Lustria"/>
                <a:sym typeface="Lustria"/>
              </a:rPr>
              <a:t>- AGN emission is polarized</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lang="ko-KR" sz="2800" strike="noStrike">
                <a:solidFill>
                  <a:srgbClr val="000000"/>
                </a:solidFill>
                <a:latin typeface="Lustria"/>
                <a:ea typeface="Lustria"/>
                <a:cs typeface="Lustria"/>
                <a:sym typeface="Lustria"/>
              </a:rPr>
              <a:t>- The purpose is to </a:t>
            </a:r>
            <a:r>
              <a:rPr lang="ko-KR" sz="2800">
                <a:latin typeface="Lustria"/>
                <a:ea typeface="Lustria"/>
                <a:cs typeface="Lustria"/>
                <a:sym typeface="Lustria"/>
              </a:rPr>
              <a:t>calculate the degree of</a:t>
            </a:r>
            <a:r>
              <a:rPr b="0" lang="ko-KR" sz="2800" strike="noStrike">
                <a:solidFill>
                  <a:srgbClr val="000000"/>
                </a:solidFill>
                <a:latin typeface="Lustria"/>
                <a:ea typeface="Lustria"/>
                <a:cs typeface="Lustria"/>
                <a:sym typeface="Lustria"/>
              </a:rPr>
              <a:t> polariz</a:t>
            </a:r>
            <a:r>
              <a:rPr lang="ko-KR" sz="2800">
                <a:latin typeface="Lustria"/>
                <a:ea typeface="Lustria"/>
                <a:cs typeface="Lustria"/>
                <a:sym typeface="Lustria"/>
              </a:rPr>
              <a:t>ation</a:t>
            </a:r>
            <a:endParaRPr b="0" sz="2800" strike="noStrike">
              <a:solidFill>
                <a:srgbClr val="000000"/>
              </a:solidFill>
              <a:latin typeface="Arial"/>
              <a:ea typeface="Arial"/>
              <a:cs typeface="Arial"/>
              <a:sym typeface="Arial"/>
            </a:endParaRPr>
          </a:p>
        </p:txBody>
      </p:sp>
      <p:sp>
        <p:nvSpPr>
          <p:cNvPr id="263" name="Google Shape;263;p50"/>
          <p:cNvSpPr/>
          <p:nvPr/>
        </p:nvSpPr>
        <p:spPr>
          <a:xfrm>
            <a:off x="5184000" y="6457680"/>
            <a:ext cx="6315000" cy="16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ko-KR" sz="500" strike="noStrike">
                <a:solidFill>
                  <a:srgbClr val="000000"/>
                </a:solidFill>
                <a:latin typeface="Arial"/>
                <a:ea typeface="Arial"/>
                <a:cs typeface="Arial"/>
                <a:sym typeface="Arial"/>
              </a:rPr>
              <a:t>ResearchGate, “How can I measure the linear degree of polarization at 90 degrees?”, 2018-16-13, https://www.researchgate.net/post/How_can_I_measure_the_linear_degree_of_polarization_at_90_degrees2 </a:t>
            </a:r>
            <a:endParaRPr b="0" sz="500"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1"/>
          <p:cNvSpPr txBox="1"/>
          <p:nvPr/>
        </p:nvSpPr>
        <p:spPr>
          <a:xfrm>
            <a:off x="838080" y="606960"/>
            <a:ext cx="10515240" cy="1218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2. Polarimetry</a:t>
            </a:r>
            <a:endParaRPr b="0" sz="4800" strike="noStrike">
              <a:solidFill>
                <a:srgbClr val="000000"/>
              </a:solidFill>
              <a:latin typeface="Arial"/>
              <a:ea typeface="Arial"/>
              <a:cs typeface="Arial"/>
              <a:sym typeface="Arial"/>
            </a:endParaRPr>
          </a:p>
        </p:txBody>
      </p:sp>
      <p:sp>
        <p:nvSpPr>
          <p:cNvPr id="269" name="Google Shape;269;p51"/>
          <p:cNvSpPr txBox="1"/>
          <p:nvPr/>
        </p:nvSpPr>
        <p:spPr>
          <a:xfrm>
            <a:off x="838080" y="1825560"/>
            <a:ext cx="10515240" cy="35474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lang="ko-KR" sz="2800" strike="noStrike">
                <a:solidFill>
                  <a:srgbClr val="000000"/>
                </a:solidFill>
                <a:latin typeface="Lustria"/>
                <a:ea typeface="Lustria"/>
                <a:cs typeface="Lustria"/>
                <a:sym typeface="Lustria"/>
              </a:rPr>
              <a:t>  2)   What is the degree of polarization </a:t>
            </a:r>
            <a:r>
              <a:rPr lang="ko-KR" sz="2800">
                <a:latin typeface="Lustria"/>
                <a:ea typeface="Lustria"/>
                <a:cs typeface="Lustria"/>
                <a:sym typeface="Lustria"/>
              </a:rPr>
              <a:t>(P)</a:t>
            </a:r>
            <a:r>
              <a:rPr b="0" lang="ko-KR" sz="2800" strike="noStrike">
                <a:solidFill>
                  <a:srgbClr val="000000"/>
                </a:solidFill>
                <a:latin typeface="Lustria"/>
                <a:ea typeface="Lustria"/>
                <a:cs typeface="Lustria"/>
                <a:sym typeface="Lustria"/>
              </a:rPr>
              <a:t> ?</a:t>
            </a:r>
            <a:endParaRPr b="0" sz="2800" strike="noStrike">
              <a:solidFill>
                <a:srgbClr val="000000"/>
              </a:solidFill>
              <a:latin typeface="Arial"/>
              <a:ea typeface="Arial"/>
              <a:cs typeface="Arial"/>
              <a:sym typeface="Arial"/>
            </a:endParaRPr>
          </a:p>
          <a:p>
            <a:pPr indent="457200" lvl="0" marL="0" marR="0" rtl="0" algn="l">
              <a:lnSpc>
                <a:spcPct val="90000"/>
              </a:lnSpc>
              <a:spcBef>
                <a:spcPts val="1001"/>
              </a:spcBef>
              <a:spcAft>
                <a:spcPts val="0"/>
              </a:spcAft>
              <a:buNone/>
            </a:pPr>
            <a:r>
              <a:rPr lang="ko-KR" sz="2800">
                <a:latin typeface="Lustria"/>
                <a:ea typeface="Lustria"/>
                <a:cs typeface="Lustria"/>
                <a:sym typeface="Lustria"/>
              </a:rPr>
              <a:t>:P</a:t>
            </a:r>
            <a:r>
              <a:rPr b="0" lang="ko-KR" sz="2800" strike="noStrike">
                <a:solidFill>
                  <a:srgbClr val="000000"/>
                </a:solidFill>
                <a:latin typeface="Lustria"/>
                <a:ea typeface="Lustria"/>
                <a:cs typeface="Lustria"/>
                <a:sym typeface="Lustria"/>
              </a:rPr>
              <a:t>ortion of polarization</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lang="ko-KR" sz="2800" strike="noStrike">
                <a:solidFill>
                  <a:srgbClr val="000000"/>
                </a:solidFill>
                <a:latin typeface="Lustria"/>
                <a:ea typeface="Lustria"/>
                <a:cs typeface="Lustria"/>
                <a:sym typeface="Lustria"/>
              </a:rPr>
              <a:t>        - </a:t>
            </a:r>
            <a:r>
              <a:rPr lang="ko-KR" sz="2800">
                <a:latin typeface="Lustria"/>
                <a:ea typeface="Lustria"/>
                <a:cs typeface="Lustria"/>
                <a:sym typeface="Lustria"/>
              </a:rPr>
              <a:t>P</a:t>
            </a:r>
            <a:r>
              <a:rPr b="0" lang="ko-KR" sz="2800" strike="noStrike">
                <a:solidFill>
                  <a:srgbClr val="000000"/>
                </a:solidFill>
                <a:latin typeface="Lustria"/>
                <a:ea typeface="Lustria"/>
                <a:cs typeface="Lustria"/>
                <a:sym typeface="Lustria"/>
              </a:rPr>
              <a:t>erfectly polarized = 100%, </a:t>
            </a:r>
            <a:r>
              <a:rPr lang="ko-KR" sz="2800">
                <a:latin typeface="Lustria"/>
                <a:ea typeface="Lustria"/>
                <a:cs typeface="Lustria"/>
                <a:sym typeface="Lustria"/>
              </a:rPr>
              <a:t>no</a:t>
            </a:r>
            <a:r>
              <a:rPr b="0" lang="ko-KR" sz="2800" strike="noStrike">
                <a:solidFill>
                  <a:srgbClr val="000000"/>
                </a:solidFill>
                <a:latin typeface="Lustria"/>
                <a:ea typeface="Lustria"/>
                <a:cs typeface="Lustria"/>
                <a:sym typeface="Lustria"/>
              </a:rPr>
              <a:t>n-polarized =  0%</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lang="ko-KR" sz="2800" strike="noStrike">
                <a:solidFill>
                  <a:srgbClr val="000000"/>
                </a:solidFill>
                <a:latin typeface="Lustria"/>
                <a:ea typeface="Lustria"/>
                <a:cs typeface="Lustria"/>
                <a:sym typeface="Lustria"/>
              </a:rPr>
              <a:t>        - </a:t>
            </a:r>
            <a:r>
              <a:rPr lang="ko-KR" sz="2800">
                <a:latin typeface="Lustria"/>
                <a:ea typeface="Lustria"/>
                <a:cs typeface="Lustria"/>
                <a:sym typeface="Lustria"/>
              </a:rPr>
              <a:t>P</a:t>
            </a:r>
            <a:r>
              <a:rPr b="0" lang="ko-KR" sz="2800" strike="noStrike">
                <a:solidFill>
                  <a:srgbClr val="000000"/>
                </a:solidFill>
                <a:latin typeface="Lustria"/>
                <a:ea typeface="Lustria"/>
                <a:cs typeface="Lustria"/>
                <a:sym typeface="Lustria"/>
              </a:rPr>
              <a:t> =  </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lang="ko-KR" sz="2800" strike="noStrike">
                <a:solidFill>
                  <a:srgbClr val="000000"/>
                </a:solidFill>
                <a:latin typeface="Lustria"/>
                <a:ea typeface="Lustria"/>
                <a:cs typeface="Lustria"/>
                <a:sym typeface="Lustria"/>
              </a:rPr>
              <a:t>           (Q = I</a:t>
            </a:r>
            <a:r>
              <a:rPr b="0" baseline="-25000" lang="ko-KR" sz="2800" strike="noStrike">
                <a:solidFill>
                  <a:srgbClr val="000000"/>
                </a:solidFill>
                <a:latin typeface="Lustria"/>
                <a:ea typeface="Lustria"/>
                <a:cs typeface="Lustria"/>
                <a:sym typeface="Lustria"/>
              </a:rPr>
              <a:t>0 </a:t>
            </a:r>
            <a:r>
              <a:rPr b="0" lang="ko-KR" sz="2800" strike="noStrike">
                <a:solidFill>
                  <a:srgbClr val="000000"/>
                </a:solidFill>
                <a:latin typeface="Lustria"/>
                <a:ea typeface="Lustria"/>
                <a:cs typeface="Lustria"/>
                <a:sym typeface="Lustria"/>
              </a:rPr>
              <a:t>- I</a:t>
            </a:r>
            <a:r>
              <a:rPr b="0" baseline="-25000" lang="ko-KR" sz="2800" strike="noStrike">
                <a:solidFill>
                  <a:srgbClr val="000000"/>
                </a:solidFill>
                <a:latin typeface="Lustria"/>
                <a:ea typeface="Lustria"/>
                <a:cs typeface="Lustria"/>
                <a:sym typeface="Lustria"/>
              </a:rPr>
              <a:t>45</a:t>
            </a:r>
            <a:r>
              <a:rPr b="0" lang="ko-KR" sz="2800" strike="noStrike">
                <a:solidFill>
                  <a:srgbClr val="000000"/>
                </a:solidFill>
                <a:latin typeface="Lustria"/>
                <a:ea typeface="Lustria"/>
                <a:cs typeface="Lustria"/>
                <a:sym typeface="Lustria"/>
              </a:rPr>
              <a:t>,  u = I</a:t>
            </a:r>
            <a:r>
              <a:rPr b="0" baseline="-25000" lang="ko-KR" sz="2800" strike="noStrike">
                <a:solidFill>
                  <a:srgbClr val="000000"/>
                </a:solidFill>
                <a:latin typeface="Lustria"/>
                <a:ea typeface="Lustria"/>
                <a:cs typeface="Lustria"/>
                <a:sym typeface="Lustria"/>
              </a:rPr>
              <a:t>22.5  </a:t>
            </a:r>
            <a:r>
              <a:rPr b="0" lang="ko-KR" sz="2800" strike="noStrike">
                <a:solidFill>
                  <a:srgbClr val="000000"/>
                </a:solidFill>
                <a:latin typeface="Lustria"/>
                <a:ea typeface="Lustria"/>
                <a:cs typeface="Lustria"/>
                <a:sym typeface="Lustria"/>
              </a:rPr>
              <a:t>- I</a:t>
            </a:r>
            <a:r>
              <a:rPr b="0" baseline="-25000" lang="ko-KR" sz="2800" strike="noStrike">
                <a:solidFill>
                  <a:srgbClr val="000000"/>
                </a:solidFill>
                <a:latin typeface="Lustria"/>
                <a:ea typeface="Lustria"/>
                <a:cs typeface="Lustria"/>
                <a:sym typeface="Lustria"/>
              </a:rPr>
              <a:t>67.5</a:t>
            </a:r>
            <a:r>
              <a:rPr b="0" lang="ko-KR" sz="2800" strike="noStrike">
                <a:solidFill>
                  <a:srgbClr val="000000"/>
                </a:solidFill>
                <a:latin typeface="Lustria"/>
                <a:ea typeface="Lustria"/>
                <a:cs typeface="Lustria"/>
                <a:sym typeface="Lustria"/>
              </a:rPr>
              <a:t>,  I = [I</a:t>
            </a:r>
            <a:r>
              <a:rPr b="0" baseline="-25000" lang="ko-KR" sz="2800" strike="noStrike">
                <a:solidFill>
                  <a:srgbClr val="000000"/>
                </a:solidFill>
                <a:latin typeface="Lustria"/>
                <a:ea typeface="Lustria"/>
                <a:cs typeface="Lustria"/>
                <a:sym typeface="Lustria"/>
              </a:rPr>
              <a:t>0</a:t>
            </a:r>
            <a:r>
              <a:rPr b="0" lang="ko-KR" sz="2800" strike="noStrike">
                <a:solidFill>
                  <a:srgbClr val="000000"/>
                </a:solidFill>
                <a:latin typeface="Lustria"/>
                <a:ea typeface="Lustria"/>
                <a:cs typeface="Lustria"/>
                <a:sym typeface="Lustria"/>
              </a:rPr>
              <a:t>+I</a:t>
            </a:r>
            <a:r>
              <a:rPr b="0" baseline="-25000" lang="ko-KR" sz="2800" strike="noStrike">
                <a:solidFill>
                  <a:srgbClr val="000000"/>
                </a:solidFill>
                <a:latin typeface="Lustria"/>
                <a:ea typeface="Lustria"/>
                <a:cs typeface="Lustria"/>
                <a:sym typeface="Lustria"/>
              </a:rPr>
              <a:t>22.5</a:t>
            </a:r>
            <a:r>
              <a:rPr b="0" lang="ko-KR" sz="2800" strike="noStrike">
                <a:solidFill>
                  <a:srgbClr val="000000"/>
                </a:solidFill>
                <a:latin typeface="Lustria"/>
                <a:ea typeface="Lustria"/>
                <a:cs typeface="Lustria"/>
                <a:sym typeface="Lustria"/>
              </a:rPr>
              <a:t>+I</a:t>
            </a:r>
            <a:r>
              <a:rPr b="0" baseline="-25000" lang="ko-KR" sz="2800" strike="noStrike">
                <a:solidFill>
                  <a:srgbClr val="000000"/>
                </a:solidFill>
                <a:latin typeface="Lustria"/>
                <a:ea typeface="Lustria"/>
                <a:cs typeface="Lustria"/>
                <a:sym typeface="Lustria"/>
              </a:rPr>
              <a:t>45</a:t>
            </a:r>
            <a:r>
              <a:rPr b="0" lang="ko-KR" sz="2800" strike="noStrike">
                <a:solidFill>
                  <a:srgbClr val="000000"/>
                </a:solidFill>
                <a:latin typeface="Lustria"/>
                <a:ea typeface="Lustria"/>
                <a:cs typeface="Lustria"/>
                <a:sym typeface="Lustria"/>
              </a:rPr>
              <a:t>+I</a:t>
            </a:r>
            <a:r>
              <a:rPr b="0" baseline="-25000" lang="ko-KR" sz="2800" strike="noStrike">
                <a:solidFill>
                  <a:srgbClr val="000000"/>
                </a:solidFill>
                <a:latin typeface="Lustria"/>
                <a:ea typeface="Lustria"/>
                <a:cs typeface="Lustria"/>
                <a:sym typeface="Lustria"/>
              </a:rPr>
              <a:t>67.5</a:t>
            </a:r>
            <a:r>
              <a:rPr b="0" lang="ko-KR" sz="2800" strike="noStrike">
                <a:solidFill>
                  <a:srgbClr val="000000"/>
                </a:solidFill>
                <a:latin typeface="Lustria"/>
                <a:ea typeface="Lustria"/>
                <a:cs typeface="Lustria"/>
                <a:sym typeface="Lustria"/>
              </a:rPr>
              <a:t>]/2)</a:t>
            </a:r>
            <a:endParaRPr b="0" sz="2800" strike="noStrike">
              <a:solidFill>
                <a:srgbClr val="000000"/>
              </a:solidFill>
              <a:latin typeface="Arial"/>
              <a:ea typeface="Arial"/>
              <a:cs typeface="Arial"/>
              <a:sym typeface="Arial"/>
            </a:endParaRPr>
          </a:p>
        </p:txBody>
      </p:sp>
      <p:pic>
        <p:nvPicPr>
          <p:cNvPr id="270" name="Google Shape;270;p51"/>
          <p:cNvPicPr preferRelativeResize="0"/>
          <p:nvPr/>
        </p:nvPicPr>
        <p:blipFill>
          <a:blip r:embed="rId3">
            <a:alphaModFix/>
          </a:blip>
          <a:stretch>
            <a:fillRect/>
          </a:stretch>
        </p:blipFill>
        <p:spPr>
          <a:xfrm>
            <a:off x="2487650" y="3429000"/>
            <a:ext cx="1036750" cy="68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52"/>
          <p:cNvPicPr preferRelativeResize="0"/>
          <p:nvPr/>
        </p:nvPicPr>
        <p:blipFill rotWithShape="1">
          <a:blip r:embed="rId3">
            <a:alphaModFix/>
          </a:blip>
          <a:srcRect b="0" l="1629" r="0" t="953"/>
          <a:stretch/>
        </p:blipFill>
        <p:spPr>
          <a:xfrm>
            <a:off x="5541840" y="1008000"/>
            <a:ext cx="6477480" cy="5326200"/>
          </a:xfrm>
          <a:prstGeom prst="rect">
            <a:avLst/>
          </a:prstGeom>
          <a:noFill/>
          <a:ln>
            <a:noFill/>
          </a:ln>
        </p:spPr>
      </p:pic>
      <p:sp>
        <p:nvSpPr>
          <p:cNvPr id="276" name="Google Shape;276;p52"/>
          <p:cNvSpPr/>
          <p:nvPr/>
        </p:nvSpPr>
        <p:spPr>
          <a:xfrm>
            <a:off x="10878480" y="2648880"/>
            <a:ext cx="829080" cy="3176640"/>
          </a:xfrm>
          <a:prstGeom prst="rect">
            <a:avLst/>
          </a:prstGeom>
          <a:noFill/>
          <a:ln cap="flat" cmpd="sng" w="28425">
            <a:solidFill>
              <a:srgbClr val="FF5B5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2"/>
          <p:cNvSpPr/>
          <p:nvPr/>
        </p:nvSpPr>
        <p:spPr>
          <a:xfrm>
            <a:off x="4763160" y="4637880"/>
            <a:ext cx="6096240" cy="360"/>
          </a:xfrm>
          <a:custGeom>
            <a:rect b="b" l="l" r="r" t="t"/>
            <a:pathLst>
              <a:path extrusionOk="0" h="21600" w="21600">
                <a:moveTo>
                  <a:pt x="0" y="0"/>
                </a:moveTo>
                <a:lnTo>
                  <a:pt x="21600" y="21600"/>
                </a:lnTo>
              </a:path>
            </a:pathLst>
          </a:custGeom>
          <a:noFill/>
          <a:ln cap="flat" cmpd="sng" w="28425">
            <a:solidFill>
              <a:srgbClr val="FF5B5B"/>
            </a:solidFill>
            <a:prstDash val="solid"/>
            <a:round/>
            <a:headEnd len="sm" w="sm" type="none"/>
            <a:tailEnd len="med" w="med" type="triangle"/>
          </a:ln>
        </p:spPr>
      </p:sp>
      <p:sp>
        <p:nvSpPr>
          <p:cNvPr id="278" name="Google Shape;278;p52"/>
          <p:cNvSpPr/>
          <p:nvPr/>
        </p:nvSpPr>
        <p:spPr>
          <a:xfrm>
            <a:off x="2656440" y="4438080"/>
            <a:ext cx="230724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ko-KR" sz="2000" strike="noStrike">
                <a:solidFill>
                  <a:srgbClr val="000000"/>
                </a:solidFill>
                <a:latin typeface="Lustria"/>
                <a:ea typeface="Lustria"/>
                <a:cs typeface="Lustria"/>
                <a:sym typeface="Lustria"/>
              </a:rPr>
              <a:t>Polarized degree</a:t>
            </a:r>
            <a:endParaRPr b="0" sz="2000" strike="noStrike">
              <a:solidFill>
                <a:schemeClr val="dk1"/>
              </a:solidFill>
              <a:latin typeface="Arial"/>
              <a:ea typeface="Arial"/>
              <a:cs typeface="Arial"/>
              <a:sym typeface="Arial"/>
            </a:endParaRPr>
          </a:p>
        </p:txBody>
      </p:sp>
      <p:sp>
        <p:nvSpPr>
          <p:cNvPr id="279" name="Google Shape;279;p52"/>
          <p:cNvSpPr txBox="1"/>
          <p:nvPr/>
        </p:nvSpPr>
        <p:spPr>
          <a:xfrm>
            <a:off x="838080" y="606960"/>
            <a:ext cx="10515240" cy="1218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2. Polarimetry</a:t>
            </a:r>
            <a:endParaRPr b="0" sz="4800" strike="noStrike">
              <a:solidFill>
                <a:srgbClr val="000000"/>
              </a:solidFill>
              <a:latin typeface="Arial"/>
              <a:ea typeface="Arial"/>
              <a:cs typeface="Arial"/>
              <a:sym typeface="Arial"/>
            </a:endParaRPr>
          </a:p>
        </p:txBody>
      </p:sp>
      <p:sp>
        <p:nvSpPr>
          <p:cNvPr id="280" name="Google Shape;280;p52"/>
          <p:cNvSpPr txBox="1"/>
          <p:nvPr/>
        </p:nvSpPr>
        <p:spPr>
          <a:xfrm>
            <a:off x="1112400" y="1825560"/>
            <a:ext cx="1024092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lang="ko-KR" sz="2800" strike="noStrike">
                <a:solidFill>
                  <a:srgbClr val="000000"/>
                </a:solidFill>
                <a:latin typeface="Lustria"/>
                <a:ea typeface="Lustria"/>
                <a:cs typeface="Lustria"/>
                <a:sym typeface="Lustria"/>
              </a:rPr>
              <a:t>3) Observation schedule</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lang="ko-KR" sz="2000" strike="noStrike">
                <a:solidFill>
                  <a:srgbClr val="000000"/>
                </a:solidFill>
                <a:latin typeface="Lustria"/>
                <a:ea typeface="Lustria"/>
                <a:cs typeface="Lustria"/>
                <a:sym typeface="Lustria"/>
              </a:rPr>
              <a:t> </a:t>
            </a:r>
            <a:r>
              <a:rPr b="0" lang="ko-KR" sz="2300" strike="noStrike">
                <a:solidFill>
                  <a:srgbClr val="000000"/>
                </a:solidFill>
                <a:latin typeface="Lustria"/>
                <a:ea typeface="Lustria"/>
                <a:cs typeface="Lustria"/>
                <a:sym typeface="Lustria"/>
              </a:rPr>
              <a:t>Usual photometry with</a:t>
            </a:r>
            <a:endParaRPr b="0" sz="23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lang="ko-KR" sz="2300" strike="noStrike">
                <a:solidFill>
                  <a:srgbClr val="000000"/>
                </a:solidFill>
                <a:latin typeface="Lustria"/>
                <a:ea typeface="Lustria"/>
                <a:cs typeface="Lustria"/>
                <a:sym typeface="Lustria"/>
              </a:rPr>
              <a:t> </a:t>
            </a:r>
            <a:r>
              <a:rPr lang="ko-KR" sz="2300">
                <a:latin typeface="Lustria"/>
                <a:ea typeface="Lustria"/>
                <a:cs typeface="Lustria"/>
                <a:sym typeface="Lustria"/>
              </a:rPr>
              <a:t>variation of</a:t>
            </a:r>
            <a:r>
              <a:rPr b="0" lang="ko-KR" sz="2300" strike="noStrike">
                <a:solidFill>
                  <a:srgbClr val="000000"/>
                </a:solidFill>
                <a:latin typeface="Lustria"/>
                <a:ea typeface="Lustria"/>
                <a:cs typeface="Lustria"/>
                <a:sym typeface="Lustria"/>
              </a:rPr>
              <a:t> polariz</a:t>
            </a:r>
            <a:r>
              <a:rPr lang="ko-KR" sz="2300">
                <a:latin typeface="Lustria"/>
                <a:ea typeface="Lustria"/>
                <a:cs typeface="Lustria"/>
                <a:sym typeface="Lustria"/>
              </a:rPr>
              <a:t>ation</a:t>
            </a:r>
            <a:r>
              <a:rPr b="0" lang="ko-KR" sz="2300" strike="noStrike">
                <a:solidFill>
                  <a:srgbClr val="000000"/>
                </a:solidFill>
                <a:latin typeface="Lustria"/>
                <a:ea typeface="Lustria"/>
                <a:cs typeface="Lustria"/>
                <a:sym typeface="Lustria"/>
              </a:rPr>
              <a:t> degree</a:t>
            </a:r>
            <a:endParaRPr b="0" sz="23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lang="ko-KR" sz="2300" strike="noStrike">
                <a:solidFill>
                  <a:srgbClr val="000000"/>
                </a:solidFill>
                <a:latin typeface="Lustria"/>
                <a:ea typeface="Lustria"/>
                <a:cs typeface="Lustria"/>
                <a:sym typeface="Lustria"/>
              </a:rPr>
              <a:t>        ( 0° / 22.5° / 45° / 67.5° )</a:t>
            </a:r>
            <a:endParaRPr b="0" sz="2300" strike="noStrike">
              <a:solidFill>
                <a:srgbClr val="000000"/>
              </a:solidFill>
              <a:latin typeface="Arial"/>
              <a:ea typeface="Arial"/>
              <a:cs typeface="Arial"/>
              <a:sym typeface="Arial"/>
            </a:endParaRPr>
          </a:p>
        </p:txBody>
      </p:sp>
      <p:sp>
        <p:nvSpPr>
          <p:cNvPr id="281" name="Google Shape;281;p52"/>
          <p:cNvSpPr/>
          <p:nvPr/>
        </p:nvSpPr>
        <p:spPr>
          <a:xfrm>
            <a:off x="2671525" y="4512275"/>
            <a:ext cx="2091600" cy="39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2"/>
          <p:cNvSpPr txBox="1"/>
          <p:nvPr/>
        </p:nvSpPr>
        <p:spPr>
          <a:xfrm>
            <a:off x="2188525" y="4364150"/>
            <a:ext cx="2752800" cy="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000">
                <a:latin typeface="Lustria"/>
                <a:ea typeface="Lustria"/>
                <a:cs typeface="Lustria"/>
                <a:sym typeface="Lustria"/>
              </a:rPr>
              <a:t>Polarization Degree</a:t>
            </a:r>
            <a:endParaRPr sz="2000">
              <a:latin typeface="Lustria"/>
              <a:ea typeface="Lustria"/>
              <a:cs typeface="Lustria"/>
              <a:sym typeface="Lust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3"/>
          <p:cNvSpPr txBox="1"/>
          <p:nvPr/>
        </p:nvSpPr>
        <p:spPr>
          <a:xfrm>
            <a:off x="838080" y="606960"/>
            <a:ext cx="10515240" cy="1218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Results </a:t>
            </a:r>
            <a:endParaRPr b="0" sz="2800" strike="noStrike">
              <a:solidFill>
                <a:srgbClr val="000000"/>
              </a:solidFill>
              <a:latin typeface="Arial"/>
              <a:ea typeface="Arial"/>
              <a:cs typeface="Arial"/>
              <a:sym typeface="Arial"/>
            </a:endParaRPr>
          </a:p>
        </p:txBody>
      </p:sp>
      <p:sp>
        <p:nvSpPr>
          <p:cNvPr id="288" name="Google Shape;288;p53"/>
          <p:cNvSpPr txBox="1"/>
          <p:nvPr/>
        </p:nvSpPr>
        <p:spPr>
          <a:xfrm>
            <a:off x="1041480" y="1825560"/>
            <a:ext cx="10312200" cy="4350960"/>
          </a:xfrm>
          <a:prstGeom prst="rect">
            <a:avLst/>
          </a:prstGeom>
          <a:noFill/>
          <a:ln>
            <a:noFill/>
          </a:ln>
        </p:spPr>
        <p:txBody>
          <a:bodyPr anchorCtr="0" anchor="t" bIns="45700" lIns="91425" spcFirstLastPara="1" rIns="91425" wrap="square" tIns="45700">
            <a:noAutofit/>
          </a:bodyPr>
          <a:lstStyle/>
          <a:p>
            <a:pPr indent="-514080" lvl="0" marL="514440" marR="0" rtl="0" algn="l">
              <a:lnSpc>
                <a:spcPct val="90000"/>
              </a:lnSpc>
              <a:spcBef>
                <a:spcPts val="0"/>
              </a:spcBef>
              <a:spcAft>
                <a:spcPts val="0"/>
              </a:spcAft>
              <a:buClr>
                <a:srgbClr val="000000"/>
              </a:buClr>
              <a:buSzPts val="2800"/>
              <a:buFont typeface="Arial"/>
              <a:buAutoNum type="arabicParenR"/>
            </a:pPr>
            <a:r>
              <a:rPr b="0" lang="ko-KR" sz="2800" strike="noStrike">
                <a:solidFill>
                  <a:srgbClr val="000000"/>
                </a:solidFill>
                <a:latin typeface="Lustria"/>
                <a:ea typeface="Lustria"/>
                <a:cs typeface="Lustria"/>
                <a:sym typeface="Lustria"/>
              </a:rPr>
              <a:t>Extinction coefficient </a:t>
            </a:r>
            <a:r>
              <a:rPr b="0" lang="ko-KR" sz="2000" strike="noStrike">
                <a:solidFill>
                  <a:srgbClr val="000000"/>
                </a:solidFill>
                <a:latin typeface="Lustria"/>
                <a:ea typeface="Lustria"/>
                <a:cs typeface="Lustria"/>
                <a:sym typeface="Lustria"/>
              </a:rPr>
              <a:t>(</a:t>
            </a:r>
            <a:r>
              <a:rPr lang="ko-KR" sz="2000">
                <a:latin typeface="Lustria"/>
                <a:ea typeface="Lustria"/>
                <a:cs typeface="Lustria"/>
                <a:sym typeface="Lustria"/>
              </a:rPr>
              <a:t>Mrk 421 on April 17th, </a:t>
            </a:r>
            <a:r>
              <a:rPr b="0" lang="ko-KR" sz="2000" strike="noStrike">
                <a:solidFill>
                  <a:srgbClr val="000000"/>
                </a:solidFill>
                <a:latin typeface="Lustria"/>
                <a:ea typeface="Lustria"/>
                <a:cs typeface="Lustria"/>
                <a:sym typeface="Lustria"/>
              </a:rPr>
              <a:t>g’ r’ i’ </a:t>
            </a:r>
            <a:r>
              <a:rPr lang="ko-KR" sz="2000">
                <a:latin typeface="Lustria"/>
                <a:ea typeface="Lustria"/>
                <a:cs typeface="Lustria"/>
                <a:sym typeface="Lustria"/>
              </a:rPr>
              <a:t>band</a:t>
            </a:r>
            <a:r>
              <a:rPr b="0" lang="ko-KR" sz="2000" strike="noStrike">
                <a:solidFill>
                  <a:srgbClr val="000000"/>
                </a:solidFill>
                <a:latin typeface="Lustria"/>
                <a:ea typeface="Lustria"/>
                <a:cs typeface="Lustria"/>
                <a:sym typeface="Lustria"/>
              </a:rPr>
              <a:t> in order)  </a:t>
            </a:r>
            <a:endParaRPr b="0" sz="20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000" strike="noStrike">
              <a:solidFill>
                <a:srgbClr val="000000"/>
              </a:solidFill>
              <a:latin typeface="Arial"/>
              <a:ea typeface="Arial"/>
              <a:cs typeface="Arial"/>
              <a:sym typeface="Arial"/>
            </a:endParaRPr>
          </a:p>
        </p:txBody>
      </p:sp>
      <p:pic>
        <p:nvPicPr>
          <p:cNvPr id="289" name="Google Shape;289;p53"/>
          <p:cNvPicPr preferRelativeResize="0"/>
          <p:nvPr/>
        </p:nvPicPr>
        <p:blipFill rotWithShape="1">
          <a:blip r:embed="rId3">
            <a:alphaModFix/>
          </a:blip>
          <a:srcRect b="0" l="0" r="0" t="0"/>
          <a:stretch/>
        </p:blipFill>
        <p:spPr>
          <a:xfrm>
            <a:off x="366850" y="2755225"/>
            <a:ext cx="4002444" cy="2668175"/>
          </a:xfrm>
          <a:prstGeom prst="rect">
            <a:avLst/>
          </a:prstGeom>
          <a:noFill/>
          <a:ln>
            <a:noFill/>
          </a:ln>
        </p:spPr>
      </p:pic>
      <p:pic>
        <p:nvPicPr>
          <p:cNvPr id="290" name="Google Shape;290;p53"/>
          <p:cNvPicPr preferRelativeResize="0"/>
          <p:nvPr/>
        </p:nvPicPr>
        <p:blipFill rotWithShape="1">
          <a:blip r:embed="rId4">
            <a:alphaModFix/>
          </a:blip>
          <a:srcRect b="0" l="0" r="0" t="0"/>
          <a:stretch/>
        </p:blipFill>
        <p:spPr>
          <a:xfrm>
            <a:off x="4181992" y="2755225"/>
            <a:ext cx="4002444" cy="2668175"/>
          </a:xfrm>
          <a:prstGeom prst="rect">
            <a:avLst/>
          </a:prstGeom>
          <a:noFill/>
          <a:ln>
            <a:noFill/>
          </a:ln>
        </p:spPr>
      </p:pic>
      <p:pic>
        <p:nvPicPr>
          <p:cNvPr id="291" name="Google Shape;291;p53"/>
          <p:cNvPicPr preferRelativeResize="0"/>
          <p:nvPr/>
        </p:nvPicPr>
        <p:blipFill rotWithShape="1">
          <a:blip r:embed="rId5">
            <a:alphaModFix/>
          </a:blip>
          <a:srcRect b="0" l="0" r="0" t="0"/>
          <a:stretch/>
        </p:blipFill>
        <p:spPr>
          <a:xfrm>
            <a:off x="7934931" y="2755225"/>
            <a:ext cx="4002444" cy="2668175"/>
          </a:xfrm>
          <a:prstGeom prst="rect">
            <a:avLst/>
          </a:prstGeom>
          <a:noFill/>
          <a:ln>
            <a:noFill/>
          </a:ln>
        </p:spPr>
      </p:pic>
      <p:sp>
        <p:nvSpPr>
          <p:cNvPr id="292" name="Google Shape;292;p53"/>
          <p:cNvSpPr txBox="1"/>
          <p:nvPr/>
        </p:nvSpPr>
        <p:spPr>
          <a:xfrm>
            <a:off x="4262250" y="5622775"/>
            <a:ext cx="3666900" cy="8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KR" sz="2400"/>
              <a:t>No linear relation found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nvSpPr>
        <p:spPr>
          <a:xfrm>
            <a:off x="838080" y="606960"/>
            <a:ext cx="10515240" cy="1218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Results </a:t>
            </a:r>
            <a:endParaRPr b="0" sz="2800" strike="noStrike">
              <a:solidFill>
                <a:srgbClr val="000000"/>
              </a:solidFill>
              <a:latin typeface="Arial"/>
              <a:ea typeface="Arial"/>
              <a:cs typeface="Arial"/>
              <a:sym typeface="Arial"/>
            </a:endParaRPr>
          </a:p>
        </p:txBody>
      </p:sp>
      <p:sp>
        <p:nvSpPr>
          <p:cNvPr id="298" name="Google Shape;298;p54"/>
          <p:cNvSpPr txBox="1"/>
          <p:nvPr/>
        </p:nvSpPr>
        <p:spPr>
          <a:xfrm>
            <a:off x="1041480" y="1825560"/>
            <a:ext cx="1031220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lang="ko-KR" sz="2800" strike="noStrike">
                <a:solidFill>
                  <a:srgbClr val="000000"/>
                </a:solidFill>
                <a:latin typeface="Lustria"/>
                <a:ea typeface="Lustria"/>
                <a:cs typeface="Lustria"/>
                <a:sym typeface="Lustria"/>
              </a:rPr>
              <a:t>2)   Linear fitting </a:t>
            </a:r>
            <a:r>
              <a:rPr b="0" lang="ko-KR" sz="2000" strike="noStrike">
                <a:solidFill>
                  <a:srgbClr val="000000"/>
                </a:solidFill>
                <a:latin typeface="Lustria"/>
                <a:ea typeface="Lustria"/>
                <a:cs typeface="Lustria"/>
                <a:sym typeface="Lustria"/>
              </a:rPr>
              <a:t>(g’ r’ i’ </a:t>
            </a:r>
            <a:r>
              <a:rPr lang="ko-KR" sz="2000">
                <a:latin typeface="Lustria"/>
                <a:ea typeface="Lustria"/>
                <a:cs typeface="Lustria"/>
                <a:sym typeface="Lustria"/>
              </a:rPr>
              <a:t>band</a:t>
            </a:r>
            <a:r>
              <a:rPr b="0" lang="ko-KR" sz="2000" strike="noStrike">
                <a:solidFill>
                  <a:srgbClr val="000000"/>
                </a:solidFill>
                <a:latin typeface="Lustria"/>
                <a:ea typeface="Lustria"/>
                <a:cs typeface="Lustria"/>
                <a:sym typeface="Lustria"/>
              </a:rPr>
              <a:t> in order) - </a:t>
            </a:r>
            <a:r>
              <a:rPr lang="ko-KR" sz="2000">
                <a:latin typeface="Lustria"/>
                <a:ea typeface="Lustria"/>
                <a:cs typeface="Lustria"/>
                <a:sym typeface="Lustria"/>
              </a:rPr>
              <a:t>April</a:t>
            </a:r>
            <a:r>
              <a:rPr b="0" lang="ko-KR" sz="2000" strike="noStrike">
                <a:solidFill>
                  <a:srgbClr val="000000"/>
                </a:solidFill>
                <a:latin typeface="Lustria"/>
                <a:ea typeface="Lustria"/>
                <a:cs typeface="Lustria"/>
                <a:sym typeface="Lustria"/>
              </a:rPr>
              <a:t> </a:t>
            </a:r>
            <a:r>
              <a:rPr lang="ko-KR" sz="2000">
                <a:latin typeface="Lustria"/>
                <a:ea typeface="Lustria"/>
                <a:cs typeface="Lustria"/>
                <a:sym typeface="Lustria"/>
              </a:rPr>
              <a:t>17th</a:t>
            </a:r>
            <a:endParaRPr b="0" sz="20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000" strike="noStrike">
              <a:solidFill>
                <a:srgbClr val="000000"/>
              </a:solidFill>
              <a:latin typeface="Arial"/>
              <a:ea typeface="Arial"/>
              <a:cs typeface="Arial"/>
              <a:sym typeface="Arial"/>
            </a:endParaRPr>
          </a:p>
        </p:txBody>
      </p:sp>
      <p:pic>
        <p:nvPicPr>
          <p:cNvPr id="299" name="Google Shape;299;p54"/>
          <p:cNvPicPr preferRelativeResize="0"/>
          <p:nvPr/>
        </p:nvPicPr>
        <p:blipFill rotWithShape="1">
          <a:blip r:embed="rId3">
            <a:alphaModFix/>
          </a:blip>
          <a:srcRect b="0" l="0" r="0" t="0"/>
          <a:stretch/>
        </p:blipFill>
        <p:spPr>
          <a:xfrm>
            <a:off x="138240" y="2643840"/>
            <a:ext cx="4169520" cy="2779560"/>
          </a:xfrm>
          <a:prstGeom prst="rect">
            <a:avLst/>
          </a:prstGeom>
          <a:noFill/>
          <a:ln>
            <a:noFill/>
          </a:ln>
        </p:spPr>
      </p:pic>
      <p:pic>
        <p:nvPicPr>
          <p:cNvPr id="300" name="Google Shape;300;p54"/>
          <p:cNvPicPr preferRelativeResize="0"/>
          <p:nvPr/>
        </p:nvPicPr>
        <p:blipFill rotWithShape="1">
          <a:blip r:embed="rId4">
            <a:alphaModFix/>
          </a:blip>
          <a:srcRect b="0" l="0" r="0" t="0"/>
          <a:stretch/>
        </p:blipFill>
        <p:spPr>
          <a:xfrm>
            <a:off x="4112640" y="2643840"/>
            <a:ext cx="4169520" cy="2779560"/>
          </a:xfrm>
          <a:prstGeom prst="rect">
            <a:avLst/>
          </a:prstGeom>
          <a:noFill/>
          <a:ln>
            <a:noFill/>
          </a:ln>
        </p:spPr>
      </p:pic>
      <p:pic>
        <p:nvPicPr>
          <p:cNvPr id="301" name="Google Shape;301;p54"/>
          <p:cNvPicPr preferRelativeResize="0"/>
          <p:nvPr/>
        </p:nvPicPr>
        <p:blipFill rotWithShape="1">
          <a:blip r:embed="rId5">
            <a:alphaModFix/>
          </a:blip>
          <a:srcRect b="0" l="0" r="0" t="0"/>
          <a:stretch/>
        </p:blipFill>
        <p:spPr>
          <a:xfrm>
            <a:off x="8022240" y="2643840"/>
            <a:ext cx="4169520" cy="27795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5"/>
          <p:cNvSpPr txBox="1"/>
          <p:nvPr/>
        </p:nvSpPr>
        <p:spPr>
          <a:xfrm>
            <a:off x="838080" y="606960"/>
            <a:ext cx="10515240" cy="1218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Results </a:t>
            </a:r>
            <a:endParaRPr b="0" sz="2800" strike="noStrike">
              <a:solidFill>
                <a:srgbClr val="000000"/>
              </a:solidFill>
              <a:latin typeface="Arial"/>
              <a:ea typeface="Arial"/>
              <a:cs typeface="Arial"/>
              <a:sym typeface="Arial"/>
            </a:endParaRPr>
          </a:p>
        </p:txBody>
      </p:sp>
      <p:sp>
        <p:nvSpPr>
          <p:cNvPr id="307" name="Google Shape;307;p55"/>
          <p:cNvSpPr txBox="1"/>
          <p:nvPr/>
        </p:nvSpPr>
        <p:spPr>
          <a:xfrm>
            <a:off x="1041480" y="1825560"/>
            <a:ext cx="1031220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ko-KR" sz="2800">
                <a:latin typeface="Lustria"/>
                <a:ea typeface="Lustria"/>
                <a:cs typeface="Lustria"/>
                <a:sym typeface="Lustria"/>
              </a:rPr>
              <a:t>2)   </a:t>
            </a:r>
            <a:r>
              <a:rPr b="0" lang="ko-KR" sz="2800" strike="noStrike">
                <a:solidFill>
                  <a:srgbClr val="000000"/>
                </a:solidFill>
                <a:latin typeface="Lustria"/>
                <a:ea typeface="Lustria"/>
                <a:cs typeface="Lustria"/>
                <a:sym typeface="Lustria"/>
              </a:rPr>
              <a:t>Linear fitting </a:t>
            </a:r>
            <a:r>
              <a:rPr b="0" lang="ko-KR" sz="2000" strike="noStrike">
                <a:solidFill>
                  <a:srgbClr val="000000"/>
                </a:solidFill>
                <a:latin typeface="Lustria"/>
                <a:ea typeface="Lustria"/>
                <a:cs typeface="Lustria"/>
                <a:sym typeface="Lustria"/>
              </a:rPr>
              <a:t>(g’ r’ i’ filter in order) </a:t>
            </a:r>
            <a:r>
              <a:rPr lang="ko-KR" sz="2000">
                <a:latin typeface="Lustria"/>
                <a:ea typeface="Lustria"/>
                <a:cs typeface="Lustria"/>
                <a:sym typeface="Lustria"/>
              </a:rPr>
              <a:t>- 8th of May (51 UMa included)</a:t>
            </a:r>
            <a:r>
              <a:rPr b="0" lang="ko-KR" sz="2000" strike="noStrike">
                <a:solidFill>
                  <a:srgbClr val="000000"/>
                </a:solidFill>
                <a:latin typeface="Lustria"/>
                <a:ea typeface="Lustria"/>
                <a:cs typeface="Lustria"/>
                <a:sym typeface="Lustria"/>
              </a:rPr>
              <a:t> </a:t>
            </a:r>
            <a:endParaRPr b="0" sz="20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000" strike="noStrike">
              <a:solidFill>
                <a:srgbClr val="000000"/>
              </a:solidFill>
              <a:latin typeface="Arial"/>
              <a:ea typeface="Arial"/>
              <a:cs typeface="Arial"/>
              <a:sym typeface="Arial"/>
            </a:endParaRPr>
          </a:p>
        </p:txBody>
      </p:sp>
      <p:pic>
        <p:nvPicPr>
          <p:cNvPr id="308" name="Google Shape;308;p55"/>
          <p:cNvPicPr preferRelativeResize="0"/>
          <p:nvPr/>
        </p:nvPicPr>
        <p:blipFill rotWithShape="1">
          <a:blip r:embed="rId3">
            <a:alphaModFix/>
          </a:blip>
          <a:srcRect b="0" l="0" r="0" t="0"/>
          <a:stretch/>
        </p:blipFill>
        <p:spPr>
          <a:xfrm>
            <a:off x="138240" y="2643840"/>
            <a:ext cx="4169520" cy="2779560"/>
          </a:xfrm>
          <a:prstGeom prst="rect">
            <a:avLst/>
          </a:prstGeom>
          <a:noFill/>
          <a:ln>
            <a:noFill/>
          </a:ln>
        </p:spPr>
      </p:pic>
      <p:pic>
        <p:nvPicPr>
          <p:cNvPr id="309" name="Google Shape;309;p55"/>
          <p:cNvPicPr preferRelativeResize="0"/>
          <p:nvPr/>
        </p:nvPicPr>
        <p:blipFill rotWithShape="1">
          <a:blip r:embed="rId4">
            <a:alphaModFix/>
          </a:blip>
          <a:srcRect b="0" l="0" r="0" t="0"/>
          <a:stretch/>
        </p:blipFill>
        <p:spPr>
          <a:xfrm>
            <a:off x="4112640" y="2643840"/>
            <a:ext cx="4169520" cy="2779560"/>
          </a:xfrm>
          <a:prstGeom prst="rect">
            <a:avLst/>
          </a:prstGeom>
          <a:noFill/>
          <a:ln>
            <a:noFill/>
          </a:ln>
        </p:spPr>
      </p:pic>
      <p:pic>
        <p:nvPicPr>
          <p:cNvPr id="310" name="Google Shape;310;p55"/>
          <p:cNvPicPr preferRelativeResize="0"/>
          <p:nvPr/>
        </p:nvPicPr>
        <p:blipFill rotWithShape="1">
          <a:blip r:embed="rId5">
            <a:alphaModFix/>
          </a:blip>
          <a:srcRect b="0" l="0" r="0" t="0"/>
          <a:stretch/>
        </p:blipFill>
        <p:spPr>
          <a:xfrm>
            <a:off x="8022240" y="2643840"/>
            <a:ext cx="4169520" cy="27795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nvSpPr>
        <p:spPr>
          <a:xfrm>
            <a:off x="838080" y="606960"/>
            <a:ext cx="10515300" cy="1218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Results </a:t>
            </a:r>
            <a:endParaRPr b="0" sz="2800" strike="noStrike">
              <a:solidFill>
                <a:srgbClr val="000000"/>
              </a:solidFill>
              <a:latin typeface="Arial"/>
              <a:ea typeface="Arial"/>
              <a:cs typeface="Arial"/>
              <a:sym typeface="Arial"/>
            </a:endParaRPr>
          </a:p>
        </p:txBody>
      </p:sp>
      <p:sp>
        <p:nvSpPr>
          <p:cNvPr id="316" name="Google Shape;316;p56"/>
          <p:cNvSpPr txBox="1"/>
          <p:nvPr/>
        </p:nvSpPr>
        <p:spPr>
          <a:xfrm>
            <a:off x="1041480" y="1825560"/>
            <a:ext cx="10312200" cy="4350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ko-KR" sz="2800">
                <a:latin typeface="Lustria"/>
                <a:ea typeface="Lustria"/>
                <a:cs typeface="Lustria"/>
                <a:sym typeface="Lustria"/>
              </a:rPr>
              <a:t>2)   </a:t>
            </a:r>
            <a:r>
              <a:rPr b="0" lang="ko-KR" sz="2800" strike="noStrike">
                <a:solidFill>
                  <a:srgbClr val="000000"/>
                </a:solidFill>
                <a:latin typeface="Lustria"/>
                <a:ea typeface="Lustria"/>
                <a:cs typeface="Lustria"/>
                <a:sym typeface="Lustria"/>
              </a:rPr>
              <a:t>Linear fitting </a:t>
            </a:r>
            <a:r>
              <a:rPr b="0" lang="ko-KR" sz="2000" strike="noStrike">
                <a:solidFill>
                  <a:srgbClr val="000000"/>
                </a:solidFill>
                <a:latin typeface="Lustria"/>
                <a:ea typeface="Lustria"/>
                <a:cs typeface="Lustria"/>
                <a:sym typeface="Lustria"/>
              </a:rPr>
              <a:t>(g’ r’ i’ filter in order) </a:t>
            </a:r>
            <a:r>
              <a:rPr lang="ko-KR" sz="2000">
                <a:latin typeface="Lustria"/>
                <a:ea typeface="Lustria"/>
                <a:cs typeface="Lustria"/>
                <a:sym typeface="Lustria"/>
              </a:rPr>
              <a:t>- 8th of May (51 UMa not included)</a:t>
            </a:r>
            <a:r>
              <a:rPr b="0" lang="ko-KR" sz="2000" strike="noStrike">
                <a:solidFill>
                  <a:srgbClr val="000000"/>
                </a:solidFill>
                <a:latin typeface="Lustria"/>
                <a:ea typeface="Lustria"/>
                <a:cs typeface="Lustria"/>
                <a:sym typeface="Lustria"/>
              </a:rPr>
              <a:t> </a:t>
            </a:r>
            <a:endParaRPr b="0" sz="20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000" strike="noStrike">
              <a:solidFill>
                <a:srgbClr val="000000"/>
              </a:solidFill>
              <a:latin typeface="Arial"/>
              <a:ea typeface="Arial"/>
              <a:cs typeface="Arial"/>
              <a:sym typeface="Arial"/>
            </a:endParaRPr>
          </a:p>
        </p:txBody>
      </p:sp>
      <p:pic>
        <p:nvPicPr>
          <p:cNvPr id="317" name="Google Shape;317;p56"/>
          <p:cNvPicPr preferRelativeResize="0"/>
          <p:nvPr/>
        </p:nvPicPr>
        <p:blipFill>
          <a:blip r:embed="rId3">
            <a:alphaModFix/>
          </a:blip>
          <a:stretch>
            <a:fillRect/>
          </a:stretch>
        </p:blipFill>
        <p:spPr>
          <a:xfrm>
            <a:off x="343825" y="2688300"/>
            <a:ext cx="3910867" cy="2607250"/>
          </a:xfrm>
          <a:prstGeom prst="rect">
            <a:avLst/>
          </a:prstGeom>
          <a:noFill/>
          <a:ln>
            <a:noFill/>
          </a:ln>
        </p:spPr>
      </p:pic>
      <p:pic>
        <p:nvPicPr>
          <p:cNvPr id="318" name="Google Shape;318;p56"/>
          <p:cNvPicPr preferRelativeResize="0"/>
          <p:nvPr/>
        </p:nvPicPr>
        <p:blipFill>
          <a:blip r:embed="rId4">
            <a:alphaModFix/>
          </a:blip>
          <a:stretch>
            <a:fillRect/>
          </a:stretch>
        </p:blipFill>
        <p:spPr>
          <a:xfrm>
            <a:off x="7950308" y="2688300"/>
            <a:ext cx="3910867" cy="2607250"/>
          </a:xfrm>
          <a:prstGeom prst="rect">
            <a:avLst/>
          </a:prstGeom>
          <a:noFill/>
          <a:ln>
            <a:noFill/>
          </a:ln>
        </p:spPr>
      </p:pic>
      <p:pic>
        <p:nvPicPr>
          <p:cNvPr id="319" name="Google Shape;319;p56"/>
          <p:cNvPicPr preferRelativeResize="0"/>
          <p:nvPr/>
        </p:nvPicPr>
        <p:blipFill>
          <a:blip r:embed="rId5">
            <a:alphaModFix/>
          </a:blip>
          <a:stretch>
            <a:fillRect/>
          </a:stretch>
        </p:blipFill>
        <p:spPr>
          <a:xfrm>
            <a:off x="4096871" y="2688300"/>
            <a:ext cx="3910867" cy="2607250"/>
          </a:xfrm>
          <a:prstGeom prst="rect">
            <a:avLst/>
          </a:prstGeom>
          <a:noFill/>
          <a:ln>
            <a:noFill/>
          </a:ln>
        </p:spPr>
      </p:pic>
      <p:sp>
        <p:nvSpPr>
          <p:cNvPr id="320" name="Google Shape;320;p56"/>
          <p:cNvSpPr txBox="1"/>
          <p:nvPr/>
        </p:nvSpPr>
        <p:spPr>
          <a:xfrm>
            <a:off x="2784113" y="5661400"/>
            <a:ext cx="6536400" cy="8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KR" sz="2400"/>
              <a:t>Standard stars nor 51 UMa are reliable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nvSpPr>
        <p:spPr>
          <a:xfrm>
            <a:off x="838080" y="606960"/>
            <a:ext cx="10515300" cy="1218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Results </a:t>
            </a:r>
            <a:endParaRPr b="0" sz="2800" strike="noStrike">
              <a:solidFill>
                <a:srgbClr val="000000"/>
              </a:solidFill>
              <a:latin typeface="Arial"/>
              <a:ea typeface="Arial"/>
              <a:cs typeface="Arial"/>
              <a:sym typeface="Arial"/>
            </a:endParaRPr>
          </a:p>
        </p:txBody>
      </p:sp>
      <p:sp>
        <p:nvSpPr>
          <p:cNvPr id="326" name="Google Shape;326;p57"/>
          <p:cNvSpPr txBox="1"/>
          <p:nvPr/>
        </p:nvSpPr>
        <p:spPr>
          <a:xfrm>
            <a:off x="1041480" y="1825560"/>
            <a:ext cx="10312200" cy="4350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ko-KR" sz="2800">
                <a:latin typeface="Lustria"/>
                <a:ea typeface="Lustria"/>
                <a:cs typeface="Lustria"/>
                <a:sym typeface="Lustria"/>
              </a:rPr>
              <a:t>3</a:t>
            </a:r>
            <a:r>
              <a:rPr lang="ko-KR" sz="2800">
                <a:latin typeface="Lustria"/>
                <a:ea typeface="Lustria"/>
                <a:cs typeface="Lustria"/>
                <a:sym typeface="Lustria"/>
              </a:rPr>
              <a:t>)   Photometry results (magnitudes)</a:t>
            </a:r>
            <a:endParaRPr b="0" sz="2000" strike="noStrike">
              <a:solidFill>
                <a:srgbClr val="000000"/>
              </a:solidFill>
              <a:latin typeface="Arial"/>
              <a:ea typeface="Arial"/>
              <a:cs typeface="Arial"/>
              <a:sym typeface="Arial"/>
            </a:endParaRPr>
          </a:p>
        </p:txBody>
      </p:sp>
      <p:graphicFrame>
        <p:nvGraphicFramePr>
          <p:cNvPr id="327" name="Google Shape;327;p57"/>
          <p:cNvGraphicFramePr/>
          <p:nvPr/>
        </p:nvGraphicFramePr>
        <p:xfrm>
          <a:off x="838363" y="2890075"/>
          <a:ext cx="3000000" cy="3000000"/>
        </p:xfrm>
        <a:graphic>
          <a:graphicData uri="http://schemas.openxmlformats.org/drawingml/2006/table">
            <a:tbl>
              <a:tblPr>
                <a:noFill/>
                <a:tableStyleId>{EE4E74D2-4542-4CE6-8F4A-4E452A414948}</a:tableStyleId>
              </a:tblPr>
              <a:tblGrid>
                <a:gridCol w="2865575"/>
                <a:gridCol w="2549900"/>
                <a:gridCol w="2549900"/>
                <a:gridCol w="25499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KR"/>
                        <a:t>g’</a:t>
                      </a:r>
                      <a:endParaRPr/>
                    </a:p>
                  </a:txBody>
                  <a:tcPr marT="91425" marB="91425" marR="91425" marL="91425"/>
                </a:tc>
                <a:tc>
                  <a:txBody>
                    <a:bodyPr/>
                    <a:lstStyle/>
                    <a:p>
                      <a:pPr indent="0" lvl="0" marL="0" rtl="0" algn="l">
                        <a:spcBef>
                          <a:spcPts val="0"/>
                        </a:spcBef>
                        <a:spcAft>
                          <a:spcPts val="0"/>
                        </a:spcAft>
                        <a:buNone/>
                      </a:pPr>
                      <a:r>
                        <a:rPr lang="ko-KR"/>
                        <a:t>r’</a:t>
                      </a:r>
                      <a:endParaRPr/>
                    </a:p>
                  </a:txBody>
                  <a:tcPr marT="91425" marB="91425" marR="91425" marL="91425"/>
                </a:tc>
                <a:tc>
                  <a:txBody>
                    <a:bodyPr/>
                    <a:lstStyle/>
                    <a:p>
                      <a:pPr indent="0" lvl="0" marL="0" rtl="0" algn="l">
                        <a:spcBef>
                          <a:spcPts val="0"/>
                        </a:spcBef>
                        <a:spcAft>
                          <a:spcPts val="0"/>
                        </a:spcAft>
                        <a:buNone/>
                      </a:pPr>
                      <a:r>
                        <a:rPr lang="ko-KR"/>
                        <a:t>i’</a:t>
                      </a:r>
                      <a:endParaRPr/>
                    </a:p>
                  </a:txBody>
                  <a:tcPr marT="91425" marB="91425" marR="91425" marL="91425"/>
                </a:tc>
              </a:tr>
              <a:tr h="381000">
                <a:tc>
                  <a:txBody>
                    <a:bodyPr/>
                    <a:lstStyle/>
                    <a:p>
                      <a:pPr indent="0" lvl="0" marL="0" rtl="0" algn="l">
                        <a:spcBef>
                          <a:spcPts val="0"/>
                        </a:spcBef>
                        <a:spcAft>
                          <a:spcPts val="0"/>
                        </a:spcAft>
                        <a:buNone/>
                      </a:pPr>
                      <a:r>
                        <a:rPr lang="ko-KR"/>
                        <a:t>17th of April</a:t>
                      </a:r>
                      <a:endParaRPr/>
                    </a:p>
                  </a:txBody>
                  <a:tcPr marT="91425" marB="91425" marR="91425" marL="91425"/>
                </a:tc>
                <a:tc>
                  <a:txBody>
                    <a:bodyPr/>
                    <a:lstStyle/>
                    <a:p>
                      <a:pPr indent="0" lvl="0" marL="0" rtl="0" algn="l">
                        <a:spcBef>
                          <a:spcPts val="0"/>
                        </a:spcBef>
                        <a:spcAft>
                          <a:spcPts val="0"/>
                        </a:spcAft>
                        <a:buNone/>
                      </a:pPr>
                      <a:r>
                        <a:rPr lang="ko-KR"/>
                        <a:t>13.10</a:t>
                      </a:r>
                      <a:endParaRPr/>
                    </a:p>
                  </a:txBody>
                  <a:tcPr marT="91425" marB="91425" marR="91425" marL="91425"/>
                </a:tc>
                <a:tc>
                  <a:txBody>
                    <a:bodyPr/>
                    <a:lstStyle/>
                    <a:p>
                      <a:pPr indent="0" lvl="0" marL="0" rtl="0" algn="l">
                        <a:spcBef>
                          <a:spcPts val="0"/>
                        </a:spcBef>
                        <a:spcAft>
                          <a:spcPts val="0"/>
                        </a:spcAft>
                        <a:buNone/>
                      </a:pPr>
                      <a:r>
                        <a:rPr lang="ko-KR"/>
                        <a:t>12.89</a:t>
                      </a:r>
                      <a:endParaRPr/>
                    </a:p>
                  </a:txBody>
                  <a:tcPr marT="91425" marB="91425" marR="91425" marL="91425"/>
                </a:tc>
                <a:tc>
                  <a:txBody>
                    <a:bodyPr/>
                    <a:lstStyle/>
                    <a:p>
                      <a:pPr indent="0" lvl="0" marL="0" rtl="0" algn="l">
                        <a:spcBef>
                          <a:spcPts val="0"/>
                        </a:spcBef>
                        <a:spcAft>
                          <a:spcPts val="0"/>
                        </a:spcAft>
                        <a:buNone/>
                      </a:pPr>
                      <a:r>
                        <a:rPr lang="ko-KR"/>
                        <a:t>12.71</a:t>
                      </a:r>
                      <a:endParaRPr/>
                    </a:p>
                  </a:txBody>
                  <a:tcPr marT="91425" marB="91425" marR="91425" marL="91425"/>
                </a:tc>
              </a:tr>
              <a:tr h="381000">
                <a:tc>
                  <a:txBody>
                    <a:bodyPr/>
                    <a:lstStyle/>
                    <a:p>
                      <a:pPr indent="0" lvl="0" marL="0" rtl="0" algn="l">
                        <a:spcBef>
                          <a:spcPts val="0"/>
                        </a:spcBef>
                        <a:spcAft>
                          <a:spcPts val="0"/>
                        </a:spcAft>
                        <a:buNone/>
                      </a:pPr>
                      <a:r>
                        <a:rPr lang="ko-KR"/>
                        <a:t>8th of May (51 UMA included)</a:t>
                      </a:r>
                      <a:endParaRPr/>
                    </a:p>
                  </a:txBody>
                  <a:tcPr marT="91425" marB="91425" marR="91425" marL="91425"/>
                </a:tc>
                <a:tc>
                  <a:txBody>
                    <a:bodyPr/>
                    <a:lstStyle/>
                    <a:p>
                      <a:pPr indent="0" lvl="0" marL="0" rtl="0" algn="l">
                        <a:spcBef>
                          <a:spcPts val="0"/>
                        </a:spcBef>
                        <a:spcAft>
                          <a:spcPts val="0"/>
                        </a:spcAft>
                        <a:buNone/>
                      </a:pPr>
                      <a:r>
                        <a:rPr lang="ko-KR"/>
                        <a:t>14.38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KR">
                          <a:solidFill>
                            <a:schemeClr val="dk1"/>
                          </a:solidFill>
                        </a:rPr>
                        <a:t>14.15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KR">
                          <a:solidFill>
                            <a:schemeClr val="dk1"/>
                          </a:solidFill>
                        </a:rPr>
                        <a:t>11.93</a:t>
                      </a:r>
                      <a:endParaRPr/>
                    </a:p>
                  </a:txBody>
                  <a:tcPr marT="91425" marB="91425" marR="91425" marL="91425"/>
                </a:tc>
              </a:tr>
              <a:tr h="381000">
                <a:tc>
                  <a:txBody>
                    <a:bodyPr/>
                    <a:lstStyle/>
                    <a:p>
                      <a:pPr indent="0" lvl="0" marL="0" rtl="0" algn="l">
                        <a:spcBef>
                          <a:spcPts val="0"/>
                        </a:spcBef>
                        <a:spcAft>
                          <a:spcPts val="0"/>
                        </a:spcAft>
                        <a:buNone/>
                      </a:pPr>
                      <a:r>
                        <a:rPr lang="ko-KR">
                          <a:solidFill>
                            <a:schemeClr val="dk1"/>
                          </a:solidFill>
                        </a:rPr>
                        <a:t>8th of May (51 UMA not included)</a:t>
                      </a:r>
                      <a:endParaRPr/>
                    </a:p>
                  </a:txBody>
                  <a:tcPr marT="91425" marB="91425" marR="91425" marL="91425"/>
                </a:tc>
                <a:tc>
                  <a:txBody>
                    <a:bodyPr/>
                    <a:lstStyle/>
                    <a:p>
                      <a:pPr indent="0" lvl="0" marL="0" rtl="0" algn="l">
                        <a:spcBef>
                          <a:spcPts val="0"/>
                        </a:spcBef>
                        <a:spcAft>
                          <a:spcPts val="0"/>
                        </a:spcAft>
                        <a:buNone/>
                      </a:pPr>
                      <a:r>
                        <a:rPr lang="ko-KR"/>
                        <a:t>19.86</a:t>
                      </a:r>
                      <a:endParaRPr/>
                    </a:p>
                  </a:txBody>
                  <a:tcPr marT="91425" marB="91425" marR="91425" marL="91425"/>
                </a:tc>
                <a:tc>
                  <a:txBody>
                    <a:bodyPr/>
                    <a:lstStyle/>
                    <a:p>
                      <a:pPr indent="0" lvl="0" marL="0" rtl="0" algn="l">
                        <a:spcBef>
                          <a:spcPts val="0"/>
                        </a:spcBef>
                        <a:spcAft>
                          <a:spcPts val="0"/>
                        </a:spcAft>
                        <a:buNone/>
                      </a:pPr>
                      <a:r>
                        <a:rPr lang="ko-KR"/>
                        <a:t>13.77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KR">
                          <a:solidFill>
                            <a:schemeClr val="dk1"/>
                          </a:solidFill>
                        </a:rPr>
                        <a:t>13.77</a:t>
                      </a:r>
                      <a:endParaRPr/>
                    </a:p>
                  </a:txBody>
                  <a:tcPr marT="91425" marB="91425" marR="91425" marL="91425"/>
                </a:tc>
              </a:tr>
              <a:tr h="381000">
                <a:tc>
                  <a:txBody>
                    <a:bodyPr/>
                    <a:lstStyle/>
                    <a:p>
                      <a:pPr indent="0" lvl="0" marL="0" rtl="0" algn="l">
                        <a:lnSpc>
                          <a:spcPct val="100000"/>
                        </a:lnSpc>
                        <a:spcBef>
                          <a:spcPts val="0"/>
                        </a:spcBef>
                        <a:spcAft>
                          <a:spcPts val="0"/>
                        </a:spcAft>
                        <a:buNone/>
                      </a:pPr>
                      <a:r>
                        <a:rPr lang="ko-KR">
                          <a:solidFill>
                            <a:schemeClr val="dk1"/>
                          </a:solidFill>
                        </a:rPr>
                        <a:t>Category</a:t>
                      </a:r>
                      <a:endParaRPr>
                        <a:solidFill>
                          <a:schemeClr val="dk1"/>
                        </a:solidFill>
                      </a:endParaRPr>
                    </a:p>
                  </a:txBody>
                  <a:tcPr marT="91425" marB="91425" marR="91425" marL="91425">
                    <a:solidFill>
                      <a:srgbClr val="EFEFEF"/>
                    </a:solidFill>
                  </a:tcPr>
                </a:tc>
                <a:tc>
                  <a:txBody>
                    <a:bodyPr/>
                    <a:lstStyle/>
                    <a:p>
                      <a:pPr indent="0" lvl="0" marL="0" rtl="0" algn="l">
                        <a:spcBef>
                          <a:spcPts val="0"/>
                        </a:spcBef>
                        <a:spcAft>
                          <a:spcPts val="0"/>
                        </a:spcAft>
                        <a:buNone/>
                      </a:pPr>
                      <a:r>
                        <a:rPr lang="ko-KR"/>
                        <a:t>13.80</a:t>
                      </a:r>
                      <a:endParaRPr/>
                    </a:p>
                  </a:txBody>
                  <a:tcPr marT="91425" marB="91425" marR="91425" marL="91425">
                    <a:solidFill>
                      <a:srgbClr val="EFEFEF"/>
                    </a:solidFill>
                  </a:tcPr>
                </a:tc>
                <a:tc>
                  <a:txBody>
                    <a:bodyPr/>
                    <a:lstStyle/>
                    <a:p>
                      <a:pPr indent="0" lvl="0" marL="0" rtl="0" algn="l">
                        <a:spcBef>
                          <a:spcPts val="0"/>
                        </a:spcBef>
                        <a:spcAft>
                          <a:spcPts val="0"/>
                        </a:spcAft>
                        <a:buNone/>
                      </a:pPr>
                      <a:r>
                        <a:rPr lang="ko-KR"/>
                        <a:t>13.09</a:t>
                      </a:r>
                      <a:endParaRPr/>
                    </a:p>
                  </a:txBody>
                  <a:tcPr marT="91425" marB="91425" marR="91425" marL="91425">
                    <a:solidFill>
                      <a:srgbClr val="EFEFEF"/>
                    </a:solidFill>
                  </a:tcPr>
                </a:tc>
                <a:tc>
                  <a:txBody>
                    <a:bodyPr/>
                    <a:lstStyle/>
                    <a:p>
                      <a:pPr indent="0" lvl="0" marL="0" rtl="0" algn="l">
                        <a:spcBef>
                          <a:spcPts val="0"/>
                        </a:spcBef>
                        <a:spcAft>
                          <a:spcPts val="0"/>
                        </a:spcAft>
                        <a:buNone/>
                      </a:pPr>
                      <a:r>
                        <a:rPr lang="ko-KR"/>
                        <a:t>12.81</a:t>
                      </a:r>
                      <a:endParaRPr/>
                    </a:p>
                  </a:txBody>
                  <a:tcPr marT="91425" marB="91425" marR="91425" marL="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nvSpPr>
        <p:spPr>
          <a:xfrm>
            <a:off x="838080" y="454560"/>
            <a:ext cx="10515300" cy="1218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Results</a:t>
            </a:r>
            <a:endParaRPr b="0" sz="2800" strike="noStrike">
              <a:solidFill>
                <a:srgbClr val="000000"/>
              </a:solidFill>
              <a:latin typeface="Arial"/>
              <a:ea typeface="Arial"/>
              <a:cs typeface="Arial"/>
              <a:sym typeface="Arial"/>
            </a:endParaRPr>
          </a:p>
        </p:txBody>
      </p:sp>
      <p:sp>
        <p:nvSpPr>
          <p:cNvPr id="333" name="Google Shape;333;p58"/>
          <p:cNvSpPr txBox="1"/>
          <p:nvPr/>
        </p:nvSpPr>
        <p:spPr>
          <a:xfrm>
            <a:off x="1041480" y="1673160"/>
            <a:ext cx="10312200" cy="4350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ko-KR" sz="2800">
                <a:latin typeface="Lustria"/>
                <a:ea typeface="Lustria"/>
                <a:cs typeface="Lustria"/>
                <a:sym typeface="Lustria"/>
              </a:rPr>
              <a:t>4</a:t>
            </a:r>
            <a:r>
              <a:rPr b="0" lang="ko-KR" sz="2800" strike="noStrike">
                <a:solidFill>
                  <a:srgbClr val="000000"/>
                </a:solidFill>
                <a:latin typeface="Lustria"/>
                <a:ea typeface="Lustria"/>
                <a:cs typeface="Lustria"/>
                <a:sym typeface="Lustria"/>
              </a:rPr>
              <a:t>)   Magnitude - polarized axis angle </a:t>
            </a:r>
            <a:r>
              <a:rPr b="0" lang="ko-KR" sz="2000" strike="noStrike">
                <a:solidFill>
                  <a:srgbClr val="000000"/>
                </a:solidFill>
                <a:latin typeface="Lustria"/>
                <a:ea typeface="Lustria"/>
                <a:cs typeface="Lustria"/>
                <a:sym typeface="Lustria"/>
              </a:rPr>
              <a:t>(g’ r’ i’ filter in order)  </a:t>
            </a:r>
            <a:endParaRPr b="0" sz="20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000" strike="noStrike">
              <a:solidFill>
                <a:srgbClr val="000000"/>
              </a:solidFill>
              <a:latin typeface="Arial"/>
              <a:ea typeface="Arial"/>
              <a:cs typeface="Arial"/>
              <a:sym typeface="Arial"/>
            </a:endParaRPr>
          </a:p>
        </p:txBody>
      </p:sp>
      <p:pic>
        <p:nvPicPr>
          <p:cNvPr id="334" name="Google Shape;334;p58"/>
          <p:cNvPicPr preferRelativeResize="0"/>
          <p:nvPr/>
        </p:nvPicPr>
        <p:blipFill>
          <a:blip r:embed="rId3">
            <a:alphaModFix/>
          </a:blip>
          <a:stretch>
            <a:fillRect/>
          </a:stretch>
        </p:blipFill>
        <p:spPr>
          <a:xfrm>
            <a:off x="502975" y="2394664"/>
            <a:ext cx="3770359" cy="2513561"/>
          </a:xfrm>
          <a:prstGeom prst="rect">
            <a:avLst/>
          </a:prstGeom>
          <a:noFill/>
          <a:ln>
            <a:noFill/>
          </a:ln>
        </p:spPr>
      </p:pic>
      <p:pic>
        <p:nvPicPr>
          <p:cNvPr id="335" name="Google Shape;335;p58"/>
          <p:cNvPicPr preferRelativeResize="0"/>
          <p:nvPr/>
        </p:nvPicPr>
        <p:blipFill>
          <a:blip r:embed="rId4">
            <a:alphaModFix/>
          </a:blip>
          <a:stretch>
            <a:fillRect/>
          </a:stretch>
        </p:blipFill>
        <p:spPr>
          <a:xfrm>
            <a:off x="4237874" y="2394664"/>
            <a:ext cx="3770359" cy="2513561"/>
          </a:xfrm>
          <a:prstGeom prst="rect">
            <a:avLst/>
          </a:prstGeom>
          <a:noFill/>
          <a:ln>
            <a:noFill/>
          </a:ln>
        </p:spPr>
      </p:pic>
      <p:pic>
        <p:nvPicPr>
          <p:cNvPr id="336" name="Google Shape;336;p58"/>
          <p:cNvPicPr preferRelativeResize="0"/>
          <p:nvPr/>
        </p:nvPicPr>
        <p:blipFill>
          <a:blip r:embed="rId5">
            <a:alphaModFix/>
          </a:blip>
          <a:stretch>
            <a:fillRect/>
          </a:stretch>
        </p:blipFill>
        <p:spPr>
          <a:xfrm>
            <a:off x="8026757" y="2394663"/>
            <a:ext cx="3770359" cy="2513561"/>
          </a:xfrm>
          <a:prstGeom prst="rect">
            <a:avLst/>
          </a:prstGeom>
          <a:noFill/>
          <a:ln>
            <a:noFill/>
          </a:ln>
        </p:spPr>
      </p:pic>
      <p:graphicFrame>
        <p:nvGraphicFramePr>
          <p:cNvPr id="337" name="Google Shape;337;p58"/>
          <p:cNvGraphicFramePr/>
          <p:nvPr/>
        </p:nvGraphicFramePr>
        <p:xfrm>
          <a:off x="826075" y="5243800"/>
          <a:ext cx="3000000" cy="3000000"/>
        </p:xfrm>
        <a:graphic>
          <a:graphicData uri="http://schemas.openxmlformats.org/drawingml/2006/table">
            <a:tbl>
              <a:tblPr>
                <a:noFill/>
                <a:tableStyleId>{EE4E74D2-4542-4CE6-8F4A-4E452A414948}</a:tableStyleId>
              </a:tblPr>
              <a:tblGrid>
                <a:gridCol w="2685750"/>
                <a:gridCol w="2685750"/>
                <a:gridCol w="2685750"/>
                <a:gridCol w="2685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KR"/>
                        <a:t>g’</a:t>
                      </a:r>
                      <a:endParaRPr/>
                    </a:p>
                  </a:txBody>
                  <a:tcPr marT="91425" marB="91425" marR="91425" marL="91425"/>
                </a:tc>
                <a:tc>
                  <a:txBody>
                    <a:bodyPr/>
                    <a:lstStyle/>
                    <a:p>
                      <a:pPr indent="0" lvl="0" marL="0" rtl="0" algn="l">
                        <a:spcBef>
                          <a:spcPts val="0"/>
                        </a:spcBef>
                        <a:spcAft>
                          <a:spcPts val="0"/>
                        </a:spcAft>
                        <a:buNone/>
                      </a:pPr>
                      <a:r>
                        <a:rPr lang="ko-KR"/>
                        <a:t>r’</a:t>
                      </a:r>
                      <a:endParaRPr/>
                    </a:p>
                  </a:txBody>
                  <a:tcPr marT="91425" marB="91425" marR="91425" marL="91425"/>
                </a:tc>
                <a:tc>
                  <a:txBody>
                    <a:bodyPr/>
                    <a:lstStyle/>
                    <a:p>
                      <a:pPr indent="0" lvl="0" marL="0" rtl="0" algn="l">
                        <a:spcBef>
                          <a:spcPts val="0"/>
                        </a:spcBef>
                        <a:spcAft>
                          <a:spcPts val="0"/>
                        </a:spcAft>
                        <a:buNone/>
                      </a:pPr>
                      <a:r>
                        <a:rPr lang="ko-KR"/>
                        <a:t>i’</a:t>
                      </a:r>
                      <a:endParaRPr/>
                    </a:p>
                  </a:txBody>
                  <a:tcPr marT="91425" marB="91425" marR="91425" marL="91425"/>
                </a:tc>
              </a:tr>
              <a:tr h="381000">
                <a:tc>
                  <a:txBody>
                    <a:bodyPr/>
                    <a:lstStyle/>
                    <a:p>
                      <a:pPr indent="0" lvl="0" marL="0" rtl="0" algn="l">
                        <a:spcBef>
                          <a:spcPts val="0"/>
                        </a:spcBef>
                        <a:spcAft>
                          <a:spcPts val="0"/>
                        </a:spcAft>
                        <a:buNone/>
                      </a:pPr>
                      <a:r>
                        <a:rPr lang="ko-KR"/>
                        <a:t>P(%)</a:t>
                      </a:r>
                      <a:endParaRPr/>
                    </a:p>
                  </a:txBody>
                  <a:tcPr marT="91425" marB="91425" marR="91425" marL="91425"/>
                </a:tc>
                <a:tc>
                  <a:txBody>
                    <a:bodyPr/>
                    <a:lstStyle/>
                    <a:p>
                      <a:pPr indent="0" lvl="0" marL="0" rtl="0" algn="l">
                        <a:spcBef>
                          <a:spcPts val="0"/>
                        </a:spcBef>
                        <a:spcAft>
                          <a:spcPts val="0"/>
                        </a:spcAft>
                        <a:buNone/>
                      </a:pPr>
                      <a:r>
                        <a:rPr lang="ko-KR"/>
                        <a:t>2.675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KR">
                          <a:solidFill>
                            <a:schemeClr val="dk1"/>
                          </a:solidFill>
                        </a:rPr>
                        <a:t>2.473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KR">
                          <a:solidFill>
                            <a:schemeClr val="dk1"/>
                          </a:solidFill>
                        </a:rPr>
                        <a:t>1.636</a:t>
                      </a:r>
                      <a:endParaRPr/>
                    </a:p>
                  </a:txBody>
                  <a:tcPr marT="91425" marB="91425" marR="91425" marL="91425"/>
                </a:tc>
              </a:tr>
              <a:tr h="381000">
                <a:tc>
                  <a:txBody>
                    <a:bodyPr/>
                    <a:lstStyle/>
                    <a:p>
                      <a:pPr indent="0" lvl="0" marL="0" rtl="0" algn="l">
                        <a:spcBef>
                          <a:spcPts val="0"/>
                        </a:spcBef>
                        <a:spcAft>
                          <a:spcPts val="0"/>
                        </a:spcAft>
                        <a:buNone/>
                      </a:pPr>
                      <a:r>
                        <a:rPr lang="ko-KR"/>
                        <a:t>Previous</a:t>
                      </a:r>
                      <a:r>
                        <a:rPr lang="ko-KR"/>
                        <a:t> Research (R band)</a:t>
                      </a:r>
                      <a:endParaRPr/>
                    </a:p>
                  </a:txBody>
                  <a:tcPr marT="91425" marB="91425" marR="91425" marL="91425"/>
                </a:tc>
                <a:tc gridSpan="3">
                  <a:txBody>
                    <a:bodyPr/>
                    <a:lstStyle/>
                    <a:p>
                      <a:pPr indent="0" lvl="0" marL="0" rtl="0" algn="l">
                        <a:spcBef>
                          <a:spcPts val="0"/>
                        </a:spcBef>
                        <a:spcAft>
                          <a:spcPts val="0"/>
                        </a:spcAft>
                        <a:buNone/>
                      </a:pPr>
                      <a:r>
                        <a:rPr lang="ko-KR"/>
                        <a:t>Primary data source showed an average of 3.62%±0.10</a:t>
                      </a:r>
                      <a:r>
                        <a:rPr lang="ko-KR">
                          <a:solidFill>
                            <a:schemeClr val="dk1"/>
                          </a:solidFill>
                        </a:rPr>
                        <a:t>% with intranight fluctuations of 1~2% </a:t>
                      </a:r>
                      <a:r>
                        <a:rPr lang="ko-KR">
                          <a:solidFill>
                            <a:schemeClr val="dk1"/>
                          </a:solidFill>
                        </a:rPr>
                        <a:t>[5]</a:t>
                      </a:r>
                      <a:endParaRPr/>
                    </a:p>
                  </a:txBody>
                  <a:tcPr marT="91425" marB="91425" marR="91425" marL="91425"/>
                </a:tc>
                <a:tc hMerge="1"/>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1"/>
          <p:cNvSpPr txBox="1"/>
          <p:nvPr/>
        </p:nvSpPr>
        <p:spPr>
          <a:xfrm>
            <a:off x="838080" y="50400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ko-KR" sz="5400" u="none" cap="none" strike="noStrike">
                <a:solidFill>
                  <a:srgbClr val="000000"/>
                </a:solidFill>
                <a:latin typeface="Lustria"/>
                <a:ea typeface="Lustria"/>
                <a:cs typeface="Lustria"/>
                <a:sym typeface="Lustria"/>
              </a:rPr>
              <a:t>▶ Contents</a:t>
            </a:r>
            <a:endParaRPr b="0" i="0" sz="5400" u="none" cap="none" strike="noStrike">
              <a:solidFill>
                <a:srgbClr val="000000"/>
              </a:solidFill>
              <a:latin typeface="Arial"/>
              <a:ea typeface="Arial"/>
              <a:cs typeface="Arial"/>
              <a:sym typeface="Arial"/>
            </a:endParaRPr>
          </a:p>
        </p:txBody>
      </p:sp>
      <p:sp>
        <p:nvSpPr>
          <p:cNvPr id="180" name="Google Shape;180;p41"/>
          <p:cNvSpPr txBox="1"/>
          <p:nvPr/>
        </p:nvSpPr>
        <p:spPr>
          <a:xfrm>
            <a:off x="1155600" y="1809720"/>
            <a:ext cx="10197720" cy="4526280"/>
          </a:xfrm>
          <a:prstGeom prst="rect">
            <a:avLst/>
          </a:prstGeom>
          <a:noFill/>
          <a:ln>
            <a:noFill/>
          </a:ln>
        </p:spPr>
        <p:txBody>
          <a:bodyPr anchorCtr="0" anchor="t" bIns="45700" lIns="91425" spcFirstLastPara="1" rIns="91425" wrap="square" tIns="45700">
            <a:noAutofit/>
          </a:bodyPr>
          <a:lstStyle/>
          <a:p>
            <a:pPr indent="-514080" lvl="0" marL="514440" marR="0" rtl="0" algn="l">
              <a:lnSpc>
                <a:spcPct val="100000"/>
              </a:lnSpc>
              <a:spcBef>
                <a:spcPts val="0"/>
              </a:spcBef>
              <a:spcAft>
                <a:spcPts val="0"/>
              </a:spcAft>
              <a:buClr>
                <a:srgbClr val="000000"/>
              </a:buClr>
              <a:buSzPts val="2800"/>
              <a:buFont typeface="Arial"/>
              <a:buAutoNum type="arabicPeriod"/>
            </a:pPr>
            <a:r>
              <a:rPr b="0" i="0" lang="ko-KR" sz="2800" u="none" cap="none" strike="noStrike">
                <a:solidFill>
                  <a:srgbClr val="000000"/>
                </a:solidFill>
                <a:latin typeface="Lustria"/>
                <a:ea typeface="Lustria"/>
                <a:cs typeface="Lustria"/>
                <a:sym typeface="Lustria"/>
              </a:rPr>
              <a:t>Definition of AGN</a:t>
            </a:r>
            <a:r>
              <a:rPr lang="ko-KR" sz="2800">
                <a:latin typeface="Lustria"/>
                <a:ea typeface="Lustria"/>
                <a:cs typeface="Lustria"/>
                <a:sym typeface="Lustria"/>
              </a:rPr>
              <a:t> and </a:t>
            </a:r>
            <a:r>
              <a:rPr b="0" i="0" lang="ko-KR" sz="2800" u="none" cap="none" strike="noStrike">
                <a:solidFill>
                  <a:srgbClr val="000000"/>
                </a:solidFill>
                <a:latin typeface="Lustria"/>
                <a:ea typeface="Lustria"/>
                <a:cs typeface="Lustria"/>
                <a:sym typeface="Lustria"/>
              </a:rPr>
              <a:t>Blazars</a:t>
            </a:r>
            <a:endParaRPr b="0" i="0" sz="2800" u="none" cap="none" strike="noStrike">
              <a:solidFill>
                <a:srgbClr val="000000"/>
              </a:solidFill>
              <a:latin typeface="Arial"/>
              <a:ea typeface="Arial"/>
              <a:cs typeface="Arial"/>
              <a:sym typeface="Arial"/>
            </a:endParaRPr>
          </a:p>
          <a:p>
            <a:pPr indent="-514080" lvl="0" marL="514440" marR="0" rtl="0" algn="l">
              <a:lnSpc>
                <a:spcPct val="100000"/>
              </a:lnSpc>
              <a:spcBef>
                <a:spcPts val="1001"/>
              </a:spcBef>
              <a:spcAft>
                <a:spcPts val="0"/>
              </a:spcAft>
              <a:buClr>
                <a:srgbClr val="000000"/>
              </a:buClr>
              <a:buSzPts val="2800"/>
              <a:buFont typeface="Arial"/>
              <a:buAutoNum type="arabicPeriod"/>
            </a:pPr>
            <a:r>
              <a:rPr b="0" i="0" lang="ko-KR" sz="2800" u="none" cap="none" strike="noStrike">
                <a:solidFill>
                  <a:srgbClr val="000000"/>
                </a:solidFill>
                <a:latin typeface="Lustria"/>
                <a:ea typeface="Lustria"/>
                <a:cs typeface="Lustria"/>
                <a:sym typeface="Lustria"/>
              </a:rPr>
              <a:t>Information of our target</a:t>
            </a:r>
            <a:r>
              <a:rPr lang="ko-KR" sz="2800">
                <a:latin typeface="Lustria"/>
                <a:ea typeface="Lustria"/>
                <a:cs typeface="Lustria"/>
                <a:sym typeface="Lustria"/>
              </a:rPr>
              <a:t> </a:t>
            </a:r>
            <a:r>
              <a:rPr b="0" i="0" lang="ko-KR" sz="2800" u="none" cap="none" strike="noStrike">
                <a:solidFill>
                  <a:srgbClr val="000000"/>
                </a:solidFill>
                <a:latin typeface="Lustria"/>
                <a:ea typeface="Lustria"/>
                <a:cs typeface="Lustria"/>
                <a:sym typeface="Lustria"/>
              </a:rPr>
              <a:t>Mrk421  </a:t>
            </a:r>
            <a:endParaRPr b="0" i="0" sz="2800" u="none" cap="none" strike="noStrike">
              <a:solidFill>
                <a:srgbClr val="000000"/>
              </a:solidFill>
              <a:latin typeface="Arial"/>
              <a:ea typeface="Arial"/>
              <a:cs typeface="Arial"/>
              <a:sym typeface="Arial"/>
            </a:endParaRPr>
          </a:p>
          <a:p>
            <a:pPr indent="-514080" lvl="0" marL="514440" marR="0" rtl="0" algn="l">
              <a:lnSpc>
                <a:spcPct val="100000"/>
              </a:lnSpc>
              <a:spcBef>
                <a:spcPts val="1001"/>
              </a:spcBef>
              <a:spcAft>
                <a:spcPts val="0"/>
              </a:spcAft>
              <a:buClr>
                <a:srgbClr val="000000"/>
              </a:buClr>
              <a:buSzPts val="2800"/>
              <a:buFont typeface="Arial"/>
              <a:buAutoNum type="arabicPeriod"/>
            </a:pPr>
            <a:r>
              <a:rPr lang="ko-KR" sz="2800">
                <a:latin typeface="Lustria"/>
                <a:ea typeface="Lustria"/>
                <a:cs typeface="Lustria"/>
                <a:sym typeface="Lustria"/>
              </a:rPr>
              <a:t>Importance of studying Mrk421</a:t>
            </a:r>
            <a:endParaRPr b="0" i="0" sz="2800" u="none" cap="none" strike="noStrike">
              <a:solidFill>
                <a:srgbClr val="000000"/>
              </a:solidFill>
              <a:latin typeface="Arial"/>
              <a:ea typeface="Arial"/>
              <a:cs typeface="Arial"/>
              <a:sym typeface="Arial"/>
            </a:endParaRPr>
          </a:p>
          <a:p>
            <a:pPr indent="-514080" lvl="0" marL="514440" marR="0" rtl="0" algn="l">
              <a:lnSpc>
                <a:spcPct val="100000"/>
              </a:lnSpc>
              <a:spcBef>
                <a:spcPts val="1001"/>
              </a:spcBef>
              <a:spcAft>
                <a:spcPts val="0"/>
              </a:spcAft>
              <a:buClr>
                <a:srgbClr val="000000"/>
              </a:buClr>
              <a:buSzPts val="2800"/>
              <a:buFont typeface="Arial"/>
              <a:buAutoNum type="arabicPeriod"/>
            </a:pPr>
            <a:r>
              <a:rPr b="0" i="0" lang="ko-KR" sz="2800" u="none" cap="none" strike="noStrike">
                <a:solidFill>
                  <a:srgbClr val="000000"/>
                </a:solidFill>
                <a:latin typeface="Lustria"/>
                <a:ea typeface="Lustria"/>
                <a:cs typeface="Lustria"/>
                <a:sym typeface="Lustria"/>
              </a:rPr>
              <a:t>Methodology</a:t>
            </a:r>
            <a:endParaRPr b="0" i="0" sz="2800" u="none" cap="none" strike="noStrike">
              <a:solidFill>
                <a:srgbClr val="000000"/>
              </a:solidFill>
              <a:latin typeface="Arial"/>
              <a:ea typeface="Arial"/>
              <a:cs typeface="Arial"/>
              <a:sym typeface="Arial"/>
            </a:endParaRPr>
          </a:p>
          <a:p>
            <a:pPr indent="-456840" lvl="1" marL="914400" marR="0" rtl="0" algn="l">
              <a:lnSpc>
                <a:spcPct val="100000"/>
              </a:lnSpc>
              <a:spcBef>
                <a:spcPts val="499"/>
              </a:spcBef>
              <a:spcAft>
                <a:spcPts val="0"/>
              </a:spcAft>
              <a:buClr>
                <a:srgbClr val="000000"/>
              </a:buClr>
              <a:buSzPts val="2800"/>
              <a:buFont typeface="Arial"/>
              <a:buAutoNum type="arabicParenR"/>
            </a:pPr>
            <a:r>
              <a:rPr b="0" i="0" lang="ko-KR" sz="2800" u="none" cap="none" strike="noStrike">
                <a:solidFill>
                  <a:srgbClr val="000000"/>
                </a:solidFill>
                <a:latin typeface="Lustria"/>
                <a:ea typeface="Lustria"/>
                <a:cs typeface="Lustria"/>
                <a:sym typeface="Lustria"/>
              </a:rPr>
              <a:t>Photometry</a:t>
            </a:r>
            <a:endParaRPr b="0" i="0" sz="2800" u="none" cap="none" strike="noStrike">
              <a:solidFill>
                <a:srgbClr val="000000"/>
              </a:solidFill>
              <a:latin typeface="Arial"/>
              <a:ea typeface="Arial"/>
              <a:cs typeface="Arial"/>
              <a:sym typeface="Arial"/>
            </a:endParaRPr>
          </a:p>
          <a:p>
            <a:pPr indent="-456840" lvl="1" marL="914400" marR="0" rtl="0" algn="l">
              <a:lnSpc>
                <a:spcPct val="100000"/>
              </a:lnSpc>
              <a:spcBef>
                <a:spcPts val="499"/>
              </a:spcBef>
              <a:spcAft>
                <a:spcPts val="0"/>
              </a:spcAft>
              <a:buClr>
                <a:srgbClr val="000000"/>
              </a:buClr>
              <a:buSzPts val="2800"/>
              <a:buFont typeface="Arial"/>
              <a:buAutoNum type="arabicParenR"/>
            </a:pPr>
            <a:r>
              <a:rPr b="0" i="0" lang="ko-KR" sz="2800" u="none" cap="none" strike="noStrike">
                <a:solidFill>
                  <a:srgbClr val="000000"/>
                </a:solidFill>
                <a:latin typeface="Lustria"/>
                <a:ea typeface="Lustria"/>
                <a:cs typeface="Lustria"/>
                <a:sym typeface="Lustria"/>
              </a:rPr>
              <a:t>Polarimetry</a:t>
            </a:r>
            <a:endParaRPr b="0" i="0" sz="2800" u="none" cap="none" strike="noStrike">
              <a:solidFill>
                <a:srgbClr val="000000"/>
              </a:solidFill>
              <a:latin typeface="Arial"/>
              <a:ea typeface="Arial"/>
              <a:cs typeface="Arial"/>
              <a:sym typeface="Arial"/>
            </a:endParaRPr>
          </a:p>
          <a:p>
            <a:pPr indent="-514080" lvl="0" marL="514440" marR="0" rtl="0" algn="l">
              <a:lnSpc>
                <a:spcPct val="100000"/>
              </a:lnSpc>
              <a:spcBef>
                <a:spcPts val="1001"/>
              </a:spcBef>
              <a:spcAft>
                <a:spcPts val="0"/>
              </a:spcAft>
              <a:buClr>
                <a:srgbClr val="000000"/>
              </a:buClr>
              <a:buSzPts val="2800"/>
              <a:buFont typeface="Arial"/>
              <a:buAutoNum type="arabicPeriod"/>
            </a:pPr>
            <a:r>
              <a:rPr b="0" i="0" lang="ko-KR" sz="2800" u="none" cap="none" strike="noStrike">
                <a:solidFill>
                  <a:srgbClr val="000000"/>
                </a:solidFill>
                <a:latin typeface="Lustria"/>
                <a:ea typeface="Lustria"/>
                <a:cs typeface="Lustria"/>
                <a:sym typeface="Lustria"/>
              </a:rPr>
              <a:t>Results</a:t>
            </a:r>
            <a:endParaRPr b="0" i="0" sz="2800" u="none" cap="none" strike="noStrike">
              <a:solidFill>
                <a:srgbClr val="000000"/>
              </a:solidFill>
              <a:latin typeface="Arial"/>
              <a:ea typeface="Arial"/>
              <a:cs typeface="Arial"/>
              <a:sym typeface="Arial"/>
            </a:endParaRPr>
          </a:p>
          <a:p>
            <a:pPr indent="-514080" lvl="0" marL="514440" marR="0" rtl="0" algn="l">
              <a:lnSpc>
                <a:spcPct val="100000"/>
              </a:lnSpc>
              <a:spcBef>
                <a:spcPts val="1001"/>
              </a:spcBef>
              <a:spcAft>
                <a:spcPts val="0"/>
              </a:spcAft>
              <a:buClr>
                <a:srgbClr val="000000"/>
              </a:buClr>
              <a:buSzPts val="2800"/>
              <a:buFont typeface="Arial"/>
              <a:buAutoNum type="arabicPeriod"/>
            </a:pPr>
            <a:r>
              <a:rPr b="0" i="0" lang="ko-KR" sz="2800" u="none" cap="none" strike="noStrike">
                <a:solidFill>
                  <a:srgbClr val="000000"/>
                </a:solidFill>
                <a:latin typeface="Lustria"/>
                <a:ea typeface="Lustria"/>
                <a:cs typeface="Lustria"/>
                <a:sym typeface="Lustria"/>
              </a:rPr>
              <a:t>Conclusion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9"/>
          <p:cNvSpPr txBox="1"/>
          <p:nvPr/>
        </p:nvSpPr>
        <p:spPr>
          <a:xfrm>
            <a:off x="838080" y="149760"/>
            <a:ext cx="10515300" cy="1218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Conclusion</a:t>
            </a:r>
            <a:endParaRPr b="0" sz="4800" strike="noStrike">
              <a:solidFill>
                <a:srgbClr val="000000"/>
              </a:solidFill>
              <a:latin typeface="Arial"/>
              <a:ea typeface="Arial"/>
              <a:cs typeface="Arial"/>
              <a:sym typeface="Arial"/>
            </a:endParaRPr>
          </a:p>
        </p:txBody>
      </p:sp>
      <p:sp>
        <p:nvSpPr>
          <p:cNvPr id="343" name="Google Shape;343;p59"/>
          <p:cNvSpPr txBox="1"/>
          <p:nvPr/>
        </p:nvSpPr>
        <p:spPr>
          <a:xfrm>
            <a:off x="1041480" y="1825560"/>
            <a:ext cx="10312200" cy="435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strike="noStrike">
              <a:solidFill>
                <a:srgbClr val="000000"/>
              </a:solidFill>
              <a:latin typeface="Arial"/>
              <a:ea typeface="Arial"/>
              <a:cs typeface="Arial"/>
              <a:sym typeface="Arial"/>
            </a:endParaRPr>
          </a:p>
        </p:txBody>
      </p:sp>
      <p:sp>
        <p:nvSpPr>
          <p:cNvPr id="344" name="Google Shape;344;p59"/>
          <p:cNvSpPr txBox="1"/>
          <p:nvPr/>
        </p:nvSpPr>
        <p:spPr>
          <a:xfrm>
            <a:off x="838050" y="1368000"/>
            <a:ext cx="10515300" cy="45798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ko-KR" sz="1600"/>
              <a:t>Failed to measure </a:t>
            </a:r>
            <a:r>
              <a:rPr lang="ko-KR" sz="1600"/>
              <a:t>extinction</a:t>
            </a:r>
            <a:r>
              <a:rPr lang="ko-KR" sz="1600"/>
              <a:t> coefficient </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ko-KR" sz="1600"/>
              <a:t>Second day standard stars were not reliable (as data analysis is inconclusive), it is necessary to observe more stars. It might be a result of similar brightness </a:t>
            </a:r>
            <a:r>
              <a:rPr lang="ko-KR" sz="1600"/>
              <a:t>characteristics</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ko-KR" sz="1600"/>
              <a:t>51 UMa does not have enough observation data to be used as a standard star and SDSS data mentions that it is h</a:t>
            </a:r>
            <a:r>
              <a:rPr lang="ko-KR" sz="1600"/>
              <a:t>ighly</a:t>
            </a:r>
            <a:r>
              <a:rPr lang="ko-KR" sz="1600"/>
              <a:t> unreliable. So it is better not use as one and previous researches </a:t>
            </a:r>
            <a:r>
              <a:rPr lang="ko-KR" sz="1600"/>
              <a:t>recommends</a:t>
            </a:r>
            <a:r>
              <a:rPr lang="ko-KR" sz="1600"/>
              <a:t> the same as well.</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ko-KR" sz="1600"/>
              <a:t>Polarized observation data is not quite satisfying, probably due to the companion galaxy’s emission, issue that couldn’t be resolved.</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ko-KR" sz="1600">
                <a:solidFill>
                  <a:schemeClr val="dk1"/>
                </a:solidFill>
              </a:rPr>
              <a:t>First observation night provided acceptable data, measurements show small variations from the category magnitude  little difference from the category magnitude is measured. This might be due to polarization issues and variance of AGN luminosity.</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ko-KR" sz="1600"/>
              <a:t>More observations in a longer period of time are needed in order to obtain more reliable information on Mrk 421 behaviour. As well as possible jet activity, accretion matter, opening opportunities for other kind of researches.</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ko-KR" sz="1600"/>
              <a:t>Corrections to coding are necessary for future observations, leading to better data analysis and, therefore, more reliable results.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345" name="Google Shape;345;p59"/>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K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nvSpPr>
        <p:spPr>
          <a:xfrm>
            <a:off x="1426425" y="1097750"/>
            <a:ext cx="9143700" cy="4152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1" lang="ko-KR" sz="6600" strike="noStrike">
                <a:solidFill>
                  <a:srgbClr val="000000"/>
                </a:solidFill>
                <a:latin typeface="Lustria"/>
                <a:ea typeface="Lustria"/>
                <a:cs typeface="Lustria"/>
                <a:sym typeface="Lustria"/>
              </a:rPr>
              <a:t>Thank you !</a:t>
            </a:r>
            <a:endParaRPr b="1" sz="6600" strike="noStrike">
              <a:solidFill>
                <a:srgbClr val="000000"/>
              </a:solidFill>
              <a:latin typeface="Lustria"/>
              <a:ea typeface="Lustria"/>
              <a:cs typeface="Lustria"/>
              <a:sym typeface="Lustria"/>
            </a:endParaRPr>
          </a:p>
          <a:p>
            <a:pPr indent="0" lvl="0" marL="0" marR="0" rtl="0" algn="ctr">
              <a:lnSpc>
                <a:spcPct val="90000"/>
              </a:lnSpc>
              <a:spcBef>
                <a:spcPts val="0"/>
              </a:spcBef>
              <a:spcAft>
                <a:spcPts val="0"/>
              </a:spcAft>
              <a:buNone/>
            </a:pPr>
            <a:r>
              <a:rPr b="1" lang="ko-KR" sz="6600">
                <a:latin typeface="Malgun Gothic"/>
                <a:ea typeface="Malgun Gothic"/>
                <a:cs typeface="Malgun Gothic"/>
                <a:sym typeface="Malgun Gothic"/>
              </a:rPr>
              <a:t>감사합니다!</a:t>
            </a:r>
            <a:endParaRPr b="1" sz="6600">
              <a:latin typeface="Malgun Gothic"/>
              <a:ea typeface="Malgun Gothic"/>
              <a:cs typeface="Malgun Gothic"/>
              <a:sym typeface="Malgun Gothic"/>
            </a:endParaRPr>
          </a:p>
          <a:p>
            <a:pPr indent="0" lvl="0" marL="0" marR="0" rtl="0" algn="ctr">
              <a:lnSpc>
                <a:spcPct val="90000"/>
              </a:lnSpc>
              <a:spcBef>
                <a:spcPts val="0"/>
              </a:spcBef>
              <a:spcAft>
                <a:spcPts val="0"/>
              </a:spcAft>
              <a:buNone/>
            </a:pPr>
            <a:r>
              <a:rPr b="1" lang="ko-KR" sz="6600">
                <a:latin typeface="Lustria"/>
                <a:ea typeface="Lustria"/>
                <a:cs typeface="Lustria"/>
                <a:sym typeface="Lustria"/>
              </a:rPr>
              <a:t>¡Gracias!</a:t>
            </a:r>
            <a:endParaRPr b="1" sz="6600">
              <a:latin typeface="Lustria"/>
              <a:ea typeface="Lustria"/>
              <a:cs typeface="Lustria"/>
              <a:sym typeface="Lustria"/>
            </a:endParaRPr>
          </a:p>
          <a:p>
            <a:pPr indent="0" lvl="0" marL="0" marR="0" rtl="0" algn="ctr">
              <a:lnSpc>
                <a:spcPct val="90000"/>
              </a:lnSpc>
              <a:spcBef>
                <a:spcPts val="0"/>
              </a:spcBef>
              <a:spcAft>
                <a:spcPts val="0"/>
              </a:spcAft>
              <a:buNone/>
            </a:pPr>
            <a:r>
              <a:rPr b="1" lang="ko-KR" sz="6600">
                <a:latin typeface="Lustria"/>
                <a:ea typeface="Lustria"/>
                <a:cs typeface="Lustria"/>
                <a:sym typeface="Lustria"/>
              </a:rPr>
              <a:t>ありがとう</a:t>
            </a:r>
            <a:endParaRPr b="1" sz="6600">
              <a:latin typeface="Lustria"/>
              <a:ea typeface="Lustria"/>
              <a:cs typeface="Lustria"/>
              <a:sym typeface="Lust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1"/>
          <p:cNvSpPr txBox="1"/>
          <p:nvPr/>
        </p:nvSpPr>
        <p:spPr>
          <a:xfrm>
            <a:off x="838080" y="-2640"/>
            <a:ext cx="10515300" cy="1218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References</a:t>
            </a:r>
            <a:endParaRPr b="0" sz="4800" strike="noStrike">
              <a:solidFill>
                <a:srgbClr val="000000"/>
              </a:solidFill>
              <a:latin typeface="Arial"/>
              <a:ea typeface="Arial"/>
              <a:cs typeface="Arial"/>
              <a:sym typeface="Arial"/>
            </a:endParaRPr>
          </a:p>
        </p:txBody>
      </p:sp>
      <p:sp>
        <p:nvSpPr>
          <p:cNvPr id="356" name="Google Shape;356;p61"/>
          <p:cNvSpPr txBox="1"/>
          <p:nvPr/>
        </p:nvSpPr>
        <p:spPr>
          <a:xfrm>
            <a:off x="619200" y="1303080"/>
            <a:ext cx="10953600" cy="48009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B. Glenn Piner1, Niraj Pant etal., nov 2010, “THE JETS OF TeV BLAZARS AT HIGHER RESOLUTION: 43 GHz AND POLARIMETRIC VLBAOBSERVATIONS FROM 2005 TO 2009”, The Astrophysical Journal, page 1150-1167</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Fraija, N., Benítez, E., Hiriart, D., Sorcia, M., López, J., Mújica, R., Cabrera, J., Diego, J., Rojas-Luis, M., Salazar-Vázquez, F. and Galván-Gámez, A. (2017). Long-term Optical Polarization Variability and Multiwavelength Analysis of Blazar Mrk 421. The Astrophysical Journal Supplement Series, 232(1), p.7.</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Gorham, P., van Zee, L., Unwin, S. and Jacobs, C. (2000). Markarian 421’[CSC]s[/CSC] Unusual Satellite Galaxy. The Astronomical Journal, 119(4), pp.1677-1686.</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In-the-sky.org, “The star 51-Uma”, 2018-06-13, </a:t>
            </a:r>
            <a:r>
              <a:rPr b="0" lang="ko-KR" u="sng" strike="noStrike">
                <a:solidFill>
                  <a:schemeClr val="hlink"/>
                </a:solidFill>
                <a:latin typeface="Calibri"/>
                <a:ea typeface="Calibri"/>
                <a:cs typeface="Calibri"/>
                <a:sym typeface="Calibri"/>
                <a:hlinkClick r:id="rId3"/>
              </a:rPr>
              <a:t>https://in-thesky.org/data/object.php?id=TYC3010-2500-1#source_01</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N. Fraija1, E. Benítez etal., sep 2017, “Long-term Optical Polarization Variability and Multiwavelength Analysis of BlazarMrk 421”, The Astrophysical Journal Supplement Series 232:7, page 25</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M. Balokovi ́c, D. Paneque etal. , dec 2015, “Multiwavelength Study of Quiescent States of Mrk 421 with Unprecedented Hard X-Ray Coverage Provided by NuSTAR in 2013”, The Astrophysical Journal</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ResearchGate, “How can I measure the linear degree of polarization at 90 degrees?”, 2018-16-13, https://www.researchgate.net/post/How_can_I_measure_the_linear_degree_of_polarization_at_90_degrees2 </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Simbad, 2018-06-13, </a:t>
            </a:r>
            <a:r>
              <a:rPr b="0" lang="ko-KR" u="sng" strike="noStrike">
                <a:solidFill>
                  <a:schemeClr val="hlink"/>
                </a:solidFill>
                <a:latin typeface="Calibri"/>
                <a:ea typeface="Calibri"/>
                <a:cs typeface="Calibri"/>
                <a:sym typeface="Calibri"/>
                <a:hlinkClick r:id="rId4"/>
              </a:rPr>
              <a:t>http://simbad.u-strasbg.fr/simbad/sim-fbasic</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Staralt, 2018-06-13, </a:t>
            </a:r>
            <a:r>
              <a:rPr b="0" lang="ko-KR" u="sng" strike="noStrike">
                <a:solidFill>
                  <a:schemeClr val="hlink"/>
                </a:solidFill>
                <a:latin typeface="Calibri"/>
                <a:ea typeface="Calibri"/>
                <a:cs typeface="Calibri"/>
                <a:sym typeface="Calibri"/>
                <a:hlinkClick r:id="rId5"/>
              </a:rPr>
              <a:t>http://catserver.ing.iac.es/staralt/</a:t>
            </a:r>
            <a:r>
              <a:rPr b="0" lang="ko-KR" strike="noStrike">
                <a:solidFill>
                  <a:srgbClr val="000000"/>
                </a:solidFill>
                <a:latin typeface="Calibri"/>
                <a:ea typeface="Calibri"/>
                <a:cs typeface="Calibri"/>
                <a:sym typeface="Calibri"/>
              </a:rPr>
              <a:t> </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Space telescope, “Magnetic funnel around a supermassive black hole“, 2018-06-13, </a:t>
            </a:r>
            <a:r>
              <a:rPr b="0" lang="ko-KR" u="sng" strike="noStrike">
                <a:solidFill>
                  <a:schemeClr val="hlink"/>
                </a:solidFill>
                <a:latin typeface="Calibri"/>
                <a:ea typeface="Calibri"/>
                <a:cs typeface="Calibri"/>
                <a:sym typeface="Calibri"/>
                <a:hlinkClick r:id="rId6"/>
              </a:rPr>
              <a:t>https://www.spacetelescope.org/images/opo1332b/</a:t>
            </a:r>
            <a:endParaRPr>
              <a:latin typeface="Calibri"/>
              <a:ea typeface="Calibri"/>
              <a:cs typeface="Calibri"/>
              <a:sym typeface="Calibri"/>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Tramacere, A., Giommi, P., Perri, M., Verrecchia, F. and Tosti, G. (2009). Swift observations of the very intense flaring activity of Mrk 421 during 2006. I. Phenomenological picture of electron acceleration and predictions for MeV/GeV emission. Astronomy &amp; Astrophysics, 501(3), pp.879-898.</a:t>
            </a:r>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Xu Chen,  Shao Ming Hu∗&amp;  Di Fu Guo, 2014, "Microvariability Detection of Mrk 421” , J. Astrophys. Astr.</a:t>
            </a:r>
            <a:endParaRPr/>
          </a:p>
          <a:p>
            <a:pPr indent="-317500" lvl="0" marL="457200" marR="0" rtl="0" algn="l">
              <a:lnSpc>
                <a:spcPct val="70000"/>
              </a:lnSpc>
              <a:spcBef>
                <a:spcPts val="0"/>
              </a:spcBef>
              <a:spcAft>
                <a:spcPts val="0"/>
              </a:spcAft>
              <a:buClr>
                <a:srgbClr val="000000"/>
              </a:buClr>
              <a:buSzPts val="1400"/>
              <a:buFont typeface="Calibri"/>
              <a:buAutoNum type="arabicPeriod"/>
            </a:pPr>
            <a:r>
              <a:rPr b="0" lang="ko-KR" strike="noStrike">
                <a:solidFill>
                  <a:srgbClr val="000000"/>
                </a:solidFill>
                <a:latin typeface="Calibri"/>
                <a:ea typeface="Calibri"/>
                <a:cs typeface="Calibri"/>
                <a:sym typeface="Calibri"/>
              </a:rPr>
              <a:t>Xu Chen·Shao Ming Hu etal. ,2014, “Optical variability of Mrk 421”, Astrophys Space Sci, page 909-917</a:t>
            </a:r>
            <a:endParaRPr b="0" strike="noStrike">
              <a:solidFill>
                <a:srgbClr val="000000"/>
              </a:solidFill>
              <a:latin typeface="Arial"/>
              <a:ea typeface="Arial"/>
              <a:cs typeface="Arial"/>
              <a:sym typeface="Arial"/>
            </a:endParaRPr>
          </a:p>
          <a:p>
            <a:pPr indent="0" lvl="0" marL="0" marR="0" rtl="0" algn="l">
              <a:lnSpc>
                <a:spcPct val="70000"/>
              </a:lnSpc>
              <a:spcBef>
                <a:spcPts val="1001"/>
              </a:spcBef>
              <a:spcAft>
                <a:spcPts val="0"/>
              </a:spcAft>
              <a:buNone/>
            </a:pPr>
            <a:r>
              <a:t/>
            </a:r>
            <a:endParaRPr b="0" strike="noStrike">
              <a:solidFill>
                <a:srgbClr val="000000"/>
              </a:solidFill>
              <a:latin typeface="Arial"/>
              <a:ea typeface="Arial"/>
              <a:cs typeface="Arial"/>
              <a:sym typeface="Arial"/>
            </a:endParaRPr>
          </a:p>
          <a:p>
            <a:pPr indent="0" lvl="0" marL="0" marR="0" rtl="0" algn="l">
              <a:lnSpc>
                <a:spcPct val="70000"/>
              </a:lnSpc>
              <a:spcBef>
                <a:spcPts val="1001"/>
              </a:spcBef>
              <a:spcAft>
                <a:spcPts val="0"/>
              </a:spcAft>
              <a:buNone/>
            </a:pPr>
            <a:r>
              <a:t/>
            </a:r>
            <a:endParaRPr b="0" strike="noStrike">
              <a:solidFill>
                <a:srgbClr val="000000"/>
              </a:solidFill>
              <a:latin typeface="Arial"/>
              <a:ea typeface="Arial"/>
              <a:cs typeface="Arial"/>
              <a:sym typeface="Arial"/>
            </a:endParaRPr>
          </a:p>
          <a:p>
            <a:pPr indent="0" lvl="0" marL="0" marR="0" rtl="0" algn="l">
              <a:lnSpc>
                <a:spcPct val="70000"/>
              </a:lnSpc>
              <a:spcBef>
                <a:spcPts val="1001"/>
              </a:spcBef>
              <a:spcAft>
                <a:spcPts val="0"/>
              </a:spcAft>
              <a:buNone/>
            </a:pPr>
            <a:r>
              <a:t/>
            </a:r>
            <a:endParaRPr b="0" strike="noStrike">
              <a:solidFill>
                <a:srgbClr val="000000"/>
              </a:solidFill>
              <a:latin typeface="Arial"/>
              <a:ea typeface="Arial"/>
              <a:cs typeface="Arial"/>
              <a:sym typeface="Arial"/>
            </a:endParaRPr>
          </a:p>
          <a:p>
            <a:pPr indent="0" lvl="0" marL="0" marR="0" rtl="0" algn="l">
              <a:lnSpc>
                <a:spcPct val="70000"/>
              </a:lnSpc>
              <a:spcBef>
                <a:spcPts val="1001"/>
              </a:spcBef>
              <a:spcAft>
                <a:spcPts val="0"/>
              </a:spcAft>
              <a:buNone/>
            </a:pPr>
            <a:r>
              <a:t/>
            </a:r>
            <a:endParaRPr b="0" strike="noStrike">
              <a:solidFill>
                <a:srgbClr val="000000"/>
              </a:solidFill>
              <a:latin typeface="Arial"/>
              <a:ea typeface="Arial"/>
              <a:cs typeface="Arial"/>
              <a:sym typeface="Arial"/>
            </a:endParaRPr>
          </a:p>
          <a:p>
            <a:pPr indent="0" lvl="0" marL="0" marR="0" rtl="0" algn="l">
              <a:lnSpc>
                <a:spcPct val="70000"/>
              </a:lnSpc>
              <a:spcBef>
                <a:spcPts val="1001"/>
              </a:spcBef>
              <a:spcAft>
                <a:spcPts val="0"/>
              </a:spcAft>
              <a:buNone/>
            </a:pPr>
            <a:r>
              <a:t/>
            </a:r>
            <a:endParaRPr b="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2"/>
          <p:cNvSpPr txBox="1"/>
          <p:nvPr/>
        </p:nvSpPr>
        <p:spPr>
          <a:xfrm>
            <a:off x="828000" y="75600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ko-KR" sz="4800" u="none" cap="none" strike="noStrike">
                <a:solidFill>
                  <a:srgbClr val="000000"/>
                </a:solidFill>
                <a:latin typeface="Lustria"/>
                <a:ea typeface="Lustria"/>
                <a:cs typeface="Lustria"/>
                <a:sym typeface="Lustria"/>
              </a:rPr>
              <a:t>What is an AGN? </a:t>
            </a:r>
            <a:endParaRPr b="0" i="0" sz="4800" u="none" cap="none" strike="noStrike">
              <a:solidFill>
                <a:srgbClr val="000000"/>
              </a:solidFill>
              <a:latin typeface="Arial"/>
              <a:ea typeface="Arial"/>
              <a:cs typeface="Arial"/>
              <a:sym typeface="Arial"/>
            </a:endParaRPr>
          </a:p>
        </p:txBody>
      </p:sp>
      <p:sp>
        <p:nvSpPr>
          <p:cNvPr id="186" name="Google Shape;186;p42"/>
          <p:cNvSpPr txBox="1"/>
          <p:nvPr/>
        </p:nvSpPr>
        <p:spPr>
          <a:xfrm>
            <a:off x="828000" y="2081160"/>
            <a:ext cx="6571080" cy="4059360"/>
          </a:xfrm>
          <a:prstGeom prst="rect">
            <a:avLst/>
          </a:prstGeom>
          <a:noFill/>
          <a:ln>
            <a:noFill/>
          </a:ln>
        </p:spPr>
        <p:txBody>
          <a:bodyPr anchorCtr="0" anchor="t" bIns="45700" lIns="91425" spcFirstLastPara="1" rIns="91425" wrap="square" tIns="45700">
            <a:noAutofit/>
          </a:bodyPr>
          <a:lstStyle/>
          <a:p>
            <a:pPr indent="0" lvl="0" marL="0" marR="0" rtl="0" algn="just">
              <a:lnSpc>
                <a:spcPct val="110000"/>
              </a:lnSpc>
              <a:spcBef>
                <a:spcPts val="0"/>
              </a:spcBef>
              <a:spcAft>
                <a:spcPts val="0"/>
              </a:spcAft>
              <a:buNone/>
            </a:pPr>
            <a:r>
              <a:rPr b="0" i="0" lang="ko-KR" sz="2800" u="none" cap="none" strike="noStrike">
                <a:solidFill>
                  <a:srgbClr val="000000"/>
                </a:solidFill>
                <a:latin typeface="Lustria"/>
                <a:ea typeface="Lustria"/>
                <a:cs typeface="Lustria"/>
                <a:sym typeface="Lustria"/>
              </a:rPr>
              <a:t>- </a:t>
            </a:r>
            <a:r>
              <a:rPr b="0" i="0" lang="ko-KR" sz="2800" u="sng" cap="none" strike="noStrike">
                <a:solidFill>
                  <a:srgbClr val="000000"/>
                </a:solidFill>
                <a:latin typeface="Lustria"/>
                <a:ea typeface="Lustria"/>
                <a:cs typeface="Lustria"/>
                <a:sym typeface="Lustria"/>
              </a:rPr>
              <a:t>Active Galactic Nucleus</a:t>
            </a:r>
            <a:endParaRPr b="0" i="0" sz="2800" u="none" cap="none" strike="noStrike">
              <a:solidFill>
                <a:srgbClr val="000000"/>
              </a:solidFill>
              <a:latin typeface="Arial"/>
              <a:ea typeface="Arial"/>
              <a:cs typeface="Arial"/>
              <a:sym typeface="Arial"/>
            </a:endParaRPr>
          </a:p>
          <a:p>
            <a:pPr indent="0" lvl="0" marL="0" marR="0" rtl="0" algn="just">
              <a:lnSpc>
                <a:spcPct val="110000"/>
              </a:lnSpc>
              <a:spcBef>
                <a:spcPts val="1001"/>
              </a:spcBef>
              <a:spcAft>
                <a:spcPts val="0"/>
              </a:spcAft>
              <a:buNone/>
            </a:pPr>
            <a:r>
              <a:rPr b="0" i="0" lang="ko-KR" sz="2800" u="none" cap="none" strike="noStrike">
                <a:solidFill>
                  <a:srgbClr val="000000"/>
                </a:solidFill>
                <a:latin typeface="Lustria"/>
                <a:ea typeface="Lustria"/>
                <a:cs typeface="Lustria"/>
                <a:sym typeface="Lustria"/>
              </a:rPr>
              <a:t>- Compact region at the center of a galaxy with higher luminosity</a:t>
            </a:r>
            <a:endParaRPr b="0" i="0" sz="2800" u="none" cap="none" strike="noStrike">
              <a:solidFill>
                <a:srgbClr val="000000"/>
              </a:solidFill>
              <a:latin typeface="Arial"/>
              <a:ea typeface="Arial"/>
              <a:cs typeface="Arial"/>
              <a:sym typeface="Arial"/>
            </a:endParaRPr>
          </a:p>
          <a:p>
            <a:pPr indent="0" lvl="0" marL="0" marR="0" rtl="0" algn="just">
              <a:lnSpc>
                <a:spcPct val="110000"/>
              </a:lnSpc>
              <a:spcBef>
                <a:spcPts val="1001"/>
              </a:spcBef>
              <a:spcAft>
                <a:spcPts val="0"/>
              </a:spcAft>
              <a:buNone/>
            </a:pPr>
            <a:r>
              <a:rPr b="0" i="0" lang="ko-KR" sz="2800" u="none" cap="none" strike="noStrike">
                <a:solidFill>
                  <a:srgbClr val="000000"/>
                </a:solidFill>
                <a:latin typeface="Lustria"/>
                <a:ea typeface="Lustria"/>
                <a:cs typeface="Lustria"/>
                <a:sym typeface="Lustria"/>
              </a:rPr>
              <a:t>- Result from the accretion of matter by a SMBH at the center </a:t>
            </a:r>
            <a:endParaRPr b="0" i="0" sz="2800" u="none" cap="none" strike="noStrike">
              <a:solidFill>
                <a:srgbClr val="000000"/>
              </a:solidFill>
              <a:latin typeface="Arial"/>
              <a:ea typeface="Arial"/>
              <a:cs typeface="Arial"/>
              <a:sym typeface="Arial"/>
            </a:endParaRPr>
          </a:p>
          <a:p>
            <a:pPr indent="0" lvl="0" marL="0" marR="0" rtl="0" algn="just">
              <a:lnSpc>
                <a:spcPct val="110000"/>
              </a:lnSpc>
              <a:spcBef>
                <a:spcPts val="1001"/>
              </a:spcBef>
              <a:spcAft>
                <a:spcPts val="0"/>
              </a:spcAft>
              <a:buNone/>
            </a:pPr>
            <a:r>
              <a:rPr b="0" i="0" lang="ko-KR" sz="2800" u="none" cap="none" strike="noStrike">
                <a:solidFill>
                  <a:srgbClr val="000000"/>
                </a:solidFill>
                <a:latin typeface="Lustria"/>
                <a:ea typeface="Lustria"/>
                <a:cs typeface="Lustria"/>
                <a:sym typeface="Lustria"/>
              </a:rPr>
              <a:t>- Most luminous persistent sources of electromagnetic radiation</a:t>
            </a:r>
            <a:endParaRPr b="0" i="0" sz="2800" u="none" cap="none" strike="noStrike">
              <a:solidFill>
                <a:srgbClr val="000000"/>
              </a:solidFill>
              <a:latin typeface="Arial"/>
              <a:ea typeface="Arial"/>
              <a:cs typeface="Arial"/>
              <a:sym typeface="Arial"/>
            </a:endParaRPr>
          </a:p>
          <a:p>
            <a:pPr indent="0" lvl="0" marL="0" marR="0" rtl="0" algn="just">
              <a:lnSpc>
                <a:spcPct val="11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187" name="Google Shape;187;p42"/>
          <p:cNvPicPr preferRelativeResize="0"/>
          <p:nvPr/>
        </p:nvPicPr>
        <p:blipFill rotWithShape="1">
          <a:blip r:embed="rId4">
            <a:alphaModFix/>
          </a:blip>
          <a:srcRect b="0" l="0" r="0" t="0"/>
          <a:stretch/>
        </p:blipFill>
        <p:spPr>
          <a:xfrm>
            <a:off x="7576200" y="1129320"/>
            <a:ext cx="3943800" cy="49186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3"/>
          <p:cNvSpPr txBox="1"/>
          <p:nvPr/>
        </p:nvSpPr>
        <p:spPr>
          <a:xfrm>
            <a:off x="432000" y="82872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ko-KR" sz="4800" u="none" cap="none" strike="noStrike">
                <a:solidFill>
                  <a:srgbClr val="000000"/>
                </a:solidFill>
                <a:latin typeface="Lustria"/>
                <a:ea typeface="Lustria"/>
                <a:cs typeface="Lustria"/>
                <a:sym typeface="Lustria"/>
              </a:rPr>
              <a:t>What </a:t>
            </a:r>
            <a:r>
              <a:rPr lang="ko-KR" sz="4800">
                <a:latin typeface="Lustria"/>
                <a:ea typeface="Lustria"/>
                <a:cs typeface="Lustria"/>
                <a:sym typeface="Lustria"/>
              </a:rPr>
              <a:t>are</a:t>
            </a:r>
            <a:r>
              <a:rPr b="0" i="0" lang="ko-KR" sz="4800" u="none" cap="none" strike="noStrike">
                <a:solidFill>
                  <a:srgbClr val="000000"/>
                </a:solidFill>
                <a:latin typeface="Lustria"/>
                <a:ea typeface="Lustria"/>
                <a:cs typeface="Lustria"/>
                <a:sym typeface="Lustria"/>
              </a:rPr>
              <a:t> Blazars? </a:t>
            </a:r>
            <a:endParaRPr b="0" i="0" sz="4800" u="none" cap="none" strike="noStrike">
              <a:solidFill>
                <a:srgbClr val="000000"/>
              </a:solidFill>
              <a:latin typeface="Arial"/>
              <a:ea typeface="Arial"/>
              <a:cs typeface="Arial"/>
              <a:sym typeface="Arial"/>
            </a:endParaRPr>
          </a:p>
        </p:txBody>
      </p:sp>
      <p:sp>
        <p:nvSpPr>
          <p:cNvPr id="193" name="Google Shape;193;p43"/>
          <p:cNvSpPr txBox="1"/>
          <p:nvPr/>
        </p:nvSpPr>
        <p:spPr>
          <a:xfrm>
            <a:off x="555480" y="2056680"/>
            <a:ext cx="6571080" cy="3811320"/>
          </a:xfrm>
          <a:prstGeom prst="rect">
            <a:avLst/>
          </a:prstGeom>
          <a:noFill/>
          <a:ln>
            <a:noFill/>
          </a:ln>
        </p:spPr>
        <p:txBody>
          <a:bodyPr anchorCtr="0" anchor="t" bIns="45700" lIns="91425" spcFirstLastPara="1" rIns="91425" wrap="square" tIns="45700">
            <a:noAutofit/>
          </a:bodyPr>
          <a:lstStyle/>
          <a:p>
            <a:pPr indent="0" lvl="0" marL="0" marR="0" rtl="0" algn="just">
              <a:lnSpc>
                <a:spcPct val="110000"/>
              </a:lnSpc>
              <a:spcBef>
                <a:spcPts val="0"/>
              </a:spcBef>
              <a:spcAft>
                <a:spcPts val="0"/>
              </a:spcAft>
              <a:buNone/>
            </a:pPr>
            <a:r>
              <a:rPr b="0" i="0" lang="ko-KR" sz="2800" u="none" cap="none" strike="noStrike">
                <a:solidFill>
                  <a:srgbClr val="000000"/>
                </a:solidFill>
                <a:latin typeface="Lustria"/>
                <a:ea typeface="Lustria"/>
                <a:cs typeface="Lustria"/>
                <a:sym typeface="Lustria"/>
              </a:rPr>
              <a:t>- AGNs that </a:t>
            </a:r>
            <a:r>
              <a:rPr b="0" i="0" lang="ko-KR" sz="2800" u="sng" cap="none" strike="noStrike">
                <a:solidFill>
                  <a:srgbClr val="000000"/>
                </a:solidFill>
                <a:latin typeface="Lustria"/>
                <a:ea typeface="Lustria"/>
                <a:cs typeface="Lustria"/>
                <a:sym typeface="Lustria"/>
              </a:rPr>
              <a:t>hav</a:t>
            </a:r>
            <a:r>
              <a:rPr lang="ko-KR" sz="2800" u="sng">
                <a:latin typeface="Lustria"/>
                <a:ea typeface="Lustria"/>
                <a:cs typeface="Lustria"/>
                <a:sym typeface="Lustria"/>
              </a:rPr>
              <a:t>e</a:t>
            </a:r>
            <a:r>
              <a:rPr b="0" i="0" lang="ko-KR" sz="2800" u="sng" cap="none" strike="noStrike">
                <a:solidFill>
                  <a:srgbClr val="000000"/>
                </a:solidFill>
                <a:latin typeface="Lustria"/>
                <a:ea typeface="Lustria"/>
                <a:cs typeface="Lustria"/>
                <a:sym typeface="Lustria"/>
              </a:rPr>
              <a:t> a jet</a:t>
            </a:r>
            <a:r>
              <a:rPr b="0" i="0" lang="ko-KR" sz="2800" u="none" cap="none" strike="noStrike">
                <a:solidFill>
                  <a:srgbClr val="000000"/>
                </a:solidFill>
                <a:latin typeface="Lustria"/>
                <a:ea typeface="Lustria"/>
                <a:cs typeface="Lustria"/>
                <a:sym typeface="Lustria"/>
              </a:rPr>
              <a:t> aligned with the observer</a:t>
            </a:r>
            <a:endParaRPr sz="2800">
              <a:latin typeface="Lustria"/>
              <a:ea typeface="Lustria"/>
              <a:cs typeface="Lustria"/>
              <a:sym typeface="Lustria"/>
            </a:endParaRPr>
          </a:p>
          <a:p>
            <a:pPr indent="0" lvl="0" marL="0" marR="0" rtl="0" algn="just">
              <a:lnSpc>
                <a:spcPct val="110000"/>
              </a:lnSpc>
              <a:spcBef>
                <a:spcPts val="0"/>
              </a:spcBef>
              <a:spcAft>
                <a:spcPts val="0"/>
              </a:spcAft>
              <a:buNone/>
            </a:pPr>
            <a:r>
              <a:rPr b="0" i="0" lang="ko-KR" sz="2800" u="none" cap="none" strike="noStrike">
                <a:solidFill>
                  <a:srgbClr val="000000"/>
                </a:solidFill>
                <a:latin typeface="Lustria"/>
                <a:ea typeface="Lustria"/>
                <a:cs typeface="Lustria"/>
                <a:sym typeface="Lustria"/>
              </a:rPr>
              <a:t>- Polarization variability studies may provide </a:t>
            </a:r>
            <a:r>
              <a:rPr b="0" i="0" lang="ko-KR" sz="2800" u="sng" cap="none" strike="noStrike">
                <a:solidFill>
                  <a:srgbClr val="000000"/>
                </a:solidFill>
                <a:latin typeface="Lustria"/>
                <a:ea typeface="Lustria"/>
                <a:cs typeface="Lustria"/>
                <a:sym typeface="Lustria"/>
              </a:rPr>
              <a:t>information on the structure </a:t>
            </a:r>
            <a:r>
              <a:rPr b="0" i="0" lang="ko-KR" sz="2800" u="none" cap="none" strike="noStrike">
                <a:solidFill>
                  <a:srgbClr val="000000"/>
                </a:solidFill>
                <a:latin typeface="Lustria"/>
                <a:ea typeface="Lustria"/>
                <a:cs typeface="Lustria"/>
                <a:sym typeface="Lustria"/>
              </a:rPr>
              <a:t>and magnitude of the magnetic fields</a:t>
            </a:r>
            <a:endParaRPr b="0" i="0" sz="2800" u="none" cap="none" strike="noStrike">
              <a:solidFill>
                <a:srgbClr val="000000"/>
              </a:solidFill>
              <a:latin typeface="Arial"/>
              <a:ea typeface="Arial"/>
              <a:cs typeface="Arial"/>
              <a:sym typeface="Arial"/>
            </a:endParaRPr>
          </a:p>
          <a:p>
            <a:pPr indent="0" lvl="0" marL="0" marR="0" rtl="0" algn="l">
              <a:lnSpc>
                <a:spcPct val="11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194" name="Google Shape;194;p43"/>
          <p:cNvPicPr preferRelativeResize="0"/>
          <p:nvPr/>
        </p:nvPicPr>
        <p:blipFill rotWithShape="1">
          <a:blip r:embed="rId3">
            <a:alphaModFix/>
          </a:blip>
          <a:srcRect b="0" l="0" r="0" t="0"/>
          <a:stretch/>
        </p:blipFill>
        <p:spPr>
          <a:xfrm>
            <a:off x="7409520" y="1269720"/>
            <a:ext cx="4086000" cy="4514400"/>
          </a:xfrm>
          <a:prstGeom prst="rect">
            <a:avLst/>
          </a:prstGeom>
          <a:noFill/>
          <a:ln>
            <a:noFill/>
          </a:ln>
        </p:spPr>
      </p:pic>
      <p:sp>
        <p:nvSpPr>
          <p:cNvPr id="195" name="Google Shape;195;p43"/>
          <p:cNvSpPr/>
          <p:nvPr/>
        </p:nvSpPr>
        <p:spPr>
          <a:xfrm>
            <a:off x="7409520" y="2325240"/>
            <a:ext cx="539640" cy="539640"/>
          </a:xfrm>
          <a:prstGeom prst="ellipse">
            <a:avLst/>
          </a:prstGeom>
          <a:noFill/>
          <a:ln cap="flat" cmpd="sng" w="57225">
            <a:solidFill>
              <a:srgbClr val="FF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4"/>
          <p:cNvSpPr txBox="1"/>
          <p:nvPr/>
        </p:nvSpPr>
        <p:spPr>
          <a:xfrm>
            <a:off x="838080" y="60696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ko-KR" sz="4800">
                <a:latin typeface="Lustria"/>
                <a:ea typeface="Lustria"/>
                <a:cs typeface="Lustria"/>
                <a:sym typeface="Lustria"/>
              </a:rPr>
              <a:t>Markarian 421</a:t>
            </a:r>
            <a:r>
              <a:rPr b="0" i="0" lang="ko-KR" sz="4800" u="none" cap="none" strike="noStrike">
                <a:solidFill>
                  <a:srgbClr val="000000"/>
                </a:solidFill>
                <a:latin typeface="Lustria"/>
                <a:ea typeface="Lustria"/>
                <a:cs typeface="Lustria"/>
                <a:sym typeface="Lustria"/>
              </a:rPr>
              <a:t> (Mr</a:t>
            </a:r>
            <a:r>
              <a:rPr b="0" i="0" lang="ko-KR" sz="700" u="none" cap="none" strike="noStrike">
                <a:solidFill>
                  <a:srgbClr val="000000"/>
                </a:solidFill>
                <a:latin typeface="Lustria"/>
                <a:ea typeface="Lustria"/>
                <a:cs typeface="Lustria"/>
                <a:sym typeface="Lustria"/>
              </a:rPr>
              <a:t> </a:t>
            </a:r>
            <a:r>
              <a:rPr b="0" i="0" lang="ko-KR" sz="4800" u="none" cap="none" strike="noStrike">
                <a:solidFill>
                  <a:srgbClr val="000000"/>
                </a:solidFill>
                <a:latin typeface="Lustria"/>
                <a:ea typeface="Lustria"/>
                <a:cs typeface="Lustria"/>
                <a:sym typeface="Lustria"/>
              </a:rPr>
              <a:t>k 421</a:t>
            </a:r>
            <a:r>
              <a:rPr lang="ko-KR" sz="4800">
                <a:latin typeface="Lustria"/>
                <a:ea typeface="Lustria"/>
                <a:cs typeface="Lustria"/>
                <a:sym typeface="Lustria"/>
              </a:rPr>
              <a:t>)</a:t>
            </a:r>
            <a:endParaRPr b="0" i="0" sz="4800" u="none" cap="none" strike="noStrike">
              <a:solidFill>
                <a:srgbClr val="000000"/>
              </a:solidFill>
              <a:latin typeface="Arial"/>
              <a:ea typeface="Arial"/>
              <a:cs typeface="Arial"/>
              <a:sym typeface="Arial"/>
            </a:endParaRPr>
          </a:p>
        </p:txBody>
      </p:sp>
      <p:sp>
        <p:nvSpPr>
          <p:cNvPr id="201" name="Google Shape;201;p44"/>
          <p:cNvSpPr txBox="1"/>
          <p:nvPr/>
        </p:nvSpPr>
        <p:spPr>
          <a:xfrm>
            <a:off x="4383350" y="2039400"/>
            <a:ext cx="7296300" cy="31263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0" i="0" lang="ko-KR" sz="2800" u="none" cap="none" strike="noStrike">
                <a:solidFill>
                  <a:srgbClr val="000000"/>
                </a:solidFill>
                <a:latin typeface="Lustria"/>
                <a:ea typeface="Lustria"/>
                <a:cs typeface="Lustria"/>
                <a:sym typeface="Lustria"/>
              </a:rPr>
              <a:t>- A blazar located in the constellation Ursa Major </a:t>
            </a:r>
            <a:r>
              <a:rPr b="0" i="0" lang="ko-KR" sz="2000" u="none" cap="none" strike="noStrike">
                <a:solidFill>
                  <a:srgbClr val="000000"/>
                </a:solidFill>
                <a:latin typeface="Arial"/>
                <a:ea typeface="Arial"/>
                <a:cs typeface="Arial"/>
                <a:sym typeface="Arial"/>
              </a:rPr>
              <a:t>(큰곰자리)</a:t>
            </a:r>
            <a:endParaRPr b="0" i="0" sz="2000" u="none" cap="none" strike="noStrike">
              <a:solidFill>
                <a:srgbClr val="000000"/>
              </a:solidFill>
              <a:latin typeface="Arial"/>
              <a:ea typeface="Arial"/>
              <a:cs typeface="Arial"/>
              <a:sym typeface="Arial"/>
            </a:endParaRPr>
          </a:p>
          <a:p>
            <a:pPr indent="0" lvl="0" marL="0" marR="0" rtl="0" algn="just">
              <a:lnSpc>
                <a:spcPct val="90000"/>
              </a:lnSpc>
              <a:spcBef>
                <a:spcPts val="1001"/>
              </a:spcBef>
              <a:spcAft>
                <a:spcPts val="0"/>
              </a:spcAft>
              <a:buNone/>
            </a:pPr>
            <a:r>
              <a:rPr b="0" i="0" lang="ko-KR" sz="2800" u="none" cap="none" strike="noStrike">
                <a:solidFill>
                  <a:srgbClr val="000000"/>
                </a:solidFill>
                <a:latin typeface="Lustria"/>
                <a:ea typeface="Lustria"/>
                <a:cs typeface="Lustria"/>
                <a:sym typeface="Lustria"/>
              </a:rPr>
              <a:t>- Strong source of gamma ray </a:t>
            </a:r>
            <a:endParaRPr b="0" i="0" sz="2800" u="none" cap="none" strike="noStrike">
              <a:solidFill>
                <a:srgbClr val="000000"/>
              </a:solidFill>
              <a:latin typeface="Arial"/>
              <a:ea typeface="Arial"/>
              <a:cs typeface="Arial"/>
              <a:sym typeface="Arial"/>
            </a:endParaRPr>
          </a:p>
          <a:p>
            <a:pPr indent="0" lvl="0" marL="0" marR="0" rtl="0" algn="just">
              <a:lnSpc>
                <a:spcPct val="90000"/>
              </a:lnSpc>
              <a:spcBef>
                <a:spcPts val="1001"/>
              </a:spcBef>
              <a:spcAft>
                <a:spcPts val="0"/>
              </a:spcAft>
              <a:buNone/>
            </a:pPr>
            <a:r>
              <a:rPr b="0" i="0" lang="ko-KR" sz="2800" u="none" cap="none" strike="noStrike">
                <a:solidFill>
                  <a:srgbClr val="000000"/>
                </a:solidFill>
                <a:latin typeface="Lustria"/>
                <a:ea typeface="Lustria"/>
                <a:cs typeface="Lustria"/>
                <a:sym typeface="Lustria"/>
              </a:rPr>
              <a:t>- Magnitude g’</a:t>
            </a:r>
            <a:r>
              <a:rPr lang="ko-KR" sz="2800">
                <a:latin typeface="Lustria"/>
                <a:ea typeface="Lustria"/>
                <a:cs typeface="Lustria"/>
                <a:sym typeface="Lustria"/>
              </a:rPr>
              <a:t>=</a:t>
            </a:r>
            <a:r>
              <a:rPr b="0" i="0" lang="ko-KR" sz="2800" u="none" cap="none" strike="noStrike">
                <a:solidFill>
                  <a:srgbClr val="000000"/>
                </a:solidFill>
                <a:latin typeface="Lustria"/>
                <a:ea typeface="Lustria"/>
                <a:cs typeface="Lustria"/>
                <a:sym typeface="Lustria"/>
              </a:rPr>
              <a:t>13.804, r’</a:t>
            </a:r>
            <a:r>
              <a:rPr lang="ko-KR" sz="2800">
                <a:latin typeface="Lustria"/>
                <a:ea typeface="Lustria"/>
                <a:cs typeface="Lustria"/>
                <a:sym typeface="Lustria"/>
              </a:rPr>
              <a:t>=</a:t>
            </a:r>
            <a:r>
              <a:rPr b="0" i="0" lang="ko-KR" sz="2800" u="none" cap="none" strike="noStrike">
                <a:solidFill>
                  <a:srgbClr val="000000"/>
                </a:solidFill>
                <a:latin typeface="Lustria"/>
                <a:ea typeface="Lustria"/>
                <a:cs typeface="Lustria"/>
                <a:sym typeface="Lustria"/>
              </a:rPr>
              <a:t>13.090, i’</a:t>
            </a:r>
            <a:r>
              <a:rPr lang="ko-KR" sz="2800">
                <a:latin typeface="Lustria"/>
                <a:ea typeface="Lustria"/>
                <a:cs typeface="Lustria"/>
                <a:sym typeface="Lustria"/>
              </a:rPr>
              <a:t>=</a:t>
            </a:r>
            <a:r>
              <a:rPr b="0" i="0" lang="ko-KR" sz="2800" u="none" cap="none" strike="noStrike">
                <a:solidFill>
                  <a:srgbClr val="000000"/>
                </a:solidFill>
                <a:latin typeface="Lustria"/>
                <a:ea typeface="Lustria"/>
                <a:cs typeface="Lustria"/>
                <a:sym typeface="Lustria"/>
              </a:rPr>
              <a:t>12.805 </a:t>
            </a:r>
            <a:endParaRPr b="0" i="0" sz="2800" u="none" cap="none" strike="noStrike">
              <a:solidFill>
                <a:srgbClr val="000000"/>
              </a:solidFill>
              <a:latin typeface="Arial"/>
              <a:ea typeface="Arial"/>
              <a:cs typeface="Arial"/>
              <a:sym typeface="Arial"/>
            </a:endParaRPr>
          </a:p>
          <a:p>
            <a:pPr indent="0" lvl="0" marL="0" marR="0" rtl="0" algn="just">
              <a:lnSpc>
                <a:spcPct val="90000"/>
              </a:lnSpc>
              <a:spcBef>
                <a:spcPts val="1001"/>
              </a:spcBef>
              <a:spcAft>
                <a:spcPts val="0"/>
              </a:spcAft>
              <a:buNone/>
            </a:pPr>
            <a:r>
              <a:rPr b="0" i="0" lang="ko-KR" sz="2800" u="none" cap="none" strike="noStrike">
                <a:solidFill>
                  <a:srgbClr val="000000"/>
                </a:solidFill>
                <a:latin typeface="Lustria"/>
                <a:ea typeface="Lustria"/>
                <a:cs typeface="Lustria"/>
                <a:sym typeface="Lustria"/>
              </a:rPr>
              <a:t>- About 397 million LY apart (z=0.0308)</a:t>
            </a:r>
            <a:endParaRPr b="0" i="0" sz="2800" u="none" cap="none" strike="noStrike">
              <a:solidFill>
                <a:srgbClr val="000000"/>
              </a:solidFill>
              <a:latin typeface="Arial"/>
              <a:ea typeface="Arial"/>
              <a:cs typeface="Arial"/>
              <a:sym typeface="Arial"/>
            </a:endParaRPr>
          </a:p>
          <a:p>
            <a:pPr indent="-228240" lvl="0" marL="228600" marR="0" rtl="0" algn="just">
              <a:lnSpc>
                <a:spcPct val="110000"/>
              </a:lnSpc>
              <a:spcBef>
                <a:spcPts val="1001"/>
              </a:spcBef>
              <a:spcAft>
                <a:spcPts val="0"/>
              </a:spcAft>
              <a:buClr>
                <a:srgbClr val="000000"/>
              </a:buClr>
              <a:buSzPts val="2800"/>
              <a:buFont typeface="Arial"/>
              <a:buChar char="-"/>
            </a:pPr>
            <a:r>
              <a:rPr b="0" i="0" lang="ko-KR" sz="2800" u="none" cap="none" strike="noStrike">
                <a:solidFill>
                  <a:srgbClr val="000000"/>
                </a:solidFill>
                <a:latin typeface="Lustria"/>
                <a:ea typeface="Lustria"/>
                <a:cs typeface="Lustria"/>
                <a:sym typeface="Lustria"/>
              </a:rPr>
              <a:t>RA 11h04m27s , Dec +38°12´</a:t>
            </a:r>
            <a:endParaRPr b="0" i="0" sz="2800" u="none" cap="none" strike="noStrike">
              <a:solidFill>
                <a:srgbClr val="000000"/>
              </a:solidFill>
              <a:latin typeface="Arial"/>
              <a:ea typeface="Arial"/>
              <a:cs typeface="Arial"/>
              <a:sym typeface="Arial"/>
            </a:endParaRPr>
          </a:p>
          <a:p>
            <a:pPr indent="-228240" lvl="0" marL="228600" marR="0" rtl="0" algn="just">
              <a:lnSpc>
                <a:spcPct val="90000"/>
              </a:lnSpc>
              <a:spcBef>
                <a:spcPts val="1001"/>
              </a:spcBef>
              <a:spcAft>
                <a:spcPts val="0"/>
              </a:spcAft>
              <a:buClr>
                <a:srgbClr val="000000"/>
              </a:buClr>
              <a:buSzPts val="2800"/>
              <a:buFont typeface="Arial"/>
              <a:buChar char="-"/>
            </a:pPr>
            <a:r>
              <a:rPr b="0" i="0" lang="ko-KR" sz="2800" u="none" cap="none" strike="noStrike">
                <a:solidFill>
                  <a:srgbClr val="000000"/>
                </a:solidFill>
                <a:latin typeface="Lustria"/>
                <a:ea typeface="Lustria"/>
                <a:cs typeface="Lustria"/>
                <a:sym typeface="Lustria"/>
              </a:rPr>
              <a:t>Companion Galaxy (Mrk 421-5)</a:t>
            </a:r>
            <a:endParaRPr b="0" i="0" sz="2800" u="none" cap="none" strike="noStrike">
              <a:solidFill>
                <a:srgbClr val="000000"/>
              </a:solidFill>
              <a:latin typeface="Arial"/>
              <a:ea typeface="Arial"/>
              <a:cs typeface="Arial"/>
              <a:sym typeface="Arial"/>
            </a:endParaRPr>
          </a:p>
        </p:txBody>
      </p:sp>
      <p:pic>
        <p:nvPicPr>
          <p:cNvPr id="202" name="Google Shape;202;p44"/>
          <p:cNvPicPr preferRelativeResize="0"/>
          <p:nvPr/>
        </p:nvPicPr>
        <p:blipFill rotWithShape="1">
          <a:blip r:embed="rId3">
            <a:alphaModFix/>
          </a:blip>
          <a:srcRect b="0" l="0" r="0" t="0"/>
          <a:stretch/>
        </p:blipFill>
        <p:spPr>
          <a:xfrm>
            <a:off x="659160" y="2121120"/>
            <a:ext cx="3488760" cy="3582000"/>
          </a:xfrm>
          <a:prstGeom prst="rect">
            <a:avLst/>
          </a:prstGeom>
          <a:noFill/>
          <a:ln>
            <a:noFill/>
          </a:ln>
        </p:spPr>
      </p:pic>
      <p:sp>
        <p:nvSpPr>
          <p:cNvPr id="203" name="Google Shape;203;p44"/>
          <p:cNvSpPr/>
          <p:nvPr/>
        </p:nvSpPr>
        <p:spPr>
          <a:xfrm>
            <a:off x="659160" y="5781600"/>
            <a:ext cx="4741200" cy="212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ko-KR" sz="800" u="none" cap="none" strike="noStrike">
                <a:solidFill>
                  <a:srgbClr val="000000"/>
                </a:solidFill>
                <a:latin typeface="Calibri"/>
                <a:ea typeface="Calibri"/>
                <a:cs typeface="Calibri"/>
                <a:sym typeface="Calibri"/>
              </a:rPr>
              <a:t>Wikipedia “Markarian 421” </a:t>
            </a:r>
            <a:r>
              <a:rPr b="0" i="0" lang="ko-KR" sz="800" u="sng" cap="none" strike="noStrike">
                <a:solidFill>
                  <a:schemeClr val="hlink"/>
                </a:solidFill>
                <a:latin typeface="Calibri"/>
                <a:ea typeface="Calibri"/>
                <a:cs typeface="Calibri"/>
                <a:sym typeface="Calibri"/>
                <a:hlinkClick r:id="rId4"/>
              </a:rPr>
              <a:t>https://en.wikipedia.org/wiki/Markarian_421</a:t>
            </a:r>
            <a:r>
              <a:rPr b="0" i="0" lang="ko-KR" sz="800" u="none" cap="none" strike="noStrike">
                <a:solidFill>
                  <a:srgbClr val="000000"/>
                </a:solidFill>
                <a:latin typeface="Calibri"/>
                <a:ea typeface="Calibri"/>
                <a:cs typeface="Calibri"/>
                <a:sym typeface="Calibri"/>
              </a:rPr>
              <a:t>, 2018-06-13 </a:t>
            </a:r>
            <a:endParaRPr b="0" i="0" sz="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5"/>
          <p:cNvSpPr txBox="1"/>
          <p:nvPr/>
        </p:nvSpPr>
        <p:spPr>
          <a:xfrm>
            <a:off x="838080" y="60696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ko-KR" sz="4400" u="none" cap="none" strike="noStrike">
                <a:solidFill>
                  <a:srgbClr val="000000"/>
                </a:solidFill>
                <a:latin typeface="Lustria"/>
                <a:ea typeface="Lustria"/>
                <a:cs typeface="Lustria"/>
                <a:sym typeface="Lustria"/>
              </a:rPr>
              <a:t>Importance Of Studying Mrk 421</a:t>
            </a:r>
            <a:endParaRPr b="0" i="0" sz="4400" u="none" cap="none" strike="noStrike">
              <a:solidFill>
                <a:srgbClr val="000000"/>
              </a:solidFill>
              <a:latin typeface="Arial"/>
              <a:ea typeface="Arial"/>
              <a:cs typeface="Arial"/>
              <a:sym typeface="Arial"/>
            </a:endParaRPr>
          </a:p>
        </p:txBody>
      </p:sp>
      <p:sp>
        <p:nvSpPr>
          <p:cNvPr id="209" name="Google Shape;209;p45"/>
          <p:cNvSpPr txBox="1"/>
          <p:nvPr/>
        </p:nvSpPr>
        <p:spPr>
          <a:xfrm>
            <a:off x="961560" y="2039400"/>
            <a:ext cx="10391760" cy="366372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0" i="0" lang="ko-KR" sz="2800" u="none" cap="none" strike="noStrike">
                <a:solidFill>
                  <a:srgbClr val="000000"/>
                </a:solidFill>
                <a:latin typeface="Lustria"/>
                <a:ea typeface="Lustria"/>
                <a:cs typeface="Lustria"/>
                <a:sym typeface="Lustria"/>
              </a:rPr>
              <a:t>- Provides a phenomenological picture of the physical mechanism driving the observed patterns.</a:t>
            </a:r>
            <a:endParaRPr b="0" i="0" sz="2800" u="none" cap="none" strike="noStrike">
              <a:solidFill>
                <a:srgbClr val="000000"/>
              </a:solidFill>
              <a:latin typeface="Arial"/>
              <a:ea typeface="Arial"/>
              <a:cs typeface="Arial"/>
              <a:sym typeface="Arial"/>
            </a:endParaRPr>
          </a:p>
          <a:p>
            <a:pPr indent="0" lvl="0" marL="0" marR="0" rtl="0" algn="just">
              <a:lnSpc>
                <a:spcPct val="90000"/>
              </a:lnSpc>
              <a:spcBef>
                <a:spcPts val="1001"/>
              </a:spcBef>
              <a:spcAft>
                <a:spcPts val="0"/>
              </a:spcAft>
              <a:buNone/>
            </a:pPr>
            <a:r>
              <a:rPr b="0" i="0" lang="ko-KR" sz="2800" u="none" cap="none" strike="noStrike">
                <a:solidFill>
                  <a:srgbClr val="000000"/>
                </a:solidFill>
                <a:latin typeface="Lustria"/>
                <a:ea typeface="Lustria"/>
                <a:cs typeface="Lustria"/>
                <a:sym typeface="Lustria"/>
              </a:rPr>
              <a:t>- The spectral curvature is relevant to the understanding of radiative mechanisms.</a:t>
            </a:r>
            <a:endParaRPr b="0" i="0" sz="2800" u="none" cap="none" strike="noStrike">
              <a:solidFill>
                <a:srgbClr val="000000"/>
              </a:solidFill>
              <a:latin typeface="Arial"/>
              <a:ea typeface="Arial"/>
              <a:cs typeface="Arial"/>
              <a:sym typeface="Arial"/>
            </a:endParaRPr>
          </a:p>
          <a:p>
            <a:pPr indent="0" lvl="0" marL="0" marR="0" rtl="0" algn="just">
              <a:lnSpc>
                <a:spcPct val="90000"/>
              </a:lnSpc>
              <a:spcBef>
                <a:spcPts val="1001"/>
              </a:spcBef>
              <a:spcAft>
                <a:spcPts val="0"/>
              </a:spcAft>
              <a:buNone/>
            </a:pPr>
            <a:r>
              <a:rPr b="0" i="0" lang="ko-KR" sz="2800" u="none" cap="none" strike="noStrike">
                <a:solidFill>
                  <a:srgbClr val="000000"/>
                </a:solidFill>
                <a:latin typeface="Lustria"/>
                <a:ea typeface="Lustria"/>
                <a:cs typeface="Lustria"/>
                <a:sym typeface="Lustria"/>
              </a:rPr>
              <a:t>- One of the closest and most studied blazars.</a:t>
            </a:r>
            <a:endParaRPr b="0" i="0" sz="2800" u="none" cap="none" strike="noStrike">
              <a:solidFill>
                <a:srgbClr val="000000"/>
              </a:solidFill>
              <a:latin typeface="Arial"/>
              <a:ea typeface="Arial"/>
              <a:cs typeface="Arial"/>
              <a:sym typeface="Arial"/>
            </a:endParaRPr>
          </a:p>
          <a:p>
            <a:pPr indent="0" lvl="0" marL="0" marR="0" rtl="0" algn="just">
              <a:lnSpc>
                <a:spcPct val="90000"/>
              </a:lnSpc>
              <a:spcBef>
                <a:spcPts val="1001"/>
              </a:spcBef>
              <a:spcAft>
                <a:spcPts val="0"/>
              </a:spcAft>
              <a:buNone/>
            </a:pPr>
            <a:r>
              <a:rPr b="0" i="0" lang="ko-KR" sz="2800" u="none" cap="none" strike="noStrike">
                <a:solidFill>
                  <a:srgbClr val="000000"/>
                </a:solidFill>
                <a:latin typeface="Lustria"/>
                <a:ea typeface="Lustria"/>
                <a:cs typeface="Lustria"/>
                <a:sym typeface="Lustria"/>
              </a:rPr>
              <a:t>- Excellent candidate to study physical processes within blazar jets and correlations among different energy bands.</a:t>
            </a:r>
            <a:endParaRPr b="0" i="0" sz="2800" u="none" cap="none" strike="noStrike">
              <a:solidFill>
                <a:srgbClr val="000000"/>
              </a:solidFill>
              <a:latin typeface="Arial"/>
              <a:ea typeface="Arial"/>
              <a:cs typeface="Arial"/>
              <a:sym typeface="Arial"/>
            </a:endParaRPr>
          </a:p>
          <a:p>
            <a:pPr indent="0" lvl="0" marL="0" marR="0" rtl="0" algn="just">
              <a:lnSpc>
                <a:spcPct val="9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just">
              <a:lnSpc>
                <a:spcPct val="9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6"/>
          <p:cNvSpPr txBox="1"/>
          <p:nvPr/>
        </p:nvSpPr>
        <p:spPr>
          <a:xfrm>
            <a:off x="838080" y="543960"/>
            <a:ext cx="10515240" cy="1173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ko-KR" sz="4800" u="none" cap="none" strike="noStrike">
                <a:solidFill>
                  <a:srgbClr val="000000"/>
                </a:solidFill>
                <a:latin typeface="Lustria"/>
                <a:ea typeface="Lustria"/>
                <a:cs typeface="Lustria"/>
                <a:sym typeface="Lustria"/>
              </a:rPr>
              <a:t>Methodology – 1. Photometry</a:t>
            </a:r>
            <a:endParaRPr b="0" i="0" sz="4800" u="none" cap="none" strike="noStrike">
              <a:solidFill>
                <a:srgbClr val="000000"/>
              </a:solidFill>
              <a:latin typeface="Arial"/>
              <a:ea typeface="Arial"/>
              <a:cs typeface="Arial"/>
              <a:sym typeface="Arial"/>
            </a:endParaRPr>
          </a:p>
        </p:txBody>
      </p:sp>
      <p:sp>
        <p:nvSpPr>
          <p:cNvPr id="215" name="Google Shape;215;p46"/>
          <p:cNvSpPr txBox="1"/>
          <p:nvPr/>
        </p:nvSpPr>
        <p:spPr>
          <a:xfrm>
            <a:off x="987470" y="2343950"/>
            <a:ext cx="5226600" cy="4350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ko-KR" sz="2800" u="none" cap="none" strike="noStrike">
                <a:solidFill>
                  <a:srgbClr val="000000"/>
                </a:solidFill>
                <a:latin typeface="Lustria"/>
                <a:ea typeface="Lustria"/>
                <a:cs typeface="Lustria"/>
                <a:sym typeface="Lustria"/>
              </a:rPr>
              <a:t> </a:t>
            </a:r>
            <a:r>
              <a:rPr lang="ko-KR" sz="2800">
                <a:latin typeface="Lustria"/>
                <a:ea typeface="Lustria"/>
                <a:cs typeface="Lustria"/>
                <a:sym typeface="Lustria"/>
              </a:rPr>
              <a:t>F</a:t>
            </a:r>
            <a:r>
              <a:rPr b="0" i="0" lang="ko-KR" sz="2800" u="none" cap="none" strike="noStrike">
                <a:solidFill>
                  <a:srgbClr val="000000"/>
                </a:solidFill>
                <a:latin typeface="Lustria"/>
                <a:ea typeface="Lustria"/>
                <a:cs typeface="Lustria"/>
                <a:sym typeface="Lustria"/>
              </a:rPr>
              <a:t>irst day (4/17)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i="0" lang="ko-KR" sz="2800" u="none" cap="none" strike="noStrike">
                <a:solidFill>
                  <a:srgbClr val="000000"/>
                </a:solidFill>
                <a:latin typeface="Lustria"/>
                <a:ea typeface="Lustria"/>
                <a:cs typeface="Lustria"/>
                <a:sym typeface="Lustria"/>
              </a:rPr>
              <a:t> </a:t>
            </a:r>
            <a:r>
              <a:rPr b="0" i="0" lang="ko-KR"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
        <p:nvSpPr>
          <p:cNvPr id="216" name="Google Shape;216;p46"/>
          <p:cNvSpPr txBox="1"/>
          <p:nvPr/>
        </p:nvSpPr>
        <p:spPr>
          <a:xfrm>
            <a:off x="6509880" y="2343960"/>
            <a:ext cx="5622120" cy="37418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ko-KR" sz="2800" u="none" cap="none" strike="noStrike">
                <a:solidFill>
                  <a:srgbClr val="000000"/>
                </a:solidFill>
                <a:latin typeface="Lustria"/>
                <a:ea typeface="Lustria"/>
                <a:cs typeface="Lustria"/>
                <a:sym typeface="Lustria"/>
              </a:rPr>
              <a:t> </a:t>
            </a:r>
            <a:r>
              <a:rPr lang="ko-KR" sz="2800">
                <a:latin typeface="Lustria"/>
                <a:ea typeface="Lustria"/>
                <a:cs typeface="Lustria"/>
                <a:sym typeface="Lustria"/>
              </a:rPr>
              <a:t>S</a:t>
            </a:r>
            <a:r>
              <a:rPr b="0" i="0" lang="ko-KR" sz="2800" u="none" cap="none" strike="noStrike">
                <a:solidFill>
                  <a:srgbClr val="000000"/>
                </a:solidFill>
                <a:latin typeface="Lustria"/>
                <a:ea typeface="Lustria"/>
                <a:cs typeface="Lustria"/>
                <a:sym typeface="Lustria"/>
              </a:rPr>
              <a:t>econd day (5/8)</a:t>
            </a:r>
            <a:endParaRPr b="0" i="0" sz="2800" u="none" cap="none" strike="noStrike">
              <a:solidFill>
                <a:srgbClr val="000000"/>
              </a:solidFill>
              <a:latin typeface="Arial"/>
              <a:ea typeface="Arial"/>
              <a:cs typeface="Arial"/>
              <a:sym typeface="Arial"/>
            </a:endParaRPr>
          </a:p>
        </p:txBody>
      </p:sp>
      <p:pic>
        <p:nvPicPr>
          <p:cNvPr id="217" name="Google Shape;217;p46"/>
          <p:cNvPicPr preferRelativeResize="0"/>
          <p:nvPr/>
        </p:nvPicPr>
        <p:blipFill rotWithShape="1">
          <a:blip r:embed="rId3">
            <a:alphaModFix/>
          </a:blip>
          <a:srcRect b="0" l="0" r="0" t="0"/>
          <a:stretch/>
        </p:blipFill>
        <p:spPr>
          <a:xfrm>
            <a:off x="1144440" y="2865960"/>
            <a:ext cx="4574160" cy="542520"/>
          </a:xfrm>
          <a:prstGeom prst="rect">
            <a:avLst/>
          </a:prstGeom>
          <a:noFill/>
          <a:ln>
            <a:noFill/>
          </a:ln>
        </p:spPr>
      </p:pic>
      <p:pic>
        <p:nvPicPr>
          <p:cNvPr id="218" name="Google Shape;218;p46"/>
          <p:cNvPicPr preferRelativeResize="0"/>
          <p:nvPr/>
        </p:nvPicPr>
        <p:blipFill rotWithShape="1">
          <a:blip r:embed="rId4">
            <a:alphaModFix/>
          </a:blip>
          <a:srcRect b="0" l="0" r="0" t="0"/>
          <a:stretch/>
        </p:blipFill>
        <p:spPr>
          <a:xfrm>
            <a:off x="6587640" y="2853360"/>
            <a:ext cx="4319640" cy="260640"/>
          </a:xfrm>
          <a:prstGeom prst="rect">
            <a:avLst/>
          </a:prstGeom>
          <a:noFill/>
          <a:ln>
            <a:noFill/>
          </a:ln>
        </p:spPr>
      </p:pic>
      <p:pic>
        <p:nvPicPr>
          <p:cNvPr id="219" name="Google Shape;219;p46"/>
          <p:cNvPicPr preferRelativeResize="0"/>
          <p:nvPr/>
        </p:nvPicPr>
        <p:blipFill rotWithShape="1">
          <a:blip r:embed="rId5">
            <a:alphaModFix/>
          </a:blip>
          <a:srcRect b="0" l="0" r="0" t="0"/>
          <a:stretch/>
        </p:blipFill>
        <p:spPr>
          <a:xfrm>
            <a:off x="6587640" y="3105000"/>
            <a:ext cx="4319640" cy="317880"/>
          </a:xfrm>
          <a:prstGeom prst="rect">
            <a:avLst/>
          </a:prstGeom>
          <a:noFill/>
          <a:ln>
            <a:noFill/>
          </a:ln>
        </p:spPr>
      </p:pic>
      <p:pic>
        <p:nvPicPr>
          <p:cNvPr id="220" name="Google Shape;220;p46"/>
          <p:cNvPicPr preferRelativeResize="0"/>
          <p:nvPr/>
        </p:nvPicPr>
        <p:blipFill rotWithShape="1">
          <a:blip r:embed="rId6">
            <a:alphaModFix/>
          </a:blip>
          <a:srcRect b="0" l="0" r="0" t="0"/>
          <a:stretch/>
        </p:blipFill>
        <p:spPr>
          <a:xfrm>
            <a:off x="838080" y="3624120"/>
            <a:ext cx="2446920" cy="2390040"/>
          </a:xfrm>
          <a:prstGeom prst="rect">
            <a:avLst/>
          </a:prstGeom>
          <a:noFill/>
          <a:ln>
            <a:noFill/>
          </a:ln>
        </p:spPr>
      </p:pic>
      <p:pic>
        <p:nvPicPr>
          <p:cNvPr id="221" name="Google Shape;221;p46"/>
          <p:cNvPicPr preferRelativeResize="0"/>
          <p:nvPr/>
        </p:nvPicPr>
        <p:blipFill rotWithShape="1">
          <a:blip r:embed="rId7">
            <a:alphaModFix/>
          </a:blip>
          <a:srcRect b="0" l="0" r="0" t="0"/>
          <a:stretch/>
        </p:blipFill>
        <p:spPr>
          <a:xfrm>
            <a:off x="3476880" y="3623400"/>
            <a:ext cx="2356200" cy="2390040"/>
          </a:xfrm>
          <a:prstGeom prst="rect">
            <a:avLst/>
          </a:prstGeom>
          <a:noFill/>
          <a:ln>
            <a:noFill/>
          </a:ln>
        </p:spPr>
      </p:pic>
      <p:pic>
        <p:nvPicPr>
          <p:cNvPr id="222" name="Google Shape;222;p46"/>
          <p:cNvPicPr preferRelativeResize="0"/>
          <p:nvPr/>
        </p:nvPicPr>
        <p:blipFill rotWithShape="1">
          <a:blip r:embed="rId8">
            <a:alphaModFix/>
          </a:blip>
          <a:srcRect b="0" l="0" r="0" t="0"/>
          <a:stretch/>
        </p:blipFill>
        <p:spPr>
          <a:xfrm>
            <a:off x="6396120" y="3632760"/>
            <a:ext cx="2351160" cy="2390040"/>
          </a:xfrm>
          <a:prstGeom prst="rect">
            <a:avLst/>
          </a:prstGeom>
          <a:noFill/>
          <a:ln>
            <a:noFill/>
          </a:ln>
        </p:spPr>
      </p:pic>
      <p:pic>
        <p:nvPicPr>
          <p:cNvPr id="223" name="Google Shape;223;p46"/>
          <p:cNvPicPr preferRelativeResize="0"/>
          <p:nvPr/>
        </p:nvPicPr>
        <p:blipFill rotWithShape="1">
          <a:blip r:embed="rId9">
            <a:alphaModFix/>
          </a:blip>
          <a:srcRect b="0" l="0" r="0" t="0"/>
          <a:stretch/>
        </p:blipFill>
        <p:spPr>
          <a:xfrm>
            <a:off x="8956440" y="3623400"/>
            <a:ext cx="2190240" cy="2390040"/>
          </a:xfrm>
          <a:prstGeom prst="rect">
            <a:avLst/>
          </a:prstGeom>
          <a:noFill/>
          <a:ln>
            <a:noFill/>
          </a:ln>
        </p:spPr>
      </p:pic>
      <p:sp>
        <p:nvSpPr>
          <p:cNvPr id="224" name="Google Shape;224;p46"/>
          <p:cNvSpPr/>
          <p:nvPr/>
        </p:nvSpPr>
        <p:spPr>
          <a:xfrm>
            <a:off x="4675680" y="6113520"/>
            <a:ext cx="6551280" cy="33372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ko-KR" sz="800" u="none" cap="none" strike="noStrike">
                <a:solidFill>
                  <a:srgbClr val="000000"/>
                </a:solidFill>
                <a:latin typeface="Calibri"/>
                <a:ea typeface="Calibri"/>
                <a:cs typeface="Calibri"/>
                <a:sym typeface="Calibri"/>
              </a:rPr>
              <a:t>Simbad, “HIP52181”,”HIP52771”, “HIP61602”,”HIP66441”, </a:t>
            </a:r>
            <a:r>
              <a:rPr b="0" i="0" lang="ko-KR" sz="800" u="sng" cap="none" strike="noStrike">
                <a:solidFill>
                  <a:schemeClr val="hlink"/>
                </a:solidFill>
                <a:latin typeface="Calibri"/>
                <a:ea typeface="Calibri"/>
                <a:cs typeface="Calibri"/>
                <a:sym typeface="Calibri"/>
                <a:hlinkClick r:id="rId10"/>
              </a:rPr>
              <a:t>http://simbad.u-strasbg.fr/simbad/</a:t>
            </a:r>
            <a:r>
              <a:rPr b="0" i="0" lang="ko-KR" sz="800" u="none" cap="none" strike="noStrike">
                <a:solidFill>
                  <a:srgbClr val="000000"/>
                </a:solidFill>
                <a:latin typeface="Calibri"/>
                <a:ea typeface="Calibri"/>
                <a:cs typeface="Calibri"/>
                <a:sym typeface="Calibri"/>
              </a:rPr>
              <a:t>, 2018-06-13</a:t>
            </a:r>
            <a:endParaRPr b="0" i="0" sz="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ko-KR" sz="800" u="none" cap="none" strike="noStrike">
                <a:solidFill>
                  <a:srgbClr val="000000"/>
                </a:solidFill>
                <a:latin typeface="Calibri"/>
                <a:ea typeface="Calibri"/>
                <a:cs typeface="Calibri"/>
                <a:sym typeface="Calibri"/>
              </a:rPr>
              <a:t>Captured image</a:t>
            </a:r>
            <a:endParaRPr b="0" i="0" sz="800" u="none" cap="none" strike="noStrike">
              <a:solidFill>
                <a:schemeClr val="dk1"/>
              </a:solidFill>
              <a:latin typeface="Arial"/>
              <a:ea typeface="Arial"/>
              <a:cs typeface="Arial"/>
              <a:sym typeface="Arial"/>
            </a:endParaRPr>
          </a:p>
        </p:txBody>
      </p:sp>
      <p:sp>
        <p:nvSpPr>
          <p:cNvPr id="225" name="Google Shape;225;p46"/>
          <p:cNvSpPr txBox="1"/>
          <p:nvPr/>
        </p:nvSpPr>
        <p:spPr>
          <a:xfrm>
            <a:off x="993600" y="1656000"/>
            <a:ext cx="6098400" cy="91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ko-KR" sz="2800" u="none" cap="none" strike="noStrike">
                <a:solidFill>
                  <a:srgbClr val="000000"/>
                </a:solidFill>
                <a:latin typeface="Lustria"/>
                <a:ea typeface="Lustria"/>
                <a:cs typeface="Lustria"/>
                <a:sym typeface="Lustria"/>
              </a:rPr>
              <a:t>1) Selection of standard stars</a:t>
            </a:r>
            <a:endParaRPr b="0" sz="2800"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7"/>
          <p:cNvSpPr txBox="1"/>
          <p:nvPr/>
        </p:nvSpPr>
        <p:spPr>
          <a:xfrm>
            <a:off x="838080" y="570960"/>
            <a:ext cx="10515240" cy="1218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1. Photometry </a:t>
            </a:r>
            <a:endParaRPr b="0" sz="4800" strike="noStrike">
              <a:solidFill>
                <a:srgbClr val="000000"/>
              </a:solidFill>
              <a:latin typeface="Arial"/>
              <a:ea typeface="Arial"/>
              <a:cs typeface="Arial"/>
              <a:sym typeface="Arial"/>
            </a:endParaRPr>
          </a:p>
        </p:txBody>
      </p:sp>
      <p:sp>
        <p:nvSpPr>
          <p:cNvPr id="231" name="Google Shape;231;p47"/>
          <p:cNvSpPr txBox="1"/>
          <p:nvPr/>
        </p:nvSpPr>
        <p:spPr>
          <a:xfrm>
            <a:off x="1079640" y="1714320"/>
            <a:ext cx="1027404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lang="ko-KR" sz="2800" strike="noStrike">
                <a:solidFill>
                  <a:srgbClr val="000000"/>
                </a:solidFill>
                <a:latin typeface="Lustria"/>
                <a:ea typeface="Lustria"/>
                <a:cs typeface="Lustria"/>
                <a:sym typeface="Lustria"/>
              </a:rPr>
              <a:t>2)   51 UMA</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800" strike="noStrike">
              <a:solidFill>
                <a:srgbClr val="000000"/>
              </a:solidFill>
              <a:latin typeface="Arial"/>
              <a:ea typeface="Arial"/>
              <a:cs typeface="Arial"/>
              <a:sym typeface="Arial"/>
            </a:endParaRPr>
          </a:p>
        </p:txBody>
      </p:sp>
      <p:pic>
        <p:nvPicPr>
          <p:cNvPr id="232" name="Google Shape;232;p47"/>
          <p:cNvPicPr preferRelativeResize="0"/>
          <p:nvPr/>
        </p:nvPicPr>
        <p:blipFill rotWithShape="1">
          <a:blip r:embed="rId3">
            <a:alphaModFix/>
          </a:blip>
          <a:srcRect b="0" l="0" r="0" t="0"/>
          <a:stretch/>
        </p:blipFill>
        <p:spPr>
          <a:xfrm>
            <a:off x="1279440" y="2350080"/>
            <a:ext cx="5200560" cy="3751200"/>
          </a:xfrm>
          <a:prstGeom prst="rect">
            <a:avLst/>
          </a:prstGeom>
          <a:noFill/>
          <a:ln>
            <a:noFill/>
          </a:ln>
        </p:spPr>
      </p:pic>
      <p:sp>
        <p:nvSpPr>
          <p:cNvPr id="233" name="Google Shape;233;p47"/>
          <p:cNvSpPr/>
          <p:nvPr/>
        </p:nvSpPr>
        <p:spPr>
          <a:xfrm flipH="1">
            <a:off x="5299200" y="3888000"/>
            <a:ext cx="1036440" cy="360"/>
          </a:xfrm>
          <a:custGeom>
            <a:rect b="b" l="l" r="r" t="t"/>
            <a:pathLst>
              <a:path extrusionOk="0" h="21600" w="21600">
                <a:moveTo>
                  <a:pt x="0" y="0"/>
                </a:moveTo>
                <a:lnTo>
                  <a:pt x="21600" y="21600"/>
                </a:lnTo>
              </a:path>
            </a:pathLst>
          </a:custGeom>
          <a:noFill/>
          <a:ln cap="flat" cmpd="sng" w="28425">
            <a:solidFill>
              <a:srgbClr val="B2A0C7"/>
            </a:solidFill>
            <a:prstDash val="solid"/>
            <a:round/>
            <a:headEnd len="sm" w="sm" type="none"/>
            <a:tailEnd len="med" w="med" type="triangle"/>
          </a:ln>
        </p:spPr>
      </p:sp>
      <p:pic>
        <p:nvPicPr>
          <p:cNvPr id="234" name="Google Shape;234;p47"/>
          <p:cNvPicPr preferRelativeResize="0"/>
          <p:nvPr/>
        </p:nvPicPr>
        <p:blipFill rotWithShape="1">
          <a:blip r:embed="rId4">
            <a:alphaModFix/>
          </a:blip>
          <a:srcRect b="0" l="0" r="0" t="47166"/>
          <a:stretch/>
        </p:blipFill>
        <p:spPr>
          <a:xfrm>
            <a:off x="7056000" y="2376000"/>
            <a:ext cx="4039200" cy="1944000"/>
          </a:xfrm>
          <a:prstGeom prst="rect">
            <a:avLst/>
          </a:prstGeom>
          <a:noFill/>
          <a:ln>
            <a:noFill/>
          </a:ln>
        </p:spPr>
      </p:pic>
      <p:sp>
        <p:nvSpPr>
          <p:cNvPr id="235" name="Google Shape;235;p47"/>
          <p:cNvSpPr/>
          <p:nvPr/>
        </p:nvSpPr>
        <p:spPr>
          <a:xfrm>
            <a:off x="1661040" y="6157440"/>
            <a:ext cx="4880520" cy="333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ko-KR" sz="800" strike="noStrike">
                <a:solidFill>
                  <a:srgbClr val="000000"/>
                </a:solidFill>
                <a:latin typeface="Calibri"/>
                <a:ea typeface="Calibri"/>
                <a:cs typeface="Calibri"/>
                <a:sym typeface="Calibri"/>
              </a:rPr>
              <a:t>Simbad, “mrk421”, </a:t>
            </a:r>
            <a:r>
              <a:rPr b="0" lang="ko-KR" sz="800" u="sng" strike="noStrike">
                <a:solidFill>
                  <a:schemeClr val="hlink"/>
                </a:solidFill>
                <a:latin typeface="Calibri"/>
                <a:ea typeface="Calibri"/>
                <a:cs typeface="Calibri"/>
                <a:sym typeface="Calibri"/>
                <a:hlinkClick r:id="rId5"/>
              </a:rPr>
              <a:t>http://simbad.u-strasbg.fr/simbad/</a:t>
            </a:r>
            <a:r>
              <a:rPr b="0" lang="ko-KR" sz="800" strike="noStrike">
                <a:solidFill>
                  <a:srgbClr val="000000"/>
                </a:solidFill>
                <a:latin typeface="Calibri"/>
                <a:ea typeface="Calibri"/>
                <a:cs typeface="Calibri"/>
                <a:sym typeface="Calibri"/>
              </a:rPr>
              <a:t>, 2018-06-13</a:t>
            </a:r>
            <a:endParaRPr b="0" sz="8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ko-KR" sz="800" strike="noStrike">
                <a:solidFill>
                  <a:srgbClr val="000000"/>
                </a:solidFill>
                <a:latin typeface="Calibri"/>
                <a:ea typeface="Calibri"/>
                <a:cs typeface="Calibri"/>
                <a:sym typeface="Calibri"/>
              </a:rPr>
              <a:t>Captured image</a:t>
            </a:r>
            <a:endParaRPr b="0" sz="800" strike="noStrike">
              <a:solidFill>
                <a:schemeClr val="dk1"/>
              </a:solidFill>
              <a:latin typeface="Arial"/>
              <a:ea typeface="Arial"/>
              <a:cs typeface="Arial"/>
              <a:sym typeface="Arial"/>
            </a:endParaRPr>
          </a:p>
        </p:txBody>
      </p:sp>
      <p:pic>
        <p:nvPicPr>
          <p:cNvPr id="236" name="Google Shape;236;p47"/>
          <p:cNvPicPr preferRelativeResize="0"/>
          <p:nvPr/>
        </p:nvPicPr>
        <p:blipFill rotWithShape="1">
          <a:blip r:embed="rId6">
            <a:alphaModFix/>
          </a:blip>
          <a:srcRect b="0" l="0" r="0" t="0"/>
          <a:stretch/>
        </p:blipFill>
        <p:spPr>
          <a:xfrm>
            <a:off x="7121880" y="4557240"/>
            <a:ext cx="4038120" cy="1418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8"/>
          <p:cNvSpPr txBox="1"/>
          <p:nvPr/>
        </p:nvSpPr>
        <p:spPr>
          <a:xfrm>
            <a:off x="838080" y="606960"/>
            <a:ext cx="10515240" cy="1218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ko-KR" sz="4800" strike="noStrike">
                <a:solidFill>
                  <a:srgbClr val="000000"/>
                </a:solidFill>
                <a:latin typeface="Lustria"/>
                <a:ea typeface="Lustria"/>
                <a:cs typeface="Lustria"/>
                <a:sym typeface="Lustria"/>
              </a:rPr>
              <a:t>1. Photometry </a:t>
            </a:r>
            <a:endParaRPr b="0" sz="4800" strike="noStrike">
              <a:solidFill>
                <a:srgbClr val="000000"/>
              </a:solidFill>
              <a:latin typeface="Arial"/>
              <a:ea typeface="Arial"/>
              <a:cs typeface="Arial"/>
              <a:sym typeface="Arial"/>
            </a:endParaRPr>
          </a:p>
        </p:txBody>
      </p:sp>
      <p:sp>
        <p:nvSpPr>
          <p:cNvPr id="242" name="Google Shape;242;p48"/>
          <p:cNvSpPr txBox="1"/>
          <p:nvPr/>
        </p:nvSpPr>
        <p:spPr>
          <a:xfrm>
            <a:off x="1079640" y="1750320"/>
            <a:ext cx="10274040" cy="4350960"/>
          </a:xfrm>
          <a:prstGeom prst="rect">
            <a:avLst/>
          </a:prstGeom>
          <a:noFill/>
          <a:ln>
            <a:noFill/>
          </a:ln>
        </p:spPr>
        <p:txBody>
          <a:bodyPr anchorCtr="0" anchor="t" bIns="45700" lIns="91425" spcFirstLastPara="1" rIns="91425" wrap="square" tIns="45700">
            <a:noAutofit/>
          </a:bodyPr>
          <a:lstStyle/>
          <a:p>
            <a:pPr indent="-514080" lvl="0" marL="514440" marR="0" rtl="0" algn="l">
              <a:lnSpc>
                <a:spcPct val="90000"/>
              </a:lnSpc>
              <a:spcBef>
                <a:spcPts val="0"/>
              </a:spcBef>
              <a:spcAft>
                <a:spcPts val="0"/>
              </a:spcAft>
              <a:buClr>
                <a:srgbClr val="000000"/>
              </a:buClr>
              <a:buSzPts val="2800"/>
              <a:buFont typeface="Arial"/>
              <a:buAutoNum type="arabicParenR" startAt="3"/>
            </a:pPr>
            <a:r>
              <a:rPr b="0" lang="ko-KR" sz="2800" strike="noStrike">
                <a:solidFill>
                  <a:srgbClr val="000000"/>
                </a:solidFill>
                <a:latin typeface="Lustria"/>
                <a:ea typeface="Lustria"/>
                <a:cs typeface="Lustria"/>
                <a:sym typeface="Lustria"/>
              </a:rPr>
              <a:t>Observation schedule </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800"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sz="2800" strike="noStrike">
              <a:solidFill>
                <a:srgbClr val="000000"/>
              </a:solidFill>
              <a:latin typeface="Arial"/>
              <a:ea typeface="Arial"/>
              <a:cs typeface="Arial"/>
              <a:sym typeface="Arial"/>
            </a:endParaRPr>
          </a:p>
        </p:txBody>
      </p:sp>
      <p:pic>
        <p:nvPicPr>
          <p:cNvPr id="243" name="Google Shape;243;p48"/>
          <p:cNvPicPr preferRelativeResize="0"/>
          <p:nvPr/>
        </p:nvPicPr>
        <p:blipFill rotWithShape="1">
          <a:blip r:embed="rId3">
            <a:alphaModFix/>
          </a:blip>
          <a:srcRect b="0" l="0" r="0" t="0"/>
          <a:stretch/>
        </p:blipFill>
        <p:spPr>
          <a:xfrm>
            <a:off x="1461240" y="2291400"/>
            <a:ext cx="4754880" cy="3809880"/>
          </a:xfrm>
          <a:prstGeom prst="rect">
            <a:avLst/>
          </a:prstGeom>
          <a:noFill/>
          <a:ln>
            <a:noFill/>
          </a:ln>
        </p:spPr>
      </p:pic>
      <p:pic>
        <p:nvPicPr>
          <p:cNvPr id="244" name="Google Shape;244;p48"/>
          <p:cNvPicPr preferRelativeResize="0"/>
          <p:nvPr/>
        </p:nvPicPr>
        <p:blipFill rotWithShape="1">
          <a:blip r:embed="rId4">
            <a:alphaModFix/>
          </a:blip>
          <a:srcRect b="0" l="0" r="0" t="0"/>
          <a:stretch/>
        </p:blipFill>
        <p:spPr>
          <a:xfrm>
            <a:off x="6404400" y="2291400"/>
            <a:ext cx="4761000" cy="3809880"/>
          </a:xfrm>
          <a:prstGeom prst="rect">
            <a:avLst/>
          </a:prstGeom>
          <a:noFill/>
          <a:ln>
            <a:noFill/>
          </a:ln>
        </p:spPr>
      </p:pic>
      <p:sp>
        <p:nvSpPr>
          <p:cNvPr id="245" name="Google Shape;245;p48"/>
          <p:cNvSpPr/>
          <p:nvPr/>
        </p:nvSpPr>
        <p:spPr>
          <a:xfrm>
            <a:off x="6431400" y="6101640"/>
            <a:ext cx="47106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ko-KR" sz="1800" strike="noStrike">
                <a:solidFill>
                  <a:srgbClr val="000000"/>
                </a:solidFill>
                <a:latin typeface="Lustria"/>
                <a:ea typeface="Lustria"/>
                <a:cs typeface="Lustria"/>
                <a:sym typeface="Lustria"/>
              </a:rPr>
              <a:t>Altitude-time graph of second day (5/8)</a:t>
            </a:r>
            <a:endParaRPr b="0" sz="1800" strike="noStrike">
              <a:solidFill>
                <a:schemeClr val="dk1"/>
              </a:solidFill>
              <a:latin typeface="Arial"/>
              <a:ea typeface="Arial"/>
              <a:cs typeface="Arial"/>
              <a:sym typeface="Arial"/>
            </a:endParaRPr>
          </a:p>
        </p:txBody>
      </p:sp>
      <p:sp>
        <p:nvSpPr>
          <p:cNvPr id="246" name="Google Shape;246;p48"/>
          <p:cNvSpPr/>
          <p:nvPr/>
        </p:nvSpPr>
        <p:spPr>
          <a:xfrm>
            <a:off x="1501920" y="6101640"/>
            <a:ext cx="44881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ko-KR" sz="1800" strike="noStrike">
                <a:solidFill>
                  <a:srgbClr val="000000"/>
                </a:solidFill>
                <a:latin typeface="Lustria"/>
                <a:ea typeface="Lustria"/>
                <a:cs typeface="Lustria"/>
                <a:sym typeface="Lustria"/>
              </a:rPr>
              <a:t>Altitude-time graph of first day (4/17)</a:t>
            </a:r>
            <a:endParaRPr b="0" sz="1800"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