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1" r:id="rId6"/>
    <p:sldId id="259" r:id="rId7"/>
    <p:sldId id="260" r:id="rId8"/>
    <p:sldId id="262" r:id="rId9"/>
    <p:sldId id="268" r:id="rId10"/>
    <p:sldId id="269" r:id="rId11"/>
    <p:sldId id="270" r:id="rId12"/>
    <p:sldId id="272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CD7BA-75A2-4D9B-A9C4-69414BFF05A2}" v="275" dt="2021-05-24T22:14:2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212F5-A378-4ED3-8D72-A66EEEC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A2FA7-8FBE-4427-B0F6-EA3DBDF6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0ADFB-A029-4F96-B97B-430E9279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2D648-7903-4A7B-8770-C5812697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7916F-2E62-4491-9F25-23DFDF2E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47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1D78-6B0F-496B-8AA2-F4C876D1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F882BB-C24B-4667-BD4C-607FE54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7453E-479A-40CC-9354-A7BCD5D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F9FEA-540D-44C2-8CEE-28A60820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50382-B4F5-4990-B406-970EBFF1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35A570-E47A-4563-B726-E2AFDF31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72F3AD-7255-458B-9AF8-6B15B9057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33C66-91F3-4E92-A2F9-4EFAB953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BA9FC-322D-4674-99AA-337F6B3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2DB8C-6674-4C1E-815C-1B79898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CC52E-CA22-4363-A054-EBE0E033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26287-6560-4676-86E2-5FA63DDD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E16DA-75D5-4826-ADF2-AE06C3C9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00A63-3521-49A0-BF93-1D7291F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0DA928-B3BC-4BD3-A1D5-9B8C225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5A13-982B-41EE-9565-A2916F8B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B062A-089D-4881-BC28-6F2485D6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4632C-3E33-4A93-90CA-10BFCA7D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BED7-BC8E-4EB3-B584-4FF18544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DA40D-EB23-43F7-BF59-546E5B90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2548-5DE0-4B58-ADD5-13F8B50F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F3A42-1C42-4BDE-91BD-4E9ED818D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AB3D54-4A28-455C-83AE-BB9F7A28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B2C6A-27B4-46CC-AEA7-5BDB7171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F7770A-9CE1-48B9-B2A6-43AB3A4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E4710-CD27-490A-99D6-64410B0C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2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1272A-E379-4404-AE94-5EB05CC8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B304A0-F0F7-4412-9193-CB425A7A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EBD06E-D0B0-48D7-9A60-9FB28933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E90AC0-8644-4EC1-BFB7-D63770C7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44C01-A73A-4969-8762-D73CD7BA6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92D2B-66B7-4C82-845E-8B81CF33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16C703-8D97-409E-A547-D02C22B3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0071DE-0948-406E-B516-AB6D955E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EACC3-DE01-4722-A10D-52130021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B600F-710F-4E11-8426-BC9D5E31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B1F68-7B13-471B-8E3A-CBA764E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C21900-F3FA-44A2-A0BB-C126C79D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5FC0E6-6CAE-49AE-B0F7-8D19288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BAD120-815D-4EE8-BE2F-50C139A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38C09-A28F-40C9-A82F-36EA4F88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991A2-DE77-4CCD-8B26-9A2B7226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C64A3-4F4F-4AA9-A4CC-2CF1A5F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6BDBC-516C-45BB-B0A9-1A94A241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043AF6-72A3-4B9B-9593-FD8B260E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9E680-9BA2-41AB-8487-20984204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D743D4-0BAE-44B3-A9AE-E4A42F1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0353-6B04-4EAF-B68F-593CC444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1DD93C-FD48-4929-B0D1-6E6BA3362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F8F84E-EDF5-4DAC-B63E-2CC0C9CC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F93083-6AF2-46F9-B7BA-8A7563D5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F30BC-FD50-45D2-83A2-4D4E2C9E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9B24F-BD17-403C-86F5-703D3CF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18CB9-52A3-4752-8742-8DEA3CAF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88A5E6-8638-455D-A6ED-FBD2C55D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73735-3EBD-41C7-8654-BA449A410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9397-0A8C-4CD9-817E-A8402DE2623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3BA28-4BA4-438B-A535-D1075FA29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D5F1E-2020-4831-836B-B21D9A55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88B0-F34D-458E-8687-A69702A340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6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7033B-745C-4D4C-A9C6-1DE9DB8A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954"/>
            <a:ext cx="9144000" cy="2387600"/>
          </a:xfrm>
        </p:spPr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38F035-2B85-4E19-8A21-268E8957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629"/>
            <a:ext cx="9144000" cy="17452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/>
              <a:t>На тему</a:t>
            </a:r>
            <a:r>
              <a:rPr lang="en-US" dirty="0"/>
              <a:t>: «</a:t>
            </a:r>
            <a:r>
              <a:rPr lang="en-US" dirty="0" err="1"/>
              <a:t>Разработка</a:t>
            </a:r>
            <a:r>
              <a:rPr lang="en-US" dirty="0"/>
              <a:t> </a:t>
            </a:r>
            <a:r>
              <a:rPr lang="en-US" dirty="0" err="1"/>
              <a:t>централизованного</a:t>
            </a:r>
            <a:r>
              <a:rPr lang="en-US" dirty="0"/>
              <a:t> </a:t>
            </a:r>
            <a:r>
              <a:rPr lang="en-US" dirty="0" err="1"/>
              <a:t>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GB" dirty="0"/>
              <a:t>Windows API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»</a:t>
            </a:r>
            <a:endParaRPr lang="ru-RU" dirty="0">
              <a:cs typeface="Calibri" panose="020F0502020204030204"/>
            </a:endParaRPr>
          </a:p>
          <a:p>
            <a:r>
              <a:rPr lang="ru-RU" dirty="0"/>
              <a:t>По дисциплине Системное Программирование</a:t>
            </a:r>
            <a:endParaRPr lang="en-US" dirty="0"/>
          </a:p>
          <a:p>
            <a:r>
              <a:rPr lang="ru-RU" dirty="0"/>
              <a:t>Выполнил студент группы ИУК5-42Б Дорофеев И.К.</a:t>
            </a:r>
            <a:endParaRPr lang="ru-RU" dirty="0">
              <a:cs typeface="Calibri"/>
            </a:endParaRPr>
          </a:p>
          <a:p>
            <a:r>
              <a:rPr lang="ru-RU" dirty="0"/>
              <a:t>Руководитель</a:t>
            </a:r>
            <a:r>
              <a:rPr lang="en-US" dirty="0"/>
              <a:t> </a:t>
            </a:r>
            <a:r>
              <a:rPr lang="en-US" dirty="0" err="1"/>
              <a:t>Фролов</a:t>
            </a:r>
            <a:r>
              <a:rPr lang="en-US" dirty="0"/>
              <a:t> </a:t>
            </a:r>
            <a:r>
              <a:rPr lang="en-US" dirty="0" err="1"/>
              <a:t>Павел</a:t>
            </a:r>
            <a:r>
              <a:rPr lang="en-US" dirty="0"/>
              <a:t> </a:t>
            </a:r>
            <a:r>
              <a:rPr lang="en-US" dirty="0" err="1"/>
              <a:t>Валерьевич</a:t>
            </a:r>
            <a:r>
              <a:rPr lang="ru-RU" dirty="0"/>
              <a:t>.</a:t>
            </a:r>
            <a:endParaRPr lang="ru-RU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83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5945-9305-4D53-9BCF-4A2D8A0B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13816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000" dirty="0"/>
              <a:t>Макет пользовательского интерфейса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5F11D2E-4387-4DBA-B426-DA55B286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12" y="2649772"/>
            <a:ext cx="3128264" cy="5852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Макет главного окна: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6C22-FDC4-4C60-9F73-611D0635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12" y="3142119"/>
            <a:ext cx="4740621" cy="34364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D5E735-22AF-4FCB-B0A6-C9E812DD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81" y="3246120"/>
            <a:ext cx="5714926" cy="333248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BE37068B-D1C5-495C-A187-522AC79EBAF4}"/>
              </a:ext>
            </a:extLst>
          </p:cNvPr>
          <p:cNvSpPr txBox="1">
            <a:spLocks/>
          </p:cNvSpPr>
          <p:nvPr/>
        </p:nvSpPr>
        <p:spPr>
          <a:xfrm>
            <a:off x="6411468" y="2660904"/>
            <a:ext cx="3748532" cy="5852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Макет </a:t>
            </a:r>
            <a:r>
              <a:rPr lang="en-US" sz="2200" dirty="0"/>
              <a:t> </a:t>
            </a:r>
            <a:r>
              <a:rPr lang="ru-RU" sz="2200" dirty="0"/>
              <a:t>окна изменения задачи:</a:t>
            </a:r>
          </a:p>
        </p:txBody>
      </p:sp>
      <p:sp>
        <p:nvSpPr>
          <p:cNvPr id="10" name="Стрелка: развернутая 9">
            <a:hlinkClick r:id="rId4" action="ppaction://hlinksldjump"/>
            <a:extLst>
              <a:ext uri="{FF2B5EF4-FFF2-40B4-BE49-F238E27FC236}">
                <a16:creationId xmlns:a16="http://schemas.microsoft.com/office/drawing/2014/main" id="{2C460F5C-4FB5-4E46-BDBD-FC24CB8FEB27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96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5945-9305-4D53-9BCF-4A2D8A0B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3626"/>
            <a:ext cx="613816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000" dirty="0"/>
              <a:t>Скриншоты пользовательского интерфейса с двух клиентов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трелка: развернутая 10">
            <a:hlinkClick r:id="rId2" action="ppaction://hlinksldjump"/>
            <a:extLst>
              <a:ext uri="{FF2B5EF4-FFF2-40B4-BE49-F238E27FC236}">
                <a16:creationId xmlns:a16="http://schemas.microsoft.com/office/drawing/2014/main" id="{9ADAF4D9-299A-4CCE-BF79-C5DC488F8827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11">
            <a:extLst>
              <a:ext uri="{FF2B5EF4-FFF2-40B4-BE49-F238E27FC236}">
                <a16:creationId xmlns:a16="http://schemas.microsoft.com/office/drawing/2014/main" id="{45E98A41-0996-4C0E-9DE9-1CA335FBF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6" t="18615" r="16524" b="31602"/>
          <a:stretch/>
        </p:blipFill>
        <p:spPr>
          <a:xfrm>
            <a:off x="396816" y="2125891"/>
            <a:ext cx="11442317" cy="44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Заключение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989"/>
            <a:ext cx="10515600" cy="5232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	В ходе выполнения данной курсовой работы был разработан централизованный чат  </a:t>
            </a:r>
            <a:r>
              <a:rPr lang="en-US" dirty="0" err="1"/>
              <a:t>WinAPI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ru-RU" dirty="0"/>
              <a:t>	Работа выполнялась в несколько этапов</a:t>
            </a:r>
            <a:r>
              <a:rPr lang="en-US" dirty="0"/>
              <a:t>: </a:t>
            </a:r>
            <a:r>
              <a:rPr lang="ru-RU" dirty="0"/>
              <a:t>была разработана структура системы и реализовано прикладное оконное приложение на основе </a:t>
            </a:r>
            <a:r>
              <a:rPr lang="en-US" dirty="0" err="1"/>
              <a:t>WinAPI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Были сформированы навыки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pPr marL="0" indent="0" algn="just">
              <a:buNone/>
            </a:pPr>
            <a:r>
              <a:rPr lang="ru-RU" dirty="0"/>
              <a:t>	В данной работе выполнены все поставленные задачи.</a:t>
            </a:r>
          </a:p>
          <a:p>
            <a:pPr marL="0" indent="0" algn="just">
              <a:buNone/>
            </a:pPr>
            <a:r>
              <a:rPr lang="ru-RU" dirty="0"/>
              <a:t>	В будущем можно усовершенствовать разработанное приложение путем добавления дополнительного функционала (например добавление приватных переписок)</a:t>
            </a:r>
            <a:endParaRPr lang="ru-RU" dirty="0">
              <a:cs typeface="Calibri"/>
            </a:endParaRP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Стрелка: развернутая 5">
            <a:hlinkClick r:id="rId2" action="ppaction://hlinksldjump"/>
            <a:extLst>
              <a:ext uri="{FF2B5EF4-FFF2-40B4-BE49-F238E27FC236}">
                <a16:creationId xmlns:a16="http://schemas.microsoft.com/office/drawing/2014/main" id="{FF0467C9-6EA8-449C-8068-796E60D42AD4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38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9B668-4D74-4906-A7F0-794057A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98" y="2766218"/>
            <a:ext cx="6008204" cy="1325563"/>
          </a:xfrm>
        </p:spPr>
        <p:txBody>
          <a:bodyPr>
            <a:no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  <p:sp>
        <p:nvSpPr>
          <p:cNvPr id="4" name="Стрелка: развернутая 3">
            <a:hlinkClick r:id="rId2" action="ppaction://hlinksldjump"/>
            <a:extLst>
              <a:ext uri="{FF2B5EF4-FFF2-40B4-BE49-F238E27FC236}">
                <a16:creationId xmlns:a16="http://schemas.microsoft.com/office/drawing/2014/main" id="{FA299C7F-61F4-46B8-B95C-AD78C0851A54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6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Содержание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947400" cy="4788916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ru-RU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Цели и задачи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Описание предметной области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проекта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Общая схема системы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Ограничения и технологии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Диаграмма использования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Алгоритм </a:t>
            </a:r>
            <a:r>
              <a:rPr lang="en-US" dirty="0" err="1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работы</a:t>
            </a: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приложения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Макет пользовательского интерфейса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Скриншоты пользовательского интерфейса</a:t>
            </a:r>
            <a:endParaRPr lang="ru-RU" dirty="0"/>
          </a:p>
          <a:p>
            <a:pPr marL="514350" indent="-514350" algn="just">
              <a:buAutoNum type="arabicPeriod"/>
            </a:pPr>
            <a:r>
              <a:rPr lang="ru-RU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dirty="0"/>
          </a:p>
          <a:p>
            <a:pPr marL="514350" indent="-514350" algn="just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15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Цели и задачи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947400" cy="47889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    	Целью курсовой работы является формирование практических навыков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pPr marL="0" indent="0" algn="just">
              <a:buNone/>
            </a:pPr>
            <a:r>
              <a:rPr lang="ru-RU" dirty="0"/>
              <a:t>    	Задачи проектирования:</a:t>
            </a:r>
          </a:p>
          <a:p>
            <a:pPr algn="just"/>
            <a:r>
              <a:rPr lang="ru-RU" sz="2800" dirty="0"/>
              <a:t>овладение первичными навыками ведения научно-исследовательской, проектной и производственно-технологической деятельности, развитие творческих способностей индивидуально для каждого студента;</a:t>
            </a:r>
          </a:p>
          <a:p>
            <a:pPr algn="just"/>
            <a:r>
              <a:rPr lang="ru-RU" sz="2800" dirty="0"/>
              <a:t>подготовка к выполнению выпускной квалификационной работы;</a:t>
            </a:r>
          </a:p>
          <a:p>
            <a:pPr algn="just"/>
            <a:r>
              <a:rPr lang="ru-RU" sz="2800" dirty="0"/>
              <a:t>усвоение методов грамотного ведения, оформления и редактирования технической документации.</a:t>
            </a:r>
          </a:p>
          <a:p>
            <a:pPr algn="just"/>
            <a:endParaRPr lang="ru-RU" dirty="0"/>
          </a:p>
        </p:txBody>
      </p:sp>
      <p:sp>
        <p:nvSpPr>
          <p:cNvPr id="5" name="Стрелка: развернутая 4">
            <a:hlinkClick r:id="rId2" action="ppaction://hlinksldjump"/>
            <a:extLst>
              <a:ext uri="{FF2B5EF4-FFF2-40B4-BE49-F238E27FC236}">
                <a16:creationId xmlns:a16="http://schemas.microsoft.com/office/drawing/2014/main" id="{F89915AA-7204-4FA8-9CE2-8D8F6D687765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92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Описание предметной области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969487" cy="47889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3200" dirty="0"/>
              <a:t>    	Предметной областью является прикладное программное приложение, осуществляющее передачу текстовых сообщений по средствам Интернета при помощи многопользовательского чата.  </a:t>
            </a:r>
            <a:endParaRPr lang="ru-RU" sz="3200">
              <a:cs typeface="Calibri"/>
            </a:endParaRPr>
          </a:p>
        </p:txBody>
      </p:sp>
      <p:sp>
        <p:nvSpPr>
          <p:cNvPr id="6" name="Стрелка: развернутая 5">
            <a:hlinkClick r:id="rId2" action="ppaction://hlinksldjump"/>
            <a:extLst>
              <a:ext uri="{FF2B5EF4-FFF2-40B4-BE49-F238E27FC236}">
                <a16:creationId xmlns:a16="http://schemas.microsoft.com/office/drawing/2014/main" id="{E0BCC179-9FCB-427D-9B25-1124792DA248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9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Структура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проекта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76216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200" kern="1200" dirty="0">
                <a:latin typeface="+mn-lt"/>
                <a:ea typeface="+mn-ea"/>
                <a:cs typeface="+mn-cs"/>
              </a:rPr>
              <a:t>	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Данное приложение использует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многоуровневый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архитектурный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шаблон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16C9B8-EEB8-4A9E-9246-330C802340BF}"/>
              </a:ext>
            </a:extLst>
          </p:cNvPr>
          <p:cNvPicPr/>
          <p:nvPr/>
        </p:nvPicPr>
        <p:blipFill rotWithShape="1">
          <a:blip r:embed="rId2"/>
          <a:srcRect l="-1254" b="37629"/>
          <a:stretch/>
        </p:blipFill>
        <p:spPr>
          <a:xfrm>
            <a:off x="5754148" y="640080"/>
            <a:ext cx="5523561" cy="4629154"/>
          </a:xfrm>
          <a:prstGeom prst="rect">
            <a:avLst/>
          </a:prstGeom>
        </p:spPr>
      </p:pic>
      <p:sp>
        <p:nvSpPr>
          <p:cNvPr id="7" name="Стрелка: развернутая 6">
            <a:hlinkClick r:id="rId3" action="ppaction://hlinksldjump"/>
            <a:extLst>
              <a:ext uri="{FF2B5EF4-FFF2-40B4-BE49-F238E27FC236}">
                <a16:creationId xmlns:a16="http://schemas.microsoft.com/office/drawing/2014/main" id="{72455629-D567-4EF9-A302-EA07C9BF0603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5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Общая схема системы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: развернутая 7">
            <a:hlinkClick r:id="rId2" action="ppaction://hlinksldjump"/>
            <a:extLst>
              <a:ext uri="{FF2B5EF4-FFF2-40B4-BE49-F238E27FC236}">
                <a16:creationId xmlns:a16="http://schemas.microsoft.com/office/drawing/2014/main" id="{30241AFC-1075-474D-84F0-D2239249C989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7F7C825-9AC1-4639-8E32-463C9280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94" y="203623"/>
            <a:ext cx="6510067" cy="61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8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43D3-5A13-4940-87A8-E27BB01F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Ограничения и технологии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C200-052E-4A15-A2EE-500B55FB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099800" cy="48270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Технологии: </a:t>
            </a:r>
          </a:p>
          <a:p>
            <a:pPr lvl="0" algn="just"/>
            <a:r>
              <a:rPr lang="ru-RU" sz="2000" dirty="0"/>
              <a:t>язык программирования С/С++;</a:t>
            </a:r>
          </a:p>
          <a:p>
            <a:pPr lvl="0" algn="just"/>
            <a:r>
              <a:rPr lang="ru-RU" sz="2000" dirty="0"/>
              <a:t>использование </a:t>
            </a:r>
            <a:r>
              <a:rPr lang="en-US" sz="2000" dirty="0"/>
              <a:t>Windows API</a:t>
            </a:r>
            <a:r>
              <a:rPr lang="ru-RU" sz="2000" dirty="0"/>
              <a:t> функций для реализации методов планировщика задач;</a:t>
            </a:r>
          </a:p>
          <a:p>
            <a:pPr lvl="0" algn="just"/>
            <a:r>
              <a:rPr lang="ru-RU" sz="2000" dirty="0"/>
              <a:t>среда разработки </a:t>
            </a:r>
            <a:r>
              <a:rPr lang="en-US" sz="2000" dirty="0"/>
              <a:t>Visual Studio</a:t>
            </a:r>
            <a:r>
              <a:rPr lang="ru-RU" sz="2000" dirty="0"/>
              <a:t> 2019;</a:t>
            </a:r>
          </a:p>
          <a:p>
            <a:pPr lvl="0" algn="just"/>
            <a:r>
              <a:rPr lang="ru-RU" sz="2000" dirty="0"/>
              <a:t>тип приложения – оконное;</a:t>
            </a:r>
          </a:p>
          <a:p>
            <a:pPr marL="0" indent="0" algn="just">
              <a:buNone/>
            </a:pPr>
            <a:r>
              <a:rPr lang="ru-RU" sz="2000" dirty="0"/>
              <a:t>Ограничения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ru-RU" sz="2000" dirty="0">
                <a:ea typeface="+mn-lt"/>
                <a:cs typeface="+mn-lt"/>
              </a:rPr>
              <a:t>Входные данные: </a:t>
            </a:r>
          </a:p>
          <a:p>
            <a:pPr marL="0" indent="0" algn="just">
              <a:buNone/>
            </a:pPr>
            <a:r>
              <a:rPr lang="ru-RU" sz="2000" dirty="0">
                <a:ea typeface="+mn-lt"/>
                <a:cs typeface="+mn-lt"/>
              </a:rPr>
              <a:t>Имя пользователя;</a:t>
            </a:r>
            <a:endParaRPr lang="ru-RU" dirty="0">
              <a:ea typeface="+mn-lt"/>
              <a:cs typeface="+mn-lt"/>
            </a:endParaRPr>
          </a:p>
          <a:p>
            <a:pPr algn="just"/>
            <a:r>
              <a:rPr lang="ru-RU" sz="2000" dirty="0">
                <a:ea typeface="+mn-lt"/>
                <a:cs typeface="+mn-lt"/>
              </a:rPr>
              <a:t>Сообщение пользователя.</a:t>
            </a:r>
            <a:endParaRPr lang="ru-RU" dirty="0"/>
          </a:p>
          <a:p>
            <a:pPr indent="0" algn="just">
              <a:buNone/>
            </a:pPr>
            <a:r>
              <a:rPr lang="ru-RU" sz="2000" dirty="0">
                <a:ea typeface="+mn-lt"/>
                <a:cs typeface="+mn-lt"/>
              </a:rPr>
              <a:t>  </a:t>
            </a:r>
            <a:endParaRPr lang="ru-RU"/>
          </a:p>
          <a:p>
            <a:pPr algn="just">
              <a:buNone/>
            </a:pPr>
            <a:r>
              <a:rPr lang="ru-RU" sz="2000" dirty="0">
                <a:ea typeface="+mn-lt"/>
                <a:cs typeface="+mn-lt"/>
              </a:rPr>
              <a:t>  </a:t>
            </a:r>
            <a:endParaRPr lang="ru-RU"/>
          </a:p>
          <a:p>
            <a:pPr algn="just">
              <a:buNone/>
            </a:pPr>
            <a:r>
              <a:rPr lang="ru-RU" sz="2000" dirty="0">
                <a:ea typeface="+mn-lt"/>
                <a:cs typeface="+mn-lt"/>
              </a:rPr>
              <a:t>Выходные данные: </a:t>
            </a:r>
            <a:endParaRPr lang="ru-RU"/>
          </a:p>
          <a:p>
            <a:pPr algn="just"/>
            <a:r>
              <a:rPr lang="en-GB" sz="2000" dirty="0">
                <a:ea typeface="+mn-lt"/>
                <a:cs typeface="+mn-lt"/>
              </a:rPr>
              <a:t>IP </a:t>
            </a:r>
            <a:r>
              <a:rPr lang="ru-RU" sz="2000" dirty="0">
                <a:ea typeface="+mn-lt"/>
                <a:cs typeface="+mn-lt"/>
              </a:rPr>
              <a:t>адрес и порт  в окне </a:t>
            </a:r>
            <a:r>
              <a:rPr lang="en-US" sz="2000" dirty="0">
                <a:ea typeface="+mn-lt"/>
                <a:cs typeface="+mn-lt"/>
              </a:rPr>
              <a:t>c</a:t>
            </a:r>
            <a:r>
              <a:rPr lang="ru-RU" sz="2000" dirty="0" err="1">
                <a:ea typeface="+mn-lt"/>
                <a:cs typeface="+mn-lt"/>
              </a:rPr>
              <a:t>ервера</a:t>
            </a:r>
            <a:r>
              <a:rPr lang="ru-RU" sz="2000" dirty="0">
                <a:ea typeface="+mn-lt"/>
                <a:cs typeface="+mn-lt"/>
              </a:rPr>
              <a:t>;</a:t>
            </a:r>
            <a:endParaRPr lang="ru-RU" dirty="0">
              <a:ea typeface="+mn-lt"/>
              <a:cs typeface="+mn-lt"/>
            </a:endParaRPr>
          </a:p>
          <a:p>
            <a:pPr algn="just"/>
            <a:r>
              <a:rPr lang="ru-RU" sz="2000" dirty="0">
                <a:ea typeface="+mn-lt"/>
                <a:cs typeface="+mn-lt"/>
              </a:rPr>
              <a:t>Список сообщений.</a:t>
            </a:r>
            <a:endParaRPr lang="ru-RU" dirty="0"/>
          </a:p>
          <a:p>
            <a:pPr marL="0" lvl="0" indent="0" algn="just">
              <a:buNone/>
            </a:pPr>
            <a:endParaRPr lang="ru-RU" sz="2000" dirty="0">
              <a:cs typeface="Calibri"/>
            </a:endParaRPr>
          </a:p>
        </p:txBody>
      </p:sp>
      <p:sp>
        <p:nvSpPr>
          <p:cNvPr id="6" name="Стрелка: развернутая 5">
            <a:hlinkClick r:id="rId2" action="ppaction://hlinksldjump"/>
            <a:extLst>
              <a:ext uri="{FF2B5EF4-FFF2-40B4-BE49-F238E27FC236}">
                <a16:creationId xmlns:a16="http://schemas.microsoft.com/office/drawing/2014/main" id="{51F5B8AD-646C-48D6-8F63-6B94D7FBFEDF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35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5945-9305-4D53-9BCF-4A2D8A0B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3153664" cy="1481328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ru-RU" sz="4000" dirty="0"/>
              <a:t>Диаграмма использования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: развернутая 11">
            <a:hlinkClick r:id="rId2" action="ppaction://hlinksldjump"/>
            <a:extLst>
              <a:ext uri="{FF2B5EF4-FFF2-40B4-BE49-F238E27FC236}">
                <a16:creationId xmlns:a16="http://schemas.microsoft.com/office/drawing/2014/main" id="{2829C166-F3C5-4EC8-8597-A645E139C99C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9AE09D4-A8B7-4F9C-B712-0ED9E7A3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9" y="763880"/>
            <a:ext cx="6380671" cy="44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5945-9305-4D53-9BCF-4A2D8A0B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82" y="620905"/>
            <a:ext cx="286190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работы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приложения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: развернутая 8">
            <a:hlinkClick r:id="rId2" action="ppaction://hlinksldjump"/>
            <a:extLst>
              <a:ext uri="{FF2B5EF4-FFF2-40B4-BE49-F238E27FC236}">
                <a16:creationId xmlns:a16="http://schemas.microsoft.com/office/drawing/2014/main" id="{B7BD2656-19D6-42B5-8C88-3705699139A9}"/>
              </a:ext>
            </a:extLst>
          </p:cNvPr>
          <p:cNvSpPr/>
          <p:nvPr/>
        </p:nvSpPr>
        <p:spPr>
          <a:xfrm rot="10800000">
            <a:off x="43621" y="6000223"/>
            <a:ext cx="725557" cy="718077"/>
          </a:xfrm>
          <a:prstGeom prst="uturnArrow">
            <a:avLst>
              <a:gd name="adj1" fmla="val 15311"/>
              <a:gd name="adj2" fmla="val 25000"/>
              <a:gd name="adj3" fmla="val 44378"/>
              <a:gd name="adj4" fmla="val 12782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0D7E9D34-5883-4F76-916D-B9F67C2D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5" y="-4007"/>
            <a:ext cx="5934972" cy="68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8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178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Курсовая работа</vt:lpstr>
      <vt:lpstr>Содержание</vt:lpstr>
      <vt:lpstr>Цели и задачи</vt:lpstr>
      <vt:lpstr>Описание предметной области</vt:lpstr>
      <vt:lpstr>Структура проекта</vt:lpstr>
      <vt:lpstr>Общая схема системы</vt:lpstr>
      <vt:lpstr>Ограничения и технологии</vt:lpstr>
      <vt:lpstr>Диаграмма использования</vt:lpstr>
      <vt:lpstr>Алгоритм работы приложения</vt:lpstr>
      <vt:lpstr>Макет пользовательского интерфейса</vt:lpstr>
      <vt:lpstr>Скриншоты пользовательского интерфейса с двух клиентов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Александр Хромов</dc:creator>
  <cp:lastModifiedBy>Александр Хромов</cp:lastModifiedBy>
  <cp:revision>121</cp:revision>
  <dcterms:created xsi:type="dcterms:W3CDTF">2021-05-21T22:01:23Z</dcterms:created>
  <dcterms:modified xsi:type="dcterms:W3CDTF">2021-05-24T22:14:43Z</dcterms:modified>
</cp:coreProperties>
</file>