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http://en.wikipedia.org/wiki/Android_(operating_system)" Type="http://schemas.openxmlformats.org/officeDocument/2006/relationships/hyperlink" TargetMode="External" Id="rId2"/><Relationship Target="../notesMasters/notesMaster1.xml" Type="http://schemas.openxmlformats.org/officeDocument/2006/relationships/notesMaster" Id="rId1"/><Relationship Target="http://en.wikipedia.org/wiki/Near_field_communication" Type="http://schemas.openxmlformats.org/officeDocument/2006/relationships/hyperlink" TargetMode="External" Id="rId3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Our project was Bluetooth Poker. It is an Android based "app" that was developed to allow a group of people to meet up and play a couple games of poker through their android devices.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2" indent="-292100" marL="1371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chemeClr val="dk2"/>
                </a:solidFill>
              </a:rPr>
              <a:t>onPreExecute()</a:t>
            </a:r>
          </a:p>
          <a:p>
            <a:pPr rtl="0" lvl="2" indent="-292100" marL="1371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chemeClr val="dk2"/>
                </a:solidFill>
              </a:rPr>
              <a:t>doInBackGround()</a:t>
            </a:r>
          </a:p>
          <a:p>
            <a:pPr rtl="0" lvl="2" indent="-292100" marL="1371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chemeClr val="dk2"/>
                </a:solidFill>
              </a:rPr>
              <a:t>onPostExecute()</a:t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Used for querying servlets</a:t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Friendlier interface (show loading spinner, progress, etc)</a:t>
            </a:r>
          </a:p>
          <a:p>
            <a:r>
              <a:t/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Primarily used for Layouts ("</a:t>
            </a:r>
            <a:r>
              <a:rPr sz="1000" lang="en" i="1">
                <a:solidFill>
                  <a:schemeClr val="dk2"/>
                </a:solidFill>
              </a:rPr>
              <a:t>Screens")</a:t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Selectors - Animating ImageButton Clicks</a:t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Shapes - For highlighting selected views (ie. current player)</a:t>
            </a:r>
          </a:p>
          <a:p>
            <a:r>
              <a:t/>
            </a:r>
          </a:p>
          <a:p>
            <a:pPr rtl="0" lvl="0" indent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Decreasing ProgressBar in Playing Area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Main Features: </a:t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- Our application follows the rules and flow of the texas hold'em style of poker.</a:t>
            </a:r>
          </a:p>
          <a:p>
            <a:r>
              <a:t/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- application supports between 2 to 6 players. Max liimitation is due to # channels in Bluetooth.</a:t>
            </a:r>
          </a:p>
          <a:p>
            <a:pPr rtl="0" lvl="0" indent="457200">
              <a:spcBef>
                <a:spcPts val="360"/>
              </a:spcBef>
              <a:buNone/>
            </a:pPr>
            <a:r>
              <a:rPr sz="1000" lang="en"/>
              <a:t>	</a:t>
            </a:r>
          </a:p>
          <a:p>
            <a:r>
              <a:t/>
            </a:r>
          </a:p>
          <a:p>
            <a:pPr rtl="0" lvl="0">
              <a:spcBef>
                <a:spcPts val="360"/>
              </a:spcBef>
              <a:buNone/>
            </a:pPr>
            <a:r>
              <a:rPr sz="1000" lang="en"/>
              <a:t>	Online</a:t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- Registering provides the additional set of statistic based features</a:t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- All game actions of registered users are saved along with their context</a:t>
            </a:r>
          </a:p>
          <a:p>
            <a:pPr rtl="0" lvl="0" indent="457200" marL="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-Personal, Community and Ranking</a:t>
            </a:r>
          </a:p>
          <a:p>
            <a:pPr rtl="0" lvl="0" indent="45720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-Features "Hand Optimality" Ranking</a:t>
            </a:r>
          </a:p>
          <a:p>
            <a:r>
              <a:t/>
            </a:r>
          </a:p>
          <a:p>
            <a:pPr rtl="0" lvl="0" indent="0" marL="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	Offline</a:t>
            </a:r>
          </a:p>
          <a:p>
            <a:pPr rtl="0" lvl="0" indent="0" marL="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	-Mobile Ecosystem- Casual Gamers</a:t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-Fastest way to play (no account required)</a:t>
            </a:r>
          </a:p>
          <a:p>
            <a:pPr rtl="0" lvl="0" indent="0" marL="45720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-No network connection required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000" lang="en"/>
              <a:t>Android Beam</a:t>
            </a:r>
            <a:r>
              <a:rPr sz="1000" lang="en"/>
              <a:t> is a feature of the </a:t>
            </a:r>
            <a:r>
              <a:rPr sz="1000" lang="en">
                <a:solidFill>
                  <a:srgbClr val="0B0080"/>
                </a:solidFill>
                <a:hlinkClick r:id="rId2"/>
              </a:rPr>
              <a:t>Android</a:t>
            </a:r>
            <a:r>
              <a:rPr sz="1000" lang="en"/>
              <a:t> mobile operating system to allow data to be transferred via </a:t>
            </a:r>
            <a:r>
              <a:rPr u="sng" sz="1000" lang="en">
                <a:solidFill>
                  <a:srgbClr val="0B0080"/>
                </a:solidFill>
                <a:hlinkClick r:id="rId3"/>
              </a:rPr>
              <a:t>near field communication</a:t>
            </a:r>
            <a:r>
              <a:rPr sz="1000" lang="en"/>
              <a:t> (NFC)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developed alongside the android application to provide a centralized system for:</a:t>
            </a:r>
          </a:p>
          <a:p>
            <a:pPr rtl="0" lvl="0">
              <a:buNone/>
            </a:pPr>
            <a:r>
              <a:rPr lang="en"/>
              <a:t>- for certain functionality, such as authentication services</a:t>
            </a:r>
          </a:p>
          <a:p>
            <a:pPr rtl="0" lvl="0">
              <a:buNone/>
            </a:pPr>
            <a:r>
              <a:rPr lang="en"/>
              <a:t>- storage for game data, accounts etc.</a:t>
            </a:r>
          </a:p>
          <a:p>
            <a:pPr rtl="0" lvl="0">
              <a:buNone/>
            </a:pPr>
            <a:r>
              <a:rPr lang="en"/>
              <a:t>- more demanding processing for statistics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92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>
                <a:solidFill>
                  <a:schemeClr val="dk2"/>
                </a:solidFill>
              </a:rPr>
              <a:t>Restful Architecture</a:t>
            </a:r>
          </a:p>
          <a:p>
            <a:pPr rtl="0" lvl="0" indent="-292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>
                <a:solidFill>
                  <a:schemeClr val="dk2"/>
                </a:solidFill>
              </a:rPr>
              <a:t>Java Servlet</a:t>
            </a:r>
          </a:p>
          <a:p>
            <a:pPr rtl="0" lvl="1" indent="-2921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000" lang="en">
                <a:solidFill>
                  <a:schemeClr val="dk2"/>
                </a:solidFill>
              </a:rPr>
              <a:t>Apache Tomcat</a:t>
            </a:r>
          </a:p>
          <a:p>
            <a:pPr rtl="0" lvl="0" indent="-292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>
                <a:solidFill>
                  <a:schemeClr val="dk2"/>
                </a:solidFill>
              </a:rPr>
              <a:t>HTTPd with proxy to Tomcat</a:t>
            </a:r>
          </a:p>
          <a:p>
            <a:pPr rtl="0" lvl="0" indent="-292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>
                <a:solidFill>
                  <a:schemeClr val="dk2"/>
                </a:solidFill>
              </a:rPr>
              <a:t>JDBC connection to a MySql database</a:t>
            </a:r>
          </a:p>
          <a:p>
            <a:r>
              <a:t/>
            </a:r>
          </a:p>
          <a:p>
            <a:pPr rtl="0" lvl="0">
              <a:buNone/>
            </a:pPr>
            <a:r>
              <a:rPr sz="1000" lang="en"/>
              <a:t>Services</a:t>
            </a:r>
          </a:p>
          <a:p>
            <a:pPr rtl="0" lvl="0" indent="-292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1000" lang="en">
                <a:solidFill>
                  <a:schemeClr val="dk2"/>
                </a:solidFill>
              </a:rPr>
              <a:t>Login,Logout,Upload Game Data,Retrieve Personal Statistics,Retrieve Community Statistics,Retrieve Ranked Statistics,Register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0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Soap</a:t>
            </a:r>
          </a:p>
          <a:p>
            <a:pPr rtl="0" lvl="0">
              <a:buNone/>
            </a:pPr>
            <a:r>
              <a:rPr sz="10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-Ideal for distributed environments</a:t>
            </a:r>
          </a:p>
          <a:p>
            <a:pPr rtl="0" lvl="0">
              <a:buNone/>
            </a:pPr>
            <a:r>
              <a:rPr sz="10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-Significant tools and middleware</a:t>
            </a:r>
          </a:p>
          <a:p>
            <a:pPr rtl="0" lvl="0">
              <a:buNone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-xml only</a:t>
            </a:r>
          </a:p>
          <a:p>
            <a:pPr rtl="0" lvl="0">
              <a:buNone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-stateful</a:t>
            </a:r>
          </a:p>
          <a:p>
            <a:r>
              <a:t/>
            </a:r>
          </a:p>
          <a:p>
            <a:pPr rtl="0" lvl="0">
              <a:buNone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Rest:</a:t>
            </a:r>
          </a:p>
          <a:p>
            <a:pPr rtl="0" lvl="0">
              <a:buNone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Little need for tools</a:t>
            </a:r>
          </a:p>
          <a:p>
            <a:pPr rtl="0" lvl="0">
              <a:buNone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-allows any data format to be used</a:t>
            </a:r>
          </a:p>
          <a:p>
            <a:pPr rtl="0" lvl="0">
              <a:buNone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-easily consumed by client</a:t>
            </a:r>
          </a:p>
          <a:p>
            <a:pPr rtl="0" lvl="0">
              <a:buNone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-statless</a:t>
            </a:r>
          </a:p>
          <a:p>
            <a:pPr rtl="0" lvl="0">
              <a:buNone/>
            </a:pPr>
            <a:b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Soap would be overkill for our project</a:t>
            </a:r>
          </a:p>
          <a:p>
            <a:pPr rtl="0" lvl="1" indent="-292100" marL="914400">
              <a:buClr>
                <a:srgbClr val="1C4587"/>
              </a:buClr>
              <a:buSzPct val="100000"/>
              <a:buFont typeface="Courier New"/>
              <a:buChar char="o"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is simpler &amp; more lightweight</a:t>
            </a:r>
          </a:p>
          <a:p>
            <a:pPr rtl="0" lvl="1" indent="-292100" marL="914400">
              <a:buClr>
                <a:srgbClr val="1C4587"/>
              </a:buClr>
              <a:buSzPct val="100000"/>
              <a:buFont typeface="Courier New"/>
              <a:buChar char="o"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meets our projects needs</a:t>
            </a:r>
          </a:p>
          <a:p>
            <a:pPr rtl="0" lvl="0" indent="-292100" marL="457200">
              <a:buClr>
                <a:srgbClr val="1C4587"/>
              </a:buClr>
              <a:buSzPct val="166666"/>
              <a:buFont typeface="Arial"/>
              <a:buChar char="•"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Format</a:t>
            </a:r>
          </a:p>
          <a:p>
            <a:pPr rtl="0" lvl="0" indent="-292100" marL="457200">
              <a:buClr>
                <a:srgbClr val="1C4587"/>
              </a:buClr>
              <a:buSzPct val="166666"/>
              <a:buFont typeface="Arial"/>
              <a:buChar char="•"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consumption by clients through HTTP</a:t>
            </a:r>
          </a:p>
          <a:p>
            <a:pPr rtl="0" lvl="0" indent="-292100" marL="457200">
              <a:buClr>
                <a:srgbClr val="1C4587"/>
              </a:buClr>
              <a:buSzPct val="166666"/>
              <a:buFont typeface="Arial"/>
              <a:buChar char="•"/>
            </a:pPr>
            <a:r>
              <a:rPr sz="1000" lang="en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State - Username &amp; Authentication Token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79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800" lang="en">
                <a:solidFill>
                  <a:schemeClr val="dk2"/>
                </a:solidFill>
              </a:rPr>
              <a:t>Portability</a:t>
            </a:r>
          </a:p>
          <a:p>
            <a:pPr rtl="0" lvl="1" indent="-2794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800" lang="en">
                <a:solidFill>
                  <a:schemeClr val="dk2"/>
                </a:solidFill>
              </a:rPr>
              <a:t>Java + Apache Tomcat - Deployment on almost any system</a:t>
            </a:r>
          </a:p>
          <a:p>
            <a:pPr rtl="0" lvl="0" indent="-279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800" lang="en">
                <a:solidFill>
                  <a:schemeClr val="dk2"/>
                </a:solidFill>
              </a:rPr>
              <a:t>Garbage Collection</a:t>
            </a:r>
          </a:p>
          <a:p>
            <a:pPr rtl="0" lvl="0" indent="-279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800" lang="en">
                <a:solidFill>
                  <a:schemeClr val="dk2"/>
                </a:solidFill>
              </a:rPr>
              <a:t>OOP</a:t>
            </a:r>
          </a:p>
          <a:p>
            <a:pPr rtl="0" lvl="0" indent="-279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800" lang="en">
                <a:solidFill>
                  <a:schemeClr val="dk2"/>
                </a:solidFill>
              </a:rPr>
              <a:t>Robust API's &amp; Libraries</a:t>
            </a:r>
          </a:p>
          <a:p>
            <a:pPr rtl="0" lvl="1" indent="-2794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800" lang="en">
                <a:solidFill>
                  <a:schemeClr val="dk2"/>
                </a:solidFill>
              </a:rPr>
              <a:t>Access to Java's core APIs</a:t>
            </a:r>
          </a:p>
          <a:p>
            <a:pPr rtl="0" lvl="1" indent="-2794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800" lang="en">
                <a:solidFill>
                  <a:schemeClr val="dk2"/>
                </a:solidFill>
              </a:rPr>
              <a:t>Access to JavaEE APIs</a:t>
            </a:r>
          </a:p>
          <a:p>
            <a:pPr rtl="0" lvl="1" indent="-2794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800" lang="en">
                <a:solidFill>
                  <a:schemeClr val="dk2"/>
                </a:solidFill>
              </a:rPr>
              <a:t>JDBC</a:t>
            </a:r>
          </a:p>
          <a:p>
            <a:pPr rtl="0" lvl="1" indent="-2794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800" lang="en">
                <a:solidFill>
                  <a:schemeClr val="dk2"/>
                </a:solidFill>
              </a:rPr>
              <a:t>Gson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137500"/>
              <a:buFont typeface="Arial"/>
              <a:buNone/>
            </a:pPr>
            <a:r>
              <a:rPr sz="800" lang="en">
                <a:solidFill>
                  <a:schemeClr val="dk2"/>
                </a:solidFill>
              </a:rPr>
              <a:t>Old Comparision </a:t>
            </a:r>
          </a:p>
          <a:p>
            <a:pPr rtl="0" lvl="0" indent="-2794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800" lang="en">
                <a:solidFill>
                  <a:schemeClr val="dk2"/>
                </a:solidFill>
              </a:rPr>
              <a:t>CGI</a:t>
            </a:r>
          </a:p>
          <a:p>
            <a:pPr rtl="0" lvl="1" indent="-2794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800" lang="en">
                <a:solidFill>
                  <a:schemeClr val="dk2"/>
                </a:solidFill>
              </a:rPr>
              <a:t>Less efficient </a:t>
            </a:r>
          </a:p>
          <a:p>
            <a:pPr rtl="0" lvl="2" indent="-279400" marL="1371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sz="800" lang="en">
                <a:solidFill>
                  <a:schemeClr val="dk2"/>
                </a:solidFill>
              </a:rPr>
              <a:t>New Process Each Time</a:t>
            </a:r>
          </a:p>
          <a:p>
            <a:pPr rtl="0" lvl="1" indent="-2794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800" lang="en">
                <a:solidFill>
                  <a:schemeClr val="dk2"/>
                </a:solidFill>
              </a:rPr>
              <a:t>Portability</a:t>
            </a:r>
          </a:p>
          <a:p>
            <a:pPr rtl="0" lvl="1" indent="-2794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800" lang="en">
                <a:solidFill>
                  <a:schemeClr val="dk2"/>
                </a:solidFill>
              </a:rPr>
              <a:t>Error Handling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2921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000" lang="en">
                <a:solidFill>
                  <a:schemeClr val="dk2"/>
                </a:solidFill>
              </a:rPr>
              <a:t>Able to programmatically add and remove as needed</a:t>
            </a:r>
          </a:p>
          <a:p>
            <a:pPr rtl="0" lvl="1" indent="-2921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000" lang="en">
                <a:solidFill>
                  <a:schemeClr val="dk2"/>
                </a:solidFill>
              </a:rPr>
              <a:t>Manipulate each fragment independently</a:t>
            </a:r>
          </a:p>
          <a:p>
            <a:pPr rtl="0" lvl="1" indent="-2921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000" lang="en">
                <a:solidFill>
                  <a:schemeClr val="dk2"/>
                </a:solidFill>
              </a:rPr>
              <a:t>Perfect for a Multiplayer Game</a:t>
            </a:r>
          </a:p>
          <a:p>
            <a:r>
              <a:t/>
            </a:r>
          </a:p>
          <a:p>
            <a:pPr rtl="0" lvl="1" indent="-2921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000" lang="en">
                <a:solidFill>
                  <a:schemeClr val="dk2"/>
                </a:solidFill>
              </a:rPr>
              <a:t>FragmentManager (add, remove, replace)</a:t>
            </a:r>
          </a:p>
          <a:p>
            <a:pPr rtl="0" lvl="1" indent="-292100" marL="914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000" lang="en">
                <a:solidFill>
                  <a:schemeClr val="dk2"/>
                </a:solidFill>
              </a:rPr>
              <a:t>BackStack</a:t>
            </a:r>
          </a:p>
          <a:p>
            <a:r>
              <a:t/>
            </a:r>
          </a:p>
          <a:p>
            <a:pPr lvl="0">
              <a:spcBef>
                <a:spcPts val="360"/>
              </a:spcBef>
              <a:buNone/>
            </a:pPr>
            <a:r>
              <a:rPr sz="1000" lang="en">
                <a:solidFill>
                  <a:schemeClr val="dk2"/>
                </a:solidFill>
              </a:rPr>
              <a:t>`Big application, only 3 Activities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1800">
                <a:solidFill>
                  <a:schemeClr val="dk2"/>
                </a:solidFill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4047858" x="5734187"/>
            <a:ext cy="2810236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4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9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8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17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2.jpg" Type="http://schemas.openxmlformats.org/officeDocument/2006/relationships/image" Id="rId5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gif" Type="http://schemas.openxmlformats.org/officeDocument/2006/relationships/image" Id="rId4"/><Relationship Target="../media/image07.gif" Type="http://schemas.openxmlformats.org/officeDocument/2006/relationships/image" Id="rId3"/><Relationship Target="../media/image10.jpg" Type="http://schemas.openxmlformats.org/officeDocument/2006/relationships/image" Id="rId5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gif" Type="http://schemas.openxmlformats.org/officeDocument/2006/relationships/image" Id="rId4"/><Relationship Target="../media/image12.gif" Type="http://schemas.openxmlformats.org/officeDocument/2006/relationships/image" Id="rId3"/><Relationship Target="../media/image16.jpg" Type="http://schemas.openxmlformats.org/officeDocument/2006/relationships/image" Id="rId5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java.dzone.com/articles/j2ee-compare-restful-vs-soap" Type="http://schemas.openxmlformats.org/officeDocument/2006/relationships/hyperlink" TargetMode="External" Id="rId4"/><Relationship Target="http://www.ajaxonomy.com/2008/xml/web-services-part-1-soap-vs-rest?utm_source=twitterfeed&amp;utm_medium=twitter" Type="http://schemas.openxmlformats.org/officeDocument/2006/relationships/hyperlink" TargetMode="External" Id="rId3"/><Relationship Target="http://www.informit.com/articles/article.aspx?p=170963" Type="http://schemas.openxmlformats.org/officeDocument/2006/relationships/hyperlink" TargetMode="External" Id="rId6"/><Relationship Target="http://weblogs.asp.net/mikeiskiw/archive/2009/03/26/rest-vs-soap-feeling-restful.aspx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2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Bluetooth Poker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ECE493 - Group # 2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Winter Term 2013</a:t>
            </a:r>
          </a:p>
        </p:txBody>
      </p:sp>
      <p:sp>
        <p:nvSpPr>
          <p:cNvPr id="91" name="Shape 91"/>
          <p:cNvSpPr/>
          <p:nvPr/>
        </p:nvSpPr>
        <p:spPr>
          <a:xfrm>
            <a:off y="5388801" x="7628502"/>
            <a:ext cy="1469199" cx="15154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Other components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Asynchronous Tasks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Performs a task without blocking the UI thread</a:t>
            </a:r>
          </a:p>
          <a:p>
            <a:pPr rtl="0" lvl="0" indent="0" marL="0">
              <a:buNone/>
            </a:pP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XML Layouts</a:t>
            </a:r>
          </a:p>
          <a:p>
            <a:pPr rtl="0" lvl="0" indent="0" marL="0">
              <a:buNone/>
            </a:pP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CountDownTimer</a:t>
            </a:r>
          </a:p>
        </p:txBody>
      </p:sp>
      <p:sp>
        <p:nvSpPr>
          <p:cNvPr id="215" name="Shape 215"/>
          <p:cNvSpPr/>
          <p:nvPr/>
        </p:nvSpPr>
        <p:spPr>
          <a:xfrm>
            <a:off y="1912913" x="1625125"/>
            <a:ext cy="457200" cx="5181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No Account? No Problem, simply select the register option.</a:t>
            </a:r>
          </a:p>
        </p:txBody>
      </p:sp>
      <p:sp>
        <p:nvSpPr>
          <p:cNvPr id="221" name="Shape 221"/>
          <p:cNvSpPr/>
          <p:nvPr/>
        </p:nvSpPr>
        <p:spPr>
          <a:xfrm>
            <a:off y="1274002" x="180724"/>
            <a:ext cy="4309994" cx="8782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Online Main Menu</a:t>
            </a:r>
          </a:p>
        </p:txBody>
      </p:sp>
      <p:sp>
        <p:nvSpPr>
          <p:cNvPr id="227" name="Shape 227"/>
          <p:cNvSpPr/>
          <p:nvPr/>
        </p:nvSpPr>
        <p:spPr>
          <a:xfrm>
            <a:off y="1255843" x="143347"/>
            <a:ext cy="4346313" cx="88573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Compare progress with other users...</a:t>
            </a:r>
          </a:p>
        </p:txBody>
      </p:sp>
      <p:sp>
        <p:nvSpPr>
          <p:cNvPr id="233" name="Shape 233"/>
          <p:cNvSpPr/>
          <p:nvPr/>
        </p:nvSpPr>
        <p:spPr>
          <a:xfrm>
            <a:off y="1291384" x="215728"/>
            <a:ext cy="4275230" cx="87125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...or simply keep track of yours. Your choice.</a:t>
            </a:r>
          </a:p>
        </p:txBody>
      </p:sp>
      <p:sp>
        <p:nvSpPr>
          <p:cNvPr id="239" name="Shape 239"/>
          <p:cNvSpPr/>
          <p:nvPr/>
        </p:nvSpPr>
        <p:spPr>
          <a:xfrm>
            <a:off y="1300303" x="233891"/>
            <a:ext cy="4257392" cx="86762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In a rush? Select the offline option to quickly start or join a game.</a:t>
            </a:r>
          </a:p>
        </p:txBody>
      </p:sp>
      <p:sp>
        <p:nvSpPr>
          <p:cNvPr id="245" name="Shape 245"/>
          <p:cNvSpPr/>
          <p:nvPr/>
        </p:nvSpPr>
        <p:spPr>
          <a:xfrm>
            <a:off y="1274018" x="180360"/>
            <a:ext cy="4309963" cx="87832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Game Mechanics</a:t>
            </a:r>
          </a:p>
        </p:txBody>
      </p:sp>
      <p:sp>
        <p:nvSpPr>
          <p:cNvPr id="251" name="Shape 251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52" name="Shape 252"/>
          <p:cNvSpPr/>
          <p:nvPr/>
        </p:nvSpPr>
        <p:spPr>
          <a:xfrm>
            <a:off y="2446650" x="7775768"/>
            <a:ext cy="1153798" cx="8271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"/>
              <a:t>Two Options: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/>
              <a:t>Binary operations and Lookup Tables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Huge tables to quickly determine the best hand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 clever binary operations to use hands as key in lookup table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Very fast, but large overhead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Lookup table &gt; 200MB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Slightly impractical for phone</a:t>
            </a:r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>
              <a:buNone/>
            </a:pPr>
            <a:r>
              <a:rPr b="1" lang="en"/>
              <a:t>Local walkthrough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Many optimized approaches have been developed over the years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Because speed is not important to program just followed a very simple walkthrough approach</a:t>
            </a:r>
          </a:p>
          <a:p>
            <a:pPr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Track hand value and high card</a:t>
            </a:r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Hand Evaluator (local evaluator)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5306675" x="425675"/>
            <a:ext cy="1154100" cx="8277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Limited Interface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/>
              <a:t>One public function: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Only one public function to interface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Simplifies tracking moves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prevents clients from making malicious changes to game state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en"/>
              <a:t>Clients receive updates through Blocking Queue: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Allows for dynamic updates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Clients don't directly touch objects in game mechanics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Bluetooth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/>
              <a:t>Server and Client connection run on separate thread (AsyncTask)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Client can continually attempt connection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Server can continuously listen on socket for client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Main thread isn't blocked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en"/>
              <a:t>Multiple Server threads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Allows for multiple clients to connect at the same time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Each thread listens on specific socket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Client cycles through sockets to attempt connection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Main Features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990988" x="4478275"/>
            <a:ext cy="2684099" cx="372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Texas Holdem Variation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Bluetooth</a:t>
            </a:r>
          </a:p>
          <a:p>
            <a:pPr rtl="0" lvl="0" indent="0" marL="0">
              <a:buNone/>
            </a:pP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Offline Mode</a:t>
            </a:r>
          </a:p>
          <a:p>
            <a:pPr rtl="0" lvl="0" indent="0" marL="457200">
              <a:buNone/>
            </a:pP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Registered Mode</a:t>
            </a:r>
          </a:p>
          <a:p>
            <a:r>
              <a:t/>
            </a:r>
          </a:p>
        </p:txBody>
      </p:sp>
      <p:sp>
        <p:nvSpPr>
          <p:cNvPr id="98" name="Shape 98"/>
          <p:cNvSpPr/>
          <p:nvPr/>
        </p:nvSpPr>
        <p:spPr>
          <a:xfrm>
            <a:off y="5199321" x="7642575"/>
            <a:ext cy="1153798" cx="8271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9" name="Shape 99"/>
          <p:cNvSpPr/>
          <p:nvPr/>
        </p:nvSpPr>
        <p:spPr>
          <a:xfrm>
            <a:off y="5828323" x="1102443"/>
            <a:ext cy="592588" cx="6143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0" name="Shape 100"/>
          <p:cNvSpPr/>
          <p:nvPr/>
        </p:nvSpPr>
        <p:spPr>
          <a:xfrm>
            <a:off y="5828323" x="1716816"/>
            <a:ext cy="592588" cx="6143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101" name="Shape 101"/>
          <p:cNvCxnSpPr/>
          <p:nvPr/>
        </p:nvCxnSpPr>
        <p:spPr>
          <a:xfrm rot="10800000" flipH="1">
            <a:off y="6124060" x="2437666"/>
            <a:ext cy="12900" cx="53370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2" name="Shape 102"/>
          <p:cNvSpPr/>
          <p:nvPr/>
        </p:nvSpPr>
        <p:spPr>
          <a:xfrm>
            <a:off y="5834228" x="3050818"/>
            <a:ext cy="592588" cx="6143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3" name="Shape 103"/>
          <p:cNvSpPr/>
          <p:nvPr/>
        </p:nvSpPr>
        <p:spPr>
          <a:xfrm>
            <a:off y="5834228" x="3665191"/>
            <a:ext cy="592588" cx="6143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4" name="Shape 104"/>
          <p:cNvSpPr/>
          <p:nvPr/>
        </p:nvSpPr>
        <p:spPr>
          <a:xfrm>
            <a:off y="5828323" x="4279564"/>
            <a:ext cy="592588" cx="6143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5" name="Shape 105"/>
          <p:cNvSpPr/>
          <p:nvPr/>
        </p:nvSpPr>
        <p:spPr>
          <a:xfrm>
            <a:off y="5828323" x="4893937"/>
            <a:ext cy="592588" cx="6143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6" name="Shape 106"/>
          <p:cNvSpPr/>
          <p:nvPr/>
        </p:nvSpPr>
        <p:spPr>
          <a:xfrm>
            <a:off y="5834228" x="5508310"/>
            <a:ext cy="592588" cx="6143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7" name="Shape 107"/>
          <p:cNvSpPr/>
          <p:nvPr/>
        </p:nvSpPr>
        <p:spPr>
          <a:xfrm>
            <a:off y="5834228" x="6122683"/>
            <a:ext cy="592588" cx="6143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08" name="Shape 108"/>
          <p:cNvSpPr/>
          <p:nvPr/>
        </p:nvSpPr>
        <p:spPr>
          <a:xfrm>
            <a:off y="2324692" x="626375"/>
            <a:ext cy="2208614" cx="294580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Bluetooth?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u="sng" lang="en"/>
              <a:t>WIFI</a:t>
            </a:r>
          </a:p>
          <a:p>
            <a:pPr rtl="0" lvl="0">
              <a:buNone/>
            </a:pPr>
            <a:r>
              <a:rPr lang="en"/>
              <a:t>-Wanted gameplay to be available even without any network connection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u="sng" lang="en"/>
              <a:t>WIFI DIRECT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- Major interference problems in commercial settings where load balancing wifi nodes are used (personal experience)</a:t>
            </a:r>
          </a:p>
          <a:p>
            <a:pPr rtl="0" lvl="0">
              <a:buNone/>
            </a:pPr>
            <a:r>
              <a:rPr lang="en"/>
              <a:t>	-Major disconnect issues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u="sng" lang="en"/>
              <a:t>NFC / Android Beam</a:t>
            </a:r>
          </a:p>
          <a:p>
            <a:pPr rtl="0" lvl="0">
              <a:buNone/>
            </a:pPr>
            <a:r>
              <a:rPr lang="en"/>
              <a:t>-Single data transfer - not applicable to our requirements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-Devices must be extremely close (few centimeters)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u="sng" lang="en"/>
              <a:t>Bluetooth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-Discovery is slow &amp; expensive problems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-Wanted to promote face to face style of gaming - preserve direct social interaction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Web Service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/>
        </p:nvSpPr>
        <p:spPr>
          <a:xfrm>
            <a:off y="4244089" x="2363700"/>
            <a:ext cy="1934700" cx="4073099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rgbClr val="9FC5E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Web Service Overview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1769738" x="510374"/>
            <a:ext cy="2671199" cx="5271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Technical Overview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92" name="Shape 292"/>
          <p:cNvSpPr/>
          <p:nvPr/>
        </p:nvSpPr>
        <p:spPr>
          <a:xfrm>
            <a:off y="5761314" x="7299617"/>
            <a:ext cy="826499" cx="908399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Database Server</a:t>
            </a:r>
          </a:p>
        </p:txBody>
      </p:sp>
      <p:sp>
        <p:nvSpPr>
          <p:cNvPr id="293" name="Shape 293"/>
          <p:cNvSpPr/>
          <p:nvPr/>
        </p:nvSpPr>
        <p:spPr>
          <a:xfrm>
            <a:off y="5069331" x="927438"/>
            <a:ext cy="524231" cx="925883"/>
          </a:xfrm>
          <a:prstGeom prst="cloud">
            <a:avLst/>
          </a:prstGeom>
          <a:solidFill>
            <a:srgbClr val="F3F3F3"/>
          </a:solidFill>
          <a:ln w="19050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1200"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HTTP</a:t>
            </a:r>
          </a:p>
        </p:txBody>
      </p:sp>
      <p:sp>
        <p:nvSpPr>
          <p:cNvPr id="294" name="Shape 294"/>
          <p:cNvSpPr/>
          <p:nvPr/>
        </p:nvSpPr>
        <p:spPr>
          <a:xfrm>
            <a:off y="5222867" x="1921660"/>
            <a:ext cy="117899" cx="338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5" name="Shape 295"/>
          <p:cNvSpPr/>
          <p:nvPr/>
        </p:nvSpPr>
        <p:spPr>
          <a:xfrm>
            <a:off y="4867301" x="7219483"/>
            <a:ext cy="524231" cx="925883"/>
          </a:xfrm>
          <a:prstGeom prst="cloud">
            <a:avLst/>
          </a:prstGeom>
          <a:solidFill>
            <a:srgbClr val="F3F3F3"/>
          </a:solidFill>
          <a:ln w="19050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200"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HTTP</a:t>
            </a:r>
          </a:p>
        </p:txBody>
      </p:sp>
      <p:sp>
        <p:nvSpPr>
          <p:cNvPr id="296" name="Shape 296"/>
          <p:cNvSpPr/>
          <p:nvPr/>
        </p:nvSpPr>
        <p:spPr>
          <a:xfrm rot="-29348">
            <a:off y="5077065" x="6602574"/>
            <a:ext cy="107103" cx="52711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7" name="Shape 297"/>
          <p:cNvSpPr/>
          <p:nvPr/>
        </p:nvSpPr>
        <p:spPr>
          <a:xfrm rot="5400000">
            <a:off y="5501823" x="7576964"/>
            <a:ext cy="107100" cx="249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8" name="Shape 298"/>
          <p:cNvSpPr/>
          <p:nvPr/>
        </p:nvSpPr>
        <p:spPr>
          <a:xfrm>
            <a:off y="2572725" x="927438"/>
            <a:ext cy="708271" cx="78999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9" name="Shape 299"/>
          <p:cNvSpPr/>
          <p:nvPr/>
        </p:nvSpPr>
        <p:spPr>
          <a:xfrm>
            <a:off y="2590740" x="3831846"/>
            <a:ext cy="672240" cx="106476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00" name="Shape 300"/>
          <p:cNvSpPr/>
          <p:nvPr/>
        </p:nvSpPr>
        <p:spPr>
          <a:xfrm>
            <a:off y="2568370" x="7046311"/>
            <a:ext cy="716981" cx="96061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01" name="Shape 301"/>
          <p:cNvSpPr/>
          <p:nvPr/>
        </p:nvSpPr>
        <p:spPr>
          <a:xfrm>
            <a:off y="5663862" x="2489053"/>
            <a:ext cy="373499" cx="11996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9525" cap="flat">
            <a:solidFill>
              <a:srgbClr val="6D9E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</a:p>
        </p:txBody>
      </p:sp>
      <p:sp>
        <p:nvSpPr>
          <p:cNvPr id="302" name="Shape 302"/>
          <p:cNvSpPr/>
          <p:nvPr/>
        </p:nvSpPr>
        <p:spPr>
          <a:xfrm>
            <a:off y="5155056" x="2490964"/>
            <a:ext cy="373499" cx="11759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9525" cap="flat">
            <a:solidFill>
              <a:srgbClr val="6D9E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Logout</a:t>
            </a:r>
          </a:p>
        </p:txBody>
      </p:sp>
      <p:sp>
        <p:nvSpPr>
          <p:cNvPr id="303" name="Shape 303"/>
          <p:cNvSpPr/>
          <p:nvPr/>
        </p:nvSpPr>
        <p:spPr>
          <a:xfrm>
            <a:off y="5155056" x="3764078"/>
            <a:ext cy="373499" cx="12002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9525" cap="flat">
            <a:solidFill>
              <a:srgbClr val="6D9E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</a:p>
        </p:txBody>
      </p:sp>
      <p:sp>
        <p:nvSpPr>
          <p:cNvPr id="304" name="Shape 304"/>
          <p:cNvSpPr/>
          <p:nvPr/>
        </p:nvSpPr>
        <p:spPr>
          <a:xfrm>
            <a:off y="5155056" x="5080553"/>
            <a:ext cy="373499" cx="1144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9525" cap="flat">
            <a:solidFill>
              <a:srgbClr val="6D9E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Personal Statistics</a:t>
            </a:r>
          </a:p>
        </p:txBody>
      </p:sp>
      <p:sp>
        <p:nvSpPr>
          <p:cNvPr id="305" name="Shape 305"/>
          <p:cNvSpPr/>
          <p:nvPr/>
        </p:nvSpPr>
        <p:spPr>
          <a:xfrm>
            <a:off y="5663862" x="5059253"/>
            <a:ext cy="373499" cx="1187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9525" cap="flat">
            <a:solidFill>
              <a:srgbClr val="6D9E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Community Statistics</a:t>
            </a:r>
          </a:p>
        </p:txBody>
      </p:sp>
      <p:sp>
        <p:nvSpPr>
          <p:cNvPr id="306" name="Shape 306"/>
          <p:cNvSpPr/>
          <p:nvPr/>
        </p:nvSpPr>
        <p:spPr>
          <a:xfrm>
            <a:off y="5663862" x="3770678"/>
            <a:ext cy="373499" cx="1187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9525" cap="flat">
            <a:solidFill>
              <a:srgbClr val="6D9E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Rank Statistics</a:t>
            </a:r>
          </a:p>
        </p:txBody>
      </p:sp>
      <p:sp>
        <p:nvSpPr>
          <p:cNvPr id="307" name="Shape 307"/>
          <p:cNvSpPr/>
          <p:nvPr/>
        </p:nvSpPr>
        <p:spPr>
          <a:xfrm>
            <a:off y="4695831" x="3764078"/>
            <a:ext cy="373499" cx="1200299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w="9525" cap="flat">
            <a:solidFill>
              <a:srgbClr val="6D9EE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4258600" x="2343750"/>
            <a:ext cy="457200" cx="4090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6178789" x="25602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1800" lang="en" i="1">
                <a:latin typeface="Times New Roman"/>
                <a:ea typeface="Times New Roman"/>
                <a:cs typeface="Times New Roman"/>
                <a:sym typeface="Times New Roman"/>
              </a:rPr>
              <a:t>Restful Architecture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Restful Architecture?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2390488" x="457200"/>
            <a:ext cy="2206200" cx="3808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Enterprise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Tools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XML based</a:t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Stateful </a:t>
            </a:r>
          </a:p>
        </p:txBody>
      </p:sp>
      <p:sp>
        <p:nvSpPr>
          <p:cNvPr id="316" name="Shape 316"/>
          <p:cNvSpPr txBox="1"/>
          <p:nvPr>
            <p:ph idx="2" type="body"/>
          </p:nvPr>
        </p:nvSpPr>
        <p:spPr>
          <a:xfrm>
            <a:off y="2390488" x="4664025"/>
            <a:ext cy="2205900" cx="3808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Lightweight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Json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HTTP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Stateless</a:t>
            </a:r>
          </a:p>
          <a:p>
            <a:r>
              <a:t/>
            </a:r>
          </a:p>
        </p:txBody>
      </p:sp>
      <p:sp>
        <p:nvSpPr>
          <p:cNvPr id="317" name="Shape 317"/>
          <p:cNvSpPr txBox="1"/>
          <p:nvPr/>
        </p:nvSpPr>
        <p:spPr>
          <a:xfrm>
            <a:off y="1864750" x="4572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Soap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y="1864750" x="47394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Restful</a:t>
            </a:r>
          </a:p>
        </p:txBody>
      </p:sp>
      <p:sp>
        <p:nvSpPr>
          <p:cNvPr id="319" name="Shape 319"/>
          <p:cNvSpPr/>
          <p:nvPr/>
        </p:nvSpPr>
        <p:spPr>
          <a:xfrm>
            <a:off y="4469050" x="457200"/>
            <a:ext cy="2076450" cx="2286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20" name="Shape 320"/>
          <p:cNvSpPr/>
          <p:nvPr/>
        </p:nvSpPr>
        <p:spPr>
          <a:xfrm>
            <a:off y="5249696" x="4664025"/>
            <a:ext cy="739365" cx="76225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21" name="Shape 321"/>
          <p:cNvSpPr txBox="1"/>
          <p:nvPr/>
        </p:nvSpPr>
        <p:spPr>
          <a:xfrm>
            <a:off y="5870403" x="4740225"/>
            <a:ext cy="457200" cx="14307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Client</a:t>
            </a:r>
          </a:p>
        </p:txBody>
      </p:sp>
      <p:sp>
        <p:nvSpPr>
          <p:cNvPr id="322" name="Shape 322"/>
          <p:cNvSpPr/>
          <p:nvPr/>
        </p:nvSpPr>
        <p:spPr>
          <a:xfrm>
            <a:off y="5385378" x="7497375"/>
            <a:ext cy="620399" cx="899699"/>
          </a:xfrm>
          <a:prstGeom prst="rect">
            <a:avLst/>
          </a:prstGeom>
          <a:solidFill>
            <a:srgbClr val="A4C2F4"/>
          </a:solidFill>
          <a:ln w="19050" cap="flat">
            <a:solidFill>
              <a:srgbClr val="3C78D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lang="en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</a:p>
        </p:txBody>
      </p:sp>
      <p:sp>
        <p:nvSpPr>
          <p:cNvPr id="323" name="Shape 323"/>
          <p:cNvSpPr/>
          <p:nvPr/>
        </p:nvSpPr>
        <p:spPr>
          <a:xfrm>
            <a:off y="4799261" x="5016510"/>
            <a:ext cy="325200" cx="7955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4" name="Shape 324"/>
          <p:cNvSpPr/>
          <p:nvPr/>
        </p:nvSpPr>
        <p:spPr>
          <a:xfrm>
            <a:off y="4522061" x="6018076"/>
            <a:ext cy="671700" cx="999899"/>
          </a:xfrm>
          <a:prstGeom prst="snip1Rect">
            <a:avLst>
              <a:gd fmla="val 16667" name="adj"/>
            </a:avLst>
          </a:prstGeom>
          <a:solidFill>
            <a:srgbClr val="C9DAF8"/>
          </a:solidFill>
          <a:ln w="19050" cap="flat">
            <a:solidFill>
              <a:srgbClr val="3D85C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HTTP</a:t>
            </a:r>
          </a:p>
          <a:p>
            <a:pPr algn="ctr" rtl="0" lvl="0"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POST</a:t>
            </a:r>
          </a:p>
          <a:p>
            <a:pPr algn="ctr" rtl="0" lvl="0"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</a:p>
        </p:txBody>
      </p:sp>
      <p:sp>
        <p:nvSpPr>
          <p:cNvPr id="325" name="Shape 325"/>
          <p:cNvSpPr/>
          <p:nvPr/>
        </p:nvSpPr>
        <p:spPr>
          <a:xfrm rot="5400000">
            <a:off y="4550111" x="7477498"/>
            <a:ext cy="823500" cx="34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6" name="Shape 326"/>
          <p:cNvSpPr/>
          <p:nvPr/>
        </p:nvSpPr>
        <p:spPr>
          <a:xfrm rot="10800000">
            <a:off y="6259203" x="7294243"/>
            <a:ext cy="325200" cx="7955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7" name="Shape 327"/>
          <p:cNvSpPr/>
          <p:nvPr/>
        </p:nvSpPr>
        <p:spPr>
          <a:xfrm rot="-5400000">
            <a:off y="6014853" x="5283255"/>
            <a:ext cy="813899" cx="34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9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8" name="Shape 328"/>
          <p:cNvSpPr/>
          <p:nvPr/>
        </p:nvSpPr>
        <p:spPr>
          <a:xfrm>
            <a:off y="6246244" x="6006935"/>
            <a:ext cy="511499" cx="1077899"/>
          </a:xfrm>
          <a:prstGeom prst="snip1Rect">
            <a:avLst>
              <a:gd fmla="val 16667" name="adj"/>
            </a:avLst>
          </a:prstGeom>
          <a:solidFill>
            <a:srgbClr val="C9DAF8"/>
          </a:solidFill>
          <a:ln w="19050" cap="flat">
            <a:solidFill>
              <a:srgbClr val="3D85C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HTTP</a:t>
            </a:r>
          </a:p>
          <a:p>
            <a:pPr algn="ctr" rtl="0" lvl="0"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Java Servlets?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
</a:t>
            </a:r>
            <a:r>
              <a:rPr lang="en"/>
              <a:t>Java Based Advantages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Old Comparision </a:t>
            </a:r>
          </a:p>
        </p:txBody>
      </p:sp>
      <p:sp>
        <p:nvSpPr>
          <p:cNvPr id="335" name="Shape 335"/>
          <p:cNvSpPr/>
          <p:nvPr/>
        </p:nvSpPr>
        <p:spPr>
          <a:xfrm>
            <a:off y="2459488" x="1586228"/>
            <a:ext cy="1454663" cx="135579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36" name="Shape 336"/>
          <p:cNvSpPr/>
          <p:nvPr/>
        </p:nvSpPr>
        <p:spPr>
          <a:xfrm>
            <a:off y="4610824" x="1586228"/>
            <a:ext cy="1932163" cx="477489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37" name="Shape 337"/>
          <p:cNvSpPr/>
          <p:nvPr/>
        </p:nvSpPr>
        <p:spPr>
          <a:xfrm>
            <a:off y="2227360" x="4675458"/>
            <a:ext cy="1777891" cx="401134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Demo</a:t>
            </a:r>
          </a:p>
        </p:txBody>
      </p:sp>
      <p:sp>
        <p:nvSpPr>
          <p:cNvPr id="343" name="Shape 343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Questions?</a:t>
            </a:r>
          </a:p>
        </p:txBody>
      </p:sp>
      <p:sp>
        <p:nvSpPr>
          <p:cNvPr id="349" name="Shape 349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buClr>
                <a:schemeClr val="dk2"/>
              </a:buClr>
              <a:buSzPct val="163636"/>
              <a:buFont typeface="Arial"/>
              <a:buAutoNum type="arabicPeriod"/>
            </a:pPr>
            <a:r>
              <a:rPr u="sng" sz="1100" lang="en"/>
              <a:t>http://developer.android.com/guide/components/fragments.html</a:t>
            </a:r>
          </a:p>
          <a:p>
            <a:pPr rtl="0" lvl="0" indent="-342900" marL="457200">
              <a:lnSpc>
                <a:spcPct val="115000"/>
              </a:lnSpc>
              <a:buClr>
                <a:schemeClr val="dk2"/>
              </a:buClr>
              <a:buSzPct val="163636"/>
              <a:buFont typeface="Arial"/>
              <a:buAutoNum type="arabicPeriod"/>
            </a:pPr>
            <a:r>
              <a:rPr u="sng" sz="1100" lang="en"/>
              <a:t>http://developer.android.com/reference/android/os/AsyncTask.html</a:t>
            </a:r>
          </a:p>
          <a:p>
            <a:pPr rtl="0" lvl="0" indent="-342900" marL="457200">
              <a:lnSpc>
                <a:spcPct val="115000"/>
              </a:lnSpc>
              <a:buClr>
                <a:schemeClr val="dk2"/>
              </a:buClr>
              <a:buSzPct val="163636"/>
              <a:buFont typeface="Arial"/>
              <a:buAutoNum type="arabicPeriod"/>
            </a:pPr>
            <a:r>
              <a:rPr u="sng" sz="1100" lang="en">
                <a:solidFill>
                  <a:srgbClr val="1155CC"/>
                </a:solidFill>
                <a:hlinkClick r:id="rId3"/>
              </a:rPr>
              <a:t>http://www.ajaxonomy.com/2008/xml/web-services-part-1-soap-vs-rest?utm_source=twitterfeed&amp;utm_medium=twitter</a:t>
            </a:r>
          </a:p>
          <a:p>
            <a:pPr rtl="0" lvl="0" indent="-342900" marL="457200">
              <a:lnSpc>
                <a:spcPct val="115000"/>
              </a:lnSpc>
              <a:buClr>
                <a:schemeClr val="dk2"/>
              </a:buClr>
              <a:buSzPct val="163636"/>
              <a:buFont typeface="Arial"/>
              <a:buAutoNum type="arabicPeriod"/>
            </a:pPr>
            <a:r>
              <a:rPr u="sng" sz="1100" lang="en">
                <a:solidFill>
                  <a:srgbClr val="1155CC"/>
                </a:solidFill>
                <a:hlinkClick r:id="rId4"/>
              </a:rPr>
              <a:t>http://java.dzone.com/articles/j2ee-compare-restful-vs-soap</a:t>
            </a:r>
          </a:p>
          <a:p>
            <a:pPr rtl="0" lvl="0" indent="-342900" marL="457200">
              <a:lnSpc>
                <a:spcPct val="115000"/>
              </a:lnSpc>
              <a:buClr>
                <a:schemeClr val="dk2"/>
              </a:buClr>
              <a:buSzPct val="163636"/>
              <a:buFont typeface="Arial"/>
              <a:buAutoNum type="arabicPeriod"/>
            </a:pPr>
            <a:r>
              <a:rPr u="sng" sz="1100" lang="en">
                <a:solidFill>
                  <a:srgbClr val="1155CC"/>
                </a:solidFill>
                <a:hlinkClick r:id="rId5"/>
              </a:rPr>
              <a:t>http://weblogs.asp.net/mikeiskiw/archive/2009/03/26/rest-vs-soap-feeling-restful.aspx</a:t>
            </a:r>
          </a:p>
          <a:p>
            <a:pPr rtl="0" lvl="0" indent="-342900" marL="457200">
              <a:lnSpc>
                <a:spcPct val="115000"/>
              </a:lnSpc>
              <a:buClr>
                <a:schemeClr val="dk2"/>
              </a:buClr>
              <a:buSzPct val="163636"/>
              <a:buFont typeface="Arial"/>
              <a:buAutoNum type="arabicPeriod"/>
            </a:pPr>
            <a:r>
              <a:rPr u="sng" sz="1100" lang="en">
                <a:solidFill>
                  <a:srgbClr val="1155CC"/>
                </a:solidFill>
                <a:hlinkClick r:id="rId6"/>
              </a:rPr>
              <a:t>http://www.informit.com/articles/article.aspx?p=170963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Architecture</a:t>
            </a:r>
          </a:p>
        </p:txBody>
      </p:sp>
      <p:sp>
        <p:nvSpPr>
          <p:cNvPr id="114" name="Shape 114"/>
          <p:cNvSpPr/>
          <p:nvPr/>
        </p:nvSpPr>
        <p:spPr>
          <a:xfrm>
            <a:off y="4280085" x="6801864"/>
            <a:ext cy="1181700" cx="959999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Database Server</a:t>
            </a:r>
          </a:p>
        </p:txBody>
      </p:sp>
      <p:sp>
        <p:nvSpPr>
          <p:cNvPr id="115" name="Shape 115"/>
          <p:cNvSpPr/>
          <p:nvPr/>
        </p:nvSpPr>
        <p:spPr>
          <a:xfrm>
            <a:off y="1705094" x="6460260"/>
            <a:ext cy="1275533" cx="1582793"/>
          </a:xfrm>
          <a:prstGeom prst="flowChartMultidocumen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</a:p>
        </p:txBody>
      </p:sp>
      <p:sp>
        <p:nvSpPr>
          <p:cNvPr id="116" name="Shape 116"/>
          <p:cNvSpPr/>
          <p:nvPr/>
        </p:nvSpPr>
        <p:spPr>
          <a:xfrm>
            <a:off y="4230902" x="1589235"/>
            <a:ext cy="1280099" cx="841499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/>
          <p:nvPr/>
        </p:nvSpPr>
        <p:spPr>
          <a:xfrm>
            <a:off y="4523559" x="1670248"/>
            <a:ext cy="694546" cx="6794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8" name="Shape 118"/>
          <p:cNvSpPr txBox="1"/>
          <p:nvPr/>
        </p:nvSpPr>
        <p:spPr>
          <a:xfrm>
            <a:off y="5510763" x="1668237"/>
            <a:ext cy="239699" cx="68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1000" lang="en">
                <a:latin typeface="Times New Roman"/>
                <a:ea typeface="Times New Roman"/>
                <a:cs typeface="Times New Roman"/>
                <a:sym typeface="Times New Roman"/>
              </a:rPr>
              <a:t>Nexus 4</a:t>
            </a:r>
          </a:p>
        </p:txBody>
      </p:sp>
      <p:sp>
        <p:nvSpPr>
          <p:cNvPr id="119" name="Shape 119"/>
          <p:cNvSpPr/>
          <p:nvPr/>
        </p:nvSpPr>
        <p:spPr>
          <a:xfrm>
            <a:off y="2226422" x="5172560"/>
            <a:ext cy="472067" cx="901692"/>
          </a:xfrm>
          <a:prstGeom prst="cloud">
            <a:avLst/>
          </a:prstGeom>
          <a:solidFill>
            <a:srgbClr val="F3F3F3"/>
          </a:solidFill>
          <a:ln w="19050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1200"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</a:t>
            </a:r>
          </a:p>
        </p:txBody>
      </p:sp>
      <p:sp>
        <p:nvSpPr>
          <p:cNvPr id="120" name="Shape 120"/>
          <p:cNvSpPr/>
          <p:nvPr/>
        </p:nvSpPr>
        <p:spPr>
          <a:xfrm>
            <a:off y="2360956" x="6140803"/>
            <a:ext cy="109800" cx="2138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1" name="Shape 121"/>
          <p:cNvSpPr/>
          <p:nvPr/>
        </p:nvSpPr>
        <p:spPr>
          <a:xfrm>
            <a:off y="4230902" x="2599328"/>
            <a:ext cy="1280099" cx="841499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2" name="Shape 122"/>
          <p:cNvSpPr/>
          <p:nvPr/>
        </p:nvSpPr>
        <p:spPr>
          <a:xfrm>
            <a:off y="4523559" x="2680341"/>
            <a:ext cy="694546" cx="6794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3" name="Shape 123"/>
          <p:cNvSpPr txBox="1"/>
          <p:nvPr/>
        </p:nvSpPr>
        <p:spPr>
          <a:xfrm>
            <a:off y="5510763" x="2678330"/>
            <a:ext cy="239699" cx="68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100" lang="en">
                <a:latin typeface="Times New Roman"/>
                <a:ea typeface="Times New Roman"/>
                <a:cs typeface="Times New Roman"/>
                <a:sym typeface="Times New Roman"/>
              </a:rPr>
              <a:t>Nexus 4</a:t>
            </a:r>
          </a:p>
        </p:txBody>
      </p:sp>
      <p:sp>
        <p:nvSpPr>
          <p:cNvPr id="124" name="Shape 124"/>
          <p:cNvSpPr/>
          <p:nvPr/>
        </p:nvSpPr>
        <p:spPr>
          <a:xfrm>
            <a:off y="4230902" x="3600069"/>
            <a:ext cy="1280099" cx="841499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5" name="Shape 125"/>
          <p:cNvSpPr/>
          <p:nvPr/>
        </p:nvSpPr>
        <p:spPr>
          <a:xfrm>
            <a:off y="4523559" x="3681082"/>
            <a:ext cy="694546" cx="6794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6" name="Shape 126"/>
          <p:cNvSpPr txBox="1"/>
          <p:nvPr/>
        </p:nvSpPr>
        <p:spPr>
          <a:xfrm>
            <a:off y="5510763" x="3679072"/>
            <a:ext cy="239699" cx="68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000" lang="en">
                <a:latin typeface="Times New Roman"/>
                <a:ea typeface="Times New Roman"/>
                <a:cs typeface="Times New Roman"/>
                <a:sym typeface="Times New Roman"/>
              </a:rPr>
              <a:t>Nexus 4</a:t>
            </a:r>
          </a:p>
        </p:txBody>
      </p:sp>
      <p:sp>
        <p:nvSpPr>
          <p:cNvPr id="127" name="Shape 127"/>
          <p:cNvSpPr/>
          <p:nvPr/>
        </p:nvSpPr>
        <p:spPr>
          <a:xfrm>
            <a:off y="4230902" x="4568619"/>
            <a:ext cy="1280099" cx="841499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8" name="Shape 128"/>
          <p:cNvSpPr/>
          <p:nvPr/>
        </p:nvSpPr>
        <p:spPr>
          <a:xfrm>
            <a:off y="4523559" x="4649632"/>
            <a:ext cy="694546" cx="6794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9" name="Shape 129"/>
          <p:cNvSpPr txBox="1"/>
          <p:nvPr/>
        </p:nvSpPr>
        <p:spPr>
          <a:xfrm>
            <a:off y="5510763" x="4647622"/>
            <a:ext cy="239699" cx="68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000" lang="en">
                <a:latin typeface="Times New Roman"/>
                <a:ea typeface="Times New Roman"/>
                <a:cs typeface="Times New Roman"/>
                <a:sym typeface="Times New Roman"/>
              </a:rPr>
              <a:t>Nexus 4</a:t>
            </a:r>
          </a:p>
        </p:txBody>
      </p:sp>
      <p:sp>
        <p:nvSpPr>
          <p:cNvPr id="130" name="Shape 130"/>
          <p:cNvSpPr/>
          <p:nvPr/>
        </p:nvSpPr>
        <p:spPr>
          <a:xfrm>
            <a:off y="4230902" x="643696"/>
            <a:ext cy="1280099" cx="841499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1" name="Shape 131"/>
          <p:cNvSpPr/>
          <p:nvPr/>
        </p:nvSpPr>
        <p:spPr>
          <a:xfrm>
            <a:off y="4523559" x="724709"/>
            <a:ext cy="694546" cx="6794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2" name="Shape 132"/>
          <p:cNvSpPr txBox="1"/>
          <p:nvPr/>
        </p:nvSpPr>
        <p:spPr>
          <a:xfrm>
            <a:off y="5510763" x="722698"/>
            <a:ext cy="239699" cx="68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000" lang="en">
                <a:latin typeface="Times New Roman"/>
                <a:ea typeface="Times New Roman"/>
                <a:cs typeface="Times New Roman"/>
                <a:sym typeface="Times New Roman"/>
              </a:rPr>
              <a:t>Nexus 4</a:t>
            </a:r>
          </a:p>
        </p:txBody>
      </p:sp>
      <p:sp>
        <p:nvSpPr>
          <p:cNvPr id="133" name="Shape 133"/>
          <p:cNvSpPr/>
          <p:nvPr/>
        </p:nvSpPr>
        <p:spPr>
          <a:xfrm>
            <a:off y="1993430" x="2599258"/>
            <a:ext cy="1280099" cx="841499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>
            <a:off y="2286087" x="2680271"/>
            <a:ext cy="694546" cx="67942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5" name="Shape 135"/>
          <p:cNvSpPr txBox="1"/>
          <p:nvPr/>
        </p:nvSpPr>
        <p:spPr>
          <a:xfrm>
            <a:off y="3273290" x="2678261"/>
            <a:ext cy="239699" cx="68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000" lang="en"/>
              <a:t>Nexus 4</a:t>
            </a:r>
          </a:p>
        </p:txBody>
      </p:sp>
      <p:sp>
        <p:nvSpPr>
          <p:cNvPr id="136" name="Shape 136"/>
          <p:cNvSpPr/>
          <p:nvPr/>
        </p:nvSpPr>
        <p:spPr>
          <a:xfrm>
            <a:off y="2748021" x="5547739"/>
            <a:ext cy="3399600" cx="170099"/>
          </a:xfrm>
          <a:prstGeom prst="upDownArrow">
            <a:avLst>
              <a:gd fmla="val 40287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/>
        </p:nvSpPr>
        <p:spPr>
          <a:xfrm>
            <a:off y="6161287" x="643696"/>
            <a:ext cy="186300" cx="48956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 txBox="1"/>
          <p:nvPr/>
        </p:nvSpPr>
        <p:spPr>
          <a:xfrm>
            <a:off y="5037168" x="596825"/>
            <a:ext cy="609899" cx="1453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buNone/>
            </a:pPr>
            <a:r>
              <a:rPr sz="2400" lang="en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 lang="en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User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5164218" x="2615688"/>
            <a:ext cy="203400" cx="954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sz="1000" lang="en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Online User</a:t>
            </a:r>
          </a:p>
        </p:txBody>
      </p:sp>
      <p:sp>
        <p:nvSpPr>
          <p:cNvPr id="140" name="Shape 140"/>
          <p:cNvSpPr/>
          <p:nvPr/>
        </p:nvSpPr>
        <p:spPr>
          <a:xfrm>
            <a:off y="5792162" x="987968"/>
            <a:ext cy="361199" cx="1529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1" name="Shape 141"/>
          <p:cNvSpPr/>
          <p:nvPr/>
        </p:nvSpPr>
        <p:spPr>
          <a:xfrm>
            <a:off y="5801578" x="2943618"/>
            <a:ext cy="342600" cx="1529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2" name="Shape 142"/>
          <p:cNvSpPr/>
          <p:nvPr/>
        </p:nvSpPr>
        <p:spPr>
          <a:xfrm rot="3031652">
            <a:off y="2799248" x="1792073"/>
            <a:ext cy="1472469" cx="151956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9525" cap="flat">
            <a:solidFill>
              <a:srgbClr val="A2C4C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/>
        </p:nvSpPr>
        <p:spPr>
          <a:xfrm rot="2129514">
            <a:off y="3246764" x="2259557"/>
            <a:ext cy="967452" cx="17465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9525" cap="flat">
            <a:solidFill>
              <a:srgbClr val="A2C4C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/>
          <p:nvPr/>
        </p:nvSpPr>
        <p:spPr>
          <a:xfrm rot="7711123">
            <a:off y="2625392" x="4220437"/>
            <a:ext cy="1765498" cx="152223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9525" cap="flat">
            <a:solidFill>
              <a:srgbClr val="A2C4C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5" name="Shape 145"/>
          <p:cNvSpPr/>
          <p:nvPr/>
        </p:nvSpPr>
        <p:spPr>
          <a:xfrm rot="8316134">
            <a:off y="3249030" x="3718960"/>
            <a:ext cy="962860" cx="17556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9525" cap="flat">
            <a:solidFill>
              <a:srgbClr val="A2C4C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6" name="Shape 146"/>
          <p:cNvSpPr/>
          <p:nvPr/>
        </p:nvSpPr>
        <p:spPr>
          <a:xfrm rot="-10745914">
            <a:off y="3518566" x="2934156"/>
            <a:ext cy="593477" cx="171621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9525" cap="flat">
            <a:solidFill>
              <a:srgbClr val="A2C4C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7" name="Shape 147"/>
          <p:cNvSpPr txBox="1"/>
          <p:nvPr/>
        </p:nvSpPr>
        <p:spPr>
          <a:xfrm>
            <a:off y="3567971" x="1270460"/>
            <a:ext cy="459900" cx="34991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000" lang="en">
                <a:solidFill>
                  <a:srgbClr val="9FC5E8"/>
                </a:solidFill>
                <a:latin typeface="Syncopate"/>
                <a:ea typeface="Syncopate"/>
                <a:cs typeface="Syncopate"/>
                <a:sym typeface="Syncopate"/>
              </a:rPr>
              <a:t>Bluetooth</a:t>
            </a:r>
          </a:p>
        </p:txBody>
      </p:sp>
      <p:sp>
        <p:nvSpPr>
          <p:cNvPr id="148" name="Shape 148"/>
          <p:cNvSpPr/>
          <p:nvPr/>
        </p:nvSpPr>
        <p:spPr>
          <a:xfrm>
            <a:off y="3417889" x="6788642"/>
            <a:ext cy="472067" cx="1096199"/>
          </a:xfrm>
          <a:prstGeom prst="cloud">
            <a:avLst/>
          </a:prstGeom>
          <a:solidFill>
            <a:srgbClr val="F3F3F3"/>
          </a:solidFill>
          <a:ln w="19050" cap="flat">
            <a:solidFill>
              <a:srgbClr val="CCCC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HTTP</a:t>
            </a:r>
          </a:p>
        </p:txBody>
      </p:sp>
      <p:sp>
        <p:nvSpPr>
          <p:cNvPr id="149" name="Shape 149"/>
          <p:cNvSpPr/>
          <p:nvPr/>
        </p:nvSpPr>
        <p:spPr>
          <a:xfrm rot="5400000">
            <a:off y="3110908" x="7096678"/>
            <a:ext cy="104400" cx="22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/>
        </p:nvSpPr>
        <p:spPr>
          <a:xfrm rot="5400000">
            <a:off y="4030607" x="7169578"/>
            <a:ext cy="104400" cx="22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99999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1" name="Shape 151"/>
          <p:cNvSpPr txBox="1"/>
          <p:nvPr/>
        </p:nvSpPr>
        <p:spPr>
          <a:xfrm>
            <a:off y="1690322" x="2332968"/>
            <a:ext cy="459900" cx="2441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Server - Table Host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3948971" x="265849"/>
            <a:ext cy="459900" cx="121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Clients</a:t>
            </a:r>
          </a:p>
          <a:p>
            <a:r>
              <a:t/>
            </a:r>
          </a:p>
        </p:txBody>
      </p:sp>
      <p:sp>
        <p:nvSpPr>
          <p:cNvPr id="153" name="Shape 153"/>
          <p:cNvSpPr/>
          <p:nvPr/>
        </p:nvSpPr>
        <p:spPr>
          <a:xfrm>
            <a:off y="6175224" x="5554234"/>
            <a:ext cy="137699" cx="162299"/>
          </a:xfrm>
          <a:prstGeom prst="diamond">
            <a:avLst/>
          </a:prstGeom>
          <a:solidFill>
            <a:srgbClr val="999999"/>
          </a:solidFill>
          <a:ln w="19050" cap="flat">
            <a:solidFill>
              <a:srgbClr val="D9D9D9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User Interface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60" name="Shape 160"/>
          <p:cNvSpPr/>
          <p:nvPr/>
        </p:nvSpPr>
        <p:spPr>
          <a:xfrm>
            <a:off y="2362433" x="7526373"/>
            <a:ext cy="1238017" cx="1276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Choice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u="sng" lang="en"/>
              <a:t>Fragments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"</a:t>
            </a:r>
            <a:r>
              <a:rPr lang="en" i="1"/>
              <a:t>Behaviour or a portion of the user interface in an Activity"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i="1"/>
              <a:t>"An activity inside an activity"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67" name="Shape 167"/>
          <p:cNvSpPr/>
          <p:nvPr/>
        </p:nvSpPr>
        <p:spPr>
          <a:xfrm>
            <a:off y="3192561" x="1447949"/>
            <a:ext cy="2905377" cx="533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68" name="Shape 168"/>
          <p:cNvSpPr txBox="1"/>
          <p:nvPr/>
        </p:nvSpPr>
        <p:spPr>
          <a:xfrm>
            <a:off y="6284787" x="2640650"/>
            <a:ext cy="260099" cx="3076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Figure 1: Example of Fragments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Fragments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2645779" x="457200"/>
            <a:ext cy="3899100" cx="619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Combine multiple fragments in a single activity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Easy to communicate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/>
              <a:t>Between other fragments and parent Activity</a:t>
            </a:r>
          </a:p>
          <a:p>
            <a:pPr rtl="0" lvl="0" indent="0" marL="0">
              <a:buNone/>
            </a:pP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Scalable, Reusable, Cleaner Code</a:t>
            </a:r>
          </a:p>
          <a:p>
            <a:r>
              <a:t/>
            </a:r>
          </a:p>
        </p:txBody>
      </p:sp>
      <p:sp>
        <p:nvSpPr>
          <p:cNvPr id="175" name="Shape 175"/>
          <p:cNvSpPr/>
          <p:nvPr/>
        </p:nvSpPr>
        <p:spPr>
          <a:xfrm>
            <a:off y="1625255" x="6889848"/>
            <a:ext cy="4999066" cx="18708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6" name="Shape 176"/>
          <p:cNvSpPr txBox="1"/>
          <p:nvPr/>
        </p:nvSpPr>
        <p:spPr>
          <a:xfrm>
            <a:off y="6544887" x="6655800"/>
            <a:ext cy="323399" cx="2030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100" lang="en"/>
              <a:t>Figure 2: Fragment Lifecycle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Main Menu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Fragments in action in our application</a:t>
            </a:r>
          </a:p>
        </p:txBody>
      </p:sp>
      <p:sp>
        <p:nvSpPr>
          <p:cNvPr id="183" name="Shape 183"/>
          <p:cNvSpPr/>
          <p:nvPr/>
        </p:nvSpPr>
        <p:spPr>
          <a:xfrm>
            <a:off y="1272605" x="177586"/>
            <a:ext cy="4312788" cx="87888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84" name="Shape 184"/>
          <p:cNvSpPr/>
          <p:nvPr/>
        </p:nvSpPr>
        <p:spPr>
          <a:xfrm>
            <a:off y="1476058" x="3715150"/>
            <a:ext cy="4060199" cx="39602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00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85" name="Shape 185"/>
          <p:cNvCxnSpPr>
            <a:stCxn id="186" idx="2"/>
            <a:endCxn id="184" idx="0"/>
          </p:cNvCxnSpPr>
          <p:nvPr/>
        </p:nvCxnSpPr>
        <p:spPr>
          <a:xfrm>
            <a:off y="926500" x="5459099"/>
            <a:ext cy="549558" cx="236199"/>
          </a:xfrm>
          <a:prstGeom prst="straightConnector1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y="469300" x="4886100"/>
            <a:ext cy="457200" cx="11459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Fragment</a:t>
            </a:r>
          </a:p>
        </p:txBody>
      </p:sp>
      <p:sp>
        <p:nvSpPr>
          <p:cNvPr id="187" name="Shape 187"/>
          <p:cNvSpPr/>
          <p:nvPr/>
        </p:nvSpPr>
        <p:spPr>
          <a:xfrm>
            <a:off y="1289850" x="112846"/>
            <a:ext cy="4387199" cx="7653300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88" name="Shape 188"/>
          <p:cNvCxnSpPr>
            <a:endCxn id="187" idx="2"/>
          </p:cNvCxnSpPr>
          <p:nvPr/>
        </p:nvCxnSpPr>
        <p:spPr>
          <a:xfrm rot="10800000" flipH="1">
            <a:off y="5677049" x="1918396"/>
            <a:ext cy="635999" cx="20210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y="6313050" x="1570800"/>
            <a:ext cy="457200" cx="811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Activity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Players and River are Fragments</a:t>
            </a:r>
          </a:p>
        </p:txBody>
      </p:sp>
      <p:sp>
        <p:nvSpPr>
          <p:cNvPr id="195" name="Shape 195"/>
          <p:cNvSpPr/>
          <p:nvPr/>
        </p:nvSpPr>
        <p:spPr>
          <a:xfrm>
            <a:off y="819311" x="396099"/>
            <a:ext cy="5219378" cx="8351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96" name="Shape 196"/>
          <p:cNvSpPr/>
          <p:nvPr/>
        </p:nvSpPr>
        <p:spPr>
          <a:xfrm>
            <a:off y="2678900" x="3436650"/>
            <a:ext cy="941400" cx="21506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7" name="Shape 197"/>
          <p:cNvSpPr/>
          <p:nvPr/>
        </p:nvSpPr>
        <p:spPr>
          <a:xfrm>
            <a:off y="4637650" x="4072650"/>
            <a:ext cy="941400" cx="9986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8" name="Shape 198"/>
          <p:cNvSpPr/>
          <p:nvPr/>
        </p:nvSpPr>
        <p:spPr>
          <a:xfrm>
            <a:off y="718125" x="4110225"/>
            <a:ext cy="941400" cx="9986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/>
          <p:nvPr/>
        </p:nvSpPr>
        <p:spPr>
          <a:xfrm>
            <a:off y="1322100" x="902525"/>
            <a:ext cy="941400" cx="9986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0" name="Shape 200"/>
          <p:cNvSpPr/>
          <p:nvPr/>
        </p:nvSpPr>
        <p:spPr>
          <a:xfrm>
            <a:off y="3954400" x="902525"/>
            <a:ext cy="941400" cx="9986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1" name="Shape 201"/>
          <p:cNvSpPr/>
          <p:nvPr/>
        </p:nvSpPr>
        <p:spPr>
          <a:xfrm>
            <a:off y="1322100" x="7223375"/>
            <a:ext cy="941400" cx="9986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2" name="Shape 202"/>
          <p:cNvSpPr/>
          <p:nvPr/>
        </p:nvSpPr>
        <p:spPr>
          <a:xfrm>
            <a:off y="3954400" x="7223375"/>
            <a:ext cy="941400" cx="9986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08" name="Shape 208"/>
          <p:cNvSpPr/>
          <p:nvPr/>
        </p:nvSpPr>
        <p:spPr>
          <a:xfrm>
            <a:off y="819311" x="396099"/>
            <a:ext cy="5219378" cx="8351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