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</p:sldIdLst>
  <p:sldSz cx="9144000" cy="5143500" type="screen16x9"/>
  <p:notesSz cx="6858000" cy="9144000"/>
  <p:embeddedFontLst>
    <p:embeddedFont>
      <p:font typeface="Roboto Mono" panose="020B0600000101010101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6DAB3F9-7A58-4D40-9219-78313104C961}">
  <a:tblStyle styleId="{16DAB3F9-7A58-4D40-9219-78313104C9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51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99e29de21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99e29de21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9e29de2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9e29de2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9e29de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9e29de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99e29de2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99e29de2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99e29de2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99e29de2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99e29de2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99e29de2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99e29de2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99e29de2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9e29de21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9e29de21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9e29de2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9e29de2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9e29de2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99e29de2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게시판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190791" y="4746169"/>
            <a:ext cx="1902765" cy="336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 smtClean="0"/>
              <a:t>dddzr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2"/>
          <p:cNvGraphicFramePr/>
          <p:nvPr/>
        </p:nvGraphicFramePr>
        <p:xfrm>
          <a:off x="365125" y="842675"/>
          <a:ext cx="8413750" cy="4046053"/>
        </p:xfrm>
        <a:graphic>
          <a:graphicData uri="http://schemas.openxmlformats.org/drawingml/2006/table">
            <a:tbl>
              <a:tblPr>
                <a:noFill/>
                <a:tableStyleId>{16DAB3F9-7A58-4D40-9219-78313104C961}</a:tableStyleId>
              </a:tblPr>
              <a:tblGrid>
                <a:gridCol w="132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항목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Pinia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Vuex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버전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Vue 3 이상에서 기본 상태 관리 도구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Vue 2와 Vue 3에서 사용 가능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설치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별도의 패키지 설치 필요 (</a:t>
                      </a:r>
                      <a:r>
                        <a:rPr lang="en" sz="13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@pinia/</a:t>
                      </a:r>
                      <a:r>
                        <a:rPr lang="en" sz="1300"/>
                        <a:t> 라이브러리)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Vue 2에 내장, Vue 3에서는 별도 설치 필요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사용법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Composition API 기반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Options API 기반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코드 간결성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EA9999"/>
                          </a:solidFill>
                        </a:rPr>
                        <a:t>간단하고 직관적</a:t>
                      </a:r>
                      <a:r>
                        <a:rPr lang="en" sz="1300"/>
                        <a:t>, boilerplate 코드 감소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상대적으로 boilerplate 코드가 많음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TypeScript 지원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우수한 지원 (자동 타입 추론)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수동 설정 필요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Devtools 통합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Vue Devtools에서 기본적으로 지원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Vue Devtools에서 기본적으로 지원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퍼포먼스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최적화된 상태 관리 및 종속성 추적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퍼포먼스는 무난하지만 최적화는 덜함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/>
                        <a:t>SSR 지원</a:t>
                      </a:r>
                      <a:endParaRPr sz="1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내장 지원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추가 설정 필요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17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store</a:t>
            </a:r>
            <a:endParaRPr sz="24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61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프로젝트 구조</a:t>
            </a:r>
            <a:endParaRPr sz="242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4516950" y="9501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Backend, frontend 분리하여 한 프로젝트 내에 생성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Backend: Spring boot, Maven, Mybatis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Frontend: Vue3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0" y="950175"/>
            <a:ext cx="22722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7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화면, 기능 목록</a:t>
            </a:r>
            <a:endParaRPr sz="242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912350"/>
            <a:ext cx="4124100" cy="4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게시판 메인 화면</a:t>
            </a: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게시글 리스트 (검색, 페이징 기능)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게시판 </a:t>
            </a:r>
            <a:r>
              <a:rPr lang="ko-KR" altLang="en-US" sz="1600" dirty="0" smtClean="0"/>
              <a:t>선택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게시글 상세/ 작성으로 화면 이동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로그인, 회원가입 </a:t>
            </a:r>
            <a:r>
              <a:rPr lang="en" dirty="0" smtClean="0"/>
              <a:t>화면</a:t>
            </a:r>
            <a:endParaRPr dirty="0" smtClean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 smtClean="0"/>
              <a:t>로그인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 smtClean="0"/>
              <a:t>회원가입</a:t>
            </a:r>
            <a:endParaRPr sz="1600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632375" y="912350"/>
            <a:ext cx="4124100" cy="3618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게시글 보기 화면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strike="sngStrike" dirty="0" smtClean="0"/>
              <a:t>댓글 </a:t>
            </a:r>
            <a:r>
              <a:rPr lang="en" sz="1600" strike="sngStrike" dirty="0"/>
              <a:t>(미구현</a:t>
            </a:r>
            <a:r>
              <a:rPr lang="en" sz="1600" strike="sngStrike" dirty="0" smtClean="0"/>
              <a:t>)</a:t>
            </a:r>
            <a:endParaRPr lang="en" sz="1600" strike="sngStrike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ko-KR" altLang="en-US" sz="1600" dirty="0" err="1" smtClean="0"/>
              <a:t>게시글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delete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게시글 작성/수정 화면</a:t>
            </a:r>
            <a:endParaRPr dirty="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게시글 </a:t>
            </a:r>
            <a:r>
              <a:rPr lang="en" sz="1600" dirty="0" smtClean="0"/>
              <a:t>insert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 smtClean="0"/>
              <a:t>게시글 update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161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JSP 기반 개발과의 비교</a:t>
            </a:r>
            <a:endParaRPr sz="24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380475" y="1104025"/>
          <a:ext cx="7486650" cy="3417390"/>
        </p:xfrm>
        <a:graphic>
          <a:graphicData uri="http://schemas.openxmlformats.org/drawingml/2006/table">
            <a:tbl>
              <a:tblPr>
                <a:noFill/>
                <a:tableStyleId>{16DAB3F9-7A58-4D40-9219-78313104C961}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00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항목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JSP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Vue 3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개발 패러다임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서버 렌더링 방식 (SSR)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클라이언트 렌더링 방식 (CSR)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재사용성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JSP include 파일로 재사용성 확보 가능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EA9999"/>
                          </a:solidFill>
                        </a:rPr>
                        <a:t>컴포넌트 기반</a:t>
                      </a:r>
                      <a:r>
                        <a:rPr lang="en" sz="1500"/>
                        <a:t> 개발로 더 강력한 재사용성 제공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상태 관리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상태 관리 도구 부재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Vuex, </a:t>
                      </a:r>
                      <a:r>
                        <a:rPr lang="en" sz="1500" b="1">
                          <a:solidFill>
                            <a:srgbClr val="EA9999"/>
                          </a:solidFill>
                        </a:rPr>
                        <a:t>Pinia</a:t>
                      </a:r>
                      <a:r>
                        <a:rPr lang="en" sz="1500"/>
                        <a:t> 등 강력한 상태 관리 도구 제공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성능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전체 페이지 리로드 필요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동적 데이터 교체(</a:t>
                      </a:r>
                      <a:r>
                        <a:rPr lang="en" sz="1500" b="1">
                          <a:solidFill>
                            <a:srgbClr val="EA9999"/>
                          </a:solidFill>
                        </a:rPr>
                        <a:t>router</a:t>
                      </a:r>
                      <a:r>
                        <a:rPr lang="en" sz="1500"/>
                        <a:t> 새로고침x)</a:t>
                      </a:r>
                      <a:endParaRPr sz="15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-&gt; 더 빠른 사용자 경험 제공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생태계 및 도구</a:t>
                      </a:r>
                      <a:endParaRPr sz="15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개발 도구 및 프레임워크 지원 부족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풍부한 도구와 플러그인 제공 (Devtools, Vite, Vuetify 등)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17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view, component</a:t>
            </a:r>
            <a:endParaRPr sz="242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5633925" y="1605850"/>
            <a:ext cx="3510000" cy="1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*Naming 규칙(개인이 정함.)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View: 대문자 시작 + 끝에 Page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Component: 소문자 시작</a:t>
            </a:r>
            <a:endParaRPr sz="160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78225" y="3158300"/>
            <a:ext cx="3775500" cy="14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설계나 역할에 관한 개념적인 구분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View: 페이지 단위.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Component: 재사용한 UI 조각.</a:t>
            </a: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73" y="1539246"/>
            <a:ext cx="2056843" cy="14787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4" y="1488640"/>
            <a:ext cx="2389547" cy="1529310"/>
          </a:xfrm>
          <a:prstGeom prst="rect">
            <a:avLst/>
          </a:prstGeom>
        </p:spPr>
      </p:pic>
      <p:sp>
        <p:nvSpPr>
          <p:cNvPr id="7" name="Google Shape;90;p18"/>
          <p:cNvSpPr txBox="1">
            <a:spLocks/>
          </p:cNvSpPr>
          <p:nvPr/>
        </p:nvSpPr>
        <p:spPr>
          <a:xfrm>
            <a:off x="5091546" y="4002896"/>
            <a:ext cx="3927791" cy="99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altLang="ko-KR" sz="1100" dirty="0" smtClean="0">
                <a:solidFill>
                  <a:srgbClr val="00B0F0"/>
                </a:solidFill>
              </a:rPr>
              <a:t>*Component </a:t>
            </a:r>
            <a:r>
              <a:rPr lang="ko-KR" altLang="en-US" sz="1100" dirty="0" smtClean="0">
                <a:solidFill>
                  <a:srgbClr val="00B0F0"/>
                </a:solidFill>
              </a:rPr>
              <a:t>이름을 </a:t>
            </a:r>
            <a:r>
              <a:rPr lang="en-US" altLang="ko-KR" sz="1100" dirty="0" smtClean="0">
                <a:solidFill>
                  <a:srgbClr val="00B0F0"/>
                </a:solidFill>
              </a:rPr>
              <a:t>multi-word (</a:t>
            </a:r>
            <a:r>
              <a:rPr lang="ko-KR" altLang="en-US" sz="1100" dirty="0" smtClean="0">
                <a:solidFill>
                  <a:srgbClr val="00B0F0"/>
                </a:solidFill>
              </a:rPr>
              <a:t>두 단어 이상 조합</a:t>
            </a:r>
            <a:r>
              <a:rPr lang="en-US" altLang="ko-KR" sz="1100" dirty="0" smtClean="0">
                <a:solidFill>
                  <a:srgbClr val="00B0F0"/>
                </a:solidFill>
              </a:rPr>
              <a:t>) </a:t>
            </a:r>
            <a:r>
              <a:rPr lang="ko-KR" altLang="en-US" sz="1100" dirty="0" smtClean="0">
                <a:solidFill>
                  <a:srgbClr val="00B0F0"/>
                </a:solidFill>
              </a:rPr>
              <a:t>으로 하는게 </a:t>
            </a:r>
            <a:r>
              <a:rPr lang="en-US" altLang="ko-KR" sz="1100" dirty="0" err="1" smtClean="0">
                <a:solidFill>
                  <a:srgbClr val="00B0F0"/>
                </a:solidFill>
              </a:rPr>
              <a:t>eslint</a:t>
            </a:r>
            <a:r>
              <a:rPr lang="en-US" altLang="ko-KR" sz="1100" dirty="0" smtClean="0">
                <a:solidFill>
                  <a:srgbClr val="00B0F0"/>
                </a:solidFill>
              </a:rPr>
              <a:t> </a:t>
            </a:r>
            <a:r>
              <a:rPr lang="ko-KR" altLang="en-US" sz="1100" dirty="0" smtClean="0">
                <a:solidFill>
                  <a:srgbClr val="00B0F0"/>
                </a:solidFill>
              </a:rPr>
              <a:t>규칙이라고 한다</a:t>
            </a:r>
            <a:r>
              <a:rPr lang="en-US" altLang="ko-KR" sz="1100" dirty="0" smtClean="0">
                <a:solidFill>
                  <a:srgbClr val="00B0F0"/>
                </a:solidFill>
              </a:rPr>
              <a:t>. (</a:t>
            </a:r>
            <a:r>
              <a:rPr lang="ko-KR" altLang="en-US" sz="1100" dirty="0" smtClean="0">
                <a:solidFill>
                  <a:srgbClr val="00B0F0"/>
                </a:solidFill>
              </a:rPr>
              <a:t>필수는 </a:t>
            </a:r>
            <a:r>
              <a:rPr lang="en-US" altLang="ko-KR" sz="1100" smtClean="0">
                <a:solidFill>
                  <a:srgbClr val="00B0F0"/>
                </a:solidFill>
              </a:rPr>
              <a:t>x)</a:t>
            </a:r>
            <a:endParaRPr lang="en-US" altLang="ko-KR" sz="1100" dirty="0" smtClean="0">
              <a:solidFill>
                <a:srgbClr val="00B0F0"/>
              </a:solidFill>
            </a:endParaRPr>
          </a:p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ko-KR" altLang="en-US" sz="1100" dirty="0" smtClean="0">
                <a:solidFill>
                  <a:srgbClr val="00B0F0"/>
                </a:solidFill>
              </a:rPr>
              <a:t>기존 </a:t>
            </a:r>
            <a:r>
              <a:rPr lang="en-US" altLang="ko-KR" sz="1100" dirty="0" err="1" smtClean="0">
                <a:solidFill>
                  <a:srgbClr val="00B0F0"/>
                </a:solidFill>
              </a:rPr>
              <a:t>board.vue</a:t>
            </a:r>
            <a:r>
              <a:rPr lang="en-US" altLang="ko-KR" sz="1100" dirty="0" smtClean="0">
                <a:solidFill>
                  <a:srgbClr val="00B0F0"/>
                </a:solidFill>
              </a:rPr>
              <a:t> -&gt; </a:t>
            </a:r>
            <a:r>
              <a:rPr lang="en-US" altLang="ko-KR" sz="1100" dirty="0" err="1" smtClean="0">
                <a:solidFill>
                  <a:srgbClr val="00B0F0"/>
                </a:solidFill>
              </a:rPr>
              <a:t>boardMain.vue</a:t>
            </a:r>
            <a:r>
              <a:rPr lang="ko-KR" altLang="en-US" sz="1100" dirty="0" smtClean="0">
                <a:solidFill>
                  <a:srgbClr val="00B0F0"/>
                </a:solidFill>
              </a:rPr>
              <a:t>로 수정함</a:t>
            </a:r>
            <a:r>
              <a:rPr lang="en-US" altLang="ko-KR" sz="1100" dirty="0" smtClean="0">
                <a:solidFill>
                  <a:srgbClr val="00B0F0"/>
                </a:solidFill>
              </a:rPr>
              <a:t>.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 dirty="0"/>
              <a:t>문법</a:t>
            </a:r>
            <a:endParaRPr sz="2420" dirty="0"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705575"/>
            <a:ext cx="83787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Vue에서 컴포넌트 로직을 구성하는 두 가지 </a:t>
            </a:r>
            <a:r>
              <a:rPr lang="en" sz="1600" dirty="0" smtClean="0">
                <a:solidFill>
                  <a:schemeClr val="dk1"/>
                </a:solidFill>
              </a:rPr>
              <a:t>방식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75" y="1577825"/>
            <a:ext cx="2182400" cy="316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313" y="1577825"/>
            <a:ext cx="4152081" cy="33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035325" y="1146725"/>
            <a:ext cx="4246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Composition API</a:t>
            </a:r>
            <a:r>
              <a:rPr lang="en" sz="1600">
                <a:solidFill>
                  <a:schemeClr val="dk1"/>
                </a:solidFill>
              </a:rPr>
              <a:t> (vue3에서 권장.)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88475" y="1146725"/>
            <a:ext cx="388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Options API </a:t>
            </a:r>
            <a:r>
              <a:rPr lang="en" sz="1600">
                <a:solidFill>
                  <a:schemeClr val="dk1"/>
                </a:solidFill>
              </a:rPr>
              <a:t>(vue2, vue3)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8" name="Google Shape;90;p18"/>
          <p:cNvSpPr txBox="1">
            <a:spLocks/>
          </p:cNvSpPr>
          <p:nvPr/>
        </p:nvSpPr>
        <p:spPr>
          <a:xfrm>
            <a:off x="5779891" y="4367433"/>
            <a:ext cx="3280200" cy="49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Aft>
                <a:spcPts val="1200"/>
              </a:spcAft>
              <a:buFont typeface="Arial"/>
              <a:buNone/>
            </a:pPr>
            <a:r>
              <a:rPr lang="en-US" altLang="ko-KR" sz="1100" dirty="0" smtClean="0">
                <a:solidFill>
                  <a:srgbClr val="00B0F0"/>
                </a:solidFill>
              </a:rPr>
              <a:t>*</a:t>
            </a:r>
            <a:r>
              <a:rPr lang="ko-KR" altLang="en-US" sz="1100" dirty="0" smtClean="0">
                <a:solidFill>
                  <a:srgbClr val="00B0F0"/>
                </a:solidFill>
              </a:rPr>
              <a:t>요즘은</a:t>
            </a:r>
            <a:r>
              <a:rPr lang="en-US" altLang="ko-KR" sz="1100" dirty="0" smtClean="0">
                <a:solidFill>
                  <a:srgbClr val="00B0F0"/>
                </a:solidFill>
              </a:rPr>
              <a:t> &lt;script setup&gt;</a:t>
            </a:r>
            <a:r>
              <a:rPr lang="ko-KR" altLang="en-US" sz="1100" dirty="0" smtClean="0">
                <a:solidFill>
                  <a:srgbClr val="00B0F0"/>
                </a:solidFill>
              </a:rPr>
              <a:t>을 쓴다고 해서 샘플은 그렇게 수정함</a:t>
            </a:r>
            <a:r>
              <a:rPr lang="en-US" altLang="ko-KR" sz="1100" dirty="0" smtClean="0">
                <a:solidFill>
                  <a:srgbClr val="00B0F0"/>
                </a:solidFill>
              </a:rPr>
              <a:t>.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created()</a:t>
            </a:r>
            <a:r>
              <a:rPr lang="en" sz="1600">
                <a:solidFill>
                  <a:schemeClr val="dk1"/>
                </a:solidFill>
              </a:rPr>
              <a:t>: 컴포넌트 인스턴스가 생성될 때 호출되는 라이프사이클 훅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computed()</a:t>
            </a:r>
            <a:r>
              <a:rPr lang="en" sz="1600">
                <a:solidFill>
                  <a:schemeClr val="dk1"/>
                </a:solidFill>
              </a:rPr>
              <a:t>: 데이터 기반으로 계산된 속성을 정의하는데 사용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</a:rPr>
              <a:t>mounted()</a:t>
            </a:r>
            <a:r>
              <a:rPr lang="en" sz="1600">
                <a:solidFill>
                  <a:schemeClr val="dk1"/>
                </a:solidFill>
              </a:rPr>
              <a:t>: 컴포넌트가 DOM에 마운트된 후 호출되는 라이프사이클 훅 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beforeUnmount()</a:t>
            </a:r>
            <a:r>
              <a:rPr lang="en" sz="1600">
                <a:solidFill>
                  <a:schemeClr val="dk1"/>
                </a:solidFill>
              </a:rPr>
              <a:t>: 컴포넌트가 언마운트되기 직전에 호출되는 라이프사이클 훅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watch()</a:t>
            </a:r>
            <a:r>
              <a:rPr lang="en" sz="1600">
                <a:solidFill>
                  <a:schemeClr val="dk1"/>
                </a:solidFill>
              </a:rPr>
              <a:t>: 데이터나 속성의 변화를 감지하고 동작을 실행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methods()</a:t>
            </a:r>
            <a:r>
              <a:rPr lang="en" sz="1600">
                <a:solidFill>
                  <a:schemeClr val="dk1"/>
                </a:solidFill>
              </a:rPr>
              <a:t>: 컴포넌트에서 사용할 수 있는 함수들 정의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</a:rPr>
              <a:t>setup()</a:t>
            </a:r>
            <a:r>
              <a:rPr lang="en" sz="1600">
                <a:solidFill>
                  <a:schemeClr val="dk1"/>
                </a:solidFill>
              </a:rPr>
              <a:t>: Vue 3 Composition API에서 상태 관리 및 로직을 선언적으로 구성하는 함수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209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문법</a:t>
            </a:r>
            <a:endParaRPr sz="24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17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router</a:t>
            </a:r>
            <a:endParaRPr sz="2420"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811150"/>
            <a:ext cx="84261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SPA (URL 고정)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새로고침 x. (한 화면에서 컴포넌트만 교체)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뒤로가기, 북마크, 공유 등 사용 불가능.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Router (URL과 컴포넌트를 매핑)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새로고침 없이 전환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뒤로가기, 북마크, 공유 등 사용 가능 및 URL에 상태 저장 가능 (검색결과 등이 유지됨.)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*네비게이션 가드: 인증 및 권한 제어. (해당 url로 이동 전 검증 로직 추가 가능)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*SEO와 직관적 경로: /post/:id처럼 의미 있는 경로 제공. (:id는 동적 설정 가능)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*vue2와 vue3 router 설정 코드가 다름.</a:t>
            </a:r>
            <a:endParaRPr sz="1600"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177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store</a:t>
            </a:r>
            <a:endParaRPr sz="2420"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811150"/>
            <a:ext cx="84261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상태 관리의 중앙화</a:t>
            </a:r>
            <a:endParaRPr sz="1600"/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컴포넌트 간에 공유되는 데이터를 한 곳에서 관리하여 일관성 유지.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컴포넌트 간 데이터 전달 간소화</a:t>
            </a:r>
            <a:endParaRPr sz="1600"/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Prop/Emit 대신 중앙 저장소에서 상태를 공유하여 코드 간결화.</a:t>
            </a:r>
            <a:endParaRPr sz="1600"/>
          </a:p>
          <a:p>
            <a:pPr marL="0" lvl="0" indent="4572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-&gt; 부모 자식 관계 복잡할 때 유용함.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2784000" y="3699400"/>
            <a:ext cx="6048300" cy="9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게시글 정보 (리스트, 필터된 리스트, 현재 게시글 등)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Ui 상태 정보 (로딩중, 다크모드 등)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유저 정보 (로그인 상태, 사용자 정보)</a:t>
            </a:r>
            <a:endParaRPr sz="16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35600"/>
            <a:ext cx="21717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602</Words>
  <Application>Microsoft Office PowerPoint</Application>
  <PresentationFormat>화면 슬라이드 쇼(16:9)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Roboto Mono</vt:lpstr>
      <vt:lpstr>Arial</vt:lpstr>
      <vt:lpstr>Simple Light</vt:lpstr>
      <vt:lpstr>Vue 게시판</vt:lpstr>
      <vt:lpstr>프로젝트 구조</vt:lpstr>
      <vt:lpstr>화면, 기능 목록</vt:lpstr>
      <vt:lpstr>JSP 기반 개발과의 비교 </vt:lpstr>
      <vt:lpstr>view, component</vt:lpstr>
      <vt:lpstr>문법</vt:lpstr>
      <vt:lpstr>문법</vt:lpstr>
      <vt:lpstr>router</vt:lpstr>
      <vt:lpstr>store</vt:lpstr>
      <vt:lpstr>store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게시판</dc:title>
  <dc:creator>새롬</dc:creator>
  <cp:lastModifiedBy>새롬</cp:lastModifiedBy>
  <cp:revision>6</cp:revision>
  <dcterms:modified xsi:type="dcterms:W3CDTF">2025-03-28T06:53:06Z</dcterms:modified>
</cp:coreProperties>
</file>