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1584" r:id="rId5"/>
    <p:sldId id="1580" r:id="rId6"/>
    <p:sldId id="269" r:id="rId7"/>
    <p:sldId id="302" r:id="rId8"/>
    <p:sldId id="303" r:id="rId9"/>
    <p:sldId id="1586" r:id="rId10"/>
    <p:sldId id="305" r:id="rId11"/>
    <p:sldId id="307" r:id="rId12"/>
    <p:sldId id="308" r:id="rId13"/>
    <p:sldId id="309" r:id="rId14"/>
    <p:sldId id="310" r:id="rId15"/>
    <p:sldId id="271" r:id="rId16"/>
    <p:sldId id="273" r:id="rId17"/>
    <p:sldId id="275" r:id="rId18"/>
    <p:sldId id="276" r:id="rId19"/>
    <p:sldId id="1583" r:id="rId20"/>
    <p:sldId id="1582" r:id="rId21"/>
    <p:sldId id="272" r:id="rId22"/>
    <p:sldId id="292" r:id="rId23"/>
    <p:sldId id="291" r:id="rId24"/>
    <p:sldId id="589" r:id="rId25"/>
    <p:sldId id="1571" r:id="rId26"/>
    <p:sldId id="322" r:id="rId27"/>
    <p:sldId id="588" r:id="rId28"/>
    <p:sldId id="330" r:id="rId29"/>
    <p:sldId id="1585" r:id="rId30"/>
    <p:sldId id="603" r:id="rId31"/>
    <p:sldId id="1572" r:id="rId32"/>
    <p:sldId id="314" r:id="rId33"/>
    <p:sldId id="599" r:id="rId34"/>
    <p:sldId id="600" r:id="rId35"/>
    <p:sldId id="312" r:id="rId36"/>
    <p:sldId id="293" r:id="rId37"/>
    <p:sldId id="1573" r:id="rId38"/>
    <p:sldId id="1574" r:id="rId39"/>
    <p:sldId id="331" r:id="rId40"/>
    <p:sldId id="332" r:id="rId41"/>
    <p:sldId id="721" r:id="rId42"/>
    <p:sldId id="722" r:id="rId43"/>
    <p:sldId id="1575" r:id="rId44"/>
    <p:sldId id="262" r:id="rId45"/>
    <p:sldId id="268" r:id="rId46"/>
    <p:sldId id="333" r:id="rId47"/>
    <p:sldId id="586" r:id="rId48"/>
    <p:sldId id="587" r:id="rId49"/>
    <p:sldId id="593" r:id="rId50"/>
    <p:sldId id="281" r:id="rId51"/>
    <p:sldId id="300" r:id="rId52"/>
    <p:sldId id="594" r:id="rId53"/>
    <p:sldId id="595" r:id="rId54"/>
    <p:sldId id="1570" r:id="rId55"/>
    <p:sldId id="320" r:id="rId56"/>
    <p:sldId id="1581" r:id="rId57"/>
    <p:sldId id="339" r:id="rId58"/>
    <p:sldId id="340" r:id="rId59"/>
    <p:sldId id="342" r:id="rId60"/>
    <p:sldId id="321" r:id="rId61"/>
    <p:sldId id="346" r:id="rId62"/>
    <p:sldId id="347" r:id="rId63"/>
    <p:sldId id="348" r:id="rId64"/>
    <p:sldId id="577" r:id="rId65"/>
    <p:sldId id="578" r:id="rId66"/>
    <p:sldId id="579" r:id="rId67"/>
    <p:sldId id="580" r:id="rId68"/>
    <p:sldId id="581" r:id="rId69"/>
    <p:sldId id="338" r:id="rId70"/>
    <p:sldId id="1577" r:id="rId71"/>
    <p:sldId id="556" r:id="rId72"/>
    <p:sldId id="564" r:id="rId73"/>
    <p:sldId id="565" r:id="rId74"/>
    <p:sldId id="566" r:id="rId75"/>
    <p:sldId id="567" r:id="rId76"/>
    <p:sldId id="1579" r:id="rId77"/>
    <p:sldId id="1578" r:id="rId7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F00"/>
    <a:srgbClr val="FF6600"/>
    <a:srgbClr val="FF33CC"/>
    <a:srgbClr val="D60093"/>
    <a:srgbClr val="FF66FF"/>
    <a:srgbClr val="009900"/>
    <a:srgbClr val="0000FF"/>
    <a:srgbClr val="CC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5" autoAdjust="0"/>
    <p:restoredTop sz="97468" autoAdjust="0"/>
  </p:normalViewPr>
  <p:slideViewPr>
    <p:cSldViewPr>
      <p:cViewPr varScale="1">
        <p:scale>
          <a:sx n="114" d="100"/>
          <a:sy n="114" d="100"/>
        </p:scale>
        <p:origin x="87" y="6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7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69806-B708-491E-B0FE-47CD499ACF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9021E-3B08-4672-A1F7-FF6C45920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9021E-3B08-4672-A1F7-FF6C45920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9021E-3B08-4672-A1F7-FF6C45920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8A3F4-E7D7-4085-BD2D-4462748CFB4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8A3F4-E7D7-4085-BD2D-4462748CFB4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8A3F4-E7D7-4085-BD2D-4462748CFB4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正脉冲：加反相器。</a:t>
            </a:r>
            <a:endParaRPr lang="en-US" altLang="zh-CN" dirty="0"/>
          </a:p>
          <a:p>
            <a:r>
              <a:rPr lang="zh-CN" altLang="en-US" dirty="0"/>
              <a:t>计数器</a:t>
            </a:r>
            <a:r>
              <a:rPr lang="en-US" altLang="zh-CN" dirty="0"/>
              <a:t>2</a:t>
            </a:r>
            <a:r>
              <a:rPr lang="zh-CN" altLang="en-US" dirty="0"/>
              <a:t>：若时钟周期</a:t>
            </a:r>
            <a:r>
              <a:rPr lang="en-US" altLang="zh-CN" dirty="0"/>
              <a:t>20μs</a:t>
            </a:r>
            <a:r>
              <a:rPr lang="zh-CN" altLang="en-US" dirty="0"/>
              <a:t>，计数值＝</a:t>
            </a:r>
            <a:r>
              <a:rPr lang="en-US" altLang="zh-CN" dirty="0"/>
              <a:t>10s/20μs</a:t>
            </a:r>
            <a:r>
              <a:rPr lang="zh-CN" altLang="en-US" dirty="0"/>
              <a:t>＝</a:t>
            </a:r>
            <a:r>
              <a:rPr lang="en-US" altLang="zh-CN" dirty="0"/>
              <a:t>500000</a:t>
            </a:r>
            <a:r>
              <a:rPr lang="zh-CN" altLang="en-US" dirty="0"/>
              <a:t>，超过</a:t>
            </a:r>
            <a:r>
              <a:rPr lang="en-US" altLang="zh-CN" dirty="0"/>
              <a:t>65536</a:t>
            </a:r>
            <a:r>
              <a:rPr lang="zh-CN" altLang="en-US" dirty="0"/>
              <a:t>，无法实现。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NMI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内部中断不可屏蔽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判断运算结果是否为负。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求平均值：</a:t>
            </a:r>
            <a:endParaRPr lang="en-US" altLang="zh-CN" dirty="0"/>
          </a:p>
          <a:p>
            <a:r>
              <a:rPr lang="en-US" altLang="zh-CN" dirty="0"/>
              <a:t>mov dx , 0</a:t>
            </a:r>
            <a:endParaRPr lang="en-US" altLang="zh-CN" dirty="0"/>
          </a:p>
          <a:p>
            <a:r>
              <a:rPr lang="en-US" altLang="zh-CN" dirty="0"/>
              <a:t>mov bx , LENGTHOF </a:t>
            </a:r>
            <a:r>
              <a:rPr lang="en-US" altLang="zh-CN" dirty="0" err="1"/>
              <a:t>intarray</a:t>
            </a:r>
            <a:endParaRPr lang="en-US" altLang="zh-CN" dirty="0"/>
          </a:p>
          <a:p>
            <a:r>
              <a:rPr lang="en-US" altLang="zh-CN" dirty="0"/>
              <a:t>div bx   ; </a:t>
            </a:r>
            <a:r>
              <a:rPr lang="zh-CN" altLang="en-US" dirty="0"/>
              <a:t>商在</a:t>
            </a:r>
            <a:r>
              <a:rPr lang="en-US" altLang="zh-CN" dirty="0"/>
              <a:t>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 b="0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2">
            <a:duotone>
              <a:srgbClr val="CACA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8" name="Text Box 22"/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计算机科学与技术学院</a:t>
            </a:r>
            <a:endParaRPr lang="en-US" altLang="zh-CN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School of Computer Science and Technology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8" y="89034"/>
            <a:ext cx="1677745" cy="1686468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936" y="620610"/>
            <a:ext cx="2914088" cy="865415"/>
          </a:xfrm>
          <a:prstGeom prst="rect">
            <a:avLst/>
          </a:prstGeom>
        </p:spPr>
      </p:pic>
      <p:cxnSp>
        <p:nvCxnSpPr>
          <p:cNvPr id="71" name="直接连接符 70"/>
          <p:cNvCxnSpPr/>
          <p:nvPr userDrawn="1"/>
        </p:nvCxnSpPr>
        <p:spPr bwMode="auto">
          <a:xfrm>
            <a:off x="5092990" y="1536228"/>
            <a:ext cx="3799490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 userDrawn="1"/>
        </p:nvCxnSpPr>
        <p:spPr bwMode="auto">
          <a:xfrm flipH="1">
            <a:off x="1873936" y="1536228"/>
            <a:ext cx="2914072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lvl1pPr>
            <a:lvl2pPr marL="717550" marR="0" indent="-35750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>
                <a:latin typeface="+mn-lt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17550" marR="0" lvl="1" indent="-35750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第二级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76325" marR="0" lvl="2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第三级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楷体" panose="02010609060101010101" pitchFamily="49" charset="-122"/>
            </a:endParaRPr>
          </a:p>
          <a:p>
            <a:pPr marL="1435100" marR="0" lvl="3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第四级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楷体" panose="02010609060101010101" pitchFamily="49" charset="-122"/>
            </a:endParaRPr>
          </a:p>
          <a:p>
            <a:pPr marL="1793875" marR="0" lvl="4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第五级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8F44F4C-231F-4D32-9A8B-35DB3854F920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605" indent="-268605">
              <a:defRPr sz="2400"/>
            </a:lvl1pPr>
            <a:lvl2pPr marL="536575" indent="-268605">
              <a:defRPr sz="2400"/>
            </a:lvl2pPr>
            <a:lvl3pPr marL="805180" indent="-268605">
              <a:defRPr sz="2400">
                <a:latin typeface="+mn-lt"/>
              </a:defRPr>
            </a:lvl3pPr>
            <a:lvl4pPr marL="1073150" indent="-268605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5AFAEFF-8A56-479C-9ABB-E83CC277E5B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605" indent="-268605">
              <a:defRPr sz="2400">
                <a:latin typeface="+mn-lt"/>
              </a:defRPr>
            </a:lvl1pPr>
            <a:lvl2pPr marL="536575" indent="-268605">
              <a:defRPr sz="2400">
                <a:latin typeface="+mn-lt"/>
              </a:defRPr>
            </a:lvl2pPr>
            <a:lvl3pPr marL="805180" indent="-268605">
              <a:defRPr sz="2400">
                <a:latin typeface="+mn-lt"/>
              </a:defRPr>
            </a:lvl3pPr>
            <a:lvl4pPr marL="1073150" indent="-268605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605" indent="-268605">
              <a:defRPr sz="2400">
                <a:latin typeface="+mn-lt"/>
              </a:defRPr>
            </a:lvl1pPr>
            <a:lvl2pPr marL="536575" indent="-268605">
              <a:defRPr sz="2400">
                <a:latin typeface="+mn-lt"/>
              </a:defRPr>
            </a:lvl2pPr>
            <a:lvl3pPr marL="805180" indent="-268605">
              <a:defRPr sz="2400">
                <a:latin typeface="+mn-lt"/>
              </a:defRPr>
            </a:lvl3pPr>
            <a:lvl4pPr marL="1073150" indent="-268605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74811BC-8EBA-4506-A659-B4A5B79523FF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B7EA2D08-4881-4FC0-AFBD-FC31AF58696D}" type="datetime1">
              <a:rPr lang="zh-CN" altLang="en-US" smtClean="0"/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7550" indent="-357505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076325" indent="-358775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anose="05000000000000000000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35100" indent="-3587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u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793875" indent="-358775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oleObject" Target="../embeddings/oleObject6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8.bin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0.bin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1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微机原理</a:t>
            </a:r>
            <a:r>
              <a:rPr lang="zh-CN" altLang="en-US" sz="6600" dirty="0">
                <a:solidFill>
                  <a:srgbClr val="CC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5400" dirty="0">
                <a:solidFill>
                  <a:srgbClr val="FFD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系统设计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00516" y="4293096"/>
            <a:ext cx="2954655" cy="923330"/>
          </a:xfr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zh-CN" altLang="en-US" sz="5400" b="0" dirty="0">
                <a:latin typeface="隶书" panose="02010509060101010101" pitchFamily="49" charset="-122"/>
                <a:ea typeface="隶书" panose="02010509060101010101" pitchFamily="49" charset="-122"/>
              </a:rPr>
              <a:t>期末复习</a:t>
            </a:r>
            <a:endParaRPr lang="zh-CN" altLang="en-US" sz="5400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副标题 2"/>
          <p:cNvSpPr txBox="1"/>
          <p:nvPr/>
        </p:nvSpPr>
        <p:spPr bwMode="auto">
          <a:xfrm>
            <a:off x="7030730" y="5373216"/>
            <a:ext cx="15183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>
            <a:spAutoFit/>
          </a:bodyPr>
          <a:lstStyle>
            <a:lvl1pPr marL="0" indent="0" algn="r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600" b="1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1pPr>
            <a:lvl2pPr marL="628650" indent="-26860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7255" indent="-26860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7130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60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zh-CN" sz="3200" b="0" kern="0"/>
              <a:t>2024.12</a:t>
            </a:r>
            <a:endParaRPr lang="zh-CN" altLang="en-US" sz="3200" b="0" kern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</a:t>
            </a:r>
            <a:r>
              <a:rPr lang="zh-CN" altLang="en-US" dirty="0">
                <a:solidFill>
                  <a:srgbClr val="FF0066"/>
                </a:solidFill>
              </a:rPr>
              <a:t>一、使用寄存器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868" y="704838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effectLst/>
              </a:tblPr>
              <a:tblGrid>
                <a:gridCol w="1285884"/>
                <a:gridCol w="1285884"/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AH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AL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BH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BL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868" y="3926210"/>
          <a:ext cx="2571768" cy="692640"/>
        </p:xfrm>
        <a:graphic>
          <a:graphicData uri="http://schemas.openxmlformats.org/drawingml/2006/table">
            <a:tbl>
              <a:tblPr>
                <a:solidFill>
                  <a:srgbClr val="CCECFF"/>
                </a:solidFill>
                <a:effectLst/>
              </a:tblPr>
              <a:tblGrid>
                <a:gridCol w="1251130"/>
                <a:gridCol w="1320638"/>
              </a:tblGrid>
              <a:tr h="28575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IP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FLAGS</a:t>
                      </a:r>
                      <a:r>
                        <a:rPr lang="en-US" altLang="zh-CN" sz="1800" b="1" baseline="-25000" dirty="0">
                          <a:solidFill>
                            <a:srgbClr val="D60093"/>
                          </a:solidFill>
                          <a:latin typeface="+mn-lt"/>
                        </a:rPr>
                        <a:t>H</a:t>
                      </a:r>
                      <a:endParaRPr lang="zh-CN" altLang="en-US" sz="1800" b="1" baseline="-25000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FLAGS</a:t>
                      </a:r>
                      <a:r>
                        <a:rPr lang="en-US" altLang="zh-CN" sz="1800" b="1" baseline="-25000" dirty="0">
                          <a:solidFill>
                            <a:srgbClr val="D60093"/>
                          </a:solidFill>
                          <a:latin typeface="+mn-lt"/>
                        </a:rPr>
                        <a:t>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71868" y="2326616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effectLst/>
              </a:tblPr>
              <a:tblGrid>
                <a:gridCol w="2571768"/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71868" y="4820284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CCFF"/>
                </a:solidFill>
                <a:effectLst/>
              </a:tblPr>
              <a:tblGrid>
                <a:gridCol w="2571768"/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SS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ES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14"/>
          <p:cNvSpPr txBox="1"/>
          <p:nvPr/>
        </p:nvSpPr>
        <p:spPr>
          <a:xfrm>
            <a:off x="6215074" y="69269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ccumulator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6215074" y="103312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ase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6"/>
          <p:cNvSpPr txBox="1"/>
          <p:nvPr/>
        </p:nvSpPr>
        <p:spPr>
          <a:xfrm>
            <a:off x="6215074" y="13690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ount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6215074" y="17262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ata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215074" y="23266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tack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6215074" y="2673203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ase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6215074" y="3001487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ource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ndex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21"/>
          <p:cNvSpPr txBox="1"/>
          <p:nvPr/>
        </p:nvSpPr>
        <p:spPr>
          <a:xfrm>
            <a:off x="6215074" y="336931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estination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ndex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6215074" y="391954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nstruction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6215074" y="4266105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Status Flag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6215074" y="479807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ode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25"/>
          <p:cNvSpPr txBox="1"/>
          <p:nvPr/>
        </p:nvSpPr>
        <p:spPr>
          <a:xfrm>
            <a:off x="6215074" y="5165893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ata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6"/>
          <p:cNvSpPr txBox="1"/>
          <p:nvPr/>
        </p:nvSpPr>
        <p:spPr>
          <a:xfrm>
            <a:off x="6215074" y="551245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tack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7"/>
          <p:cNvSpPr txBox="1"/>
          <p:nvPr/>
        </p:nvSpPr>
        <p:spPr>
          <a:xfrm>
            <a:off x="6215074" y="584837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xtra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2786050" y="70483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AX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2786050" y="105139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BX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30"/>
          <p:cNvSpPr txBox="1"/>
          <p:nvPr/>
        </p:nvSpPr>
        <p:spPr>
          <a:xfrm>
            <a:off x="2786050" y="139795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CX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31"/>
          <p:cNvSpPr txBox="1"/>
          <p:nvPr/>
        </p:nvSpPr>
        <p:spPr>
          <a:xfrm>
            <a:off x="2786050" y="175514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DX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 flipH="1">
            <a:off x="866674" y="1226394"/>
            <a:ext cx="2207922" cy="0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1259540" y="5336128"/>
            <a:ext cx="2312327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H="1">
            <a:off x="1763610" y="3179290"/>
            <a:ext cx="1808258" cy="0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2333624" y="3261177"/>
            <a:ext cx="360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访问数据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59540" y="1397478"/>
            <a:ext cx="0" cy="3930855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866674" y="1397478"/>
            <a:ext cx="392866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3021190" y="3711896"/>
            <a:ext cx="0" cy="1643386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H="1">
            <a:off x="2627730" y="3711896"/>
            <a:ext cx="392866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5" name="椭圆 34"/>
          <p:cNvSpPr>
            <a:spLocks noChangeAspect="1"/>
          </p:cNvSpPr>
          <p:nvPr/>
        </p:nvSpPr>
        <p:spPr bwMode="auto">
          <a:xfrm>
            <a:off x="2966596" y="5282128"/>
            <a:ext cx="108000" cy="108000"/>
          </a:xfrm>
          <a:prstGeom prst="ellipse">
            <a:avLst/>
          </a:prstGeom>
          <a:solidFill>
            <a:srgbClr val="00CC00"/>
          </a:solidFill>
          <a:ln w="254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H="1">
            <a:off x="2627730" y="3530714"/>
            <a:ext cx="944137" cy="0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2157070" y="3349188"/>
            <a:ext cx="0" cy="2006094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flipH="1">
            <a:off x="1763610" y="3349188"/>
            <a:ext cx="392866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9" name="椭圆 38"/>
          <p:cNvSpPr>
            <a:spLocks noChangeAspect="1"/>
          </p:cNvSpPr>
          <p:nvPr/>
        </p:nvSpPr>
        <p:spPr bwMode="auto">
          <a:xfrm>
            <a:off x="2102476" y="5282128"/>
            <a:ext cx="108000" cy="108000"/>
          </a:xfrm>
          <a:prstGeom prst="ellipse">
            <a:avLst/>
          </a:prstGeom>
          <a:solidFill>
            <a:srgbClr val="00CC00"/>
          </a:solidFill>
          <a:ln w="254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51708" y="2895349"/>
            <a:ext cx="360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访问数据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0916" y="957806"/>
            <a:ext cx="360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访问数据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3614468" y="1087383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614468" y="3055201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614468" y="3401942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614468" y="5198936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3275820" y="6039436"/>
            <a:ext cx="296047" cy="0"/>
          </a:xfrm>
          <a:prstGeom prst="straightConnector1">
            <a:avLst/>
          </a:prstGeom>
          <a:noFill/>
          <a:ln w="38100" cap="rnd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3275820" y="5474981"/>
            <a:ext cx="0" cy="563923"/>
          </a:xfrm>
          <a:prstGeom prst="line">
            <a:avLst/>
          </a:prstGeom>
          <a:noFill/>
          <a:ln w="38100" cap="rnd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1259540" y="5475561"/>
            <a:ext cx="2017392" cy="0"/>
          </a:xfrm>
          <a:prstGeom prst="straightConnector1">
            <a:avLst/>
          </a:prstGeom>
          <a:noFill/>
          <a:ln w="38100" cap="rnd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3129093" y="6180992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跨段访问数据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614830" y="5890408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9346" y="806059"/>
            <a:ext cx="1736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AX,[BX]</a:t>
            </a:r>
            <a:endParaRPr lang="zh-CN" altLang="en-US" sz="2000" i="1" dirty="0">
              <a:solidFill>
                <a:srgbClr val="FF660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55477" y="2454479"/>
            <a:ext cx="1736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AX,[SI]</a:t>
            </a:r>
            <a:endParaRPr lang="en-US" altLang="zh-CN" sz="2000" i="1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AX,[DI]</a:t>
            </a:r>
            <a:endParaRPr lang="zh-CN" altLang="en-US" sz="2000" i="1" dirty="0">
              <a:solidFill>
                <a:srgbClr val="FF66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15520" y="5482375"/>
            <a:ext cx="21595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AX,ES:[BX]</a:t>
            </a:r>
            <a:endParaRPr lang="en-US" altLang="zh-CN" sz="2000" i="1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AX,ES:[SI]</a:t>
            </a:r>
            <a:endParaRPr lang="en-US" altLang="zh-CN" sz="2000" i="1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AX,ES:[DI]</a:t>
            </a:r>
            <a:endParaRPr lang="zh-CN" altLang="en-US" sz="2000" i="1" dirty="0">
              <a:solidFill>
                <a:srgbClr val="FF66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</a:t>
            </a:r>
            <a:r>
              <a:rPr lang="zh-CN" altLang="en-US" dirty="0">
                <a:solidFill>
                  <a:srgbClr val="FF0066"/>
                </a:solidFill>
              </a:rPr>
              <a:t>一、使用寄存器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07843" y="5559623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kern="0" dirty="0">
                <a:solidFill>
                  <a:srgbClr val="CC0099"/>
                </a:solidFill>
                <a:ea typeface="宋体" panose="02010600030101010101" pitchFamily="2" charset="-122"/>
              </a:rPr>
              <a:t>FLAGS / PSW</a:t>
            </a:r>
            <a:endParaRPr lang="zh-CN" altLang="en-US" sz="1800" b="0" dirty="0">
              <a:solidFill>
                <a:srgbClr val="CC009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" name="Group 51"/>
          <p:cNvGraphicFramePr>
            <a:graphicFrameLocks noGrp="1"/>
          </p:cNvGraphicFramePr>
          <p:nvPr/>
        </p:nvGraphicFramePr>
        <p:xfrm>
          <a:off x="323850" y="4111875"/>
          <a:ext cx="8424863" cy="457200"/>
        </p:xfrm>
        <a:graphic>
          <a:graphicData uri="http://schemas.openxmlformats.org/drawingml/2006/table">
            <a:tbl>
              <a:tblPr/>
              <a:tblGrid>
                <a:gridCol w="525463"/>
                <a:gridCol w="527050"/>
                <a:gridCol w="528637"/>
                <a:gridCol w="525463"/>
                <a:gridCol w="527050"/>
                <a:gridCol w="525462"/>
                <a:gridCol w="525463"/>
                <a:gridCol w="528637"/>
                <a:gridCol w="527050"/>
                <a:gridCol w="525463"/>
                <a:gridCol w="525462"/>
                <a:gridCol w="527050"/>
                <a:gridCol w="525463"/>
                <a:gridCol w="528637"/>
                <a:gridCol w="527050"/>
                <a:gridCol w="525463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18"/>
          <p:cNvGraphicFramePr>
            <a:graphicFrameLocks noGrp="1"/>
          </p:cNvGraphicFramePr>
          <p:nvPr/>
        </p:nvGraphicFramePr>
        <p:xfrm>
          <a:off x="323850" y="4543935"/>
          <a:ext cx="8424863" cy="365760"/>
        </p:xfrm>
        <a:graphic>
          <a:graphicData uri="http://schemas.openxmlformats.org/drawingml/2006/table">
            <a:tbl>
              <a:tblPr/>
              <a:tblGrid>
                <a:gridCol w="525463"/>
                <a:gridCol w="527050"/>
                <a:gridCol w="528637"/>
                <a:gridCol w="525463"/>
                <a:gridCol w="527050"/>
                <a:gridCol w="525462"/>
                <a:gridCol w="525463"/>
                <a:gridCol w="528637"/>
                <a:gridCol w="527050"/>
                <a:gridCol w="525463"/>
                <a:gridCol w="525462"/>
                <a:gridCol w="527050"/>
                <a:gridCol w="525463"/>
                <a:gridCol w="528637"/>
                <a:gridCol w="527050"/>
                <a:gridCol w="525463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251400" y="1412776"/>
            <a:ext cx="5904600" cy="830997"/>
          </a:xfrm>
          <a:prstGeom prst="rect">
            <a:avLst/>
          </a:prstGeom>
          <a:solidFill>
            <a:srgbClr val="D5FFFF"/>
          </a:solidFill>
          <a:ln w="28575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	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设置方向标志（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DF=1,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地址自减）</a:t>
            </a:r>
            <a:endParaRPr lang="zh-CN" altLang="en-US" sz="2400" dirty="0">
              <a:solidFill>
                <a:srgbClr val="0099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CLD	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清除方向标志（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DF=0,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地址自增）</a:t>
            </a:r>
            <a:endParaRPr lang="zh-CN" altLang="en-US" sz="2400" dirty="0">
              <a:solidFill>
                <a:srgbClr val="0099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3455845" y="2445230"/>
            <a:ext cx="3528490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STI	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开中断（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IF=1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）</a:t>
            </a:r>
            <a:endParaRPr lang="zh-CN" altLang="en-US" sz="2400" dirty="0">
              <a:solidFill>
                <a:srgbClr val="0099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	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关中断（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IF=0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）</a:t>
            </a:r>
            <a:endParaRPr lang="zh-CN" altLang="en-US" sz="2400" dirty="0">
              <a:solidFill>
                <a:srgbClr val="0099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3203700" y="2243773"/>
            <a:ext cx="0" cy="1868102"/>
          </a:xfrm>
          <a:prstGeom prst="straightConnector1">
            <a:avLst/>
          </a:prstGeom>
          <a:noFill/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3740770" y="3276227"/>
            <a:ext cx="0" cy="835648"/>
          </a:xfrm>
          <a:prstGeom prst="straightConnector1">
            <a:avLst/>
          </a:prstGeom>
          <a:noFill/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" name="矩形 2"/>
          <p:cNvSpPr/>
          <p:nvPr/>
        </p:nvSpPr>
        <p:spPr bwMode="auto">
          <a:xfrm>
            <a:off x="8224911" y="4105905"/>
            <a:ext cx="523802" cy="45720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066385" y="4105905"/>
            <a:ext cx="523802" cy="45720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27059" y="4105905"/>
            <a:ext cx="531845" cy="45720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483927" y="4105905"/>
            <a:ext cx="531845" cy="457200"/>
          </a:xfrm>
          <a:prstGeom prst="rect">
            <a:avLst/>
          </a:prstGeom>
          <a:noFill/>
          <a:ln w="76200" cap="flat" cmpd="sng" algn="ctr">
            <a:solidFill>
              <a:srgbClr val="00B0F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</a:t>
            </a:r>
            <a:r>
              <a:rPr lang="zh-CN" altLang="en-US" dirty="0">
                <a:solidFill>
                  <a:srgbClr val="009900"/>
                </a:solidFill>
              </a:rPr>
              <a:t>二、常用指令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579296" cy="1512168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双操作数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zh-CN" altLang="en-US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的规定：</a:t>
            </a:r>
            <a:endParaRPr lang="en-US" altLang="zh-CN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0"/>
              </a:spcBef>
              <a:buClr>
                <a:srgbClr val="00CC00"/>
              </a:buClr>
              <a:buSzTx/>
              <a:buFont typeface="Wingdings" panose="05000000000000000000" pitchFamily="2" charset="2"/>
              <a:buChar char="þ"/>
            </a:pP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两个操作数尺寸必须一致。（有例外，但不要求）</a:t>
            </a:r>
            <a:endParaRPr lang="zh-CN" altLang="en-US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0"/>
              </a:spcBef>
              <a:buClr>
                <a:srgbClr val="00CC00"/>
              </a:buClr>
              <a:buSzTx/>
              <a:buFont typeface="Wingdings" panose="05000000000000000000" pitchFamily="2" charset="2"/>
              <a:buChar char="þ"/>
            </a:pP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两个操作数不能同时为内存。</a:t>
            </a:r>
            <a:endParaRPr lang="zh-CN" altLang="en-US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3140968"/>
            <a:ext cx="8579296" cy="22322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50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kern="1200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标识符</a:t>
            </a:r>
            <a:r>
              <a:rPr lang="zh-CN" altLang="en-US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的规定：</a:t>
            </a:r>
            <a:endParaRPr lang="en-US" altLang="zh-CN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ts val="0"/>
              </a:spcBef>
              <a:buClr>
                <a:srgbClr val="00CC00"/>
              </a:buClr>
              <a:buSzTx/>
              <a:buFont typeface="Wingdings" panose="05000000000000000000" pitchFamily="2" charset="2"/>
              <a:buChar char="þ"/>
            </a:pP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第一个字符必须是字母</a:t>
            </a:r>
            <a:r>
              <a:rPr lang="en-US" altLang="zh-CN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z)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、下划线</a:t>
            </a:r>
            <a:r>
              <a:rPr lang="en-US" altLang="zh-CN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_ )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 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lang="en-US" altLang="zh-CN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lang="zh-CN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，后续字符可以是数字。</a:t>
            </a:r>
            <a:endParaRPr lang="zh-CN" altLang="en-US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ts val="0"/>
              </a:spcBef>
              <a:buClr>
                <a:srgbClr val="00CC00"/>
              </a:buClr>
              <a:buSzTx/>
              <a:buFont typeface="Wingdings" panose="05000000000000000000" pitchFamily="2" charset="2"/>
              <a:buChar char="þ"/>
            </a:pPr>
            <a:r>
              <a:rPr lang="zh-CN" altLang="en-US" dirty="0">
                <a:latin typeface="Times New Roman" panose="02020603050405020304" pitchFamily="18" charset="0"/>
              </a:rPr>
              <a:t>不能与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保留字</a:t>
            </a:r>
            <a:r>
              <a:rPr lang="zh-CN" altLang="en-US" dirty="0">
                <a:latin typeface="Times New Roman" panose="02020603050405020304" pitchFamily="18" charset="0"/>
              </a:rPr>
              <a:t>相同。</a:t>
            </a:r>
            <a:endParaRPr lang="zh-CN" altLang="en-US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</a:t>
            </a:r>
            <a:r>
              <a:rPr lang="zh-CN" altLang="en-US" dirty="0">
                <a:solidFill>
                  <a:srgbClr val="009900"/>
                </a:solidFill>
              </a:rPr>
              <a:t>二、常用指令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07536"/>
            <a:ext cx="8579296" cy="6285043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数据传送：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MOV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LEA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PUSH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POP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（如何管理堆栈）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子程序、返回：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CALL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RET/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IRET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 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DOS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功能调用）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算术运算：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ADD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ADC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INC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SUB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SBB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DEC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NEG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b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MUL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/IMUL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DIV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/IDIV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CBW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逻辑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移位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运算：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AND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OR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NOT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XOR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SHL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SHR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循环跳转：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LOOP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JMP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比较测试：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CMP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TEST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条件转移指令（判断相等、大、小，满足条件则跳转）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717550" marR="0" lvl="1" indent="-35750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基于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特定标志位的跳转指令</a:t>
            </a:r>
            <a:b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JZ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/JE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JNZ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/JNE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JC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JNC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717550" marR="0" lvl="1" indent="-35750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基于无符号整数比较结果的跳转指令</a:t>
            </a:r>
            <a:b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JA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JAE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JB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JBE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717550" marR="0" lvl="1" indent="-35750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基于有符号整数比较结果的跳转指令</a:t>
            </a:r>
            <a:b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JG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JGE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JL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JLE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OUT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717550" marR="0" lvl="1" indent="-35750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超出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位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接口地址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必须用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DX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提供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寄存器间接寻址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717550" marR="0" lvl="1" indent="-35750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必须用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AL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存放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位数据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，或者用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存放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位数据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5849588" y="2348880"/>
            <a:ext cx="3047309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400" kern="0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</a:rPr>
              <a:t>ROL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2400" kern="0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</a:rPr>
              <a:t>ROR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400" kern="0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</a:rPr>
              <a:t>SAL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2400" kern="0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</a:rPr>
              <a:t>SAR</a:t>
            </a:r>
            <a:endParaRPr lang="zh-CN" altLang="en-US" sz="2400" kern="0">
              <a:solidFill>
                <a:srgbClr val="FF00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1133" y="73024"/>
            <a:ext cx="3034680" cy="52387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err="1"/>
              <a:t>Jcond</a:t>
            </a:r>
            <a:r>
              <a:rPr lang="zh-CN" altLang="en-US" dirty="0"/>
              <a:t>类指令：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764704"/>
            <a:ext cx="8785225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indent="-355600" algn="ctr">
              <a:lnSpc>
                <a:spcPct val="90000"/>
              </a:lnSpc>
              <a:buNone/>
            </a:pPr>
            <a:r>
              <a:rPr lang="zh-CN" altLang="en-US" kern="0" dirty="0">
                <a:latin typeface="Times New Roman" panose="02020603050405020304" pitchFamily="18" charset="0"/>
              </a:rPr>
              <a:t>基于 </a:t>
            </a:r>
            <a:r>
              <a:rPr lang="en-US" altLang="zh-CN" kern="0" dirty="0">
                <a:latin typeface="Times New Roman" panose="02020603050405020304" pitchFamily="18" charset="0"/>
              </a:rPr>
              <a:t>CPU </a:t>
            </a:r>
            <a:r>
              <a:rPr lang="zh-CN" altLang="en-US" kern="0" dirty="0">
                <a:latin typeface="Times New Roman" panose="02020603050405020304" pitchFamily="18" charset="0"/>
              </a:rPr>
              <a:t>特定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标志位</a:t>
            </a:r>
            <a:r>
              <a:rPr lang="zh-CN" altLang="en-US" kern="0" dirty="0">
                <a:latin typeface="Times New Roman" panose="02020603050405020304" pitchFamily="18" charset="0"/>
              </a:rPr>
              <a:t>的跳转指令</a:t>
            </a:r>
            <a:endParaRPr lang="zh-CN" altLang="en-US" kern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88"/>
          <p:cNvGraphicFramePr>
            <a:graphicFrameLocks noGrp="1"/>
          </p:cNvGraphicFramePr>
          <p:nvPr/>
        </p:nvGraphicFramePr>
        <p:xfrm>
          <a:off x="611188" y="1298104"/>
          <a:ext cx="8064500" cy="5029200"/>
        </p:xfrm>
        <a:graphic>
          <a:graphicData uri="http://schemas.openxmlformats.org/drawingml/2006/table">
            <a:tbl>
              <a:tblPr/>
              <a:tblGrid>
                <a:gridCol w="1728564"/>
                <a:gridCol w="4824636"/>
                <a:gridCol w="1511300"/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助记符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描   述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标志值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JZ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JE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为零则跳转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JNZ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JNE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不为零则跳转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如果设置进位标志则跳转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如果未设置进位标志则跳转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如果设置溢出标志则跳转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JNO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如果未设置溢出标志则跳转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如果设置符号标志则跳转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如果未设置符号标志则跳转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如果设置了奇偶标志则跳转（偶）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如果未设置奇偶标志则跳转（奇）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1133" y="73024"/>
            <a:ext cx="3034680" cy="52387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err="1"/>
              <a:t>Jcond</a:t>
            </a:r>
            <a:r>
              <a:rPr lang="zh-CN" altLang="en-US" dirty="0"/>
              <a:t>类指令：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79388" y="1340396"/>
            <a:ext cx="8785225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indent="-3556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kern="0">
                <a:latin typeface="Times New Roman" panose="02020603050405020304" pitchFamily="18" charset="0"/>
              </a:rPr>
              <a:t>基于</a:t>
            </a:r>
            <a:r>
              <a: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无符号</a:t>
            </a:r>
            <a:r>
              <a:rPr lang="zh-CN" altLang="en-US" ker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整数</a:t>
            </a:r>
            <a:r>
              <a:rPr lang="zh-CN" altLang="en-US" kern="0">
                <a:latin typeface="Times New Roman" panose="02020603050405020304" pitchFamily="18" charset="0"/>
              </a:rPr>
              <a:t>比较结果的跳转指令</a:t>
            </a:r>
            <a:endParaRPr lang="zh-CN" altLang="en-US" kern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52"/>
          <p:cNvGraphicFramePr>
            <a:graphicFrameLocks noGrp="1"/>
          </p:cNvGraphicFramePr>
          <p:nvPr/>
        </p:nvGraphicFramePr>
        <p:xfrm>
          <a:off x="1981200" y="1992859"/>
          <a:ext cx="6767513" cy="4114800"/>
        </p:xfrm>
        <a:graphic>
          <a:graphicData uri="http://schemas.openxmlformats.org/drawingml/2006/table">
            <a:tbl>
              <a:tblPr/>
              <a:tblGrid>
                <a:gridCol w="1296988"/>
                <a:gridCol w="5470525"/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助记符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描   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JNBE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不小于或等于则跳转（同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不小于则跳转（同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66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JNAE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不大于或等于则跳转（同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JB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JBE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leftOp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不大于则跳转（同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JBE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539751" y="692696"/>
            <a:ext cx="3312170" cy="46166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cmp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leftOp,rightOp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70236" y="5256325"/>
            <a:ext cx="1944688" cy="14398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bove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elow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qual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4" name="左大括号 3"/>
          <p:cNvSpPr/>
          <p:nvPr/>
        </p:nvSpPr>
        <p:spPr bwMode="auto">
          <a:xfrm>
            <a:off x="1691680" y="4347720"/>
            <a:ext cx="216024" cy="791716"/>
          </a:xfrm>
          <a:prstGeom prst="leftBrace">
            <a:avLst>
              <a:gd name="adj1" fmla="val 30525"/>
              <a:gd name="adj2" fmla="val 50000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1688712" y="3439114"/>
            <a:ext cx="216024" cy="791716"/>
          </a:xfrm>
          <a:prstGeom prst="leftBrace">
            <a:avLst>
              <a:gd name="adj1" fmla="val 30525"/>
              <a:gd name="adj2" fmla="val 50000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6156" y="451274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66"/>
                </a:solidFill>
              </a:rPr>
              <a:t>JC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957224" y="3597651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66"/>
                </a:solidFill>
              </a:rPr>
              <a:t>JNC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1133" y="73024"/>
            <a:ext cx="3034680" cy="52387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err="1"/>
              <a:t>Jcond</a:t>
            </a:r>
            <a:r>
              <a:rPr lang="zh-CN" altLang="en-US" dirty="0"/>
              <a:t>类指令：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1341462"/>
            <a:ext cx="8785225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indent="-3556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kern="0">
                <a:latin typeface="Times New Roman" panose="02020603050405020304" pitchFamily="18" charset="0"/>
              </a:rPr>
              <a:t>基于</a:t>
            </a:r>
            <a:r>
              <a: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有符号</a:t>
            </a:r>
            <a:r>
              <a:rPr lang="zh-CN" altLang="en-US" ker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整数</a:t>
            </a:r>
            <a:r>
              <a:rPr lang="zh-CN" altLang="en-US" kern="0">
                <a:latin typeface="Times New Roman" panose="02020603050405020304" pitchFamily="18" charset="0"/>
              </a:rPr>
              <a:t>比较结果的跳转指令</a:t>
            </a:r>
            <a:endParaRPr lang="zh-CN" altLang="en-US" kern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1979613" y="1993925"/>
          <a:ext cx="6769100" cy="4114800"/>
        </p:xfrm>
        <a:graphic>
          <a:graphicData uri="http://schemas.openxmlformats.org/drawingml/2006/table">
            <a:tbl>
              <a:tblPr/>
              <a:tblGrid>
                <a:gridCol w="1296987"/>
                <a:gridCol w="5472113"/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助记符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描   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不小于或等于则跳转（同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JG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JGE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JNL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不小于则跳转（同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JGE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JL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66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JNGE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不大于或等于则跳转（同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JL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≤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不大于则跳转（同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JLE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70437" y="5257116"/>
            <a:ext cx="2089150" cy="14398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G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reater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ess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qual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539751" y="692696"/>
            <a:ext cx="3312170" cy="46166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cmp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leftOp,rightOp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 </a:t>
            </a:r>
            <a:r>
              <a:rPr lang="en-US" altLang="zh-CN"/>
              <a:t>8086</a:t>
            </a:r>
            <a:r>
              <a:rPr lang="zh-CN" altLang="en-US"/>
              <a:t>汇编语言程序设计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622658" y="601524"/>
            <a:ext cx="508344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MS-DOS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功能调用（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INT 21h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>
                <a:solidFill>
                  <a:srgbClr val="FF3300"/>
                </a:solidFill>
              </a:rPr>
              <a:t>INT 21h </a:t>
            </a:r>
            <a:r>
              <a:rPr lang="zh-CN" altLang="en-US">
                <a:solidFill>
                  <a:srgbClr val="FF3300"/>
                </a:solidFill>
              </a:rPr>
              <a:t>功能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  <a:endParaRPr lang="zh-CN" altLang="en-US">
              <a:solidFill>
                <a:srgbClr val="FF33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7544" y="2060848"/>
          <a:ext cx="8136904" cy="365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40871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从标准输出上显示一个字符，并将光标前进一个位置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接收参数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 = 2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DL = 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字符值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调用示例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mov ah,2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mov dl,'A'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int 21h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 </a:t>
            </a:r>
            <a:r>
              <a:rPr lang="en-US" altLang="zh-CN"/>
              <a:t>8086</a:t>
            </a:r>
            <a:r>
              <a:rPr lang="zh-CN" altLang="en-US"/>
              <a:t>汇编语言程序设计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622658" y="601524"/>
            <a:ext cx="508344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MS-DOS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功能调用（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INT 21h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FF3300"/>
                </a:solidFill>
              </a:rPr>
              <a:t>INT 21h </a:t>
            </a:r>
            <a:r>
              <a:rPr lang="zh-CN" altLang="en-US" dirty="0">
                <a:solidFill>
                  <a:srgbClr val="FF3300"/>
                </a:solidFill>
              </a:rPr>
              <a:t>功能 </a:t>
            </a:r>
            <a:r>
              <a:rPr lang="en-US" altLang="zh-CN" dirty="0">
                <a:solidFill>
                  <a:srgbClr val="FF3300"/>
                </a:solidFill>
              </a:rPr>
              <a:t>9</a:t>
            </a:r>
            <a:endParaRPr lang="zh-CN" altLang="en-US" dirty="0">
              <a:solidFill>
                <a:srgbClr val="FF33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7544" y="1628800"/>
          <a:ext cx="8352928" cy="491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62473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在标准输出上显示以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结尾的字符串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73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接收参数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 = 9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DS:DX = 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字符串的段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偏移地址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调用示例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.data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string BYTE 'This is a String$'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.code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dx,@data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ds,dx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mov ah,9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dx,OFFSET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string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int 21h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注意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字符串必须以美元符号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结尾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445946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</a:t>
            </a:r>
            <a:r>
              <a:rPr lang="zh-CN" altLang="en-US" dirty="0">
                <a:solidFill>
                  <a:srgbClr val="FF6600"/>
                </a:solidFill>
              </a:rPr>
              <a:t>三、常用寻址方式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579296" cy="608499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400" dirty="0">
                <a:latin typeface="Consolas" panose="020B0609020204030204" pitchFamily="49" charset="0"/>
              </a:rPr>
              <a:t>常用寻址方式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>
              <a:spcBef>
                <a:spcPts val="200"/>
              </a:spcBef>
            </a:pPr>
            <a:r>
              <a:rPr lang="zh-CN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立即</a:t>
            </a:r>
            <a:r>
              <a:rPr lang="zh-CN" altLang="en-US" sz="2400">
                <a:latin typeface="Consolas" panose="020B0609020204030204" pitchFamily="49" charset="0"/>
              </a:rPr>
              <a:t>寻址（只能是源操作数）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CX</a:t>
            </a:r>
            <a:r>
              <a:rPr lang="en-US" altLang="zh-CN" b="0">
                <a:latin typeface="Consolas" panose="020B0609020204030204" pitchFamily="49" charset="0"/>
              </a:rPr>
              <a:t>,100</a:t>
            </a:r>
            <a:endParaRPr lang="zh-CN" altLang="en-US" b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>
                <a:latin typeface="Consolas" panose="020B0609020204030204" pitchFamily="49" charset="0"/>
              </a:rPr>
              <a:t>MOV CX,9*8+28</a:t>
            </a:r>
            <a:endParaRPr lang="zh-CN" altLang="en-US" b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>
                <a:latin typeface="Consolas" panose="020B0609020204030204" pitchFamily="49" charset="0"/>
              </a:rPr>
              <a:t>COUNT</a:t>
            </a:r>
            <a:r>
              <a:rPr lang="en-US" altLang="zh-CN" b="0" dirty="0">
                <a:latin typeface="Consolas" panose="020B0609020204030204" pitchFamily="49" charset="0"/>
              </a:rPr>
              <a:t>=9*8+28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CX</a:t>
            </a:r>
            <a:r>
              <a:rPr lang="en-US" altLang="zh-CN" b="0">
                <a:latin typeface="Consolas" panose="020B0609020204030204" pitchFamily="49" charset="0"/>
              </a:rPr>
              <a:t>,COUNT</a:t>
            </a:r>
            <a:endParaRPr lang="en-US" altLang="zh-CN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直接</a:t>
            </a:r>
            <a:r>
              <a:rPr lang="zh-CN" altLang="en-US" sz="2400" dirty="0">
                <a:latin typeface="Consolas" panose="020B0609020204030204" pitchFamily="49" charset="0"/>
              </a:rPr>
              <a:t>寻址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.DATA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VAR1 DW 600H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VAR2 DW 800H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.CODE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AX,VAR1    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或：</a:t>
            </a:r>
            <a:r>
              <a:rPr lang="en-US" altLang="zh-CN" b="0" dirty="0">
                <a:latin typeface="Consolas" panose="020B0609020204030204" pitchFamily="49" charset="0"/>
              </a:rPr>
              <a:t>MOV AX,[VAR1]   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（源操作数）</a:t>
            </a:r>
            <a:endParaRPr lang="zh-CN" altLang="en-US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BX,VAR1+2  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或：</a:t>
            </a:r>
            <a:r>
              <a:rPr lang="en-US" altLang="zh-CN" b="0" dirty="0">
                <a:latin typeface="Consolas" panose="020B0609020204030204" pitchFamily="49" charset="0"/>
              </a:rPr>
              <a:t>MOV BX,[VAR1+2] 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（源操作数）</a:t>
            </a:r>
            <a:endParaRPr lang="en-US" altLang="zh-CN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寄存器</a:t>
            </a:r>
            <a:r>
              <a:rPr lang="zh-CN" altLang="en-US" sz="2400" dirty="0">
                <a:latin typeface="Consolas" panose="020B0609020204030204" pitchFamily="49" charset="0"/>
              </a:rPr>
              <a:t>寻址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AX,BX		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源、目的操作数</a:t>
            </a:r>
            <a:endParaRPr lang="zh-CN" altLang="en-US" b="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1047565" y="1384917"/>
            <a:ext cx="2588331" cy="1540027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047565" y="3338005"/>
            <a:ext cx="7856738" cy="2334826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047565" y="6081203"/>
            <a:ext cx="6260739" cy="383433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0980" y="386104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MOV AX,[0]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0980" y="4293611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MOV AX,[2]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6900980" y="4755276"/>
            <a:ext cx="335316" cy="545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6553200" y="4261501"/>
            <a:ext cx="379496" cy="6178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" name="文本框 13"/>
          <p:cNvSpPr txBox="1"/>
          <p:nvPr/>
        </p:nvSpPr>
        <p:spPr bwMode="auto">
          <a:xfrm>
            <a:off x="3923928" y="1719394"/>
            <a:ext cx="4814138" cy="1200329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 b="0" dirty="0">
                <a:latin typeface="Consolas" panose="020B0609020204030204" pitchFamily="49" charset="0"/>
              </a:rPr>
              <a:t>MOV AX,DATA   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</a:rPr>
              <a:t>;DATA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是段名字</a:t>
            </a:r>
            <a:endParaRPr lang="en-US" altLang="zh-CN" sz="2400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400" b="0" dirty="0">
                <a:latin typeface="Consolas" panose="020B0609020204030204" pitchFamily="49" charset="0"/>
              </a:rPr>
              <a:t>MOV AX,@DATA  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</a:rPr>
              <a:t>;DATA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是段名字</a:t>
            </a:r>
            <a:endParaRPr lang="en-US" altLang="zh-CN" sz="2400" b="0" dirty="0"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400" b="0" dirty="0">
                <a:latin typeface="Consolas" panose="020B0609020204030204" pitchFamily="49" charset="0"/>
              </a:rPr>
              <a:t>MOV SI,OFFSET VAR2 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变量名字</a:t>
            </a:r>
            <a:endParaRPr lang="en-US" altLang="zh-CN" sz="2400" dirty="0">
              <a:solidFill>
                <a:srgbClr val="0099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9097" y="3363839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0" kern="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MOV </a:t>
            </a:r>
            <a:r>
              <a:rPr lang="en-US" altLang="zh-CN" sz="2400" b="0" ker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AX,[1234H]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9097" y="3736508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0" kern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MOV [1234H],AX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6636899" y="3383328"/>
            <a:ext cx="2225537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默认段寄存器为</a:t>
            </a:r>
            <a:r>
              <a:rPr lang="en-US" altLang="zh-CN" sz="20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endParaRPr lang="zh-CN" altLang="en-US" sz="2000" i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题型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98" y="3284984"/>
            <a:ext cx="3857806" cy="3520601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816893"/>
            <a:ext cx="8229600" cy="523875"/>
          </a:xfrm>
        </p:spPr>
        <p:txBody>
          <a:bodyPr/>
          <a:lstStyle/>
          <a:p>
            <a:r>
              <a:rPr lang="zh-CN" altLang="en-US"/>
              <a:t>题型：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844824"/>
            <a:ext cx="8136582" cy="45365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单项选择题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简答题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8086</a:t>
            </a:r>
            <a:r>
              <a:rPr lang="zh-CN" altLang="en-US"/>
              <a:t>汇编语言程序分析题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分析设计题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831540" y="1916832"/>
            <a:ext cx="5746260" cy="1632148"/>
          </a:xfrm>
          <a:prstGeom prst="rect">
            <a:avLst/>
          </a:prstGeom>
          <a:solidFill>
            <a:srgbClr val="FFE1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830999" y="659110"/>
            <a:ext cx="8061481" cy="1890307"/>
          </a:xfrm>
          <a:custGeom>
            <a:avLst/>
            <a:gdLst>
              <a:gd name="connsiteX0" fmla="*/ 0 w 8061481"/>
              <a:gd name="connsiteY0" fmla="*/ 315735 h 1890307"/>
              <a:gd name="connsiteX1" fmla="*/ 3022030 w 8061481"/>
              <a:gd name="connsiteY1" fmla="*/ 315735 h 1890307"/>
              <a:gd name="connsiteX2" fmla="*/ 3022030 w 8061481"/>
              <a:gd name="connsiteY2" fmla="*/ 0 h 1890307"/>
              <a:gd name="connsiteX3" fmla="*/ 8061481 w 8061481"/>
              <a:gd name="connsiteY3" fmla="*/ 0 h 1890307"/>
              <a:gd name="connsiteX4" fmla="*/ 8061481 w 8061481"/>
              <a:gd name="connsiteY4" fmla="*/ 1890307 h 1890307"/>
              <a:gd name="connsiteX5" fmla="*/ 5748828 w 8061481"/>
              <a:gd name="connsiteY5" fmla="*/ 1890307 h 1890307"/>
              <a:gd name="connsiteX6" fmla="*/ 5748828 w 8061481"/>
              <a:gd name="connsiteY6" fmla="*/ 1258838 h 1890307"/>
              <a:gd name="connsiteX7" fmla="*/ 4100 w 8061481"/>
              <a:gd name="connsiteY7" fmla="*/ 1258838 h 1890307"/>
              <a:gd name="connsiteX8" fmla="*/ 0 w 8061481"/>
              <a:gd name="connsiteY8" fmla="*/ 315735 h 189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1481" h="1890307">
                <a:moveTo>
                  <a:pt x="0" y="315735"/>
                </a:moveTo>
                <a:lnTo>
                  <a:pt x="3022030" y="315735"/>
                </a:lnTo>
                <a:lnTo>
                  <a:pt x="3022030" y="0"/>
                </a:lnTo>
                <a:lnTo>
                  <a:pt x="8061481" y="0"/>
                </a:lnTo>
                <a:lnTo>
                  <a:pt x="8061481" y="1890307"/>
                </a:lnTo>
                <a:lnTo>
                  <a:pt x="5748828" y="1890307"/>
                </a:lnTo>
                <a:lnTo>
                  <a:pt x="5748828" y="1258838"/>
                </a:lnTo>
                <a:lnTo>
                  <a:pt x="4100" y="1258838"/>
                </a:lnTo>
                <a:cubicBezTo>
                  <a:pt x="2733" y="944470"/>
                  <a:pt x="1367" y="630103"/>
                  <a:pt x="0" y="315735"/>
                </a:cubicBezTo>
                <a:close/>
              </a:path>
            </a:pathLst>
          </a:custGeom>
          <a:solidFill>
            <a:srgbClr val="C1FF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445946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</a:t>
            </a:r>
            <a:r>
              <a:rPr lang="zh-CN" altLang="en-US" dirty="0">
                <a:solidFill>
                  <a:srgbClr val="FF6600"/>
                </a:solidFill>
              </a:rPr>
              <a:t>三、常用寻址方式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6084990"/>
          </a:xfrm>
        </p:spPr>
        <p:txBody>
          <a:bodyPr/>
          <a:lstStyle/>
          <a:p>
            <a:r>
              <a:rPr lang="zh-CN" altLang="en-US" sz="2400" dirty="0">
                <a:latin typeface="Consolas" panose="020B0609020204030204" pitchFamily="49" charset="0"/>
              </a:rPr>
              <a:t>常用寻址方式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寄存器间接</a:t>
            </a:r>
            <a:r>
              <a:rPr lang="zh-CN" altLang="en-US" sz="2400" dirty="0">
                <a:latin typeface="Consolas" panose="020B0609020204030204" pitchFamily="49" charset="0"/>
              </a:rPr>
              <a:t>寻址：</a:t>
            </a:r>
            <a:r>
              <a:rPr lang="en-US" altLang="zh-CN" sz="24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[BX]</a:t>
            </a:r>
            <a:r>
              <a:rPr lang="zh-CN" altLang="en-US" sz="24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[SI]</a:t>
            </a:r>
            <a:r>
              <a:rPr lang="zh-CN" altLang="en-US" sz="24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[DI]</a:t>
            </a:r>
            <a:r>
              <a:rPr lang="en-US" altLang="zh-CN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b="0" dirty="0"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DX</a:t>
            </a:r>
            <a:r>
              <a:rPr lang="en-US" altLang="zh-CN" sz="2400" b="0" dirty="0">
                <a:solidFill>
                  <a:srgbClr val="00FFFF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2400" b="0" dirty="0"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400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28650" lvl="2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AX,[BX]  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源操作数</a:t>
            </a:r>
            <a:endParaRPr lang="en-US" altLang="zh-CN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寄存器相对</a:t>
            </a:r>
            <a:r>
              <a:rPr lang="zh-CN" altLang="en-US" sz="2400" dirty="0">
                <a:latin typeface="Consolas" panose="020B0609020204030204" pitchFamily="49" charset="0"/>
              </a:rPr>
              <a:t>寻址：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latin typeface="Consolas" panose="020B0609020204030204" pitchFamily="49" charset="0"/>
              </a:rPr>
              <a:t>TAB</a:t>
            </a:r>
            <a:r>
              <a:rPr lang="zh-CN" altLang="en-US" sz="2400" dirty="0">
                <a:latin typeface="Consolas" panose="020B0609020204030204" pitchFamily="49" charset="0"/>
              </a:rPr>
              <a:t>为数组首地址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[DI]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>
              <a:spcAft>
                <a:spcPts val="0"/>
              </a:spcAft>
            </a:pP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+BX]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+SI]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+DI]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>
              <a:spcAft>
                <a:spcPts val="1200"/>
              </a:spcAft>
            </a:pP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[BX+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[SI+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[DI+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.DATA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 err="1">
                <a:latin typeface="Consolas" panose="020B0609020204030204" pitchFamily="49" charset="0"/>
              </a:rPr>
              <a:t>MyDat</a:t>
            </a:r>
            <a:r>
              <a:rPr lang="en-US" altLang="zh-CN" b="0" dirty="0">
                <a:latin typeface="Consolas" panose="020B0609020204030204" pitchFamily="49" charset="0"/>
              </a:rPr>
              <a:t> DW 1234H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</a:rPr>
              <a:t>   DB "Hello World!"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.CODE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BX,6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AL,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</a:rPr>
              <a:t>[BX]		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源操作数</a:t>
            </a:r>
            <a:endParaRPr lang="zh-CN" altLang="en-US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BX,OFFSET 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endParaRPr lang="en-US" altLang="zh-CN" b="0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AL,[BX+6]		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源操作数</a:t>
            </a:r>
            <a:endParaRPr lang="zh-CN" altLang="en-US" b="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 flipH="1" flipV="1">
            <a:off x="5724128" y="2522513"/>
            <a:ext cx="936104" cy="2517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flipH="1">
            <a:off x="6157156" y="2859087"/>
            <a:ext cx="503076" cy="9547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矩形 8"/>
          <p:cNvSpPr/>
          <p:nvPr/>
        </p:nvSpPr>
        <p:spPr>
          <a:xfrm>
            <a:off x="6577800" y="260729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</a:rPr>
              <a:t>两种写法</a:t>
            </a:r>
            <a:endParaRPr lang="zh-CN" altLang="en-US" sz="2400" dirty="0">
              <a:solidFill>
                <a:srgbClr val="FF66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047565" y="1420427"/>
            <a:ext cx="3740459" cy="399496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0999" y="3620910"/>
            <a:ext cx="6477305" cy="30846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3995936" y="665068"/>
            <a:ext cx="2227139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4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访问主存数据：</a:t>
            </a:r>
            <a:endParaRPr lang="zh-CN" altLang="en-US" sz="2400" dirty="0">
              <a:solidFill>
                <a:srgbClr val="CC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6848846" y="665068"/>
            <a:ext cx="161158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访问接口：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6732240" y="1420315"/>
            <a:ext cx="1601968" cy="738664"/>
          </a:xfrm>
          <a:prstGeom prst="rect">
            <a:avLst/>
          </a:prstGeom>
          <a:noFill/>
          <a:ln w="28575" algn="ctr">
            <a:solidFill>
              <a:srgbClr val="00B0F0"/>
            </a:solidFill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 b="0" dirty="0">
                <a:latin typeface="Consolas" panose="020B0609020204030204" pitchFamily="49" charset="0"/>
                <a:ea typeface="+mn-ea"/>
              </a:rPr>
              <a:t>IN AL,DX</a:t>
            </a:r>
            <a:endParaRPr lang="en-US" altLang="zh-CN" sz="2400" b="0" dirty="0">
              <a:latin typeface="Consolas" panose="020B0609020204030204" pitchFamily="49" charset="0"/>
              <a:ea typeface="+mn-ea"/>
            </a:endParaRPr>
          </a:p>
          <a:p>
            <a:pPr algn="l">
              <a:spcBef>
                <a:spcPts val="0"/>
              </a:spcBef>
            </a:pPr>
            <a:r>
              <a:rPr lang="en-US" altLang="zh-CN" sz="2400" b="0" dirty="0">
                <a:latin typeface="Consolas" panose="020B0609020204030204" pitchFamily="49" charset="0"/>
                <a:ea typeface="+mn-ea"/>
              </a:rPr>
              <a:t>OUT DX,AL</a:t>
            </a:r>
            <a:endParaRPr lang="zh-CN" altLang="en-US" sz="2400" b="0" dirty="0"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6588224" y="2156926"/>
            <a:ext cx="2376219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8000"/>
                </a:solidFill>
                <a:latin typeface="+mn-lt"/>
                <a:ea typeface="+mn-ea"/>
              </a:rPr>
              <a:t>DX</a:t>
            </a:r>
            <a:r>
              <a:rPr lang="zh-CN" altLang="en-US" sz="2400" dirty="0">
                <a:solidFill>
                  <a:srgbClr val="008000"/>
                </a:solidFill>
                <a:latin typeface="+mn-lt"/>
                <a:ea typeface="+mn-ea"/>
              </a:rPr>
              <a:t>不加中括号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)</a:t>
            </a:r>
            <a:endParaRPr lang="zh-CN" altLang="en-US" sz="2400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5004048" y="3661315"/>
            <a:ext cx="2225537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默认段寄存器为</a:t>
            </a:r>
            <a:r>
              <a:rPr lang="en-US" altLang="zh-CN" sz="20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endParaRPr lang="zh-CN" altLang="en-US" sz="2000" i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445946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</a:t>
            </a:r>
            <a:r>
              <a:rPr lang="zh-CN" altLang="en-US" dirty="0">
                <a:solidFill>
                  <a:srgbClr val="FF6600"/>
                </a:solidFill>
              </a:rPr>
              <a:t>三、常用寻址方式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6084990"/>
          </a:xfrm>
        </p:spPr>
        <p:txBody>
          <a:bodyPr/>
          <a:lstStyle/>
          <a:p>
            <a:r>
              <a:rPr lang="zh-CN" altLang="en-US" sz="2400" dirty="0">
                <a:latin typeface="Consolas" panose="020B0609020204030204" pitchFamily="49" charset="0"/>
              </a:rPr>
              <a:t>常用寻址方式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基址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变址</a:t>
            </a:r>
            <a:r>
              <a:rPr lang="zh-CN" altLang="en-US" sz="2400" dirty="0">
                <a:latin typeface="Consolas" panose="020B0609020204030204" pitchFamily="49" charset="0"/>
              </a:rPr>
              <a:t>寻址：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[BX][SI]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[BX][DI]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[BX+SI]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[BX+DI]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28650" lvl="2" indent="0">
              <a:buNone/>
            </a:pP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MOV AL,[BX+SI]	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源操作数</a:t>
            </a:r>
            <a:endParaRPr lang="en-US" altLang="zh-CN" b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28650" lvl="2" indent="0">
              <a:buNone/>
            </a:pP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MOV AL,[BX][SI]	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源操作数</a:t>
            </a:r>
            <a:endParaRPr lang="en-US" altLang="zh-CN" b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基址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变址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相对</a:t>
            </a:r>
            <a:r>
              <a:rPr lang="zh-CN" altLang="en-US" sz="2400" dirty="0">
                <a:latin typeface="Consolas" panose="020B0609020204030204" pitchFamily="49" charset="0"/>
              </a:rPr>
              <a:t>寻址：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latin typeface="Consolas" panose="020B0609020204030204" pitchFamily="49" charset="0"/>
              </a:rPr>
              <a:t>TAB</a:t>
            </a:r>
            <a:r>
              <a:rPr lang="zh-CN" altLang="en-US" sz="2400" dirty="0">
                <a:latin typeface="Consolas" panose="020B0609020204030204" pitchFamily="49" charset="0"/>
              </a:rPr>
              <a:t>为数组首地址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TAB[BX][SI]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 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TAB[BX][DI]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TAB[BX+SI]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  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TAB[BX+DI]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[TAB+BX+SI]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 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[TAB+BX+DI]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[BX+TAB][SI]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[BX+TAB][DI]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[SI+TAB][BX]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[DI+TAB][BX]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PC</a:t>
            </a:r>
            <a:r>
              <a:rPr lang="zh-CN" altLang="en-US" sz="2400" dirty="0">
                <a:solidFill>
                  <a:srgbClr val="0000FF"/>
                </a:solidFill>
              </a:rPr>
              <a:t>相对</a:t>
            </a:r>
            <a:r>
              <a:rPr lang="zh-CN" altLang="en-US" sz="2400" dirty="0"/>
              <a:t>寻址：条件转移指令、</a:t>
            </a:r>
            <a:r>
              <a:rPr lang="en-US" altLang="zh-CN" sz="2400" dirty="0"/>
              <a:t>LOOP</a:t>
            </a:r>
            <a:r>
              <a:rPr lang="zh-CN" altLang="en-US" sz="2400" dirty="0"/>
              <a:t>指令。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>
                <a:latin typeface="Consolas" panose="020B0609020204030204" pitchFamily="49" charset="0"/>
              </a:rPr>
              <a:t>按地址直接访问内存：</a:t>
            </a:r>
            <a:r>
              <a:rPr lang="en-US" altLang="zh-CN" sz="2400" b="0" dirty="0">
                <a:latin typeface="Consolas" panose="020B0609020204030204" pitchFamily="49" charset="0"/>
              </a:rPr>
              <a:t>DS</a:t>
            </a:r>
            <a:r>
              <a:rPr lang="zh-CN" altLang="en-US" sz="2400" dirty="0">
                <a:latin typeface="Consolas" panose="020B0609020204030204" pitchFamily="49" charset="0"/>
              </a:rPr>
              <a:t>寄存器、</a:t>
            </a:r>
            <a:r>
              <a:rPr lang="en-US" altLang="zh-CN" sz="2400" b="0" dirty="0">
                <a:latin typeface="Consolas" panose="020B0609020204030204" pitchFamily="49" charset="0"/>
              </a:rPr>
              <a:t>SI/DI/BX</a:t>
            </a:r>
            <a:r>
              <a:rPr lang="zh-CN" altLang="en-US" sz="2400" dirty="0">
                <a:latin typeface="Consolas" panose="020B0609020204030204" pitchFamily="49" charset="0"/>
              </a:rPr>
              <a:t>寄存器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 bwMode="auto">
          <a:xfrm flipH="1" flipV="1">
            <a:off x="4499992" y="1744290"/>
            <a:ext cx="792088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flipH="1">
            <a:off x="4142302" y="2030719"/>
            <a:ext cx="1149778" cy="901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5292080" y="171856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</a:rPr>
              <a:t>两种写法</a:t>
            </a:r>
            <a:endParaRPr lang="zh-CN" altLang="en-US" sz="2400" dirty="0">
              <a:solidFill>
                <a:srgbClr val="FF66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H="1" flipV="1">
            <a:off x="5796136" y="3972528"/>
            <a:ext cx="1584177" cy="5721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H="1" flipV="1">
            <a:off x="5724129" y="4324740"/>
            <a:ext cx="1591071" cy="2903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5868144" y="4689872"/>
            <a:ext cx="14684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7308037" y="444429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</a:rPr>
              <a:t>多种写法</a:t>
            </a:r>
            <a:endParaRPr lang="zh-CN" altLang="en-US" sz="2400" dirty="0">
              <a:solidFill>
                <a:srgbClr val="FF66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011933" y="2325950"/>
            <a:ext cx="4784203" cy="834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655716" y="3627192"/>
            <a:ext cx="2380780" cy="461665"/>
            <a:chOff x="6332393" y="3611354"/>
            <a:chExt cx="2380780" cy="461665"/>
          </a:xfrm>
        </p:grpSpPr>
        <p:sp>
          <p:nvSpPr>
            <p:cNvPr id="5" name="矩形 4"/>
            <p:cNvSpPr/>
            <p:nvPr/>
          </p:nvSpPr>
          <p:spPr>
            <a:xfrm>
              <a:off x="6332393" y="3611354"/>
              <a:ext cx="23807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立即数</a:t>
              </a:r>
              <a:r>
                <a:rPr lang="en-US" altLang="zh-CN" sz="2400" b="0" dirty="0">
                  <a:latin typeface="Consolas" panose="020B0609020204030204" pitchFamily="49" charset="0"/>
                  <a:cs typeface="Courier New" panose="02070309020205020404" pitchFamily="49" charset="0"/>
                </a:rPr>
                <a:t>(</a:t>
              </a:r>
              <a:r>
                <a:rPr lang="zh-CN" altLang="en-US" sz="2400" dirty="0">
                  <a:latin typeface="Consolas" panose="020B0609020204030204" pitchFamily="49" charset="0"/>
                  <a:cs typeface="Courier New" panose="02070309020205020404" pitchFamily="49" charset="0"/>
                </a:rPr>
                <a:t>偏移量</a:t>
              </a:r>
              <a:r>
                <a:rPr lang="en-US" altLang="zh-CN" sz="2400" b="0" dirty="0">
                  <a:latin typeface="Consolas" panose="020B0609020204030204" pitchFamily="49" charset="0"/>
                  <a:cs typeface="Courier New" panose="02070309020205020404" pitchFamily="49" charset="0"/>
                </a:rPr>
                <a:t>)</a:t>
              </a:r>
              <a:endParaRPr lang="zh-CN" altLang="en-US" sz="2400" dirty="0"/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6400800" y="4004011"/>
              <a:ext cx="2168157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FF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矩形 16"/>
          <p:cNvSpPr/>
          <p:nvPr/>
        </p:nvSpPr>
        <p:spPr>
          <a:xfrm>
            <a:off x="4934629" y="741204"/>
            <a:ext cx="36343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+mj-ea"/>
                <a:ea typeface="+mj-ea"/>
                <a:cs typeface="Courier New" panose="02070309020205020404" pitchFamily="49" charset="0"/>
              </a:rPr>
              <a:t>基址</a:t>
            </a:r>
            <a:r>
              <a:rPr lang="zh-CN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寄存器只能是</a:t>
            </a:r>
            <a:r>
              <a:rPr lang="en-US" altLang="zh-CN" sz="2400" b="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BX</a:t>
            </a:r>
            <a:endParaRPr lang="en-US" altLang="zh-CN" sz="2400" b="0" dirty="0">
              <a:solidFill>
                <a:srgbClr val="CC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+mj-ea"/>
                <a:ea typeface="+mj-ea"/>
                <a:cs typeface="Courier New" panose="02070309020205020404" pitchFamily="49" charset="0"/>
              </a:rPr>
              <a:t>变址</a:t>
            </a:r>
            <a:r>
              <a:rPr lang="zh-CN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寄存器只能是</a:t>
            </a:r>
            <a:r>
              <a:rPr lang="en-US" altLang="zh-CN" sz="2400" b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</a:t>
            </a:r>
            <a:r>
              <a:rPr lang="zh-CN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或</a:t>
            </a:r>
            <a:r>
              <a:rPr lang="en-US" altLang="zh-CN" sz="2400" b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491880" y="1124744"/>
            <a:ext cx="1442749" cy="144016"/>
          </a:xfrm>
          <a:prstGeom prst="straightConnector1">
            <a:avLst/>
          </a:prstGeom>
          <a:noFill/>
          <a:ln w="76200" cap="flat" cmpd="sng" algn="ctr">
            <a:solidFill>
              <a:srgbClr val="0000FF">
                <a:alpha val="30196"/>
              </a:srgbClr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sp>
        <p:nvSpPr>
          <p:cNvPr id="12" name="任意多边形: 形状 11"/>
          <p:cNvSpPr/>
          <p:nvPr/>
        </p:nvSpPr>
        <p:spPr bwMode="auto">
          <a:xfrm>
            <a:off x="3995937" y="1613140"/>
            <a:ext cx="3103604" cy="1742535"/>
          </a:xfrm>
          <a:custGeom>
            <a:avLst/>
            <a:gdLst>
              <a:gd name="connsiteX0" fmla="*/ 2958861 w 2958861"/>
              <a:gd name="connsiteY0" fmla="*/ 0 h 1742535"/>
              <a:gd name="connsiteX1" fmla="*/ 2355012 w 2958861"/>
              <a:gd name="connsiteY1" fmla="*/ 1095554 h 1742535"/>
              <a:gd name="connsiteX2" fmla="*/ 0 w 2958861"/>
              <a:gd name="connsiteY2" fmla="*/ 1742535 h 174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861" h="1742535">
                <a:moveTo>
                  <a:pt x="2958861" y="0"/>
                </a:moveTo>
                <a:cubicBezTo>
                  <a:pt x="2903508" y="402566"/>
                  <a:pt x="2848155" y="805132"/>
                  <a:pt x="2355012" y="1095554"/>
                </a:cubicBezTo>
                <a:cubicBezTo>
                  <a:pt x="1861868" y="1385977"/>
                  <a:pt x="930934" y="1564256"/>
                  <a:pt x="0" y="1742535"/>
                </a:cubicBezTo>
              </a:path>
            </a:pathLst>
          </a:custGeom>
          <a:noFill/>
          <a:ln w="76200" cap="flat" cmpd="sng" algn="ctr">
            <a:solidFill>
              <a:srgbClr val="0000FF">
                <a:alpha val="30196"/>
              </a:srgbClr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4629" y="673750"/>
            <a:ext cx="3634328" cy="935286"/>
          </a:xfrm>
          <a:prstGeom prst="rect">
            <a:avLst/>
          </a:prstGeom>
          <a:noFill/>
          <a:ln w="76200" cap="flat" cmpd="sng" algn="ctr">
            <a:solidFill>
              <a:srgbClr val="0000FF">
                <a:alpha val="3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 flipH="1">
            <a:off x="6003173" y="4830792"/>
            <a:ext cx="1381038" cy="686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H="1">
            <a:off x="5989691" y="4773402"/>
            <a:ext cx="1318346" cy="3196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4546107" y="3591175"/>
            <a:ext cx="233014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任意多边形: 形状 46"/>
          <p:cNvSpPr/>
          <p:nvPr/>
        </p:nvSpPr>
        <p:spPr bwMode="auto">
          <a:xfrm>
            <a:off x="6021238" y="3597215"/>
            <a:ext cx="724619" cy="270624"/>
          </a:xfrm>
          <a:custGeom>
            <a:avLst/>
            <a:gdLst>
              <a:gd name="connsiteX0" fmla="*/ 0 w 776377"/>
              <a:gd name="connsiteY0" fmla="*/ 0 h 270624"/>
              <a:gd name="connsiteX1" fmla="*/ 198407 w 776377"/>
              <a:gd name="connsiteY1" fmla="*/ 232913 h 270624"/>
              <a:gd name="connsiteX2" fmla="*/ 776377 w 776377"/>
              <a:gd name="connsiteY2" fmla="*/ 267419 h 27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377" h="270624">
                <a:moveTo>
                  <a:pt x="0" y="0"/>
                </a:moveTo>
                <a:cubicBezTo>
                  <a:pt x="34505" y="94171"/>
                  <a:pt x="69011" y="188343"/>
                  <a:pt x="198407" y="232913"/>
                </a:cubicBezTo>
                <a:cubicBezTo>
                  <a:pt x="327803" y="277483"/>
                  <a:pt x="552090" y="272451"/>
                  <a:pt x="776377" y="267419"/>
                </a:cubicBez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7099541" y="1642279"/>
            <a:ext cx="1919363" cy="738664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默认段寄存器</a:t>
            </a:r>
            <a:endParaRPr lang="en-US" altLang="zh-CN" sz="2400" i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0"/>
              </a:spcBef>
            </a:pPr>
            <a:r>
              <a:rPr lang="zh-CN" altLang="en-US" sz="24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endParaRPr lang="zh-CN" altLang="en-US" sz="2400" i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445946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</a:t>
            </a:r>
            <a:r>
              <a:rPr lang="zh-CN" altLang="en-US" dirty="0">
                <a:solidFill>
                  <a:srgbClr val="009900"/>
                </a:solidFill>
              </a:rPr>
              <a:t>四、过程的定义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858" y="692696"/>
            <a:ext cx="8640638" cy="1008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过程用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PROC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ENDP</a:t>
            </a:r>
            <a:r>
              <a:rPr lang="zh-CN" altLang="en-US" dirty="0">
                <a:latin typeface="Times New Roman" panose="02020603050405020304" pitchFamily="18" charset="0"/>
              </a:rPr>
              <a:t>伪指令来声明，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另外还必须给过程起一个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名字</a:t>
            </a:r>
            <a:r>
              <a:rPr lang="zh-CN" altLang="en-US" dirty="0">
                <a:latin typeface="Times New Roman" panose="02020603050405020304" pitchFamily="18" charset="0"/>
              </a:rPr>
              <a:t>（一个有效的标识符）。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552" y="1844824"/>
            <a:ext cx="3240360" cy="4154984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en-US" altLang="zh-CN" sz="2400" dirty="0">
                <a:solidFill>
                  <a:srgbClr val="0066FF"/>
                </a:solidFill>
                <a:latin typeface="Consolas" panose="020B0609020204030204" pitchFamily="49" charset="0"/>
              </a:rPr>
              <a:t>PROC</a:t>
            </a:r>
            <a:endParaRPr lang="en-US" altLang="zh-CN" sz="2400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mov al,0Ah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call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HtoASC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mov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dl,al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mov ah,2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int 21h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FF00FF"/>
                </a:solidFill>
                <a:latin typeface="Consolas" panose="020B0609020204030204" pitchFamily="49" charset="0"/>
              </a:rPr>
              <a:t>     mov ax,4C00h</a:t>
            </a:r>
            <a:endParaRPr lang="en-US" altLang="zh-CN" sz="2400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FF00FF"/>
                </a:solidFill>
                <a:latin typeface="Consolas" panose="020B0609020204030204" pitchFamily="49" charset="0"/>
              </a:rPr>
              <a:t>     int 21h</a:t>
            </a:r>
            <a:endParaRPr lang="en-US" altLang="zh-CN" sz="2400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en-US" altLang="zh-CN" sz="2400" dirty="0">
                <a:solidFill>
                  <a:srgbClr val="0066FF"/>
                </a:solidFill>
                <a:latin typeface="Consolas" panose="020B0609020204030204" pitchFamily="49" charset="0"/>
              </a:rPr>
              <a:t>ENDP</a:t>
            </a:r>
            <a:endParaRPr lang="en-US" altLang="zh-CN" sz="2400" dirty="0">
              <a:solidFill>
                <a:srgbClr val="0066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57688" y="1844824"/>
            <a:ext cx="3527425" cy="3785652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HtoASC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Consolas" panose="020B0609020204030204" pitchFamily="49" charset="0"/>
              </a:rPr>
              <a:t>PROC</a:t>
            </a:r>
            <a:endParaRPr lang="en-US" altLang="zh-CN" sz="2400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99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i="1">
                <a:solidFill>
                  <a:srgbClr val="009900"/>
                </a:solidFill>
                <a:latin typeface="Consolas" panose="020B0609020204030204" pitchFamily="49" charset="0"/>
              </a:rPr>
              <a:t>;push </a:t>
            </a:r>
            <a:r>
              <a:rPr lang="en-US" altLang="zh-CN" sz="1800" i="1">
                <a:solidFill>
                  <a:srgbClr val="009900"/>
                </a:solidFill>
                <a:latin typeface="Consolas" panose="020B0609020204030204" pitchFamily="49" charset="0"/>
              </a:rPr>
              <a:t>···</a:t>
            </a:r>
            <a:endParaRPr lang="en-US" altLang="zh-CN" sz="2400" i="1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      and al,0Fh</a:t>
            </a:r>
            <a:endParaRPr lang="en-US" altLang="zh-CN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      cmp al,9</a:t>
            </a:r>
            <a:endParaRPr lang="en-US" altLang="zh-CN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      jbe IsDEC</a:t>
            </a:r>
            <a:endParaRPr lang="en-US" altLang="zh-CN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      add al,7</a:t>
            </a:r>
            <a:endParaRPr lang="en-US" altLang="zh-CN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IsDEC: add al,30h</a:t>
            </a:r>
            <a:endParaRPr lang="en-US" altLang="zh-CN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99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i="1">
                <a:solidFill>
                  <a:srgbClr val="009900"/>
                </a:solidFill>
                <a:latin typeface="Consolas" panose="020B0609020204030204" pitchFamily="49" charset="0"/>
              </a:rPr>
              <a:t>;pop </a:t>
            </a:r>
            <a:r>
              <a:rPr lang="en-US" altLang="zh-CN" sz="1800" i="1">
                <a:solidFill>
                  <a:srgbClr val="009900"/>
                </a:solidFill>
                <a:latin typeface="Consolas" panose="020B0609020204030204" pitchFamily="49" charset="0"/>
              </a:rPr>
              <a:t>···</a:t>
            </a:r>
            <a:endParaRPr lang="en-US" altLang="zh-CN" sz="2400" i="1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>
                <a:solidFill>
                  <a:srgbClr val="FF00FF"/>
                </a:solidFill>
                <a:latin typeface="Consolas" panose="020B0609020204030204" pitchFamily="49" charset="0"/>
              </a:rPr>
              <a:t>ret</a:t>
            </a:r>
            <a:endParaRPr lang="en-US" altLang="zh-CN" sz="2400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HtoASC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Consolas" panose="020B0609020204030204" pitchFamily="49" charset="0"/>
              </a:rPr>
              <a:t>ENDP</a:t>
            </a:r>
            <a:endParaRPr lang="en-US" altLang="zh-CN" sz="2400" dirty="0">
              <a:solidFill>
                <a:srgbClr val="0066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43608" y="6021288"/>
            <a:ext cx="1873250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启动过程</a:t>
            </a:r>
            <a:endParaRPr lang="zh-CN" altLang="en-US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0" y="5661248"/>
            <a:ext cx="3313113" cy="82232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创建除了启动过程之外的其它过程</a:t>
            </a:r>
            <a:endParaRPr lang="zh-CN" altLang="en-US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动作按钮: 获取信息 8">
            <a:hlinkClick r:id="rId1" action="ppaction://hlinksldjump" highlightClick="1"/>
          </p:cNvPr>
          <p:cNvSpPr/>
          <p:nvPr/>
        </p:nvSpPr>
        <p:spPr bwMode="auto">
          <a:xfrm>
            <a:off x="8102353" y="3933056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Group 1252"/>
          <p:cNvGraphicFramePr>
            <a:graphicFrameLocks noGrp="1"/>
          </p:cNvGraphicFramePr>
          <p:nvPr/>
        </p:nvGraphicFramePr>
        <p:xfrm>
          <a:off x="395288" y="274638"/>
          <a:ext cx="8353425" cy="6400800"/>
        </p:xfrm>
        <a:graphic>
          <a:graphicData uri="http://schemas.openxmlformats.org/drawingml/2006/table">
            <a:tbl>
              <a:tblPr/>
              <a:tblGrid>
                <a:gridCol w="469900"/>
                <a:gridCol w="1281112"/>
                <a:gridCol w="825500"/>
                <a:gridCol w="823913"/>
                <a:gridCol w="825500"/>
                <a:gridCol w="825500"/>
                <a:gridCol w="827087"/>
                <a:gridCol w="825500"/>
                <a:gridCol w="823913"/>
                <a:gridCol w="825500"/>
              </a:tblGrid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DLE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@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`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SOH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ETX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EOT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ENQ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NAK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ACK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BEL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ETB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CAN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EM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ESC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\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6" name="Freeform 1231"/>
          <p:cNvSpPr/>
          <p:nvPr/>
        </p:nvSpPr>
        <p:spPr bwMode="auto">
          <a:xfrm>
            <a:off x="871538" y="609600"/>
            <a:ext cx="1276350" cy="709613"/>
          </a:xfrm>
          <a:custGeom>
            <a:avLst/>
            <a:gdLst>
              <a:gd name="T0" fmla="*/ 0 w 771"/>
              <a:gd name="T1" fmla="*/ 0 h 363"/>
              <a:gd name="T2" fmla="*/ 181 w 771"/>
              <a:gd name="T3" fmla="*/ 182 h 363"/>
              <a:gd name="T4" fmla="*/ 589 w 771"/>
              <a:gd name="T5" fmla="*/ 227 h 363"/>
              <a:gd name="T6" fmla="*/ 771 w 771"/>
              <a:gd name="T7" fmla="*/ 363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363"/>
              <a:gd name="T14" fmla="*/ 771 w 77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363">
                <a:moveTo>
                  <a:pt x="0" y="0"/>
                </a:moveTo>
                <a:cubicBezTo>
                  <a:pt x="41" y="72"/>
                  <a:pt x="83" y="144"/>
                  <a:pt x="181" y="182"/>
                </a:cubicBezTo>
                <a:cubicBezTo>
                  <a:pt x="279" y="220"/>
                  <a:pt x="491" y="197"/>
                  <a:pt x="589" y="227"/>
                </a:cubicBezTo>
                <a:cubicBezTo>
                  <a:pt x="687" y="257"/>
                  <a:pt x="729" y="310"/>
                  <a:pt x="771" y="36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7" name="Text Box 1249"/>
          <p:cNvSpPr txBox="1">
            <a:spLocks noChangeArrowheads="1"/>
          </p:cNvSpPr>
          <p:nvPr/>
        </p:nvSpPr>
        <p:spPr bwMode="auto">
          <a:xfrm>
            <a:off x="233363" y="176213"/>
            <a:ext cx="2035175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7D"/>
                </a:solidFill>
                <a:cs typeface="Times New Roman" panose="02020603050405020304" pitchFamily="18" charset="0"/>
              </a:rPr>
              <a:t>ASCII</a:t>
            </a:r>
            <a:r>
              <a:rPr lang="zh-CN" altLang="en-US" sz="2400">
                <a:solidFill>
                  <a:srgbClr val="00007D"/>
                </a:solidFill>
                <a:cs typeface="Times New Roman" panose="02020603050405020304" pitchFamily="18" charset="0"/>
              </a:rPr>
              <a:t>编码表</a:t>
            </a:r>
            <a:endParaRPr lang="zh-CN" altLang="en-US" sz="2400">
              <a:solidFill>
                <a:srgbClr val="00007D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动作按钮: 上一张 7">
            <a:hlinkClick r:id="" action="ppaction://hlinkshowjump?jump=lastslideviewed" highlightClick="1"/>
          </p:cNvPr>
          <p:cNvSpPr/>
          <p:nvPr/>
        </p:nvSpPr>
        <p:spPr bwMode="auto">
          <a:xfrm>
            <a:off x="323528" y="620688"/>
            <a:ext cx="432048" cy="432048"/>
          </a:xfrm>
          <a:prstGeom prst="actionButtonReturn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 </a:t>
            </a:r>
            <a:r>
              <a:rPr lang="zh-CN" altLang="en-US" dirty="0">
                <a:solidFill>
                  <a:srgbClr val="FF00FF"/>
                </a:solidFill>
              </a:rPr>
              <a:t>五、程序举例</a:t>
            </a:r>
            <a:r>
              <a:rPr lang="en-US" altLang="zh-CN" dirty="0">
                <a:solidFill>
                  <a:srgbClr val="FF00FF"/>
                </a:solidFill>
              </a:rPr>
              <a:t>-1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96752"/>
            <a:ext cx="8362950" cy="5184657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…………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.data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intarray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dw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100h,200h,300h,400h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.code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 PROC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ax,@data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mov  </a:t>
            </a:r>
            <a:r>
              <a:rPr lang="en-US" altLang="zh-CN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ds,ax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di,OFFSET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intarray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address of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intarray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cx,LENGTHOF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intarray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loop counter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mov  ax,0	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zero the accumulator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L1:  add  ax,[di]	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add an integer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add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di,TYPE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intarray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point to next integer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loop L1		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repeat until CX = 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 ENDP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END  main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590550" y="602211"/>
            <a:ext cx="162736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kern="0" dirty="0">
                <a:solidFill>
                  <a:srgbClr val="009900"/>
                </a:solidFill>
              </a:rPr>
              <a:t>数组求和</a:t>
            </a:r>
            <a:endParaRPr lang="zh-CN" altLang="en-US" kern="0" dirty="0">
              <a:solidFill>
                <a:srgbClr val="0099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339752" y="3717032"/>
            <a:ext cx="2399808" cy="261326"/>
          </a:xfrm>
          <a:prstGeom prst="rect">
            <a:avLst/>
          </a:pr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3320685" y="3655192"/>
            <a:ext cx="437941" cy="646331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4</a:t>
            </a:r>
            <a:endParaRPr lang="zh-CN" altLang="en-US" sz="3600" dirty="0">
              <a:solidFill>
                <a:srgbClr val="FF0066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339752" y="4622097"/>
            <a:ext cx="1872208" cy="261326"/>
          </a:xfrm>
          <a:prstGeom prst="rect">
            <a:avLst/>
          </a:pr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2771800" y="4578989"/>
            <a:ext cx="437941" cy="646331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</a:t>
            </a:r>
            <a:endParaRPr lang="zh-CN" altLang="en-US" sz="36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 </a:t>
            </a:r>
            <a:r>
              <a:rPr lang="zh-CN" altLang="en-US" dirty="0">
                <a:solidFill>
                  <a:srgbClr val="FF00FF"/>
                </a:solidFill>
              </a:rPr>
              <a:t>五、程序举例</a:t>
            </a:r>
            <a:r>
              <a:rPr lang="en-US" altLang="zh-CN" dirty="0">
                <a:solidFill>
                  <a:srgbClr val="FF00FF"/>
                </a:solidFill>
              </a:rPr>
              <a:t>-2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96752"/>
            <a:ext cx="8362950" cy="5400600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…………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.data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source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db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"This is the source string",0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target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db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SIZEOF source DUP(0)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.code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 PROC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ax,@data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mov  </a:t>
            </a:r>
            <a:r>
              <a:rPr lang="en-US" altLang="zh-CN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ds,ax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mov  si,0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index register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cx,SIZEOF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source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loop counter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L1: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al,source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get a character from source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mov  target[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],al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store it in the target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 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move to next character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loop L1  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repeat for entire string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 ENDP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END  main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590550" y="602211"/>
            <a:ext cx="198804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kern="0" dirty="0">
                <a:solidFill>
                  <a:srgbClr val="009900"/>
                </a:solidFill>
              </a:rPr>
              <a:t>拷贝字符串</a:t>
            </a:r>
            <a:endParaRPr lang="zh-CN" altLang="en-US" kern="0" dirty="0">
              <a:solidFill>
                <a:srgbClr val="0099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39752" y="4005064"/>
            <a:ext cx="1872208" cy="261326"/>
          </a:xfrm>
          <a:prstGeom prst="rect">
            <a:avLst/>
          </a:pr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2930248" y="3573650"/>
            <a:ext cx="691215" cy="646331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26</a:t>
            </a:r>
            <a:endParaRPr lang="zh-CN" altLang="en-US" sz="3600" dirty="0">
              <a:solidFill>
                <a:srgbClr val="FF0066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17278" y="2183536"/>
            <a:ext cx="1872208" cy="261326"/>
          </a:xfrm>
          <a:prstGeom prst="rect">
            <a:avLst/>
          </a:pr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2483768" y="2250752"/>
            <a:ext cx="691215" cy="646331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26</a:t>
            </a:r>
            <a:endParaRPr lang="zh-CN" altLang="en-US" sz="36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 </a:t>
            </a:r>
            <a:r>
              <a:rPr lang="zh-CN" altLang="en-US" dirty="0">
                <a:solidFill>
                  <a:srgbClr val="FF00FF"/>
                </a:solidFill>
              </a:rPr>
              <a:t>五、程序举例</a:t>
            </a:r>
            <a:r>
              <a:rPr lang="en-US" altLang="zh-CN" dirty="0">
                <a:solidFill>
                  <a:srgbClr val="FF00FF"/>
                </a:solidFill>
              </a:rPr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928992" cy="18722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用汇编语言实现下面的</a:t>
            </a:r>
            <a:r>
              <a:rPr lang="zh-CN" altLang="en-US" dirty="0">
                <a:solidFill>
                  <a:srgbClr val="009900"/>
                </a:solidFill>
                <a:latin typeface="+mj-lt"/>
                <a:ea typeface="+mj-ea"/>
                <a:cs typeface="+mj-cs"/>
              </a:rPr>
              <a:t>表达式计算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da-DK" altLang="zh-CN" sz="2400" b="0" dirty="0">
                <a:solidFill>
                  <a:srgbClr val="6600FF"/>
                </a:solidFill>
                <a:latin typeface="Consolas" panose="020B0609020204030204" pitchFamily="49" charset="0"/>
              </a:rPr>
              <a:t>unsigned char</a:t>
            </a:r>
            <a:r>
              <a:rPr lang="da-DK" altLang="zh-CN" sz="2400" b="0" dirty="0">
                <a:latin typeface="Consolas" panose="020B0609020204030204" pitchFamily="49" charset="0"/>
              </a:rPr>
              <a:t> var1 = </a:t>
            </a:r>
            <a:r>
              <a:rPr lang="da-DK" altLang="zh-CN" sz="2400" b="0" dirty="0">
                <a:solidFill>
                  <a:srgbClr val="FF6600"/>
                </a:solidFill>
                <a:latin typeface="Consolas" panose="020B0609020204030204" pitchFamily="49" charset="0"/>
              </a:rPr>
              <a:t>3</a:t>
            </a:r>
            <a:r>
              <a:rPr lang="da-DK" altLang="zh-CN" sz="2400" b="0" dirty="0">
                <a:latin typeface="Consolas" panose="020B0609020204030204" pitchFamily="49" charset="0"/>
              </a:rPr>
              <a:t>, var2 = </a:t>
            </a:r>
            <a:r>
              <a:rPr lang="da-DK" altLang="zh-CN" sz="2400" b="0" dirty="0">
                <a:solidFill>
                  <a:srgbClr val="FF6600"/>
                </a:solidFill>
                <a:latin typeface="Consolas" panose="020B0609020204030204" pitchFamily="49" charset="0"/>
              </a:rPr>
              <a:t>37</a:t>
            </a:r>
            <a:r>
              <a:rPr lang="da-DK" altLang="zh-CN" sz="2400" b="0" dirty="0">
                <a:latin typeface="Consolas" panose="020B0609020204030204" pitchFamily="49" charset="0"/>
              </a:rPr>
              <a:t>, var3 = </a:t>
            </a:r>
            <a:r>
              <a:rPr lang="da-DK" altLang="zh-CN" sz="2400" b="0" dirty="0">
                <a:solidFill>
                  <a:srgbClr val="FF6600"/>
                </a:solidFill>
                <a:latin typeface="Consolas" panose="020B0609020204030204" pitchFamily="49" charset="0"/>
              </a:rPr>
              <a:t>8</a:t>
            </a:r>
            <a:r>
              <a:rPr lang="da-DK" altLang="zh-CN" sz="2400" b="0" dirty="0">
                <a:latin typeface="Consolas" panose="020B0609020204030204" pitchFamily="49" charset="0"/>
              </a:rPr>
              <a:t>;</a:t>
            </a:r>
            <a:endParaRPr lang="en-US" altLang="zh-CN" sz="2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66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CN" sz="2400" b="0" dirty="0">
                <a:latin typeface="Consolas" panose="020B0609020204030204" pitchFamily="49" charset="0"/>
              </a:rPr>
              <a:t> var4;</a:t>
            </a:r>
            <a:endParaRPr lang="en-US" altLang="zh-CN" sz="2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var4 = (</a:t>
            </a:r>
            <a:r>
              <a:rPr lang="en-US" altLang="zh-CN" sz="2400" b="0" dirty="0">
                <a:solidFill>
                  <a:srgbClr val="66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CN" sz="2400" b="0" dirty="0">
                <a:latin typeface="Consolas" panose="020B0609020204030204" pitchFamily="49" charset="0"/>
              </a:rPr>
              <a:t>)((var1 </a:t>
            </a:r>
            <a:r>
              <a:rPr lang="en-US" altLang="zh-CN" sz="2400" dirty="0">
                <a:solidFill>
                  <a:schemeClr val="bg2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0" dirty="0">
                <a:latin typeface="Consolas" panose="020B0609020204030204" pitchFamily="49" charset="0"/>
              </a:rPr>
              <a:t>) </a:t>
            </a:r>
            <a:r>
              <a:rPr lang="en-US" altLang="zh-CN" sz="2400" dirty="0">
                <a:solidFill>
                  <a:schemeClr val="bg2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b="0" dirty="0">
                <a:latin typeface="Consolas" panose="020B0609020204030204" pitchFamily="49" charset="0"/>
              </a:rPr>
              <a:t> (var2 </a:t>
            </a:r>
            <a:r>
              <a:rPr lang="en-US" altLang="zh-CN" sz="2400" dirty="0">
                <a:solidFill>
                  <a:schemeClr val="bg2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400" b="0" dirty="0">
                <a:latin typeface="Consolas" panose="020B0609020204030204" pitchFamily="49" charset="0"/>
              </a:rPr>
              <a:t> var3));</a:t>
            </a:r>
            <a:endParaRPr lang="en-US" altLang="zh-CN" sz="2400" b="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403648" y="2492896"/>
            <a:ext cx="2736304" cy="41406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50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.data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var1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3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var2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37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var3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8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var4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dw</a:t>
            </a:r>
            <a:r>
              <a:rPr lang="en-US" altLang="zh-CN" sz="2400" b="0" kern="0" dirty="0">
                <a:latin typeface="Consolas" panose="020B0609020204030204" pitchFamily="49" charset="0"/>
              </a:rPr>
              <a:t> ?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.code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ax,@data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ds,ax</a:t>
            </a:r>
            <a:endParaRPr lang="en-US" altLang="zh-CN" sz="2400" b="0" kern="0" dirty="0"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004048" y="2492896"/>
            <a:ext cx="2736304" cy="41406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50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al,5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err="1">
                <a:latin typeface="Consolas" panose="020B0609020204030204" pitchFamily="49" charset="0"/>
              </a:rPr>
              <a:t>mul</a:t>
            </a:r>
            <a:r>
              <a:rPr lang="en-US" altLang="zh-CN" sz="2400" b="0" kern="0" dirty="0">
                <a:latin typeface="Consolas" panose="020B0609020204030204" pitchFamily="49" charset="0"/>
              </a:rPr>
              <a:t> var1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bx,ax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al,var2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ah,0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div var3  </a:t>
            </a:r>
            <a:r>
              <a:rPr lang="zh-CN" altLang="en-US" sz="1400" b="0" kern="0" dirty="0">
                <a:latin typeface="Consolas" panose="020B0609020204030204" pitchFamily="49" charset="0"/>
              </a:rPr>
              <a:t>；</a:t>
            </a:r>
            <a:r>
              <a:rPr lang="en-US" altLang="zh-CN" sz="1400" b="0" kern="0" dirty="0">
                <a:latin typeface="Consolas" panose="020B0609020204030204" pitchFamily="49" charset="0"/>
              </a:rPr>
              <a:t>div</a:t>
            </a:r>
            <a:r>
              <a:rPr lang="zh-CN" altLang="en-US" sz="1400" b="0" kern="0" dirty="0">
                <a:latin typeface="Consolas" panose="020B0609020204030204" pitchFamily="49" charset="0"/>
              </a:rPr>
              <a:t>操作后</a:t>
            </a:r>
            <a:r>
              <a:rPr lang="en-US" altLang="zh-CN" sz="1400" b="0" kern="0" dirty="0">
                <a:latin typeface="Consolas" panose="020B0609020204030204" pitchFamily="49" charset="0"/>
              </a:rPr>
              <a:t>al</a:t>
            </a:r>
            <a:r>
              <a:rPr lang="zh-CN" altLang="en-US" sz="1400" b="0" kern="0" dirty="0">
                <a:latin typeface="Consolas" panose="020B0609020204030204" pitchFamily="49" charset="0"/>
              </a:rPr>
              <a:t>存储商，</a:t>
            </a:r>
            <a:r>
              <a:rPr lang="en-US" altLang="zh-CN" sz="1400" b="0" kern="0" dirty="0">
                <a:latin typeface="Consolas" panose="020B0609020204030204" pitchFamily="49" charset="0"/>
              </a:rPr>
              <a:t>ah</a:t>
            </a:r>
            <a:r>
              <a:rPr lang="zh-CN" altLang="en-US" sz="1400" b="0" kern="0" dirty="0">
                <a:latin typeface="Consolas" panose="020B0609020204030204" pitchFamily="49" charset="0"/>
              </a:rPr>
              <a:t>存储余数</a:t>
            </a:r>
            <a:endParaRPr lang="en-US" altLang="zh-CN" sz="1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cx,0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cl,ah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add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bx,cx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var4,bx</a:t>
            </a:r>
            <a:endParaRPr lang="en-US" altLang="zh-CN" sz="2400" b="0" kern="0" dirty="0">
              <a:latin typeface="Consolas" panose="020B0609020204030204" pitchFamily="49" charset="0"/>
            </a:endParaRPr>
          </a:p>
        </p:txBody>
      </p:sp>
      <p:sp>
        <p:nvSpPr>
          <p:cNvPr id="7" name="任意多边形: 形状 6"/>
          <p:cNvSpPr/>
          <p:nvPr/>
        </p:nvSpPr>
        <p:spPr bwMode="auto">
          <a:xfrm>
            <a:off x="2627784" y="2492896"/>
            <a:ext cx="2379058" cy="3985908"/>
          </a:xfrm>
          <a:custGeom>
            <a:avLst/>
            <a:gdLst>
              <a:gd name="connsiteX0" fmla="*/ 0 w 2379058"/>
              <a:gd name="connsiteY0" fmla="*/ 3483621 h 3787382"/>
              <a:gd name="connsiteX1" fmla="*/ 902262 w 2379058"/>
              <a:gd name="connsiteY1" fmla="*/ 3548358 h 3787382"/>
              <a:gd name="connsiteX2" fmla="*/ 1387784 w 2379058"/>
              <a:gd name="connsiteY2" fmla="*/ 853710 h 3787382"/>
              <a:gd name="connsiteX3" fmla="*/ 2379058 w 2379058"/>
              <a:gd name="connsiteY3" fmla="*/ 0 h 378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058" h="3787382">
                <a:moveTo>
                  <a:pt x="0" y="3483621"/>
                </a:moveTo>
                <a:cubicBezTo>
                  <a:pt x="335482" y="3735148"/>
                  <a:pt x="670965" y="3986676"/>
                  <a:pt x="902262" y="3548358"/>
                </a:cubicBezTo>
                <a:cubicBezTo>
                  <a:pt x="1133559" y="3110040"/>
                  <a:pt x="1141651" y="1445103"/>
                  <a:pt x="1387784" y="853710"/>
                </a:cubicBezTo>
                <a:cubicBezTo>
                  <a:pt x="1633917" y="262317"/>
                  <a:pt x="2379058" y="0"/>
                  <a:pt x="2379058" y="0"/>
                </a:cubicBezTo>
              </a:path>
            </a:pathLst>
          </a:cu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 </a:t>
            </a:r>
            <a:r>
              <a:rPr lang="zh-CN" altLang="en-US" dirty="0">
                <a:solidFill>
                  <a:srgbClr val="FF00FF"/>
                </a:solidFill>
              </a:rPr>
              <a:t>五、程序举例</a:t>
            </a:r>
            <a:r>
              <a:rPr lang="en-US" altLang="zh-CN" dirty="0">
                <a:solidFill>
                  <a:srgbClr val="FF00FF"/>
                </a:solidFill>
              </a:rPr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9"/>
            <a:ext cx="8928992" cy="5238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求两个</a:t>
            </a:r>
            <a:r>
              <a:rPr lang="en-US" altLang="zh-CN" dirty="0"/>
              <a:t>8</a:t>
            </a:r>
            <a:r>
              <a:rPr lang="zh-CN" altLang="en-US" dirty="0"/>
              <a:t>位变量之和，结果用</a:t>
            </a:r>
            <a:r>
              <a:rPr lang="en-US" altLang="zh-CN" dirty="0"/>
              <a:t>16</a:t>
            </a:r>
            <a:r>
              <a:rPr lang="zh-CN" altLang="en-US" dirty="0"/>
              <a:t>位表示。</a:t>
            </a:r>
            <a:endParaRPr lang="en-US" altLang="zh-CN" sz="2400" b="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79512" y="1197039"/>
            <a:ext cx="4248472" cy="4464496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50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70C0"/>
                </a:solidFill>
                <a:latin typeface="Consolas" panose="020B0609020204030204" pitchFamily="49" charset="0"/>
              </a:rPr>
              <a:t>.data</a:t>
            </a:r>
            <a:endParaRPr lang="en-US" altLang="zh-CN" sz="2400" b="0" kern="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var1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;C8h</a:t>
            </a:r>
            <a:endParaRPr lang="en-US" altLang="zh-CN" sz="2400" b="0" kern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var2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150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;96h</a:t>
            </a:r>
            <a:endParaRPr lang="en-US" altLang="zh-CN" sz="2400" b="0" kern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sum 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dw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chemeClr val="bg2"/>
                </a:solidFill>
                <a:latin typeface="Consolas" panose="020B0609020204030204" pitchFamily="49" charset="0"/>
              </a:rPr>
              <a:t>?</a:t>
            </a:r>
            <a:endParaRPr lang="en-US" altLang="zh-CN" sz="2400" b="0" kern="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70C0"/>
                </a:solidFill>
                <a:latin typeface="Consolas" panose="020B0609020204030204" pitchFamily="49" charset="0"/>
              </a:rPr>
              <a:t>.code</a:t>
            </a:r>
            <a:endParaRPr lang="en-US" altLang="zh-CN" sz="2400" b="0" kern="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2400" kern="0" dirty="0">
                <a:solidFill>
                  <a:srgbClr val="008000"/>
                </a:solidFill>
                <a:latin typeface="Consolas" panose="020B0609020204030204" pitchFamily="49" charset="0"/>
              </a:rPr>
              <a:t>解释为无符号数</a:t>
            </a:r>
            <a:endParaRPr lang="zh-CN" altLang="en-US" sz="2400" kern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2400" b="0" kern="0" dirty="0">
                <a:latin typeface="Consolas" panose="020B0609020204030204" pitchFamily="49" charset="0"/>
              </a:rPr>
              <a:t>,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endParaRPr lang="en-US" altLang="zh-CN" sz="2400" b="0" kern="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al</a:t>
            </a:r>
            <a:r>
              <a:rPr lang="en-US" altLang="zh-CN" sz="2400" b="0" kern="0" dirty="0">
                <a:latin typeface="Consolas" panose="020B0609020204030204" pitchFamily="49" charset="0"/>
              </a:rPr>
              <a:t>,var1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al</a:t>
            </a:r>
            <a:r>
              <a:rPr lang="en-US" altLang="zh-CN" sz="2400" b="0" kern="0" dirty="0">
                <a:latin typeface="Consolas" panose="020B0609020204030204" pitchFamily="49" charset="0"/>
              </a:rPr>
              <a:t>,var2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adc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ah</a:t>
            </a:r>
            <a:r>
              <a:rPr lang="en-US" altLang="zh-CN" sz="2400" b="0" kern="0" dirty="0">
                <a:latin typeface="Consolas" panose="020B0609020204030204" pitchFamily="49" charset="0"/>
              </a:rPr>
              <a:t>,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endParaRPr lang="en-US" altLang="zh-CN" sz="2400" b="0" kern="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ADC</a:t>
            </a:r>
            <a:r>
              <a:rPr lang="zh-CN" altLang="en-US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Add with Carry</a:t>
            </a:r>
            <a:r>
              <a:rPr lang="zh-CN" altLang="en-US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）是一条计算机指令，表示</a:t>
            </a:r>
            <a:r>
              <a:rPr lang="en-US" altLang="zh-CN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带进位加</a:t>
            </a:r>
            <a:r>
              <a:rPr lang="en-US" altLang="zh-CN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”</a:t>
            </a:r>
            <a:r>
              <a:rPr lang="zh-CN" altLang="en-US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。这条指令的功能是将两个操作数相加，再加上进位标志</a:t>
            </a:r>
            <a:r>
              <a:rPr lang="en-US" altLang="zh-CN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CF</a:t>
            </a:r>
            <a:r>
              <a:rPr lang="zh-CN" altLang="en-US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Carry Flag</a:t>
            </a:r>
            <a:r>
              <a:rPr lang="zh-CN" altLang="en-US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）的值，并将结果保存到目的操作数中。</a:t>
            </a:r>
            <a:r>
              <a:rPr lang="en-US" altLang="zh-CN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ADC</a:t>
            </a:r>
            <a:r>
              <a:rPr lang="zh-CN" altLang="en-US" sz="12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指令通常用于多字节加法运算，即当两个操作数超过一个字节时，需要考虑前一次加法产生的进位。</a:t>
            </a:r>
            <a:endParaRPr lang="zh-CN" altLang="en-US" sz="1200" b="0" kern="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sum,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;350(015Eh)</a:t>
            </a:r>
            <a:endParaRPr lang="en-US" altLang="zh-CN" sz="2400" b="0" kern="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4572000" y="1196752"/>
            <a:ext cx="4392488" cy="525658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50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70C0"/>
                </a:solidFill>
                <a:latin typeface="Consolas" panose="020B0609020204030204" pitchFamily="49" charset="0"/>
              </a:rPr>
              <a:t>.data</a:t>
            </a:r>
            <a:endParaRPr lang="en-US" altLang="zh-CN" sz="2400" b="0" kern="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var1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;-56(C8h)</a:t>
            </a:r>
            <a:endParaRPr lang="en-US" altLang="zh-CN" sz="2400" b="0" kern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var2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150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;-106(96h)</a:t>
            </a:r>
            <a:endParaRPr lang="en-US" altLang="zh-CN" sz="2400" b="0" kern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sum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dw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chemeClr val="bg2"/>
                </a:solidFill>
                <a:latin typeface="Consolas" panose="020B0609020204030204" pitchFamily="49" charset="0"/>
              </a:rPr>
              <a:t>?</a:t>
            </a:r>
            <a:endParaRPr lang="en-US" altLang="zh-CN" sz="2400" b="0" kern="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70C0"/>
                </a:solidFill>
                <a:latin typeface="Consolas" panose="020B0609020204030204" pitchFamily="49" charset="0"/>
              </a:rPr>
              <a:t>.code</a:t>
            </a:r>
            <a:endParaRPr lang="en-US" altLang="zh-CN" sz="2400" b="0" kern="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2400" kern="0" dirty="0">
                <a:solidFill>
                  <a:srgbClr val="008000"/>
                </a:solidFill>
                <a:latin typeface="Consolas" panose="020B0609020204030204" pitchFamily="49" charset="0"/>
              </a:rPr>
              <a:t>解释为有符号数</a:t>
            </a:r>
            <a:endParaRPr lang="zh-CN" altLang="en-US" sz="2400" kern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al</a:t>
            </a:r>
            <a:r>
              <a:rPr lang="en-US" altLang="zh-CN" sz="2400" b="0" kern="0" dirty="0">
                <a:latin typeface="Consolas" panose="020B0609020204030204" pitchFamily="49" charset="0"/>
              </a:rPr>
              <a:t>,var1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cbw</a:t>
            </a:r>
            <a:endParaRPr lang="en-US" altLang="zh-CN" sz="2400" b="0" kern="0" dirty="0" err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16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它的作用是将</a:t>
            </a:r>
            <a:r>
              <a:rPr lang="en-US" altLang="zh-CN" sz="16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AL</a:t>
            </a:r>
            <a:r>
              <a:rPr lang="zh-CN" altLang="en-US" sz="16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寄存器中的</a:t>
            </a:r>
            <a:r>
              <a:rPr lang="en-US" altLang="zh-CN" sz="16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zh-CN" altLang="en-US" sz="16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位有符号整数扩展为</a:t>
            </a:r>
            <a:r>
              <a:rPr lang="en-US" altLang="zh-CN" sz="16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AX</a:t>
            </a:r>
            <a:r>
              <a:rPr lang="zh-CN" altLang="en-US" sz="16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寄存器中的</a:t>
            </a:r>
            <a:r>
              <a:rPr lang="en-US" altLang="zh-CN" sz="16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位有符号整数。</a:t>
            </a:r>
            <a:endParaRPr lang="zh-CN" altLang="en-US" sz="1600" b="0" kern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bx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,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ax</a:t>
            </a:r>
            <a:endParaRPr lang="en-US" altLang="zh-CN" sz="2400" b="0" kern="0" dirty="0">
              <a:solidFill>
                <a:srgbClr val="D6009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al</a:t>
            </a:r>
            <a:r>
              <a:rPr lang="en-US" altLang="zh-CN" sz="2400" b="0" kern="0" dirty="0">
                <a:latin typeface="Consolas" panose="020B0609020204030204" pitchFamily="49" charset="0"/>
              </a:rPr>
              <a:t>,var2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cbw</a:t>
            </a:r>
            <a:endParaRPr lang="en-US" altLang="zh-CN" sz="2400" b="0" kern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,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bx</a:t>
            </a:r>
            <a:endParaRPr lang="en-US" altLang="zh-CN" sz="2400" b="0" kern="0" dirty="0">
              <a:solidFill>
                <a:srgbClr val="D6009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sum,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;-162(FF5Eh)</a:t>
            </a:r>
            <a:endParaRPr lang="en-US" altLang="zh-CN" sz="2400" b="0" kern="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 </a:t>
            </a:r>
            <a:r>
              <a:rPr lang="zh-CN" altLang="en-US" dirty="0">
                <a:solidFill>
                  <a:srgbClr val="FF00FF"/>
                </a:solidFill>
              </a:rPr>
              <a:t>五、程序举例</a:t>
            </a:r>
            <a:r>
              <a:rPr lang="en-US" altLang="zh-CN" dirty="0">
                <a:solidFill>
                  <a:srgbClr val="FF00FF"/>
                </a:solidFill>
              </a:rPr>
              <a:t>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9"/>
            <a:ext cx="8928992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将 </a:t>
            </a:r>
            <a:r>
              <a:rPr lang="en-US" altLang="zh-CN" dirty="0">
                <a:latin typeface="Times New Roman" panose="02020603050405020304" pitchFamily="18" charset="0"/>
              </a:rPr>
              <a:t>V1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V2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V3 </a:t>
            </a:r>
            <a:r>
              <a:rPr lang="zh-CN" altLang="en-US" dirty="0">
                <a:latin typeface="Times New Roman" panose="02020603050405020304" pitchFamily="18" charset="0"/>
              </a:rPr>
              <a:t>三个变量中的最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大</a:t>
            </a:r>
            <a:r>
              <a:rPr lang="zh-CN" altLang="en-US" dirty="0">
                <a:latin typeface="Times New Roman" panose="02020603050405020304" pitchFamily="18" charset="0"/>
              </a:rPr>
              <a:t>值送入</a:t>
            </a:r>
            <a:r>
              <a:rPr lang="en-US" altLang="zh-CN" dirty="0">
                <a:latin typeface="Times New Roman" panose="02020603050405020304" pitchFamily="18" charset="0"/>
              </a:rPr>
              <a:t>AX</a:t>
            </a:r>
            <a:r>
              <a:rPr lang="zh-CN" altLang="en-US" dirty="0">
                <a:latin typeface="Times New Roman" panose="02020603050405020304" pitchFamily="18" charset="0"/>
              </a:rPr>
              <a:t>寄存器。</a:t>
            </a:r>
            <a:endParaRPr lang="en-US" altLang="zh-CN" sz="2400" b="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40768"/>
            <a:ext cx="7704856" cy="4968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50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.data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V1 WORD 23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V2 WORD 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V3 WORD -1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.code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mov ax,V1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;assume V1 is largest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ax,V2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;if ax &gt;= V2 then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jae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L1	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 jump to L1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mov ax,V2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;else move V2 to ax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L1: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ax,V3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;if ax &gt;= V3 then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jae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L2	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 jump to L2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mov ax,V3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;else move V3 to ax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L2: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31640" y="4013156"/>
            <a:ext cx="576064" cy="288032"/>
          </a:xfrm>
          <a:prstGeom prst="rect">
            <a:avLst/>
          </a:prstGeom>
          <a:noFill/>
          <a:ln w="76200" cap="flat" cmpd="sng" algn="ctr">
            <a:solidFill>
              <a:srgbClr val="FF66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31640" y="5105414"/>
            <a:ext cx="576064" cy="288032"/>
          </a:xfrm>
          <a:prstGeom prst="rect">
            <a:avLst/>
          </a:prstGeom>
          <a:noFill/>
          <a:ln w="76200" cap="flat" cmpd="sng" algn="ctr">
            <a:solidFill>
              <a:srgbClr val="FF66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735346" y="3949820"/>
            <a:ext cx="58245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jnc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735346" y="5044534"/>
            <a:ext cx="58245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jnc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总线与驱动控制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254" y="1571397"/>
            <a:ext cx="8034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总线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左大括号 7"/>
          <p:cNvSpPr/>
          <p:nvPr/>
        </p:nvSpPr>
        <p:spPr bwMode="auto">
          <a:xfrm>
            <a:off x="899364" y="916907"/>
            <a:ext cx="288040" cy="2232310"/>
          </a:xfrm>
          <a:prstGeom prst="leftBrace">
            <a:avLst>
              <a:gd name="adj1" fmla="val 35286"/>
              <a:gd name="adj2" fmla="val 40726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5394" y="980660"/>
            <a:ext cx="766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片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内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总线：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连接芯片内部各功能部件</a:t>
            </a:r>
            <a:r>
              <a:rPr lang="zh-CN" altLang="en-US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距离短</a:t>
            </a:r>
            <a:r>
              <a:rPr lang="zh-CN" altLang="en-US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传输速率极高。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5394" y="1743310"/>
            <a:ext cx="78069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algn="l">
              <a:spcBef>
                <a:spcPts val="3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总线（</a:t>
            </a:r>
            <a:r>
              <a:rPr lang="zh-CN" altLang="en-US" sz="2400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zh-CN" altLang="en-US" sz="2400" ker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总线）</a:t>
            </a:r>
            <a:r>
              <a:rPr lang="en-US" altLang="zh-CN" sz="2400" ker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、主存、显卡等高速功能部件</a:t>
            </a:r>
            <a:r>
              <a:rPr lang="zh-CN" altLang="en-US" sz="2000" kern="100">
                <a:solidFill>
                  <a:srgbClr val="009900"/>
                </a:solidFill>
                <a:cs typeface="Times New Roman" panose="02020603050405020304" pitchFamily="18" charset="0"/>
              </a:rPr>
              <a:t>。</a:t>
            </a:r>
            <a:endParaRPr lang="zh-CN" altLang="en-US" kern="0" dirty="0">
              <a:solidFill>
                <a:srgbClr val="0099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5394" y="2665493"/>
            <a:ext cx="8045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通信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总线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外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总线、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I/O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总线）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计算机、计算机</a:t>
            </a:r>
            <a:r>
              <a:rPr lang="en-US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外设</a:t>
            </a:r>
            <a:r>
              <a:rPr lang="zh-CN" altLang="en-US" sz="2000" kern="100">
                <a:solidFill>
                  <a:srgbClr val="009900"/>
                </a:solidFill>
                <a:cs typeface="Times New Roman" panose="02020603050405020304" pitchFamily="18" charset="0"/>
              </a:rPr>
              <a:t>。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254" y="3861060"/>
            <a:ext cx="8034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总线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899364" y="3486353"/>
            <a:ext cx="288040" cy="1526867"/>
          </a:xfrm>
          <a:prstGeom prst="leftBrace">
            <a:avLst>
              <a:gd name="adj1" fmla="val 23307"/>
              <a:gd name="adj2" fmla="val 40726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内容占位符 2"/>
          <p:cNvSpPr txBox="1"/>
          <p:nvPr/>
        </p:nvSpPr>
        <p:spPr bwMode="auto">
          <a:xfrm>
            <a:off x="1115394" y="3451147"/>
            <a:ext cx="7993110" cy="31462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877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17550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632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435100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79387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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并行总线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高速部件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近距离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，高频率时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9750" marR="0" lvl="1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时钟偏移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9750" marR="0" lvl="1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线间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串扰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串行总线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5475" marR="0" lvl="1" indent="-2667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无需考虑时钟偏移和串扰问题，</a:t>
            </a:r>
            <a:b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故可通过提高频率来提高数据传输率。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5475" marR="0" lvl="1" indent="-2667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常用于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长距离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通信及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5475" marR="0" lvl="1" indent="-2667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短距离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应用中性能也已超过并行总线。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33961" y="4149100"/>
            <a:ext cx="29690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（按数据传输位数）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5078" y="567752"/>
            <a:ext cx="32784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（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按位置、连接层次）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 </a:t>
            </a:r>
            <a:r>
              <a:rPr lang="en-US" altLang="zh-CN"/>
              <a:t>8086/8088 CPU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79400" y="692696"/>
          <a:ext cx="8491538" cy="585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Visio" r:id="rId1" imgW="13525500" imgH="9448800" progId="Visio.Drawing.11">
                  <p:embed/>
                </p:oleObj>
              </mc:Choice>
              <mc:Fallback>
                <p:oleObj name="Visio" r:id="rId1" imgW="13525500" imgH="94488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692696"/>
                        <a:ext cx="8491538" cy="585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总线与驱动控制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10"/>
            <a:ext cx="8795320" cy="604875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dirty="0"/>
              <a:t>常见总线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系统总线（内总线）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FF0066"/>
                </a:solidFill>
              </a:rPr>
              <a:t>ISA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66"/>
                </a:solidFill>
              </a:rPr>
              <a:t>并行</a:t>
            </a:r>
            <a:r>
              <a:rPr lang="zh-CN" altLang="en-US" dirty="0"/>
              <a:t>，</a:t>
            </a:r>
            <a:r>
              <a:rPr lang="en-US" altLang="zh-CN" dirty="0"/>
              <a:t>8086/8088</a:t>
            </a:r>
            <a:r>
              <a:rPr lang="zh-CN" altLang="en-US" dirty="0"/>
              <a:t>系统总线</a:t>
            </a:r>
            <a:r>
              <a:rPr lang="zh-CN" altLang="en-US"/>
              <a:t>的延伸，支持多主控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FF0066"/>
                </a:solidFill>
              </a:rPr>
              <a:t>PCI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66"/>
                </a:solidFill>
              </a:rPr>
              <a:t>并行</a:t>
            </a:r>
            <a:r>
              <a:rPr lang="zh-CN" altLang="en-US" dirty="0"/>
              <a:t>，不依赖于具体的处理器，</a:t>
            </a:r>
            <a:r>
              <a:rPr lang="zh-CN" altLang="en-US"/>
              <a:t>支持</a:t>
            </a:r>
            <a:r>
              <a:rPr lang="en-US" altLang="zh-CN"/>
              <a:t>PnP</a:t>
            </a:r>
            <a:r>
              <a:rPr lang="zh-CN" altLang="en-US"/>
              <a:t>、多主控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PCIe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串行</a:t>
            </a:r>
            <a:r>
              <a:rPr lang="zh-CN" altLang="en-US" dirty="0"/>
              <a:t>，目前</a:t>
            </a:r>
            <a:r>
              <a:rPr lang="zh-CN" altLang="en-US"/>
              <a:t>的主流，支持</a:t>
            </a:r>
            <a:r>
              <a:rPr lang="en-US" altLang="zh-CN"/>
              <a:t>PnP</a:t>
            </a:r>
            <a:r>
              <a:rPr lang="zh-CN" altLang="en-US"/>
              <a:t>、多主控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通信总线（外总线、</a:t>
            </a:r>
            <a:r>
              <a:rPr lang="en-US" altLang="zh-CN" dirty="0"/>
              <a:t>I/O</a:t>
            </a:r>
            <a:r>
              <a:rPr lang="zh-CN" altLang="en-US" dirty="0"/>
              <a:t>总线）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RS232C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串行</a:t>
            </a:r>
            <a:endParaRPr lang="en-US" altLang="zh-CN" dirty="0">
              <a:solidFill>
                <a:srgbClr val="0000FF"/>
              </a:solidFill>
            </a:endParaRPr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USB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串行</a:t>
            </a:r>
            <a:r>
              <a:rPr lang="zh-CN" altLang="en-US" dirty="0"/>
              <a:t>，目前主流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FF0066"/>
                </a:solidFill>
              </a:rPr>
              <a:t>ATA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66"/>
                </a:solidFill>
              </a:rPr>
              <a:t>并行</a:t>
            </a:r>
            <a:r>
              <a:rPr lang="zh-CN" altLang="en-US" dirty="0"/>
              <a:t>，用来连接</a:t>
            </a:r>
            <a:r>
              <a:rPr lang="zh-CN" altLang="en-US"/>
              <a:t>机械硬盘、光驱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SATA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串行</a:t>
            </a:r>
            <a:r>
              <a:rPr lang="zh-CN" altLang="en-US" dirty="0"/>
              <a:t>，主要用来连接</a:t>
            </a:r>
            <a:r>
              <a:rPr lang="zh-CN" altLang="en-US"/>
              <a:t>机械硬盘、光驱</a:t>
            </a:r>
            <a:endParaRPr lang="en-US" altLang="zh-CN" dirty="0"/>
          </a:p>
          <a:p>
            <a:pPr>
              <a:spcBef>
                <a:spcPts val="200"/>
              </a:spcBef>
            </a:pPr>
            <a:r>
              <a:rPr lang="zh-CN" altLang="en-US" dirty="0"/>
              <a:t>防止总线竞争问题：三态控制，分时使用。</a:t>
            </a:r>
            <a:endParaRPr lang="en-US" altLang="zh-CN" dirty="0"/>
          </a:p>
          <a:p>
            <a:pPr>
              <a:spcBef>
                <a:spcPts val="200"/>
              </a:spcBef>
            </a:pPr>
            <a:r>
              <a:rPr lang="zh-CN" altLang="en-US" dirty="0"/>
              <a:t>解决总线负载问题：驱动器、缓冲器。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直流负载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交流负载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总线与驱动控制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1216" y="548680"/>
            <a:ext cx="8435280" cy="523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【P125</a:t>
            </a:r>
            <a:r>
              <a:rPr lang="zh-CN" altLang="en-US" sz="2400" b="1">
                <a:latin typeface="Times New Roman" panose="02020603050405020304" pitchFamily="18" charset="0"/>
              </a:rPr>
              <a:t>，例</a:t>
            </a:r>
            <a:r>
              <a:rPr lang="en-US" altLang="zh-CN" sz="2400" b="1">
                <a:latin typeface="Times New Roman" panose="02020603050405020304" pitchFamily="18" charset="0"/>
              </a:rPr>
              <a:t>4.1】</a:t>
            </a:r>
            <a:endParaRPr lang="zh-CN" altLang="en-US" sz="240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79388" y="1195412"/>
            <a:ext cx="8785225" cy="44651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877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17550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632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435100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79387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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某门电路</a:t>
            </a:r>
            <a:endParaRPr kumimoji="0" lang="zh-CN" altLang="en-US" sz="2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IH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0.1mA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0.2mA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5pF</a:t>
            </a:r>
            <a:endParaRPr kumimoji="0" lang="en-US" altLang="zh-CN" sz="2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OH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16mA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22mA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250pF</a:t>
            </a:r>
            <a:endParaRPr kumimoji="0" lang="en-US" altLang="zh-CN" sz="2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直流负载：高电平时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16mA / 0.1mA 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160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低电平时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22mA / 0.2mA 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交流负载：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250pF / 5pF 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6"/>
          <p:cNvSpPr/>
          <p:nvPr/>
        </p:nvSpPr>
        <p:spPr bwMode="auto">
          <a:xfrm>
            <a:off x="6300788" y="1844700"/>
            <a:ext cx="287337" cy="862012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569546" y="1664249"/>
            <a:ext cx="2537874" cy="1200329"/>
          </a:xfrm>
          <a:prstGeom prst="rect">
            <a:avLst/>
          </a:prstGeom>
          <a:noFill/>
          <a:ln w="38100" algn="ctr">
            <a:noFill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驱动相同参数</a:t>
            </a:r>
            <a:b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的负载，</a:t>
            </a:r>
            <a:b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可驱动多少个门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AutoShape 8"/>
          <p:cNvSpPr/>
          <p:nvPr/>
        </p:nvSpPr>
        <p:spPr bwMode="auto">
          <a:xfrm>
            <a:off x="6588125" y="3571900"/>
            <a:ext cx="287338" cy="1081087"/>
          </a:xfrm>
          <a:prstGeom prst="rightBrace">
            <a:avLst>
              <a:gd name="adj1" fmla="val 31354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877050" y="3860825"/>
            <a:ext cx="1081088" cy="457200"/>
          </a:xfrm>
          <a:prstGeom prst="rect">
            <a:avLst/>
          </a:prstGeom>
          <a:noFill/>
          <a:ln w="38100" algn="ctr">
            <a:noFill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110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个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AutoShape 10"/>
          <p:cNvSpPr/>
          <p:nvPr/>
        </p:nvSpPr>
        <p:spPr bwMode="auto">
          <a:xfrm>
            <a:off x="7670800" y="3500462"/>
            <a:ext cx="430213" cy="2016125"/>
          </a:xfrm>
          <a:prstGeom prst="rightBrace">
            <a:avLst>
              <a:gd name="adj1" fmla="val 39053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8101013" y="4267225"/>
            <a:ext cx="830262" cy="457200"/>
          </a:xfrm>
          <a:prstGeom prst="rect">
            <a:avLst/>
          </a:prstGeom>
          <a:noFill/>
          <a:ln w="38100" algn="ctr">
            <a:noFill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50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个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存储器设计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95536" y="1085328"/>
            <a:ext cx="2350323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008000"/>
                </a:solidFill>
                <a:ea typeface="黑体" panose="02010609060101010101" pitchFamily="2" charset="-122"/>
              </a:rPr>
              <a:t>半导体</a:t>
            </a:r>
            <a:r>
              <a:rPr lang="zh-CN" altLang="en-US" sz="2400"/>
              <a:t>存储器：</a:t>
            </a:r>
            <a:endParaRPr lang="zh-CN" altLang="en-US" sz="2400" dirty="0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61221" y="1749508"/>
            <a:ext cx="2350323" cy="193899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/>
              <a:t>随机读写存储器</a:t>
            </a:r>
            <a:endParaRPr lang="en-US" altLang="zh-CN" sz="2400"/>
          </a:p>
          <a:p>
            <a:pPr algn="l">
              <a:spcBef>
                <a:spcPts val="0"/>
              </a:spcBef>
            </a:pPr>
            <a:r>
              <a:rPr lang="zh-CN" altLang="en-US" sz="2400"/>
              <a:t>（</a:t>
            </a:r>
            <a:r>
              <a:rPr lang="en-US" altLang="zh-CN" sz="2400" dirty="0">
                <a:solidFill>
                  <a:srgbClr val="0000FF"/>
                </a:solidFill>
              </a:rPr>
              <a:t>RAM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algn="l">
              <a:spcBef>
                <a:spcPts val="0"/>
              </a:spcBef>
            </a:pPr>
            <a:endParaRPr lang="zh-CN" altLang="en-US" sz="2400" dirty="0"/>
          </a:p>
          <a:p>
            <a:pPr algn="l">
              <a:spcBef>
                <a:spcPts val="0"/>
              </a:spcBef>
            </a:pPr>
            <a:r>
              <a:rPr lang="zh-CN" altLang="en-US" sz="2400"/>
              <a:t>只读存储器</a:t>
            </a:r>
            <a:endParaRPr lang="en-US" altLang="zh-CN" sz="2400"/>
          </a:p>
          <a:p>
            <a:pPr algn="l">
              <a:spcBef>
                <a:spcPts val="0"/>
              </a:spcBef>
            </a:pPr>
            <a:r>
              <a:rPr lang="zh-CN" altLang="en-US" sz="2400"/>
              <a:t>（</a:t>
            </a:r>
            <a:r>
              <a:rPr lang="en-US" altLang="zh-CN" sz="2400" dirty="0">
                <a:solidFill>
                  <a:srgbClr val="0000FF"/>
                </a:solidFill>
              </a:rPr>
              <a:t>ROM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271983" y="1418444"/>
            <a:ext cx="4681667" cy="1130246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静态</a:t>
            </a:r>
            <a:r>
              <a:rPr lang="en-US" altLang="zh-CN" sz="2400" dirty="0"/>
              <a:t>RAM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SRAM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/>
              <a:t>：双稳态元件</a:t>
            </a:r>
            <a:endParaRPr lang="zh-CN" altLang="en-US" sz="2400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动态</a:t>
            </a:r>
            <a:r>
              <a:rPr lang="en-US" altLang="zh-CN" sz="2400" dirty="0"/>
              <a:t>RAM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DRAM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/>
              <a:t>：电容</a:t>
            </a:r>
            <a:endParaRPr lang="zh-CN" altLang="en-US" sz="2400" dirty="0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699792" y="2841058"/>
            <a:ext cx="4392613" cy="203132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</a:pPr>
            <a:r>
              <a:rPr lang="zh-CN" altLang="en-US" sz="2400" dirty="0"/>
              <a:t>掩模工艺</a:t>
            </a:r>
            <a:r>
              <a:rPr lang="en-US" altLang="zh-CN" sz="2400" dirty="0"/>
              <a:t>ROM</a:t>
            </a:r>
            <a:endParaRPr lang="en-US" altLang="zh-CN" sz="2400" dirty="0"/>
          </a:p>
          <a:p>
            <a:pPr algn="l">
              <a:spcBef>
                <a:spcPts val="1200"/>
              </a:spcBef>
            </a:pPr>
            <a:r>
              <a:rPr lang="zh-CN" altLang="en-US" sz="2400" dirty="0"/>
              <a:t>可一次编程</a:t>
            </a:r>
            <a:r>
              <a:rPr lang="en-US" altLang="zh-CN" sz="2400" dirty="0"/>
              <a:t>ROM</a:t>
            </a:r>
            <a:r>
              <a:rPr lang="zh-CN" altLang="en-US" sz="2400" dirty="0"/>
              <a:t>：</a:t>
            </a:r>
            <a:r>
              <a:rPr lang="en-US" altLang="zh-CN" sz="2400" dirty="0"/>
              <a:t>PROM</a:t>
            </a:r>
            <a:endParaRPr lang="zh-CN" altLang="en-US" sz="2400" dirty="0"/>
          </a:p>
          <a:p>
            <a:pPr algn="l">
              <a:spcBef>
                <a:spcPts val="1200"/>
              </a:spcBef>
            </a:pPr>
            <a:r>
              <a:rPr lang="zh-CN" altLang="en-US" sz="2400" dirty="0"/>
              <a:t>可擦写的</a:t>
            </a:r>
            <a:r>
              <a:rPr lang="en-US" altLang="zh-CN" sz="2400" dirty="0"/>
              <a:t>PROM</a:t>
            </a:r>
            <a:r>
              <a:rPr lang="zh-CN" altLang="en-US" sz="2400" dirty="0"/>
              <a:t>：	</a:t>
            </a:r>
            <a:r>
              <a:rPr lang="en-US" altLang="zh-CN" sz="2400" dirty="0">
                <a:solidFill>
                  <a:srgbClr val="0000FF"/>
                </a:solidFill>
              </a:rPr>
              <a:t>EPROM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400" dirty="0"/>
              <a:t>			</a:t>
            </a:r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</a:rPr>
              <a:t>2</a:t>
            </a:r>
            <a:r>
              <a:rPr lang="en-US" altLang="zh-CN" sz="2400" dirty="0">
                <a:solidFill>
                  <a:srgbClr val="0000FF"/>
                </a:solidFill>
              </a:rPr>
              <a:t>PROM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916168" y="2632802"/>
            <a:ext cx="290382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2400" dirty="0">
                <a:solidFill>
                  <a:srgbClr val="FF0066"/>
                </a:solidFill>
              </a:rPr>
              <a:t>SDR/DDR SDRAM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404907" y="4839543"/>
            <a:ext cx="1031227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2400" dirty="0">
                <a:solidFill>
                  <a:srgbClr val="FF0066"/>
                </a:solidFill>
              </a:rPr>
              <a:t>Flash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  <p:cxnSp>
        <p:nvCxnSpPr>
          <p:cNvPr id="29" name="直接连接符 28"/>
          <p:cNvCxnSpPr>
            <a:endCxn id="27" idx="1"/>
          </p:cNvCxnSpPr>
          <p:nvPr/>
        </p:nvCxnSpPr>
        <p:spPr bwMode="auto">
          <a:xfrm>
            <a:off x="5916168" y="2632802"/>
            <a:ext cx="0" cy="230833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箭头连接符 29"/>
          <p:cNvCxnSpPr>
            <a:stCxn id="27" idx="1"/>
          </p:cNvCxnSpPr>
          <p:nvPr/>
        </p:nvCxnSpPr>
        <p:spPr bwMode="auto">
          <a:xfrm flipV="1">
            <a:off x="5916168" y="2863634"/>
            <a:ext cx="247202" cy="1"/>
          </a:xfrm>
          <a:prstGeom prst="straightConnector1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6138937" y="4851169"/>
            <a:ext cx="0" cy="230833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6138937" y="5082001"/>
            <a:ext cx="448529" cy="1"/>
          </a:xfrm>
          <a:prstGeom prst="straightConnector1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1" name="AutoShape 12"/>
          <p:cNvSpPr/>
          <p:nvPr/>
        </p:nvSpPr>
        <p:spPr bwMode="auto">
          <a:xfrm>
            <a:off x="432369" y="1728422"/>
            <a:ext cx="324684" cy="1798513"/>
          </a:xfrm>
          <a:prstGeom prst="leftBrace">
            <a:avLst>
              <a:gd name="adj1" fmla="val 38138"/>
              <a:gd name="adj2" fmla="val 47029"/>
            </a:avLst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wrap="square" anchor="ctr">
            <a:noAutofit/>
          </a:bodyPr>
          <a:lstStyle/>
          <a:p>
            <a:pPr>
              <a:spcBef>
                <a:spcPts val="0"/>
              </a:spcBef>
            </a:pPr>
            <a:endParaRPr lang="zh-CN" altLang="en-US" sz="2400"/>
          </a:p>
        </p:txBody>
      </p:sp>
      <p:sp>
        <p:nvSpPr>
          <p:cNvPr id="23" name="AutoShape 16"/>
          <p:cNvSpPr/>
          <p:nvPr/>
        </p:nvSpPr>
        <p:spPr bwMode="auto">
          <a:xfrm>
            <a:off x="2976693" y="1571097"/>
            <a:ext cx="324683" cy="915560"/>
          </a:xfrm>
          <a:prstGeom prst="leftBrace">
            <a:avLst>
              <a:gd name="adj1" fmla="val 30576"/>
              <a:gd name="adj2" fmla="val 47450"/>
            </a:avLst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wrap="square" anchor="ctr">
            <a:noAutofit/>
          </a:bodyPr>
          <a:lstStyle/>
          <a:p>
            <a:pPr>
              <a:spcBef>
                <a:spcPts val="0"/>
              </a:spcBef>
            </a:pPr>
            <a:endParaRPr lang="zh-CN" altLang="en-US" sz="2400"/>
          </a:p>
        </p:txBody>
      </p:sp>
      <p:sp>
        <p:nvSpPr>
          <p:cNvPr id="25" name="AutoShape 18"/>
          <p:cNvSpPr/>
          <p:nvPr/>
        </p:nvSpPr>
        <p:spPr bwMode="auto">
          <a:xfrm>
            <a:off x="2383593" y="2863633"/>
            <a:ext cx="362266" cy="1460831"/>
          </a:xfrm>
          <a:prstGeom prst="leftBrace">
            <a:avLst>
              <a:gd name="adj1" fmla="val 43830"/>
              <a:gd name="adj2" fmla="val 15568"/>
            </a:avLst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wrap="square" anchor="ctr">
            <a:noAutofit/>
          </a:bodyPr>
          <a:lstStyle/>
          <a:p>
            <a:pPr>
              <a:spcBef>
                <a:spcPts val="0"/>
              </a:spcBef>
            </a:pPr>
            <a:endParaRPr lang="zh-CN" altLang="en-US" sz="2400"/>
          </a:p>
        </p:txBody>
      </p:sp>
      <p:sp>
        <p:nvSpPr>
          <p:cNvPr id="26" name="AutoShape 20"/>
          <p:cNvSpPr/>
          <p:nvPr/>
        </p:nvSpPr>
        <p:spPr bwMode="auto">
          <a:xfrm>
            <a:off x="5157590" y="3930519"/>
            <a:ext cx="362266" cy="864096"/>
          </a:xfrm>
          <a:prstGeom prst="leftBrace">
            <a:avLst>
              <a:gd name="adj1" fmla="val 25000"/>
              <a:gd name="adj2" fmla="val 26352"/>
            </a:avLst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wrap="square" anchor="ctr">
            <a:noAutofit/>
          </a:bodyPr>
          <a:lstStyle/>
          <a:p>
            <a:pPr>
              <a:spcBef>
                <a:spcPts val="0"/>
              </a:spcBef>
            </a:pPr>
            <a:endParaRPr lang="zh-CN" altLang="en-US" sz="2400"/>
          </a:p>
        </p:txBody>
      </p:sp>
      <p:sp>
        <p:nvSpPr>
          <p:cNvPr id="33" name="AutoShape 20"/>
          <p:cNvSpPr/>
          <p:nvPr/>
        </p:nvSpPr>
        <p:spPr bwMode="auto">
          <a:xfrm>
            <a:off x="7412802" y="4872383"/>
            <a:ext cx="362266" cy="716849"/>
          </a:xfrm>
          <a:prstGeom prst="leftBrace">
            <a:avLst>
              <a:gd name="adj1" fmla="val 25000"/>
              <a:gd name="adj2" fmla="val 35653"/>
            </a:avLst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wrap="square" anchor="ctr">
            <a:noAutofit/>
          </a:bodyPr>
          <a:lstStyle/>
          <a:p>
            <a:pPr>
              <a:spcBef>
                <a:spcPts val="0"/>
              </a:spcBef>
            </a:pPr>
            <a:endParaRPr lang="zh-CN" altLang="en-US" sz="2400"/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7702103" y="4815308"/>
            <a:ext cx="1075936" cy="83099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009900"/>
                </a:solidFill>
              </a:rPr>
              <a:t>NOR</a:t>
            </a:r>
            <a:endParaRPr lang="en-US" altLang="zh-CN" sz="240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009900"/>
                </a:solidFill>
              </a:rPr>
              <a:t>NAND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487116" y="5752977"/>
            <a:ext cx="6066084" cy="461665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FF9933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altLang="zh-CN" sz="2400" dirty="0"/>
              <a:t>SRAM</a:t>
            </a:r>
            <a:r>
              <a:rPr lang="zh-CN" altLang="en-US" sz="2400" dirty="0"/>
              <a:t>、</a:t>
            </a:r>
            <a:r>
              <a:rPr lang="en-US" altLang="zh-CN" sz="2400"/>
              <a:t>DRAM</a:t>
            </a:r>
            <a:r>
              <a:rPr lang="zh-CN" altLang="en-US" sz="2400"/>
              <a:t>、</a:t>
            </a:r>
            <a:r>
              <a:rPr lang="en-US" altLang="zh-CN" sz="2400"/>
              <a:t>EPROM</a:t>
            </a:r>
            <a:r>
              <a:rPr lang="zh-CN" altLang="en-US" sz="2400" dirty="0"/>
              <a:t>、</a:t>
            </a:r>
            <a:r>
              <a:rPr lang="en-US" altLang="zh-CN" sz="2400" dirty="0"/>
              <a:t>E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PROM </a:t>
            </a:r>
            <a:r>
              <a:rPr lang="zh-CN" altLang="en-US" sz="2400" dirty="0"/>
              <a:t>特点</a:t>
            </a:r>
            <a:endParaRPr lang="zh-CN" altLang="en-US" sz="2400" dirty="0"/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3419872" y="1002946"/>
            <a:ext cx="4713397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i="1">
                <a:solidFill>
                  <a:srgbClr val="C00000"/>
                </a:solidFill>
              </a:rPr>
              <a:t>引脚：地址、数据、读、写、片选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301376" y="1577424"/>
            <a:ext cx="2614792" cy="369332"/>
          </a:xfrm>
          <a:prstGeom prst="rect">
            <a:avLst/>
          </a:prstGeom>
          <a:noFill/>
          <a:ln w="76200" cap="flat" cmpd="sng" algn="ctr">
            <a:solidFill>
              <a:srgbClr val="FF99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4499992" y="1340768"/>
            <a:ext cx="0" cy="2303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3498209" y="1363890"/>
            <a:ext cx="4563611" cy="0"/>
          </a:xfrm>
          <a:prstGeom prst="line">
            <a:avLst/>
          </a:prstGeom>
          <a:noFill/>
          <a:ln w="38100" cap="flat" cmpd="sng" algn="ctr">
            <a:solidFill>
              <a:srgbClr val="FF99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20688"/>
                <a:ext cx="8362950" cy="5976664"/>
              </a:xfrm>
            </p:spPr>
            <p:txBody>
              <a:bodyPr/>
              <a:lstStyle/>
              <a:p>
                <a:pPr lvl="0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dirty="0"/>
                  <a:t>主存地址译码电路、</a:t>
                </a:r>
                <a:br>
                  <a:rPr lang="en-US" altLang="zh-CN" dirty="0"/>
                </a:br>
                <a:r>
                  <a:rPr lang="zh-CN" altLang="zh-CN" dirty="0"/>
                  <a:t>接口地址译码电路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的设计方法</a:t>
                </a:r>
                <a:endParaRPr lang="zh-CN" altLang="zh-CN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dirty="0"/>
                  <a:t>实现形式</a:t>
                </a:r>
                <a:endParaRPr lang="zh-CN" altLang="zh-CN" dirty="0"/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sz="2800" dirty="0">
                    <a:solidFill>
                      <a:srgbClr val="D60093"/>
                    </a:solidFill>
                  </a:rPr>
                  <a:t>逻辑门</a:t>
                </a:r>
                <a:endParaRPr lang="zh-CN" altLang="zh-CN" sz="2800" dirty="0">
                  <a:solidFill>
                    <a:srgbClr val="D60093"/>
                  </a:solidFill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sz="2800" dirty="0">
                    <a:solidFill>
                      <a:srgbClr val="D60093"/>
                    </a:solidFill>
                  </a:rPr>
                  <a:t>逻辑门</a:t>
                </a:r>
                <a:r>
                  <a:rPr lang="zh-CN" altLang="en-US" sz="2800" dirty="0">
                    <a:solidFill>
                      <a:srgbClr val="D60093"/>
                    </a:solidFill>
                  </a:rPr>
                  <a:t>＋</a:t>
                </a:r>
                <a:r>
                  <a:rPr lang="en-US" altLang="zh-CN" sz="2800" dirty="0">
                    <a:solidFill>
                      <a:srgbClr val="D60093"/>
                    </a:solidFill>
                  </a:rPr>
                  <a:t>74LS138</a:t>
                </a:r>
                <a:endParaRPr lang="en-US" altLang="zh-CN" sz="2800" dirty="0">
                  <a:solidFill>
                    <a:srgbClr val="D60093"/>
                  </a:solidFill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zh-CN" sz="2800" dirty="0"/>
                  <a:t>PROM</a:t>
                </a:r>
                <a:endParaRPr lang="en-US" altLang="zh-CN" sz="2800" dirty="0"/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数字比较器</a:t>
                </a:r>
                <a:endParaRPr lang="zh-CN" altLang="zh-CN" sz="2800" dirty="0"/>
              </a:p>
              <a:p>
                <a:pPr lvl="1"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zh-CN" altLang="zh-CN" dirty="0"/>
                  <a:t>对于</a:t>
                </a:r>
                <a:r>
                  <a:rPr lang="en-US" altLang="zh-CN" dirty="0"/>
                  <a:t>8086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16</a:t>
                </a:r>
                <a:r>
                  <a:rPr lang="zh-CN" altLang="zh-CN" dirty="0"/>
                  <a:t>位总线，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sz="2800" dirty="0"/>
                  <a:t>加入</a:t>
                </a:r>
                <a:r>
                  <a:rPr lang="en-US" altLang="zh-CN" sz="2800" dirty="0"/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A0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＝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0 </a:t>
                </a:r>
                <a:r>
                  <a:rPr lang="zh-CN" altLang="zh-CN" sz="2800" dirty="0"/>
                  <a:t>条件，译码出来的为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偶地址</a:t>
                </a:r>
                <a:r>
                  <a:rPr lang="zh-CN" altLang="en-US" sz="2800" dirty="0"/>
                  <a:t>，</a:t>
                </a:r>
                <a:br>
                  <a:rPr lang="en-US" altLang="zh-CN" sz="2800" dirty="0"/>
                </a:br>
                <a:r>
                  <a:rPr lang="zh-CN" altLang="en-US" sz="2800" dirty="0"/>
                  <a:t>通过</a:t>
                </a:r>
                <a:r>
                  <a:rPr lang="en-US" altLang="zh-CN" sz="2800" dirty="0">
                    <a:solidFill>
                      <a:srgbClr val="FF0066"/>
                    </a:solidFill>
                  </a:rPr>
                  <a:t>D</a:t>
                </a:r>
                <a:r>
                  <a:rPr lang="en-US" altLang="zh-CN" sz="2800" baseline="-25000" dirty="0">
                    <a:solidFill>
                      <a:srgbClr val="FF0066"/>
                    </a:solidFill>
                  </a:rPr>
                  <a:t>0</a:t>
                </a:r>
                <a:r>
                  <a:rPr lang="zh-CN" altLang="en-US" sz="2800" dirty="0">
                    <a:solidFill>
                      <a:srgbClr val="FF0066"/>
                    </a:solidFill>
                  </a:rPr>
                  <a:t>～</a:t>
                </a:r>
                <a:r>
                  <a:rPr lang="en-US" altLang="zh-CN" sz="2800" dirty="0">
                    <a:solidFill>
                      <a:srgbClr val="FF0066"/>
                    </a:solidFill>
                  </a:rPr>
                  <a:t>D</a:t>
                </a:r>
                <a:r>
                  <a:rPr lang="en-US" altLang="zh-CN" sz="2800" baseline="-25000" dirty="0">
                    <a:solidFill>
                      <a:srgbClr val="FF0066"/>
                    </a:solidFill>
                  </a:rPr>
                  <a:t>7</a:t>
                </a:r>
                <a:r>
                  <a:rPr lang="zh-CN" altLang="en-US" sz="2800" dirty="0"/>
                  <a:t>传输数据；</a:t>
                </a:r>
                <a:endParaRPr lang="en-US" altLang="zh-CN" sz="2800" dirty="0"/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sz="2800" dirty="0"/>
                  <a:t>加入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BHE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＝ 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0 </a:t>
                </a:r>
                <a:r>
                  <a:rPr lang="zh-CN" altLang="zh-CN" sz="2800" dirty="0"/>
                  <a:t>条件，译码出来的为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奇地址</a:t>
                </a:r>
                <a:r>
                  <a:rPr lang="zh-CN" altLang="en-US" sz="2800" dirty="0"/>
                  <a:t>，</a:t>
                </a:r>
                <a:br>
                  <a:rPr lang="en-US" altLang="zh-CN" sz="2800" dirty="0"/>
                </a:br>
                <a:r>
                  <a:rPr lang="zh-CN" altLang="en-US" sz="2800" dirty="0"/>
                  <a:t>通过</a:t>
                </a:r>
                <a:r>
                  <a:rPr lang="en-US" altLang="zh-CN" sz="2800" dirty="0">
                    <a:solidFill>
                      <a:srgbClr val="6600FF"/>
                    </a:solidFill>
                  </a:rPr>
                  <a:t>D</a:t>
                </a:r>
                <a:r>
                  <a:rPr lang="en-US" altLang="zh-CN" sz="2800" baseline="-25000" dirty="0">
                    <a:solidFill>
                      <a:srgbClr val="6600FF"/>
                    </a:solidFill>
                  </a:rPr>
                  <a:t>8</a:t>
                </a:r>
                <a:r>
                  <a:rPr lang="zh-CN" altLang="en-US" sz="2800" dirty="0">
                    <a:solidFill>
                      <a:srgbClr val="6600FF"/>
                    </a:solidFill>
                  </a:rPr>
                  <a:t>～</a:t>
                </a:r>
                <a:r>
                  <a:rPr lang="en-US" altLang="zh-CN" sz="2800" dirty="0">
                    <a:solidFill>
                      <a:srgbClr val="6600FF"/>
                    </a:solidFill>
                  </a:rPr>
                  <a:t>D</a:t>
                </a:r>
                <a:r>
                  <a:rPr lang="en-US" altLang="zh-CN" sz="2800" baseline="-25000" dirty="0">
                    <a:solidFill>
                      <a:srgbClr val="6600FF"/>
                    </a:solidFill>
                  </a:rPr>
                  <a:t>15</a:t>
                </a:r>
                <a:r>
                  <a:rPr lang="zh-CN" altLang="en-US" sz="2800" dirty="0"/>
                  <a:t>传输数据。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20688"/>
                <a:ext cx="8362950" cy="5976664"/>
              </a:xfrm>
              <a:blipFill rotWithShape="1">
                <a:blip r:embed="rId1"/>
                <a:stretch>
                  <a:fillRect l="-2" t="-5" r="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724128" y="1505133"/>
          <a:ext cx="3479785" cy="292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Visio" r:id="rId2" imgW="3585845" imgH="3011170" progId="Visio.Drawing.11">
                  <p:embed/>
                </p:oleObj>
              </mc:Choice>
              <mc:Fallback>
                <p:oleObj name="Visio" r:id="rId2" imgW="3585845" imgH="301117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505133"/>
                        <a:ext cx="3479785" cy="292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56792"/>
            <a:ext cx="1513332" cy="28178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76064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zh-CN" altLang="zh-CN" dirty="0"/>
              <a:t>给定</a:t>
            </a:r>
            <a:r>
              <a:rPr lang="en-US" altLang="zh-CN" dirty="0"/>
              <a:t>SRAM</a:t>
            </a:r>
            <a:r>
              <a:rPr lang="zh-CN" altLang="zh-CN" dirty="0"/>
              <a:t>芯片、给定地址范围，构成</a:t>
            </a:r>
            <a:r>
              <a:rPr lang="en-US" altLang="zh-CN" dirty="0"/>
              <a:t>8086</a:t>
            </a:r>
            <a:r>
              <a:rPr lang="zh-CN" altLang="zh-CN" dirty="0"/>
              <a:t>主存，利用</a:t>
            </a:r>
            <a:r>
              <a:rPr lang="en-US" altLang="zh-CN" dirty="0"/>
              <a:t>8086</a:t>
            </a:r>
            <a:r>
              <a:rPr lang="zh-CN" altLang="zh-CN" dirty="0"/>
              <a:t>汇编语言编写该地址范围的主存测试程序。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zh-CN" altLang="zh-CN" dirty="0"/>
              <a:t>根据引脚，确定</a:t>
            </a:r>
            <a:r>
              <a:rPr lang="en-US" altLang="zh-CN" dirty="0"/>
              <a:t>SRAM</a:t>
            </a:r>
            <a:r>
              <a:rPr lang="zh-CN" altLang="zh-CN" dirty="0"/>
              <a:t>芯片的容量。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zh-CN" altLang="zh-CN" dirty="0"/>
              <a:t>根据地址范围，确定需要的</a:t>
            </a:r>
            <a:r>
              <a:rPr lang="en-US" altLang="zh-CN" dirty="0"/>
              <a:t>SRAM</a:t>
            </a:r>
            <a:r>
              <a:rPr lang="zh-CN" altLang="zh-CN" dirty="0"/>
              <a:t>芯片个数。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SRAM</a:t>
            </a:r>
            <a:r>
              <a:rPr lang="zh-CN" altLang="zh-CN" dirty="0"/>
              <a:t>位扩展</a:t>
            </a:r>
            <a:r>
              <a:rPr lang="zh-CN" altLang="en-US" dirty="0"/>
              <a:t>＋</a:t>
            </a:r>
            <a:r>
              <a:rPr lang="zh-CN" altLang="zh-CN" dirty="0"/>
              <a:t>字扩展电路设计。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zh-CN" altLang="zh-CN" dirty="0"/>
              <a:t>汇编语言编程：</a:t>
            </a:r>
            <a:endParaRPr lang="zh-CN" altLang="zh-CN" dirty="0"/>
          </a:p>
          <a:p>
            <a:pPr lvl="2">
              <a:spcBef>
                <a:spcPts val="600"/>
              </a:spcBef>
            </a:pPr>
            <a:r>
              <a:rPr lang="zh-CN" altLang="zh-CN" sz="2800" dirty="0"/>
              <a:t>对于</a:t>
            </a:r>
            <a:r>
              <a:rPr lang="en-US" altLang="zh-CN" sz="2800" dirty="0"/>
              <a:t>8086</a:t>
            </a:r>
            <a:r>
              <a:rPr lang="zh-CN" altLang="zh-CN" sz="2800" dirty="0"/>
              <a:t>系统，</a:t>
            </a:r>
            <a:br>
              <a:rPr lang="en-US" altLang="zh-CN" sz="2800" dirty="0"/>
            </a:br>
            <a:r>
              <a:rPr lang="zh-CN" altLang="zh-CN" sz="2800" dirty="0"/>
              <a:t>要掌握</a:t>
            </a:r>
            <a:r>
              <a:rPr lang="en-US" altLang="zh-CN" sz="2800" dirty="0">
                <a:solidFill>
                  <a:srgbClr val="FF0000"/>
                </a:solidFill>
              </a:rPr>
              <a:t>16</a:t>
            </a:r>
            <a:r>
              <a:rPr lang="zh-CN" altLang="zh-CN" sz="2800" dirty="0">
                <a:solidFill>
                  <a:srgbClr val="FF0000"/>
                </a:solidFill>
              </a:rPr>
              <a:t>位主存读写</a:t>
            </a:r>
            <a:r>
              <a:rPr lang="zh-CN" altLang="zh-CN" sz="2800" dirty="0"/>
              <a:t>、</a:t>
            </a:r>
            <a:r>
              <a:rPr lang="en-US" altLang="zh-CN" sz="2800" dirty="0">
                <a:solidFill>
                  <a:srgbClr val="CC0066"/>
                </a:solidFill>
              </a:rPr>
              <a:t>8</a:t>
            </a:r>
            <a:r>
              <a:rPr lang="zh-CN" altLang="zh-CN" sz="2800" dirty="0">
                <a:solidFill>
                  <a:srgbClr val="CC0066"/>
                </a:solidFill>
              </a:rPr>
              <a:t>位主存读写</a:t>
            </a:r>
            <a:r>
              <a:rPr lang="zh-CN" altLang="zh-CN" sz="2800" dirty="0"/>
              <a:t>的方法。</a:t>
            </a:r>
            <a:endParaRPr lang="zh-CN" altLang="zh-CN" sz="2800" dirty="0"/>
          </a:p>
          <a:p>
            <a:pPr lvl="2">
              <a:spcBef>
                <a:spcPts val="600"/>
              </a:spcBef>
            </a:pPr>
            <a:r>
              <a:rPr lang="en-US" altLang="zh-CN" sz="2800" dirty="0"/>
              <a:t>LOOP</a:t>
            </a:r>
            <a:r>
              <a:rPr lang="zh-CN" altLang="zh-CN" sz="2800" dirty="0"/>
              <a:t>循环、条件判断</a:t>
            </a:r>
            <a:r>
              <a:rPr lang="en-US" altLang="zh-CN" sz="2800" dirty="0"/>
              <a:t>/</a:t>
            </a:r>
            <a:r>
              <a:rPr lang="zh-CN" altLang="zh-CN" sz="2800" dirty="0"/>
              <a:t>分支的实现。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存储器设计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288" y="590362"/>
            <a:ext cx="8229600" cy="1228649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2400" kern="0"/>
              <a:t>利用</a:t>
            </a:r>
            <a:r>
              <a:rPr lang="en-US" altLang="zh-CN" sz="2400" kern="0"/>
              <a:t>2732</a:t>
            </a:r>
            <a:r>
              <a:rPr lang="zh-CN" altLang="en-US" sz="2400" kern="0"/>
              <a:t>和</a:t>
            </a:r>
            <a:r>
              <a:rPr lang="en-US" altLang="zh-CN" sz="2400" kern="0"/>
              <a:t>6264</a:t>
            </a:r>
            <a:r>
              <a:rPr lang="zh-CN" altLang="en-US" sz="2400" kern="0"/>
              <a:t>构成从</a:t>
            </a:r>
            <a:r>
              <a:rPr lang="en-US" altLang="zh-CN" sz="2400" kern="0"/>
              <a:t>00000H</a:t>
            </a:r>
            <a:r>
              <a:rPr lang="zh-CN" altLang="en-US" sz="2400" kern="0"/>
              <a:t>～</a:t>
            </a:r>
            <a:r>
              <a:rPr lang="en-US" altLang="zh-CN" sz="2400" kern="0"/>
              <a:t>02FFFH</a:t>
            </a:r>
            <a:r>
              <a:rPr lang="zh-CN" altLang="en-US" sz="2400" kern="0"/>
              <a:t>的</a:t>
            </a:r>
            <a:r>
              <a:rPr lang="en-US" altLang="zh-CN" sz="2400" kern="0"/>
              <a:t>ROM</a:t>
            </a:r>
            <a:r>
              <a:rPr lang="zh-CN" altLang="en-US" sz="2400" kern="0"/>
              <a:t>存储区和从</a:t>
            </a:r>
            <a:r>
              <a:rPr lang="en-US" altLang="zh-CN" sz="2400" kern="0"/>
              <a:t>03000H</a:t>
            </a:r>
            <a:r>
              <a:rPr lang="zh-CN" altLang="en-US" sz="2400" kern="0"/>
              <a:t>～</a:t>
            </a:r>
            <a:r>
              <a:rPr lang="en-US" altLang="zh-CN" sz="2400" kern="0"/>
              <a:t>06FFFH</a:t>
            </a:r>
            <a:r>
              <a:rPr lang="zh-CN" altLang="en-US" sz="2400" kern="0"/>
              <a:t>的</a:t>
            </a:r>
            <a:r>
              <a:rPr lang="en-US" altLang="zh-CN" sz="2400" kern="0"/>
              <a:t>RAM</a:t>
            </a:r>
            <a:r>
              <a:rPr lang="zh-CN" altLang="en-US" sz="2400" kern="0"/>
              <a:t>存储区。画出与</a:t>
            </a:r>
            <a:r>
              <a:rPr lang="en-US" altLang="zh-CN" sz="2400" kern="0"/>
              <a:t>8088</a:t>
            </a:r>
            <a:r>
              <a:rPr lang="zh-CN" altLang="en-US" sz="2400" kern="0"/>
              <a:t>系统总线的连接图。（不考虑板内总线驱动）</a:t>
            </a:r>
            <a:endParaRPr lang="zh-CN" altLang="en-US" sz="2400" ker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288" y="2028844"/>
            <a:ext cx="8507412" cy="1511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5750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52425" indent="-352425">
              <a:buFont typeface="Wingdings" panose="05000000000000000000" pitchFamily="2" charset="2"/>
              <a:buNone/>
            </a:pPr>
            <a:r>
              <a:rPr lang="en-US" altLang="zh-CN" sz="2400" kern="0"/>
              <a:t>【</a:t>
            </a:r>
            <a:r>
              <a:rPr lang="zh-CN" altLang="en-US" sz="2400" kern="0"/>
              <a:t>分析</a:t>
            </a:r>
            <a:r>
              <a:rPr lang="en-US" altLang="zh-CN" sz="2400" kern="0"/>
              <a:t>】</a:t>
            </a:r>
            <a:endParaRPr lang="en-US" altLang="zh-CN" sz="24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/>
              <a:t>ROM</a:t>
            </a:r>
            <a:r>
              <a:rPr lang="zh-CN" altLang="en-US" sz="2400" kern="0"/>
              <a:t>区：</a:t>
            </a:r>
            <a:endParaRPr lang="zh-CN" altLang="en-US" sz="24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/>
              <a:t>RAM</a:t>
            </a:r>
            <a:r>
              <a:rPr lang="zh-CN" altLang="en-US" sz="2400" kern="0"/>
              <a:t>区：</a:t>
            </a:r>
            <a:endParaRPr lang="zh-CN" altLang="en-US" sz="2400" kern="0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9440" y="3427432"/>
          <a:ext cx="7128990" cy="3169920"/>
        </p:xfrm>
        <a:graphic>
          <a:graphicData uri="http://schemas.openxmlformats.org/drawingml/2006/table">
            <a:tbl>
              <a:tblPr/>
              <a:tblGrid>
                <a:gridCol w="648090"/>
                <a:gridCol w="648090"/>
                <a:gridCol w="648090"/>
                <a:gridCol w="648090"/>
                <a:gridCol w="648090"/>
                <a:gridCol w="648090"/>
                <a:gridCol w="648090"/>
                <a:gridCol w="648090"/>
                <a:gridCol w="648090"/>
                <a:gridCol w="648090"/>
                <a:gridCol w="64809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</a:tr>
            </a:tbl>
          </a:graphicData>
        </a:graphic>
      </p:graphicFrame>
      <p:sp>
        <p:nvSpPr>
          <p:cNvPr id="8" name="AutoShape 87"/>
          <p:cNvSpPr/>
          <p:nvPr/>
        </p:nvSpPr>
        <p:spPr bwMode="auto">
          <a:xfrm>
            <a:off x="7705150" y="3808432"/>
            <a:ext cx="287337" cy="1152525"/>
          </a:xfrm>
          <a:prstGeom prst="rightBrace">
            <a:avLst>
              <a:gd name="adj1" fmla="val 3342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AutoShape 88"/>
          <p:cNvSpPr/>
          <p:nvPr/>
        </p:nvSpPr>
        <p:spPr bwMode="auto">
          <a:xfrm>
            <a:off x="7705150" y="5105419"/>
            <a:ext cx="287337" cy="1439863"/>
          </a:xfrm>
          <a:prstGeom prst="rightBrace">
            <a:avLst>
              <a:gd name="adj1" fmla="val 37560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7920113" y="3992581"/>
            <a:ext cx="936475" cy="83099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/>
              <a:t>3</a:t>
            </a:r>
            <a:r>
              <a:rPr lang="zh-CN" altLang="en-US" sz="2400"/>
              <a:t>片</a:t>
            </a:r>
            <a:endParaRPr lang="en-US" altLang="zh-CN" sz="2400"/>
          </a:p>
          <a:p>
            <a:pPr>
              <a:spcBef>
                <a:spcPts val="0"/>
              </a:spcBef>
            </a:pPr>
            <a:r>
              <a:rPr lang="en-US" altLang="zh-CN" sz="2400"/>
              <a:t>ROM</a:t>
            </a:r>
            <a:endParaRPr lang="en-US" altLang="zh-CN" sz="2400"/>
          </a:p>
        </p:txBody>
      </p:sp>
      <p:sp>
        <p:nvSpPr>
          <p:cNvPr id="11" name="Text Box 90"/>
          <p:cNvSpPr txBox="1">
            <a:spLocks noChangeArrowheads="1"/>
          </p:cNvSpPr>
          <p:nvPr/>
        </p:nvSpPr>
        <p:spPr bwMode="auto">
          <a:xfrm>
            <a:off x="7936142" y="5413394"/>
            <a:ext cx="920444" cy="83099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/>
              <a:t>2</a:t>
            </a:r>
            <a:r>
              <a:rPr lang="zh-CN" altLang="en-US" sz="2400"/>
              <a:t>片</a:t>
            </a:r>
            <a:endParaRPr lang="en-US" altLang="zh-CN" sz="2400"/>
          </a:p>
          <a:p>
            <a:pPr>
              <a:spcBef>
                <a:spcPts val="0"/>
              </a:spcBef>
            </a:pPr>
            <a:r>
              <a:rPr lang="en-US" altLang="zh-CN" sz="2400"/>
              <a:t>RAM</a:t>
            </a:r>
            <a:endParaRPr lang="en-US" altLang="zh-CN" sz="2400"/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2771800" y="1657369"/>
            <a:ext cx="4608512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D60093"/>
                </a:solidFill>
              </a:rPr>
              <a:t>4K×8bit EPROM</a:t>
            </a:r>
            <a:r>
              <a:rPr lang="zh-CN" altLang="en-US" sz="2400">
                <a:solidFill>
                  <a:srgbClr val="D60093"/>
                </a:solidFill>
              </a:rPr>
              <a:t>，</a:t>
            </a:r>
            <a:r>
              <a:rPr lang="en-US" altLang="zh-CN" sz="2400">
                <a:solidFill>
                  <a:srgbClr val="D60093"/>
                </a:solidFill>
              </a:rPr>
              <a:t>A11</a:t>
            </a:r>
            <a:r>
              <a:rPr lang="zh-CN" altLang="en-US" sz="2400">
                <a:solidFill>
                  <a:srgbClr val="D60093"/>
                </a:solidFill>
              </a:rPr>
              <a:t>～</a:t>
            </a:r>
            <a:r>
              <a:rPr lang="en-US" altLang="zh-CN" sz="2400">
                <a:solidFill>
                  <a:srgbClr val="D60093"/>
                </a:solidFill>
              </a:rPr>
              <a:t>A0</a:t>
            </a:r>
            <a:endParaRPr lang="en-US" altLang="zh-CN" sz="2400">
              <a:solidFill>
                <a:srgbClr val="D60093"/>
              </a:solidFill>
            </a:endParaRPr>
          </a:p>
        </p:txBody>
      </p:sp>
      <p:sp>
        <p:nvSpPr>
          <p:cNvPr id="13" name="Text Box 92"/>
          <p:cNvSpPr txBox="1">
            <a:spLocks noChangeArrowheads="1"/>
          </p:cNvSpPr>
          <p:nvPr/>
        </p:nvSpPr>
        <p:spPr bwMode="auto">
          <a:xfrm>
            <a:off x="2771800" y="2016144"/>
            <a:ext cx="4608512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8K×8bit SRAM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A12</a:t>
            </a:r>
            <a:r>
              <a:rPr lang="zh-CN" altLang="en-US" sz="2400">
                <a:solidFill>
                  <a:srgbClr val="FF3300"/>
                </a:solidFill>
              </a:rPr>
              <a:t>～</a:t>
            </a:r>
            <a:r>
              <a:rPr lang="en-US" altLang="zh-CN" sz="2400">
                <a:solidFill>
                  <a:srgbClr val="FF3300"/>
                </a:solidFill>
              </a:rPr>
              <a:t>A0</a:t>
            </a:r>
            <a:endParaRPr lang="en-US" altLang="zh-CN" sz="2400">
              <a:solidFill>
                <a:srgbClr val="FF33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1752891" y="2432648"/>
            <a:ext cx="2574744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02FFFH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00000H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 bwMode="auto">
          <a:xfrm>
            <a:off x="1736403" y="2836237"/>
            <a:ext cx="2574744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06FFFH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03000H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 bwMode="auto">
          <a:xfrm>
            <a:off x="4196035" y="2432009"/>
            <a:ext cx="122341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3000H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5300707" y="2432911"/>
            <a:ext cx="130195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3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4K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 bwMode="auto">
          <a:xfrm>
            <a:off x="6483756" y="2436795"/>
            <a:ext cx="99257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12K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 bwMode="auto">
          <a:xfrm>
            <a:off x="7359942" y="2414758"/>
            <a:ext cx="1343638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需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片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 bwMode="auto">
          <a:xfrm>
            <a:off x="4179902" y="2835991"/>
            <a:ext cx="122341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4000H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 bwMode="auto">
          <a:xfrm>
            <a:off x="5285410" y="2836482"/>
            <a:ext cx="130195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4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4K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 bwMode="auto">
          <a:xfrm>
            <a:off x="6467336" y="2841245"/>
            <a:ext cx="99257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16K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 bwMode="auto">
          <a:xfrm>
            <a:off x="7343251" y="2818529"/>
            <a:ext cx="1343638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需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片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5796170" y="3891423"/>
            <a:ext cx="1800250" cy="1069534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148080" y="5085478"/>
            <a:ext cx="2448340" cy="1459803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3951097" y="4164891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3951097" y="4554992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3951097" y="4940800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3951097" y="5351395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3951097" y="5741496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3951097" y="6139212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00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3951097" y="6536695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00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任意多边形: 形状 37"/>
          <p:cNvSpPr/>
          <p:nvPr/>
        </p:nvSpPr>
        <p:spPr bwMode="auto">
          <a:xfrm>
            <a:off x="1440070" y="967409"/>
            <a:ext cx="1378226" cy="932069"/>
          </a:xfrm>
          <a:custGeom>
            <a:avLst/>
            <a:gdLst>
              <a:gd name="connsiteX0" fmla="*/ 0 w 1378226"/>
              <a:gd name="connsiteY0" fmla="*/ 0 h 932069"/>
              <a:gd name="connsiteX1" fmla="*/ 242956 w 1378226"/>
              <a:gd name="connsiteY1" fmla="*/ 684695 h 932069"/>
              <a:gd name="connsiteX2" fmla="*/ 1378226 w 1378226"/>
              <a:gd name="connsiteY2" fmla="*/ 932069 h 9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226" h="932069">
                <a:moveTo>
                  <a:pt x="0" y="0"/>
                </a:moveTo>
                <a:cubicBezTo>
                  <a:pt x="6626" y="264675"/>
                  <a:pt x="13252" y="529350"/>
                  <a:pt x="242956" y="684695"/>
                </a:cubicBezTo>
                <a:cubicBezTo>
                  <a:pt x="472660" y="840040"/>
                  <a:pt x="925443" y="886054"/>
                  <a:pt x="1378226" y="932069"/>
                </a:cubicBezTo>
              </a:path>
            </a:pathLst>
          </a:custGeom>
          <a:noFill/>
          <a:ln w="28575" cap="flat" cmpd="sng">
            <a:solidFill>
              <a:srgbClr val="D6009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 bwMode="auto">
          <a:xfrm>
            <a:off x="2425148" y="985078"/>
            <a:ext cx="418660" cy="1258957"/>
          </a:xfrm>
          <a:custGeom>
            <a:avLst/>
            <a:gdLst>
              <a:gd name="connsiteX0" fmla="*/ 0 w 662609"/>
              <a:gd name="connsiteY0" fmla="*/ 0 h 1236870"/>
              <a:gd name="connsiteX1" fmla="*/ 119270 w 662609"/>
              <a:gd name="connsiteY1" fmla="*/ 958574 h 1236870"/>
              <a:gd name="connsiteX2" fmla="*/ 662609 w 662609"/>
              <a:gd name="connsiteY2" fmla="*/ 1236870 h 12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609" h="1236870">
                <a:moveTo>
                  <a:pt x="0" y="0"/>
                </a:moveTo>
                <a:cubicBezTo>
                  <a:pt x="4417" y="376214"/>
                  <a:pt x="8835" y="752429"/>
                  <a:pt x="119270" y="958574"/>
                </a:cubicBezTo>
                <a:cubicBezTo>
                  <a:pt x="229705" y="1164719"/>
                  <a:pt x="446157" y="1200794"/>
                  <a:pt x="662609" y="123687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882522" y="44449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例</a:t>
            </a:r>
            <a:r>
              <a:rPr lang="en-US" altLang="zh-CN" kern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1195" y="4710430"/>
            <a:ext cx="3048000" cy="3683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 wrap="square">
            <a:spAutoFit/>
          </a:bodyPr>
          <a:p>
            <a:pPr algn="l">
              <a:spcBef>
                <a:spcPts val="0"/>
              </a:spcBef>
            </a:pPr>
            <a:endParaRPr lang="zh-CN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38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存储器设计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84213" y="444326"/>
          <a:ext cx="7759700" cy="636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Visio" r:id="rId1" imgW="9267825" imgH="7610475" progId="Visio.Drawing.11">
                  <p:embed/>
                </p:oleObj>
              </mc:Choice>
              <mc:Fallback>
                <p:oleObj name="Visio" r:id="rId1" imgW="9267825" imgH="761047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4326"/>
                        <a:ext cx="7759700" cy="636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115616" y="5445224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例</a:t>
            </a:r>
            <a:r>
              <a:rPr lang="en-US" altLang="zh-CN" kern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2522" y="44449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例</a:t>
            </a:r>
            <a:r>
              <a:rPr lang="en-US" altLang="zh-CN" kern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9047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现有容量为 </a:t>
            </a:r>
            <a:r>
              <a:rPr lang="en-US" altLang="zh-CN" dirty="0">
                <a:solidFill>
                  <a:srgbClr val="008000"/>
                </a:solidFill>
              </a:rPr>
              <a:t>8K×8bit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008000"/>
                </a:solidFill>
              </a:rPr>
              <a:t>4K×8bit </a:t>
            </a:r>
            <a:r>
              <a:rPr lang="zh-CN" altLang="en-US" dirty="0"/>
              <a:t>的 </a:t>
            </a:r>
            <a:r>
              <a:rPr lang="en-US" altLang="zh-CN" dirty="0">
                <a:solidFill>
                  <a:srgbClr val="008000"/>
                </a:solidFill>
              </a:rPr>
              <a:t>SRAM </a:t>
            </a:r>
            <a:r>
              <a:rPr lang="zh-CN" altLang="en-US" dirty="0"/>
              <a:t>芯片。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>
                <a:solidFill>
                  <a:srgbClr val="D60093"/>
                </a:solidFill>
              </a:rPr>
              <a:t>8086</a:t>
            </a:r>
            <a:r>
              <a:rPr lang="zh-CN" altLang="en-US" dirty="0">
                <a:solidFill>
                  <a:srgbClr val="D60093"/>
                </a:solidFill>
              </a:rPr>
              <a:t>系统</a:t>
            </a:r>
            <a:r>
              <a:rPr lang="zh-CN" altLang="en-US" dirty="0"/>
              <a:t>中，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）利用这样的芯片构成地址范围为</a:t>
            </a:r>
            <a:r>
              <a:rPr lang="en-US" altLang="zh-CN" dirty="0">
                <a:solidFill>
                  <a:srgbClr val="C00000"/>
                </a:solidFill>
              </a:rPr>
              <a:t>C2000H</a:t>
            </a:r>
            <a:r>
              <a:rPr lang="zh-CN" altLang="en-US" dirty="0"/>
              <a:t>～</a:t>
            </a:r>
            <a:r>
              <a:rPr lang="en-US" altLang="zh-CN" dirty="0">
                <a:solidFill>
                  <a:srgbClr val="C00000"/>
                </a:solidFill>
              </a:rPr>
              <a:t>C7FFFH</a:t>
            </a:r>
            <a:r>
              <a:rPr lang="zh-CN" altLang="en-US" dirty="0"/>
              <a:t>的内存，画出</a:t>
            </a:r>
            <a:r>
              <a:rPr lang="zh-CN" altLang="en-US" dirty="0">
                <a:solidFill>
                  <a:srgbClr val="FF0000"/>
                </a:solidFill>
              </a:rPr>
              <a:t>最大模式</a:t>
            </a:r>
            <a:r>
              <a:rPr lang="zh-CN" altLang="en-US" dirty="0"/>
              <a:t>下包括</a:t>
            </a:r>
            <a:r>
              <a:rPr lang="zh-CN" altLang="en-US" dirty="0">
                <a:solidFill>
                  <a:srgbClr val="0000FF"/>
                </a:solidFill>
              </a:rPr>
              <a:t>总线驱动</a:t>
            </a:r>
            <a:r>
              <a:rPr lang="zh-CN" altLang="en-US" dirty="0"/>
              <a:t>在内的此芯片与系统总线的连接图（译码器件自行选择，尽量选择容量大的芯片）。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试编写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汇编语言程序，从地址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C2000H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开始，依次写入数据，直到地址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C7FFFH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。要求数据从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开始，每写入一个字节后数据加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，即写入数据依次为：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然后逐个单元读出比较，若有错，则在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中写入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，退出检测；若每个单元均对，则在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2522" y="44449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例</a:t>
            </a:r>
            <a:r>
              <a:rPr lang="en-US" altLang="zh-CN" kern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8817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现有容量为 </a:t>
            </a: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dirty="0"/>
              <a:t>和 </a:t>
            </a: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008000"/>
                </a:solidFill>
              </a:rPr>
              <a:t>SRAM </a:t>
            </a:r>
            <a:r>
              <a:rPr lang="zh-CN" altLang="en-US" sz="2400" dirty="0"/>
              <a:t>芯片。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构成</a:t>
            </a:r>
            <a:r>
              <a:rPr lang="en-US" altLang="zh-CN" sz="2400" dirty="0">
                <a:solidFill>
                  <a:srgbClr val="D60093"/>
                </a:solidFill>
              </a:rPr>
              <a:t>8086</a:t>
            </a:r>
            <a:r>
              <a:rPr lang="zh-CN" altLang="en-US" sz="2400" dirty="0">
                <a:solidFill>
                  <a:srgbClr val="D60093"/>
                </a:solidFill>
              </a:rPr>
              <a:t>系统</a:t>
            </a:r>
            <a:r>
              <a:rPr lang="zh-CN" altLang="en-US" sz="2400" dirty="0"/>
              <a:t>内存，地址范围</a:t>
            </a:r>
            <a:r>
              <a:rPr lang="en-US" altLang="zh-CN" sz="2400" dirty="0">
                <a:solidFill>
                  <a:srgbClr val="C00000"/>
                </a:solidFill>
              </a:rPr>
              <a:t>C2000H</a:t>
            </a:r>
            <a:r>
              <a:rPr lang="zh-CN" altLang="en-US" sz="2400" dirty="0"/>
              <a:t>～</a:t>
            </a:r>
            <a:r>
              <a:rPr lang="en-US" altLang="zh-CN" sz="2400" dirty="0">
                <a:solidFill>
                  <a:srgbClr val="C00000"/>
                </a:solidFill>
              </a:rPr>
              <a:t>C7FFFH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56209" y="3068960"/>
            <a:ext cx="836295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60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7255" indent="-26860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7130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60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2400" kern="0" dirty="0"/>
              <a:t>内存地址分析：</a:t>
            </a:r>
            <a:endParaRPr lang="zh-CN" altLang="en-US" sz="2400" kern="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9552" y="3435672"/>
          <a:ext cx="8208915" cy="272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+mn-lt"/>
                        </a:rPr>
                        <a:t>19</a:t>
                      </a:r>
                      <a:endParaRPr lang="zh-CN" altLang="en-US" sz="2400" b="1" baseline="-250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～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圆角矩形 5"/>
          <p:cNvSpPr/>
          <p:nvPr/>
        </p:nvSpPr>
        <p:spPr bwMode="auto">
          <a:xfrm>
            <a:off x="3851920" y="4011661"/>
            <a:ext cx="4320480" cy="1394233"/>
          </a:xfrm>
          <a:prstGeom prst="roundRect">
            <a:avLst>
              <a:gd name="adj" fmla="val 992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456208" y="1430448"/>
            <a:ext cx="8508279" cy="1725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C8000H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C2000H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6000H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24K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，则：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片；需要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片。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芯片地址线：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，数据线：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芯片地址线：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，数据线：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81"/>
          <p:cNvSpPr txBox="1">
            <a:spLocks noChangeArrowheads="1"/>
          </p:cNvSpPr>
          <p:nvPr/>
        </p:nvSpPr>
        <p:spPr bwMode="auto">
          <a:xfrm>
            <a:off x="2267744" y="6150577"/>
            <a:ext cx="288131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可用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3-8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译码器实现</a:t>
            </a:r>
            <a:endParaRPr lang="zh-CN" altLang="en-US" sz="24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圆角矩形 5"/>
          <p:cNvSpPr/>
          <p:nvPr/>
        </p:nvSpPr>
        <p:spPr bwMode="auto">
          <a:xfrm>
            <a:off x="4355976" y="5478324"/>
            <a:ext cx="3816424" cy="679010"/>
          </a:xfrm>
          <a:prstGeom prst="roundRect">
            <a:avLst>
              <a:gd name="adj" fmla="val 1629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788467" y="4011662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88466" y="4731816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88466" y="5468727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矩形 437"/>
          <p:cNvSpPr/>
          <p:nvPr/>
        </p:nvSpPr>
        <p:spPr bwMode="auto">
          <a:xfrm>
            <a:off x="5124649" y="121723"/>
            <a:ext cx="3838054" cy="6632760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704668" y="4594531"/>
            <a:ext cx="4306267" cy="2159951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316"/>
          <p:cNvSpPr>
            <a:spLocks noChangeArrowheads="1"/>
          </p:cNvSpPr>
          <p:nvPr/>
        </p:nvSpPr>
        <p:spPr bwMode="auto">
          <a:xfrm flipH="1">
            <a:off x="6580133" y="578194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2" name="Rectangle 305"/>
          <p:cNvSpPr>
            <a:spLocks noChangeArrowheads="1"/>
          </p:cNvSpPr>
          <p:nvPr/>
        </p:nvSpPr>
        <p:spPr bwMode="auto">
          <a:xfrm>
            <a:off x="7669051" y="285577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3" name="Text Box 306"/>
          <p:cNvSpPr txBox="1">
            <a:spLocks noChangeArrowheads="1"/>
          </p:cNvSpPr>
          <p:nvPr/>
        </p:nvSpPr>
        <p:spPr bwMode="auto">
          <a:xfrm>
            <a:off x="7597614" y="21682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 Box 307"/>
          <p:cNvSpPr txBox="1">
            <a:spLocks noChangeArrowheads="1"/>
          </p:cNvSpPr>
          <p:nvPr/>
        </p:nvSpPr>
        <p:spPr bwMode="auto">
          <a:xfrm>
            <a:off x="7597614" y="43961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30756" y="1382152"/>
            <a:ext cx="576263" cy="366713"/>
            <a:chOff x="7630756" y="1382152"/>
            <a:chExt cx="576263" cy="366713"/>
          </a:xfrm>
        </p:grpSpPr>
        <p:sp>
          <p:nvSpPr>
            <p:cNvPr id="16" name="Text Box 311"/>
            <p:cNvSpPr txBox="1">
              <a:spLocks noChangeArrowheads="1"/>
            </p:cNvSpPr>
            <p:nvPr/>
          </p:nvSpPr>
          <p:spPr bwMode="auto">
            <a:xfrm>
              <a:off x="7630756" y="1382152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313"/>
            <p:cNvSpPr>
              <a:spLocks noChangeShapeType="1"/>
            </p:cNvSpPr>
            <p:nvPr/>
          </p:nvSpPr>
          <p:spPr bwMode="auto">
            <a:xfrm>
              <a:off x="7724586" y="1457609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19130" y="1019239"/>
            <a:ext cx="649288" cy="366713"/>
            <a:chOff x="7619130" y="1019239"/>
            <a:chExt cx="649288" cy="366713"/>
          </a:xfrm>
        </p:grpSpPr>
        <p:sp>
          <p:nvSpPr>
            <p:cNvPr id="15" name="Text Box 308"/>
            <p:cNvSpPr txBox="1">
              <a:spLocks noChangeArrowheads="1"/>
            </p:cNvSpPr>
            <p:nvPr/>
          </p:nvSpPr>
          <p:spPr bwMode="auto">
            <a:xfrm>
              <a:off x="7619130" y="1019239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314"/>
            <p:cNvSpPr>
              <a:spLocks noChangeShapeType="1"/>
            </p:cNvSpPr>
            <p:nvPr/>
          </p:nvSpPr>
          <p:spPr bwMode="auto">
            <a:xfrm>
              <a:off x="7712792" y="1095439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35714" y="755005"/>
            <a:ext cx="649288" cy="366713"/>
            <a:chOff x="7635714" y="755005"/>
            <a:chExt cx="649288" cy="366713"/>
          </a:xfrm>
        </p:grpSpPr>
        <p:sp>
          <p:nvSpPr>
            <p:cNvPr id="19" name="Text Box 318"/>
            <p:cNvSpPr txBox="1">
              <a:spLocks noChangeArrowheads="1"/>
            </p:cNvSpPr>
            <p:nvPr/>
          </p:nvSpPr>
          <p:spPr bwMode="auto">
            <a:xfrm>
              <a:off x="7635714" y="755005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319"/>
            <p:cNvSpPr>
              <a:spLocks noChangeShapeType="1"/>
            </p:cNvSpPr>
            <p:nvPr/>
          </p:nvSpPr>
          <p:spPr bwMode="auto">
            <a:xfrm>
              <a:off x="7738901" y="831205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8" name="左右箭头 7"/>
          <p:cNvSpPr/>
          <p:nvPr/>
        </p:nvSpPr>
        <p:spPr bwMode="auto">
          <a:xfrm>
            <a:off x="6546917" y="328418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9" name="Line 309"/>
          <p:cNvSpPr>
            <a:spLocks noChangeShapeType="1"/>
          </p:cNvSpPr>
          <p:nvPr/>
        </p:nvSpPr>
        <p:spPr bwMode="auto">
          <a:xfrm flipV="1">
            <a:off x="6491331" y="927782"/>
            <a:ext cx="117772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0" name="Line 309"/>
          <p:cNvSpPr>
            <a:spLocks noChangeShapeType="1"/>
          </p:cNvSpPr>
          <p:nvPr/>
        </p:nvSpPr>
        <p:spPr bwMode="auto">
          <a:xfrm flipV="1">
            <a:off x="6546917" y="1195152"/>
            <a:ext cx="112213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1" name="Line 309"/>
          <p:cNvSpPr>
            <a:spLocks noChangeShapeType="1"/>
          </p:cNvSpPr>
          <p:nvPr/>
        </p:nvSpPr>
        <p:spPr bwMode="auto">
          <a:xfrm flipV="1">
            <a:off x="6968219" y="1567197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8" name="Text Box 20"/>
          <p:cNvSpPr txBox="1">
            <a:spLocks noChangeArrowheads="1"/>
          </p:cNvSpPr>
          <p:nvPr/>
        </p:nvSpPr>
        <p:spPr bwMode="auto">
          <a:xfrm>
            <a:off x="5483218" y="188640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0" name="Text Box 409"/>
          <p:cNvSpPr txBox="1">
            <a:spLocks noChangeArrowheads="1"/>
          </p:cNvSpPr>
          <p:nvPr/>
        </p:nvSpPr>
        <p:spPr bwMode="auto">
          <a:xfrm>
            <a:off x="5483218" y="39912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509833" y="733331"/>
            <a:ext cx="1037428" cy="369332"/>
            <a:chOff x="5509833" y="733331"/>
            <a:chExt cx="1037428" cy="369332"/>
          </a:xfrm>
        </p:grpSpPr>
        <p:sp>
          <p:nvSpPr>
            <p:cNvPr id="203" name="Text Box 412"/>
            <p:cNvSpPr txBox="1">
              <a:spLocks noChangeArrowheads="1"/>
            </p:cNvSpPr>
            <p:nvPr/>
          </p:nvSpPr>
          <p:spPr bwMode="auto">
            <a:xfrm>
              <a:off x="5509833" y="733331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413"/>
            <p:cNvSpPr>
              <a:spLocks noChangeShapeType="1"/>
            </p:cNvSpPr>
            <p:nvPr/>
          </p:nvSpPr>
          <p:spPr bwMode="auto">
            <a:xfrm>
              <a:off x="5617428" y="801593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99065" y="1023781"/>
            <a:ext cx="1146656" cy="369332"/>
            <a:chOff x="5499065" y="1023781"/>
            <a:chExt cx="1146656" cy="369332"/>
          </a:xfrm>
        </p:grpSpPr>
        <p:sp>
          <p:nvSpPr>
            <p:cNvPr id="206" name="Text Box 412"/>
            <p:cNvSpPr txBox="1">
              <a:spLocks noChangeArrowheads="1"/>
            </p:cNvSpPr>
            <p:nvPr/>
          </p:nvSpPr>
          <p:spPr bwMode="auto">
            <a:xfrm>
              <a:off x="5499065" y="1023781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413"/>
            <p:cNvSpPr>
              <a:spLocks noChangeShapeType="1"/>
            </p:cNvSpPr>
            <p:nvPr/>
          </p:nvSpPr>
          <p:spPr bwMode="auto">
            <a:xfrm>
              <a:off x="5606660" y="1092043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32" name="圆角矩形 231"/>
          <p:cNvSpPr/>
          <p:nvPr/>
        </p:nvSpPr>
        <p:spPr bwMode="auto">
          <a:xfrm>
            <a:off x="7481108" y="216828"/>
            <a:ext cx="1243604" cy="3178765"/>
          </a:xfrm>
          <a:prstGeom prst="roundRect">
            <a:avLst>
              <a:gd name="adj" fmla="val 8671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2" name="Text Box 409"/>
          <p:cNvSpPr txBox="1">
            <a:spLocks noChangeArrowheads="1"/>
          </p:cNvSpPr>
          <p:nvPr/>
        </p:nvSpPr>
        <p:spPr bwMode="auto">
          <a:xfrm>
            <a:off x="5846678" y="1265195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3" name="AutoShape 316"/>
          <p:cNvSpPr>
            <a:spLocks noChangeArrowheads="1"/>
          </p:cNvSpPr>
          <p:nvPr/>
        </p:nvSpPr>
        <p:spPr bwMode="auto">
          <a:xfrm flipH="1">
            <a:off x="6580133" y="2584756"/>
            <a:ext cx="108891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44" name="Rectangle 305"/>
          <p:cNvSpPr>
            <a:spLocks noChangeArrowheads="1"/>
          </p:cNvSpPr>
          <p:nvPr/>
        </p:nvSpPr>
        <p:spPr bwMode="auto">
          <a:xfrm>
            <a:off x="7669051" y="1885093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45" name="Text Box 306"/>
          <p:cNvSpPr txBox="1">
            <a:spLocks noChangeArrowheads="1"/>
          </p:cNvSpPr>
          <p:nvPr/>
        </p:nvSpPr>
        <p:spPr bwMode="auto">
          <a:xfrm>
            <a:off x="7597614" y="2223391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6" name="Text Box 307"/>
          <p:cNvSpPr txBox="1">
            <a:spLocks noChangeArrowheads="1"/>
          </p:cNvSpPr>
          <p:nvPr/>
        </p:nvSpPr>
        <p:spPr bwMode="auto">
          <a:xfrm>
            <a:off x="7597614" y="2446180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630756" y="1886208"/>
            <a:ext cx="576263" cy="366713"/>
            <a:chOff x="7630756" y="1886208"/>
            <a:chExt cx="576263" cy="366713"/>
          </a:xfrm>
        </p:grpSpPr>
        <p:sp>
          <p:nvSpPr>
            <p:cNvPr id="248" name="Text Box 311"/>
            <p:cNvSpPr txBox="1">
              <a:spLocks noChangeArrowheads="1"/>
            </p:cNvSpPr>
            <p:nvPr/>
          </p:nvSpPr>
          <p:spPr bwMode="auto">
            <a:xfrm>
              <a:off x="7630756" y="1886208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Line 313"/>
            <p:cNvSpPr>
              <a:spLocks noChangeShapeType="1"/>
            </p:cNvSpPr>
            <p:nvPr/>
          </p:nvSpPr>
          <p:spPr bwMode="auto">
            <a:xfrm>
              <a:off x="7724586" y="1961665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19130" y="3025801"/>
            <a:ext cx="649288" cy="366713"/>
            <a:chOff x="7619130" y="3025801"/>
            <a:chExt cx="649288" cy="366713"/>
          </a:xfrm>
        </p:grpSpPr>
        <p:sp>
          <p:nvSpPr>
            <p:cNvPr id="247" name="Text Box 308"/>
            <p:cNvSpPr txBox="1">
              <a:spLocks noChangeArrowheads="1"/>
            </p:cNvSpPr>
            <p:nvPr/>
          </p:nvSpPr>
          <p:spPr bwMode="auto">
            <a:xfrm>
              <a:off x="7619130" y="3025801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Line 314"/>
            <p:cNvSpPr>
              <a:spLocks noChangeShapeType="1"/>
            </p:cNvSpPr>
            <p:nvPr/>
          </p:nvSpPr>
          <p:spPr bwMode="auto">
            <a:xfrm>
              <a:off x="7712792" y="3102001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35714" y="2761567"/>
            <a:ext cx="649288" cy="366713"/>
            <a:chOff x="7635714" y="2761567"/>
            <a:chExt cx="649288" cy="366713"/>
          </a:xfrm>
        </p:grpSpPr>
        <p:sp>
          <p:nvSpPr>
            <p:cNvPr id="251" name="Text Box 318"/>
            <p:cNvSpPr txBox="1">
              <a:spLocks noChangeArrowheads="1"/>
            </p:cNvSpPr>
            <p:nvPr/>
          </p:nvSpPr>
          <p:spPr bwMode="auto">
            <a:xfrm>
              <a:off x="7635714" y="2761567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Line 319"/>
            <p:cNvSpPr>
              <a:spLocks noChangeShapeType="1"/>
            </p:cNvSpPr>
            <p:nvPr/>
          </p:nvSpPr>
          <p:spPr bwMode="auto">
            <a:xfrm>
              <a:off x="7738901" y="2837767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53" name="左右箭头 252"/>
          <p:cNvSpPr/>
          <p:nvPr/>
        </p:nvSpPr>
        <p:spPr bwMode="auto">
          <a:xfrm>
            <a:off x="6546917" y="2334980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4" name="Line 309"/>
          <p:cNvSpPr>
            <a:spLocks noChangeShapeType="1"/>
          </p:cNvSpPr>
          <p:nvPr/>
        </p:nvSpPr>
        <p:spPr bwMode="auto">
          <a:xfrm flipV="1">
            <a:off x="6491330" y="2934344"/>
            <a:ext cx="117771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5" name="Line 309"/>
          <p:cNvSpPr>
            <a:spLocks noChangeShapeType="1"/>
          </p:cNvSpPr>
          <p:nvPr/>
        </p:nvSpPr>
        <p:spPr bwMode="auto">
          <a:xfrm flipV="1">
            <a:off x="6546917" y="3201714"/>
            <a:ext cx="11221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6" name="Line 309"/>
          <p:cNvSpPr>
            <a:spLocks noChangeShapeType="1"/>
          </p:cNvSpPr>
          <p:nvPr/>
        </p:nvSpPr>
        <p:spPr bwMode="auto">
          <a:xfrm flipV="1">
            <a:off x="6968219" y="2071253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7" name="Text Box 20"/>
          <p:cNvSpPr txBox="1">
            <a:spLocks noChangeArrowheads="1"/>
          </p:cNvSpPr>
          <p:nvPr/>
        </p:nvSpPr>
        <p:spPr bwMode="auto">
          <a:xfrm>
            <a:off x="5483217" y="2195202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58" name="Text Box 409"/>
          <p:cNvSpPr txBox="1">
            <a:spLocks noChangeArrowheads="1"/>
          </p:cNvSpPr>
          <p:nvPr/>
        </p:nvSpPr>
        <p:spPr bwMode="auto">
          <a:xfrm>
            <a:off x="5483218" y="2405684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509833" y="2739893"/>
            <a:ext cx="1037428" cy="369332"/>
            <a:chOff x="5509833" y="2739893"/>
            <a:chExt cx="1037428" cy="369332"/>
          </a:xfrm>
        </p:grpSpPr>
        <p:sp>
          <p:nvSpPr>
            <p:cNvPr id="259" name="Text Box 412"/>
            <p:cNvSpPr txBox="1">
              <a:spLocks noChangeArrowheads="1"/>
            </p:cNvSpPr>
            <p:nvPr/>
          </p:nvSpPr>
          <p:spPr bwMode="auto">
            <a:xfrm>
              <a:off x="5509833" y="2739893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Line 413"/>
            <p:cNvSpPr>
              <a:spLocks noChangeShapeType="1"/>
            </p:cNvSpPr>
            <p:nvPr/>
          </p:nvSpPr>
          <p:spPr bwMode="auto">
            <a:xfrm>
              <a:off x="5617428" y="2808155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99065" y="3030343"/>
            <a:ext cx="1146656" cy="369332"/>
            <a:chOff x="5499065" y="3030343"/>
            <a:chExt cx="1146656" cy="369332"/>
          </a:xfrm>
        </p:grpSpPr>
        <p:sp>
          <p:nvSpPr>
            <p:cNvPr id="261" name="Text Box 412"/>
            <p:cNvSpPr txBox="1">
              <a:spLocks noChangeArrowheads="1"/>
            </p:cNvSpPr>
            <p:nvPr/>
          </p:nvSpPr>
          <p:spPr bwMode="auto">
            <a:xfrm>
              <a:off x="5499065" y="3030343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Line 413"/>
            <p:cNvSpPr>
              <a:spLocks noChangeShapeType="1"/>
            </p:cNvSpPr>
            <p:nvPr/>
          </p:nvSpPr>
          <p:spPr bwMode="auto">
            <a:xfrm>
              <a:off x="5606660" y="3098605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20128" y="1983475"/>
            <a:ext cx="806188" cy="369332"/>
            <a:chOff x="5620128" y="1983475"/>
            <a:chExt cx="806188" cy="369332"/>
          </a:xfrm>
        </p:grpSpPr>
        <p:sp>
          <p:nvSpPr>
            <p:cNvPr id="266" name="Text Box 409"/>
            <p:cNvSpPr txBox="1">
              <a:spLocks noChangeArrowheads="1"/>
            </p:cNvSpPr>
            <p:nvPr/>
          </p:nvSpPr>
          <p:spPr bwMode="auto">
            <a:xfrm>
              <a:off x="5620128" y="1983475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Line 413"/>
            <p:cNvSpPr>
              <a:spLocks noChangeShapeType="1"/>
            </p:cNvSpPr>
            <p:nvPr/>
          </p:nvSpPr>
          <p:spPr bwMode="auto">
            <a:xfrm>
              <a:off x="5729338" y="2057594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499065" y="1380179"/>
            <a:ext cx="1470211" cy="887031"/>
            <a:chOff x="5499065" y="1380179"/>
            <a:chExt cx="1470211" cy="887031"/>
          </a:xfrm>
        </p:grpSpPr>
        <p:sp>
          <p:nvSpPr>
            <p:cNvPr id="269" name="Line 503"/>
            <p:cNvSpPr>
              <a:spLocks noChangeShapeType="1"/>
            </p:cNvSpPr>
            <p:nvPr/>
          </p:nvSpPr>
          <p:spPr bwMode="auto">
            <a:xfrm>
              <a:off x="5499065" y="1819655"/>
              <a:ext cx="9367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36" name="Rectangle 499"/>
            <p:cNvSpPr>
              <a:spLocks noChangeArrowheads="1"/>
            </p:cNvSpPr>
            <p:nvPr/>
          </p:nvSpPr>
          <p:spPr bwMode="auto">
            <a:xfrm>
              <a:off x="6608913" y="1380179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Line 502"/>
            <p:cNvSpPr>
              <a:spLocks noChangeShapeType="1"/>
            </p:cNvSpPr>
            <p:nvPr/>
          </p:nvSpPr>
          <p:spPr bwMode="auto">
            <a:xfrm>
              <a:off x="6306334" y="1466048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38" name="Line 503"/>
            <p:cNvSpPr>
              <a:spLocks noChangeShapeType="1"/>
            </p:cNvSpPr>
            <p:nvPr/>
          </p:nvSpPr>
          <p:spPr bwMode="auto">
            <a:xfrm>
              <a:off x="6446317" y="1683080"/>
              <a:ext cx="161010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63" name="Rectangle 499"/>
            <p:cNvSpPr>
              <a:spLocks noChangeArrowheads="1"/>
            </p:cNvSpPr>
            <p:nvPr/>
          </p:nvSpPr>
          <p:spPr bwMode="auto">
            <a:xfrm>
              <a:off x="6608913" y="1884235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Line 502"/>
            <p:cNvSpPr>
              <a:spLocks noChangeShapeType="1"/>
            </p:cNvSpPr>
            <p:nvPr/>
          </p:nvSpPr>
          <p:spPr bwMode="auto">
            <a:xfrm>
              <a:off x="6439818" y="1970104"/>
              <a:ext cx="167509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65" name="Line 503"/>
            <p:cNvSpPr>
              <a:spLocks noChangeShapeType="1"/>
            </p:cNvSpPr>
            <p:nvPr/>
          </p:nvSpPr>
          <p:spPr bwMode="auto">
            <a:xfrm>
              <a:off x="6306334" y="2187136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68" name="Line 503"/>
            <p:cNvSpPr>
              <a:spLocks noChangeShapeType="1"/>
            </p:cNvSpPr>
            <p:nvPr/>
          </p:nvSpPr>
          <p:spPr bwMode="auto">
            <a:xfrm flipH="1">
              <a:off x="6439818" y="1683080"/>
              <a:ext cx="0" cy="2870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72" name="Oval 516"/>
            <p:cNvSpPr>
              <a:spLocks noChangeAspect="1" noChangeArrowheads="1"/>
            </p:cNvSpPr>
            <p:nvPr/>
          </p:nvSpPr>
          <p:spPr bwMode="auto">
            <a:xfrm>
              <a:off x="6406166" y="1784736"/>
              <a:ext cx="65521" cy="65521"/>
            </a:xfrm>
            <a:prstGeom prst="ellipse">
              <a:avLst/>
            </a:prstGeom>
            <a:solidFill>
              <a:srgbClr val="000000"/>
            </a:solidFill>
            <a:ln w="28575" algn="ctr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87" name="Text Box 20"/>
          <p:cNvSpPr txBox="1">
            <a:spLocks noChangeArrowheads="1"/>
          </p:cNvSpPr>
          <p:nvPr/>
        </p:nvSpPr>
        <p:spPr bwMode="auto">
          <a:xfrm>
            <a:off x="5485676" y="3419338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88" name="Text Box 409"/>
          <p:cNvSpPr txBox="1">
            <a:spLocks noChangeArrowheads="1"/>
          </p:cNvSpPr>
          <p:nvPr/>
        </p:nvSpPr>
        <p:spPr bwMode="auto">
          <a:xfrm>
            <a:off x="5485676" y="3629820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512291" y="3964029"/>
            <a:ext cx="1037428" cy="369332"/>
            <a:chOff x="5512291" y="3964029"/>
            <a:chExt cx="1037428" cy="369332"/>
          </a:xfrm>
        </p:grpSpPr>
        <p:sp>
          <p:nvSpPr>
            <p:cNvPr id="289" name="Text Box 412"/>
            <p:cNvSpPr txBox="1">
              <a:spLocks noChangeArrowheads="1"/>
            </p:cNvSpPr>
            <p:nvPr/>
          </p:nvSpPr>
          <p:spPr bwMode="auto">
            <a:xfrm>
              <a:off x="5512291" y="3964029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Line 413"/>
            <p:cNvSpPr>
              <a:spLocks noChangeShapeType="1"/>
            </p:cNvSpPr>
            <p:nvPr/>
          </p:nvSpPr>
          <p:spPr bwMode="auto">
            <a:xfrm>
              <a:off x="5619886" y="4032291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501523" y="4254479"/>
            <a:ext cx="1146656" cy="369332"/>
            <a:chOff x="5501523" y="4254479"/>
            <a:chExt cx="1146656" cy="369332"/>
          </a:xfrm>
        </p:grpSpPr>
        <p:sp>
          <p:nvSpPr>
            <p:cNvPr id="291" name="Text Box 412"/>
            <p:cNvSpPr txBox="1">
              <a:spLocks noChangeArrowheads="1"/>
            </p:cNvSpPr>
            <p:nvPr/>
          </p:nvSpPr>
          <p:spPr bwMode="auto">
            <a:xfrm>
              <a:off x="5501523" y="4254479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Line 413"/>
            <p:cNvSpPr>
              <a:spLocks noChangeShapeType="1"/>
            </p:cNvSpPr>
            <p:nvPr/>
          </p:nvSpPr>
          <p:spPr bwMode="auto">
            <a:xfrm>
              <a:off x="5609118" y="4322741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93" name="圆角矩形 292"/>
          <p:cNvSpPr/>
          <p:nvPr/>
        </p:nvSpPr>
        <p:spPr bwMode="auto">
          <a:xfrm>
            <a:off x="7486152" y="3471094"/>
            <a:ext cx="1238559" cy="3188498"/>
          </a:xfrm>
          <a:prstGeom prst="roundRect">
            <a:avLst>
              <a:gd name="adj" fmla="val 920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7" name="Text Box 409"/>
          <p:cNvSpPr txBox="1">
            <a:spLocks noChangeArrowheads="1"/>
          </p:cNvSpPr>
          <p:nvPr/>
        </p:nvSpPr>
        <p:spPr bwMode="auto">
          <a:xfrm>
            <a:off x="5849136" y="4495893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12" name="Text Box 20"/>
          <p:cNvSpPr txBox="1">
            <a:spLocks noChangeArrowheads="1"/>
          </p:cNvSpPr>
          <p:nvPr/>
        </p:nvSpPr>
        <p:spPr bwMode="auto">
          <a:xfrm>
            <a:off x="5485675" y="5425900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13" name="Text Box 409"/>
          <p:cNvSpPr txBox="1">
            <a:spLocks noChangeArrowheads="1"/>
          </p:cNvSpPr>
          <p:nvPr/>
        </p:nvSpPr>
        <p:spPr bwMode="auto">
          <a:xfrm>
            <a:off x="5485676" y="563638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512291" y="5970591"/>
            <a:ext cx="1037428" cy="369332"/>
            <a:chOff x="5512291" y="5970591"/>
            <a:chExt cx="1037428" cy="369332"/>
          </a:xfrm>
        </p:grpSpPr>
        <p:sp>
          <p:nvSpPr>
            <p:cNvPr id="314" name="Text Box 412"/>
            <p:cNvSpPr txBox="1">
              <a:spLocks noChangeArrowheads="1"/>
            </p:cNvSpPr>
            <p:nvPr/>
          </p:nvSpPr>
          <p:spPr bwMode="auto">
            <a:xfrm>
              <a:off x="5512291" y="5970591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Line 413"/>
            <p:cNvSpPr>
              <a:spLocks noChangeShapeType="1"/>
            </p:cNvSpPr>
            <p:nvPr/>
          </p:nvSpPr>
          <p:spPr bwMode="auto">
            <a:xfrm>
              <a:off x="5619886" y="6038853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501523" y="6261041"/>
            <a:ext cx="1146656" cy="369332"/>
            <a:chOff x="5501523" y="6261041"/>
            <a:chExt cx="1146656" cy="369332"/>
          </a:xfrm>
        </p:grpSpPr>
        <p:sp>
          <p:nvSpPr>
            <p:cNvPr id="316" name="Text Box 412"/>
            <p:cNvSpPr txBox="1">
              <a:spLocks noChangeArrowheads="1"/>
            </p:cNvSpPr>
            <p:nvPr/>
          </p:nvSpPr>
          <p:spPr bwMode="auto">
            <a:xfrm>
              <a:off x="5501523" y="6261041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Line 413"/>
            <p:cNvSpPr>
              <a:spLocks noChangeShapeType="1"/>
            </p:cNvSpPr>
            <p:nvPr/>
          </p:nvSpPr>
          <p:spPr bwMode="auto">
            <a:xfrm>
              <a:off x="5609118" y="6329303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22586" y="5214173"/>
            <a:ext cx="806188" cy="369332"/>
            <a:chOff x="6005635" y="5214173"/>
            <a:chExt cx="806188" cy="369332"/>
          </a:xfrm>
        </p:grpSpPr>
        <p:sp>
          <p:nvSpPr>
            <p:cNvPr id="321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01523" y="4610877"/>
            <a:ext cx="1470211" cy="887031"/>
            <a:chOff x="5501523" y="4610877"/>
            <a:chExt cx="1470211" cy="887031"/>
          </a:xfrm>
        </p:grpSpPr>
        <p:sp>
          <p:nvSpPr>
            <p:cNvPr id="294" name="Rectangle 499"/>
            <p:cNvSpPr>
              <a:spLocks noChangeArrowheads="1"/>
            </p:cNvSpPr>
            <p:nvPr/>
          </p:nvSpPr>
          <p:spPr bwMode="auto">
            <a:xfrm>
              <a:off x="6611371" y="4610877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Line 502"/>
            <p:cNvSpPr>
              <a:spLocks noChangeShapeType="1"/>
            </p:cNvSpPr>
            <p:nvPr/>
          </p:nvSpPr>
          <p:spPr bwMode="auto">
            <a:xfrm>
              <a:off x="6308792" y="4696746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96" name="Line 503"/>
            <p:cNvSpPr>
              <a:spLocks noChangeShapeType="1"/>
            </p:cNvSpPr>
            <p:nvPr/>
          </p:nvSpPr>
          <p:spPr bwMode="auto">
            <a:xfrm>
              <a:off x="6448775" y="4913778"/>
              <a:ext cx="161010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18" name="Rectangle 499"/>
            <p:cNvSpPr>
              <a:spLocks noChangeArrowheads="1"/>
            </p:cNvSpPr>
            <p:nvPr/>
          </p:nvSpPr>
          <p:spPr bwMode="auto">
            <a:xfrm>
              <a:off x="6611371" y="5114933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Line 502"/>
            <p:cNvSpPr>
              <a:spLocks noChangeShapeType="1"/>
            </p:cNvSpPr>
            <p:nvPr/>
          </p:nvSpPr>
          <p:spPr bwMode="auto">
            <a:xfrm>
              <a:off x="6442276" y="5200802"/>
              <a:ext cx="167509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20" name="Line 503"/>
            <p:cNvSpPr>
              <a:spLocks noChangeShapeType="1"/>
            </p:cNvSpPr>
            <p:nvPr/>
          </p:nvSpPr>
          <p:spPr bwMode="auto">
            <a:xfrm>
              <a:off x="6308792" y="5417834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23" name="Line 503"/>
            <p:cNvSpPr>
              <a:spLocks noChangeShapeType="1"/>
            </p:cNvSpPr>
            <p:nvPr/>
          </p:nvSpPr>
          <p:spPr bwMode="auto">
            <a:xfrm flipH="1">
              <a:off x="6442276" y="4913778"/>
              <a:ext cx="0" cy="2870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24" name="Line 503"/>
            <p:cNvSpPr>
              <a:spLocks noChangeShapeType="1"/>
            </p:cNvSpPr>
            <p:nvPr/>
          </p:nvSpPr>
          <p:spPr bwMode="auto">
            <a:xfrm>
              <a:off x="5501523" y="5050353"/>
              <a:ext cx="9367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27" name="Oval 516"/>
            <p:cNvSpPr>
              <a:spLocks noChangeAspect="1" noChangeArrowheads="1"/>
            </p:cNvSpPr>
            <p:nvPr/>
          </p:nvSpPr>
          <p:spPr bwMode="auto">
            <a:xfrm>
              <a:off x="6408624" y="5015434"/>
              <a:ext cx="65521" cy="65521"/>
            </a:xfrm>
            <a:prstGeom prst="ellipse">
              <a:avLst/>
            </a:prstGeom>
            <a:solidFill>
              <a:srgbClr val="000000"/>
            </a:solidFill>
            <a:ln w="28575" algn="ctr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90" name="Rectangle 499"/>
          <p:cNvSpPr>
            <a:spLocks noChangeArrowheads="1"/>
          </p:cNvSpPr>
          <p:nvPr/>
        </p:nvSpPr>
        <p:spPr bwMode="auto">
          <a:xfrm>
            <a:off x="2137298" y="4656443"/>
            <a:ext cx="363674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1" name="Line 500"/>
          <p:cNvSpPr>
            <a:spLocks noChangeShapeType="1"/>
          </p:cNvSpPr>
          <p:nvPr/>
        </p:nvSpPr>
        <p:spPr bwMode="auto">
          <a:xfrm>
            <a:off x="2500972" y="4855499"/>
            <a:ext cx="4086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2" name="Line 502"/>
          <p:cNvSpPr>
            <a:spLocks noChangeShapeType="1"/>
          </p:cNvSpPr>
          <p:nvPr/>
        </p:nvSpPr>
        <p:spPr bwMode="auto">
          <a:xfrm>
            <a:off x="1368177" y="4728450"/>
            <a:ext cx="76713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3" name="Line 503"/>
          <p:cNvSpPr>
            <a:spLocks noChangeShapeType="1"/>
          </p:cNvSpPr>
          <p:nvPr/>
        </p:nvSpPr>
        <p:spPr bwMode="auto">
          <a:xfrm>
            <a:off x="1361145" y="4908262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4" name="Line 503"/>
          <p:cNvSpPr>
            <a:spLocks noChangeShapeType="1"/>
          </p:cNvSpPr>
          <p:nvPr/>
        </p:nvSpPr>
        <p:spPr bwMode="auto">
          <a:xfrm>
            <a:off x="2500973" y="5254224"/>
            <a:ext cx="40867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5" name="Rectangle 499"/>
          <p:cNvSpPr>
            <a:spLocks noChangeArrowheads="1"/>
          </p:cNvSpPr>
          <p:nvPr/>
        </p:nvSpPr>
        <p:spPr bwMode="auto">
          <a:xfrm>
            <a:off x="2137297" y="5517046"/>
            <a:ext cx="371833" cy="414801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6" name="Line 500"/>
          <p:cNvSpPr>
            <a:spLocks noChangeShapeType="1"/>
          </p:cNvSpPr>
          <p:nvPr/>
        </p:nvSpPr>
        <p:spPr bwMode="auto">
          <a:xfrm>
            <a:off x="2509130" y="5709677"/>
            <a:ext cx="40052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7" name="Line 502"/>
          <p:cNvSpPr>
            <a:spLocks noChangeShapeType="1"/>
          </p:cNvSpPr>
          <p:nvPr/>
        </p:nvSpPr>
        <p:spPr bwMode="auto">
          <a:xfrm>
            <a:off x="1777106" y="5590484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8" name="Line 503"/>
          <p:cNvSpPr>
            <a:spLocks noChangeShapeType="1"/>
          </p:cNvSpPr>
          <p:nvPr/>
        </p:nvSpPr>
        <p:spPr bwMode="auto">
          <a:xfrm>
            <a:off x="1777106" y="584634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9" name="Line 503"/>
          <p:cNvSpPr>
            <a:spLocks noChangeShapeType="1"/>
          </p:cNvSpPr>
          <p:nvPr/>
        </p:nvSpPr>
        <p:spPr bwMode="auto">
          <a:xfrm>
            <a:off x="1368178" y="6098922"/>
            <a:ext cx="154147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00" name="Line 503"/>
          <p:cNvSpPr>
            <a:spLocks noChangeShapeType="1"/>
          </p:cNvSpPr>
          <p:nvPr/>
        </p:nvSpPr>
        <p:spPr bwMode="auto">
          <a:xfrm>
            <a:off x="1368178" y="631494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01" name="Line 503"/>
          <p:cNvSpPr>
            <a:spLocks noChangeShapeType="1"/>
          </p:cNvSpPr>
          <p:nvPr/>
        </p:nvSpPr>
        <p:spPr bwMode="auto">
          <a:xfrm>
            <a:off x="1368178" y="653959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02" name="Text Box 409"/>
          <p:cNvSpPr txBox="1">
            <a:spLocks noChangeArrowheads="1"/>
          </p:cNvSpPr>
          <p:nvPr/>
        </p:nvSpPr>
        <p:spPr bwMode="auto">
          <a:xfrm>
            <a:off x="904825" y="451242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19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3" name="Text Box 409"/>
          <p:cNvSpPr txBox="1">
            <a:spLocks noChangeArrowheads="1"/>
          </p:cNvSpPr>
          <p:nvPr/>
        </p:nvSpPr>
        <p:spPr bwMode="auto">
          <a:xfrm>
            <a:off x="904825" y="46939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18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4" name="Text Box 409"/>
          <p:cNvSpPr txBox="1">
            <a:spLocks noChangeArrowheads="1"/>
          </p:cNvSpPr>
          <p:nvPr/>
        </p:nvSpPr>
        <p:spPr bwMode="auto">
          <a:xfrm>
            <a:off x="904825" y="4945943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17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758039" y="5405840"/>
            <a:ext cx="1182493" cy="369332"/>
            <a:chOff x="3195869" y="2795844"/>
            <a:chExt cx="1182493" cy="369332"/>
          </a:xfrm>
        </p:grpSpPr>
        <p:sp>
          <p:nvSpPr>
            <p:cNvPr id="406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755576" y="5658457"/>
            <a:ext cx="1182493" cy="369332"/>
            <a:chOff x="3486325" y="3290696"/>
            <a:chExt cx="1182493" cy="369332"/>
          </a:xfrm>
        </p:grpSpPr>
        <p:sp>
          <p:nvSpPr>
            <p:cNvPr id="409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411" name="Text Box 409"/>
          <p:cNvSpPr txBox="1">
            <a:spLocks noChangeArrowheads="1"/>
          </p:cNvSpPr>
          <p:nvPr/>
        </p:nvSpPr>
        <p:spPr bwMode="auto">
          <a:xfrm>
            <a:off x="904825" y="58656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2" name="Text Box 409"/>
          <p:cNvSpPr txBox="1">
            <a:spLocks noChangeArrowheads="1"/>
          </p:cNvSpPr>
          <p:nvPr/>
        </p:nvSpPr>
        <p:spPr bwMode="auto">
          <a:xfrm>
            <a:off x="904825" y="609016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14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3" name="Text Box 409"/>
          <p:cNvSpPr txBox="1">
            <a:spLocks noChangeArrowheads="1"/>
          </p:cNvSpPr>
          <p:nvPr/>
        </p:nvSpPr>
        <p:spPr bwMode="auto">
          <a:xfrm>
            <a:off x="904825" y="632493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14" name="Rectangle 305"/>
          <p:cNvSpPr>
            <a:spLocks noChangeArrowheads="1"/>
          </p:cNvSpPr>
          <p:nvPr/>
        </p:nvSpPr>
        <p:spPr bwMode="auto">
          <a:xfrm>
            <a:off x="2909651" y="4707895"/>
            <a:ext cx="895592" cy="1986370"/>
          </a:xfrm>
          <a:prstGeom prst="rect">
            <a:avLst/>
          </a:prstGeom>
          <a:solidFill>
            <a:srgbClr val="FFEB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15" name="Text Box 409"/>
          <p:cNvSpPr txBox="1">
            <a:spLocks noChangeArrowheads="1"/>
          </p:cNvSpPr>
          <p:nvPr/>
        </p:nvSpPr>
        <p:spPr bwMode="auto">
          <a:xfrm>
            <a:off x="2878562" y="467566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8561" y="5082500"/>
            <a:ext cx="679534" cy="369332"/>
            <a:chOff x="4030595" y="5221553"/>
            <a:chExt cx="679534" cy="369332"/>
          </a:xfrm>
        </p:grpSpPr>
        <p:sp>
          <p:nvSpPr>
            <p:cNvPr id="416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A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17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2880564" y="5529410"/>
            <a:ext cx="679534" cy="369332"/>
            <a:chOff x="4030595" y="5221553"/>
            <a:chExt cx="679534" cy="369332"/>
          </a:xfrm>
        </p:grpSpPr>
        <p:sp>
          <p:nvSpPr>
            <p:cNvPr id="419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B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20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924347" y="588572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/>
              <a:t>C</a:t>
            </a:r>
            <a:endParaRPr lang="zh-CN" altLang="en-US" sz="1800" b="1" dirty="0"/>
          </a:p>
        </p:txBody>
      </p:sp>
      <p:sp>
        <p:nvSpPr>
          <p:cNvPr id="421" name="矩形 420"/>
          <p:cNvSpPr/>
          <p:nvPr/>
        </p:nvSpPr>
        <p:spPr>
          <a:xfrm>
            <a:off x="2924347" y="61248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B</a:t>
            </a:r>
            <a:endParaRPr lang="zh-CN" altLang="en-US" sz="1800" b="1" dirty="0"/>
          </a:p>
        </p:txBody>
      </p:sp>
      <p:sp>
        <p:nvSpPr>
          <p:cNvPr id="422" name="矩形 421"/>
          <p:cNvSpPr/>
          <p:nvPr/>
        </p:nvSpPr>
        <p:spPr>
          <a:xfrm>
            <a:off x="2924347" y="63472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A</a:t>
            </a:r>
            <a:endParaRPr lang="zh-CN" altLang="en-US" sz="1800" b="1" dirty="0"/>
          </a:p>
        </p:txBody>
      </p:sp>
      <p:sp>
        <p:nvSpPr>
          <p:cNvPr id="423" name="Text Box 409"/>
          <p:cNvSpPr txBox="1">
            <a:spLocks noChangeArrowheads="1"/>
          </p:cNvSpPr>
          <p:nvPr/>
        </p:nvSpPr>
        <p:spPr bwMode="auto">
          <a:xfrm>
            <a:off x="3430643" y="4869160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4" name="Line 413"/>
          <p:cNvSpPr>
            <a:spLocks noChangeShapeType="1"/>
          </p:cNvSpPr>
          <p:nvPr/>
        </p:nvSpPr>
        <p:spPr bwMode="auto">
          <a:xfrm>
            <a:off x="3519926" y="4946375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25" name="Text Box 409"/>
          <p:cNvSpPr txBox="1">
            <a:spLocks noChangeArrowheads="1"/>
          </p:cNvSpPr>
          <p:nvPr/>
        </p:nvSpPr>
        <p:spPr bwMode="auto">
          <a:xfrm>
            <a:off x="3439714" y="515719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2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6" name="Line 413"/>
          <p:cNvSpPr>
            <a:spLocks noChangeShapeType="1"/>
          </p:cNvSpPr>
          <p:nvPr/>
        </p:nvSpPr>
        <p:spPr bwMode="auto">
          <a:xfrm>
            <a:off x="3528997" y="523440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28" name="Line 309"/>
          <p:cNvSpPr>
            <a:spLocks noChangeShapeType="1"/>
          </p:cNvSpPr>
          <p:nvPr/>
        </p:nvSpPr>
        <p:spPr bwMode="auto">
          <a:xfrm flipV="1">
            <a:off x="3805243" y="5697755"/>
            <a:ext cx="647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33" name="Text Box 315"/>
          <p:cNvSpPr txBox="1">
            <a:spLocks noChangeArrowheads="1"/>
          </p:cNvSpPr>
          <p:nvPr/>
        </p:nvSpPr>
        <p:spPr bwMode="auto">
          <a:xfrm>
            <a:off x="3812293" y="5979310"/>
            <a:ext cx="931913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74LS138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9" name="Text Box 519"/>
          <p:cNvSpPr txBox="1">
            <a:spLocks noChangeArrowheads="1"/>
          </p:cNvSpPr>
          <p:nvPr/>
        </p:nvSpPr>
        <p:spPr bwMode="auto">
          <a:xfrm>
            <a:off x="4266381" y="6346123"/>
            <a:ext cx="691462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译码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4" name="Text Box 409"/>
          <p:cNvSpPr txBox="1">
            <a:spLocks noChangeArrowheads="1"/>
          </p:cNvSpPr>
          <p:nvPr/>
        </p:nvSpPr>
        <p:spPr bwMode="auto">
          <a:xfrm>
            <a:off x="903154" y="512568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16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78" name="Line 503"/>
          <p:cNvSpPr>
            <a:spLocks noChangeShapeType="1"/>
          </p:cNvSpPr>
          <p:nvPr/>
        </p:nvSpPr>
        <p:spPr bwMode="auto">
          <a:xfrm>
            <a:off x="1361145" y="5173968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79" name="Line 503"/>
          <p:cNvSpPr>
            <a:spLocks noChangeShapeType="1"/>
          </p:cNvSpPr>
          <p:nvPr/>
        </p:nvSpPr>
        <p:spPr bwMode="auto">
          <a:xfrm>
            <a:off x="1361145" y="5341043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34" name="Rectangle 499"/>
          <p:cNvSpPr>
            <a:spLocks noChangeArrowheads="1"/>
          </p:cNvSpPr>
          <p:nvPr/>
        </p:nvSpPr>
        <p:spPr bwMode="auto">
          <a:xfrm>
            <a:off x="2137296" y="5081102"/>
            <a:ext cx="365210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1600" b="1" kern="0" dirty="0">
                <a:solidFill>
                  <a:srgbClr val="000000"/>
                </a:solidFill>
              </a:rPr>
              <a:t>1</a:t>
            </a:r>
            <a:endParaRPr lang="en-US" altLang="zh-CN" sz="1600" b="1" kern="0" dirty="0">
              <a:solidFill>
                <a:srgbClr val="000000"/>
              </a:solidFill>
            </a:endParaRPr>
          </a:p>
        </p:txBody>
      </p:sp>
      <p:sp>
        <p:nvSpPr>
          <p:cNvPr id="445" name="Text Box 409"/>
          <p:cNvSpPr txBox="1">
            <a:spLocks noChangeArrowheads="1"/>
          </p:cNvSpPr>
          <p:nvPr/>
        </p:nvSpPr>
        <p:spPr bwMode="auto">
          <a:xfrm>
            <a:off x="3449171" y="551723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3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46" name="Line 413"/>
          <p:cNvSpPr>
            <a:spLocks noChangeShapeType="1"/>
          </p:cNvSpPr>
          <p:nvPr/>
        </p:nvSpPr>
        <p:spPr bwMode="auto">
          <a:xfrm>
            <a:off x="3538454" y="559444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47" name="Line 502"/>
          <p:cNvSpPr>
            <a:spLocks noChangeShapeType="1"/>
          </p:cNvSpPr>
          <p:nvPr/>
        </p:nvSpPr>
        <p:spPr bwMode="auto">
          <a:xfrm>
            <a:off x="3804891" y="5074443"/>
            <a:ext cx="128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48" name="Line 502"/>
          <p:cNvSpPr>
            <a:spLocks noChangeShapeType="1"/>
          </p:cNvSpPr>
          <p:nvPr/>
        </p:nvSpPr>
        <p:spPr bwMode="auto">
          <a:xfrm>
            <a:off x="3804891" y="5336492"/>
            <a:ext cx="128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49" name="Rectangle 499"/>
          <p:cNvSpPr>
            <a:spLocks noChangeArrowheads="1"/>
          </p:cNvSpPr>
          <p:nvPr/>
        </p:nvSpPr>
        <p:spPr bwMode="auto">
          <a:xfrm>
            <a:off x="3938787" y="4990344"/>
            <a:ext cx="289182" cy="435556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0" name="Line 309"/>
          <p:cNvSpPr>
            <a:spLocks noChangeShapeType="1"/>
          </p:cNvSpPr>
          <p:nvPr/>
        </p:nvSpPr>
        <p:spPr bwMode="auto">
          <a:xfrm flipV="1">
            <a:off x="4227969" y="5209855"/>
            <a:ext cx="22434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51" name="Text Box 409"/>
          <p:cNvSpPr txBox="1">
            <a:spLocks noChangeArrowheads="1"/>
          </p:cNvSpPr>
          <p:nvPr/>
        </p:nvSpPr>
        <p:spPr bwMode="auto">
          <a:xfrm>
            <a:off x="4383135" y="5010302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2" name="Text Box 409"/>
          <p:cNvSpPr txBox="1">
            <a:spLocks noChangeArrowheads="1"/>
          </p:cNvSpPr>
          <p:nvPr/>
        </p:nvSpPr>
        <p:spPr bwMode="auto">
          <a:xfrm>
            <a:off x="4389566" y="5499401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3" name="Text Box 409"/>
          <p:cNvSpPr txBox="1">
            <a:spLocks noChangeArrowheads="1"/>
          </p:cNvSpPr>
          <p:nvPr/>
        </p:nvSpPr>
        <p:spPr bwMode="auto">
          <a:xfrm>
            <a:off x="5308308" y="4756986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4" name="Text Box 409"/>
          <p:cNvSpPr txBox="1">
            <a:spLocks noChangeArrowheads="1"/>
          </p:cNvSpPr>
          <p:nvPr/>
        </p:nvSpPr>
        <p:spPr bwMode="auto">
          <a:xfrm>
            <a:off x="5098780" y="1524008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10481" y="1160569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5" name="矩形 454"/>
          <p:cNvSpPr/>
          <p:nvPr/>
        </p:nvSpPr>
        <p:spPr>
          <a:xfrm>
            <a:off x="8110481" y="2763238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93788" y="3447527"/>
            <a:ext cx="2479996" cy="1593310"/>
            <a:chOff x="6493788" y="3447527"/>
            <a:chExt cx="2479996" cy="1593310"/>
          </a:xfrm>
        </p:grpSpPr>
        <p:sp>
          <p:nvSpPr>
            <p:cNvPr id="273" name="AutoShape 316"/>
            <p:cNvSpPr>
              <a:spLocks noChangeArrowheads="1"/>
            </p:cNvSpPr>
            <p:nvPr/>
          </p:nvSpPr>
          <p:spPr bwMode="auto">
            <a:xfrm flipH="1">
              <a:off x="6582591" y="3808892"/>
              <a:ext cx="1086457" cy="133032"/>
            </a:xfrm>
            <a:prstGeom prst="leftArrow">
              <a:avLst>
                <a:gd name="adj1" fmla="val 35296"/>
                <a:gd name="adj2" fmla="val 97049"/>
              </a:avLst>
            </a:prstGeom>
            <a:solidFill>
              <a:srgbClr val="0066FF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74" name="Rectangle 305"/>
            <p:cNvSpPr>
              <a:spLocks noChangeArrowheads="1"/>
            </p:cNvSpPr>
            <p:nvPr/>
          </p:nvSpPr>
          <p:spPr bwMode="auto">
            <a:xfrm>
              <a:off x="7671509" y="3516275"/>
              <a:ext cx="936625" cy="1462237"/>
            </a:xfrm>
            <a:prstGeom prst="rect">
              <a:avLst/>
            </a:prstGeom>
            <a:solidFill>
              <a:srgbClr val="CCFF99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75" name="Text Box 306"/>
            <p:cNvSpPr txBox="1">
              <a:spLocks noChangeArrowheads="1"/>
            </p:cNvSpPr>
            <p:nvPr/>
          </p:nvSpPr>
          <p:spPr bwMode="auto">
            <a:xfrm>
              <a:off x="7600072" y="3447527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Text Box 307"/>
            <p:cNvSpPr txBox="1">
              <a:spLocks noChangeArrowheads="1"/>
            </p:cNvSpPr>
            <p:nvPr/>
          </p:nvSpPr>
          <p:spPr bwMode="auto">
            <a:xfrm>
              <a:off x="7600072" y="3670316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Text Box 308"/>
            <p:cNvSpPr txBox="1">
              <a:spLocks noChangeArrowheads="1"/>
            </p:cNvSpPr>
            <p:nvPr/>
          </p:nvSpPr>
          <p:spPr bwMode="auto">
            <a:xfrm>
              <a:off x="7621588" y="4249937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Text Box 311"/>
            <p:cNvSpPr txBox="1">
              <a:spLocks noChangeArrowheads="1"/>
            </p:cNvSpPr>
            <p:nvPr/>
          </p:nvSpPr>
          <p:spPr bwMode="auto">
            <a:xfrm>
              <a:off x="7633214" y="4612850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Line 313"/>
            <p:cNvSpPr>
              <a:spLocks noChangeShapeType="1"/>
            </p:cNvSpPr>
            <p:nvPr/>
          </p:nvSpPr>
          <p:spPr bwMode="auto">
            <a:xfrm>
              <a:off x="7727044" y="4688307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0" name="Line 314"/>
            <p:cNvSpPr>
              <a:spLocks noChangeShapeType="1"/>
            </p:cNvSpPr>
            <p:nvPr/>
          </p:nvSpPr>
          <p:spPr bwMode="auto">
            <a:xfrm>
              <a:off x="7715250" y="4326137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1" name="Text Box 318"/>
            <p:cNvSpPr txBox="1">
              <a:spLocks noChangeArrowheads="1"/>
            </p:cNvSpPr>
            <p:nvPr/>
          </p:nvSpPr>
          <p:spPr bwMode="auto">
            <a:xfrm>
              <a:off x="7638172" y="3985703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Line 319"/>
            <p:cNvSpPr>
              <a:spLocks noChangeShapeType="1"/>
            </p:cNvSpPr>
            <p:nvPr/>
          </p:nvSpPr>
          <p:spPr bwMode="auto">
            <a:xfrm>
              <a:off x="7741359" y="4061903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3" name="左右箭头 282"/>
            <p:cNvSpPr/>
            <p:nvPr/>
          </p:nvSpPr>
          <p:spPr bwMode="auto">
            <a:xfrm>
              <a:off x="6549375" y="3559116"/>
              <a:ext cx="1119674" cy="152870"/>
            </a:xfrm>
            <a:prstGeom prst="leftRightArrow">
              <a:avLst>
                <a:gd name="adj1" fmla="val 35797"/>
                <a:gd name="adj2" fmla="val 76037"/>
              </a:avLst>
            </a:prstGeom>
            <a:solidFill>
              <a:srgbClr val="00CC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4" name="Line 309"/>
            <p:cNvSpPr>
              <a:spLocks noChangeShapeType="1"/>
            </p:cNvSpPr>
            <p:nvPr/>
          </p:nvSpPr>
          <p:spPr bwMode="auto">
            <a:xfrm flipV="1">
              <a:off x="6493788" y="4158480"/>
              <a:ext cx="11752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5" name="Line 309"/>
            <p:cNvSpPr>
              <a:spLocks noChangeShapeType="1"/>
            </p:cNvSpPr>
            <p:nvPr/>
          </p:nvSpPr>
          <p:spPr bwMode="auto">
            <a:xfrm flipV="1">
              <a:off x="6549375" y="4425850"/>
              <a:ext cx="1119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6" name="Line 309"/>
            <p:cNvSpPr>
              <a:spLocks noChangeShapeType="1"/>
            </p:cNvSpPr>
            <p:nvPr/>
          </p:nvSpPr>
          <p:spPr bwMode="auto">
            <a:xfrm flipV="1">
              <a:off x="6970677" y="4797895"/>
              <a:ext cx="6983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ker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6" name="矩形 455"/>
            <p:cNvSpPr/>
            <p:nvPr/>
          </p:nvSpPr>
          <p:spPr>
            <a:xfrm>
              <a:off x="8109445" y="4394506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6600"/>
                  </a:solidFill>
                </a:rPr>
                <a:t>4KB</a:t>
              </a:r>
              <a:endParaRPr lang="en-US" altLang="zh-CN" sz="1800" b="1" dirty="0">
                <a:solidFill>
                  <a:srgbClr val="006600"/>
                </a:solidFill>
              </a:endParaRPr>
            </a:p>
            <a:p>
              <a:r>
                <a:rPr lang="en-US" altLang="zh-CN" sz="1800" b="1" dirty="0">
                  <a:solidFill>
                    <a:srgbClr val="006600"/>
                  </a:solidFill>
                </a:rPr>
                <a:t>SRAM</a:t>
              </a:r>
              <a:endParaRPr lang="zh-CN" altLang="en-US" sz="1800" b="1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93788" y="5115791"/>
            <a:ext cx="2479996" cy="1526410"/>
            <a:chOff x="6493788" y="5115791"/>
            <a:chExt cx="2479996" cy="1526410"/>
          </a:xfrm>
        </p:grpSpPr>
        <p:sp>
          <p:nvSpPr>
            <p:cNvPr id="328" name="Rectangle 305"/>
            <p:cNvSpPr>
              <a:spLocks noChangeArrowheads="1"/>
            </p:cNvSpPr>
            <p:nvPr/>
          </p:nvSpPr>
          <p:spPr bwMode="auto">
            <a:xfrm>
              <a:off x="7671509" y="5115791"/>
              <a:ext cx="936625" cy="146223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98" name="AutoShape 316"/>
            <p:cNvSpPr>
              <a:spLocks noChangeArrowheads="1"/>
            </p:cNvSpPr>
            <p:nvPr/>
          </p:nvSpPr>
          <p:spPr bwMode="auto">
            <a:xfrm flipH="1">
              <a:off x="6582591" y="5815454"/>
              <a:ext cx="1086455" cy="133032"/>
            </a:xfrm>
            <a:prstGeom prst="leftArrow">
              <a:avLst>
                <a:gd name="adj1" fmla="val 35296"/>
                <a:gd name="adj2" fmla="val 97049"/>
              </a:avLst>
            </a:prstGeom>
            <a:solidFill>
              <a:srgbClr val="0066FF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0" name="Text Box 306"/>
            <p:cNvSpPr txBox="1">
              <a:spLocks noChangeArrowheads="1"/>
            </p:cNvSpPr>
            <p:nvPr/>
          </p:nvSpPr>
          <p:spPr bwMode="auto">
            <a:xfrm>
              <a:off x="7600072" y="5454089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Text Box 307"/>
            <p:cNvSpPr txBox="1">
              <a:spLocks noChangeArrowheads="1"/>
            </p:cNvSpPr>
            <p:nvPr/>
          </p:nvSpPr>
          <p:spPr bwMode="auto">
            <a:xfrm>
              <a:off x="7600072" y="5676878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Text Box 308"/>
            <p:cNvSpPr txBox="1">
              <a:spLocks noChangeArrowheads="1"/>
            </p:cNvSpPr>
            <p:nvPr/>
          </p:nvSpPr>
          <p:spPr bwMode="auto">
            <a:xfrm>
              <a:off x="7621588" y="6256499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Text Box 311"/>
            <p:cNvSpPr txBox="1">
              <a:spLocks noChangeArrowheads="1"/>
            </p:cNvSpPr>
            <p:nvPr/>
          </p:nvSpPr>
          <p:spPr bwMode="auto">
            <a:xfrm>
              <a:off x="7633214" y="5116906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Line 313"/>
            <p:cNvSpPr>
              <a:spLocks noChangeShapeType="1"/>
            </p:cNvSpPr>
            <p:nvPr/>
          </p:nvSpPr>
          <p:spPr bwMode="auto">
            <a:xfrm>
              <a:off x="7727044" y="5192363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5" name="Line 314"/>
            <p:cNvSpPr>
              <a:spLocks noChangeShapeType="1"/>
            </p:cNvSpPr>
            <p:nvPr/>
          </p:nvSpPr>
          <p:spPr bwMode="auto">
            <a:xfrm>
              <a:off x="7715250" y="6332699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6" name="Text Box 318"/>
            <p:cNvSpPr txBox="1">
              <a:spLocks noChangeArrowheads="1"/>
            </p:cNvSpPr>
            <p:nvPr/>
          </p:nvSpPr>
          <p:spPr bwMode="auto">
            <a:xfrm>
              <a:off x="7638172" y="5992265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Line 319"/>
            <p:cNvSpPr>
              <a:spLocks noChangeShapeType="1"/>
            </p:cNvSpPr>
            <p:nvPr/>
          </p:nvSpPr>
          <p:spPr bwMode="auto">
            <a:xfrm>
              <a:off x="7741359" y="6068465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8" name="左右箭头 307"/>
            <p:cNvSpPr/>
            <p:nvPr/>
          </p:nvSpPr>
          <p:spPr bwMode="auto">
            <a:xfrm>
              <a:off x="6549375" y="5565678"/>
              <a:ext cx="1119672" cy="152870"/>
            </a:xfrm>
            <a:prstGeom prst="leftRightArrow">
              <a:avLst>
                <a:gd name="adj1" fmla="val 35797"/>
                <a:gd name="adj2" fmla="val 76037"/>
              </a:avLst>
            </a:prstGeom>
            <a:solidFill>
              <a:srgbClr val="FF66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9" name="Line 309"/>
            <p:cNvSpPr>
              <a:spLocks noChangeShapeType="1"/>
            </p:cNvSpPr>
            <p:nvPr/>
          </p:nvSpPr>
          <p:spPr bwMode="auto">
            <a:xfrm flipV="1">
              <a:off x="6493788" y="6165042"/>
              <a:ext cx="117525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10" name="Line 309"/>
            <p:cNvSpPr>
              <a:spLocks noChangeShapeType="1"/>
            </p:cNvSpPr>
            <p:nvPr/>
          </p:nvSpPr>
          <p:spPr bwMode="auto">
            <a:xfrm flipV="1">
              <a:off x="6549375" y="6432412"/>
              <a:ext cx="11196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11" name="Line 309"/>
            <p:cNvSpPr>
              <a:spLocks noChangeShapeType="1"/>
            </p:cNvSpPr>
            <p:nvPr/>
          </p:nvSpPr>
          <p:spPr bwMode="auto">
            <a:xfrm flipV="1">
              <a:off x="6970677" y="5301951"/>
              <a:ext cx="6983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ker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7" name="矩形 456"/>
            <p:cNvSpPr/>
            <p:nvPr/>
          </p:nvSpPr>
          <p:spPr>
            <a:xfrm>
              <a:off x="8109445" y="5995870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6600"/>
                  </a:solidFill>
                </a:rPr>
                <a:t>4KB</a:t>
              </a:r>
              <a:endParaRPr lang="en-US" altLang="zh-CN" sz="1800" b="1" dirty="0">
                <a:solidFill>
                  <a:srgbClr val="006600"/>
                </a:solidFill>
              </a:endParaRPr>
            </a:p>
            <a:p>
              <a:r>
                <a:rPr lang="en-US" altLang="zh-CN" sz="1800" b="1" dirty="0">
                  <a:solidFill>
                    <a:srgbClr val="006600"/>
                  </a:solidFill>
                </a:rPr>
                <a:t>SRAM</a:t>
              </a:r>
              <a:endParaRPr lang="zh-CN" altLang="en-US" sz="1800" b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458" name="Text Box 315"/>
          <p:cNvSpPr txBox="1">
            <a:spLocks noChangeArrowheads="1"/>
          </p:cNvSpPr>
          <p:nvPr/>
        </p:nvSpPr>
        <p:spPr bwMode="auto">
          <a:xfrm rot="5400000">
            <a:off x="4798854" y="556485"/>
            <a:ext cx="105521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SRAM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3830562" y="5693032"/>
            <a:ext cx="1600983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5436120" y="5063278"/>
            <a:ext cx="0" cy="629754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36120" y="5053102"/>
            <a:ext cx="99972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5" name="直接连接符 324"/>
          <p:cNvCxnSpPr/>
          <p:nvPr/>
        </p:nvCxnSpPr>
        <p:spPr bwMode="auto">
          <a:xfrm>
            <a:off x="5220090" y="1819703"/>
            <a:ext cx="121575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直接连接符 325"/>
          <p:cNvCxnSpPr/>
          <p:nvPr/>
        </p:nvCxnSpPr>
        <p:spPr bwMode="auto">
          <a:xfrm>
            <a:off x="4253948" y="5208122"/>
            <a:ext cx="96614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直接连接符 426"/>
          <p:cNvCxnSpPr/>
          <p:nvPr/>
        </p:nvCxnSpPr>
        <p:spPr bwMode="auto">
          <a:xfrm flipV="1">
            <a:off x="5220090" y="1828929"/>
            <a:ext cx="0" cy="3379193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1" name="表格 430"/>
          <p:cNvGraphicFramePr>
            <a:graphicFrameLocks noGrp="1"/>
          </p:cNvGraphicFramePr>
          <p:nvPr/>
        </p:nvGraphicFramePr>
        <p:xfrm>
          <a:off x="323410" y="1988800"/>
          <a:ext cx="4577925" cy="2169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175"/>
                <a:gridCol w="416175"/>
                <a:gridCol w="416175"/>
                <a:gridCol w="416175"/>
                <a:gridCol w="416175"/>
                <a:gridCol w="416175"/>
                <a:gridCol w="416175"/>
                <a:gridCol w="416175"/>
                <a:gridCol w="416175"/>
                <a:gridCol w="416175"/>
                <a:gridCol w="416175"/>
              </a:tblGrid>
              <a:tr h="340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baseline="-25000" dirty="0">
                          <a:latin typeface="+mn-lt"/>
                        </a:rPr>
                        <a:t>19</a:t>
                      </a:r>
                      <a:endParaRPr lang="zh-CN" altLang="en-US" sz="2000" b="1" baseline="-250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en-US" altLang="zh-CN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32" name="矩形 431"/>
          <p:cNvSpPr/>
          <p:nvPr/>
        </p:nvSpPr>
        <p:spPr bwMode="auto">
          <a:xfrm>
            <a:off x="2025096" y="2376944"/>
            <a:ext cx="1175591" cy="531144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5" name="矩形 434"/>
          <p:cNvSpPr/>
          <p:nvPr/>
        </p:nvSpPr>
        <p:spPr bwMode="auto">
          <a:xfrm>
            <a:off x="2025096" y="2985666"/>
            <a:ext cx="1175591" cy="531144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2" name="矩形 441"/>
          <p:cNvSpPr/>
          <p:nvPr/>
        </p:nvSpPr>
        <p:spPr bwMode="auto">
          <a:xfrm>
            <a:off x="2025096" y="3594388"/>
            <a:ext cx="1175591" cy="531144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3" name="圆角矩形 5"/>
          <p:cNvSpPr/>
          <p:nvPr/>
        </p:nvSpPr>
        <p:spPr bwMode="auto">
          <a:xfrm>
            <a:off x="2856717" y="2364204"/>
            <a:ext cx="1626073" cy="1169967"/>
          </a:xfrm>
          <a:prstGeom prst="roundRect">
            <a:avLst>
              <a:gd name="adj" fmla="val 9920"/>
            </a:avLst>
          </a:prstGeom>
          <a:noFill/>
          <a:ln w="28575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4" name="圆角矩形 5"/>
          <p:cNvSpPr/>
          <p:nvPr/>
        </p:nvSpPr>
        <p:spPr bwMode="auto">
          <a:xfrm>
            <a:off x="3270537" y="3587943"/>
            <a:ext cx="1212253" cy="564673"/>
          </a:xfrm>
          <a:prstGeom prst="roundRect">
            <a:avLst>
              <a:gd name="adj" fmla="val 15003"/>
            </a:avLst>
          </a:prstGeom>
          <a:noFill/>
          <a:ln w="28575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" name="文本框 470"/>
          <p:cNvSpPr txBox="1"/>
          <p:nvPr/>
        </p:nvSpPr>
        <p:spPr bwMode="auto">
          <a:xfrm>
            <a:off x="380712" y="304141"/>
            <a:ext cx="4296369" cy="156966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片；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片。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构成</a:t>
            </a:r>
            <a:r>
              <a:rPr lang="en-US" altLang="zh-CN" sz="2400" dirty="0">
                <a:solidFill>
                  <a:srgbClr val="D60093"/>
                </a:solidFill>
              </a:rPr>
              <a:t>8086</a:t>
            </a:r>
            <a:r>
              <a:rPr lang="zh-CN" altLang="en-US" sz="2400" dirty="0">
                <a:solidFill>
                  <a:srgbClr val="D60093"/>
                </a:solidFill>
              </a:rPr>
              <a:t>系统</a:t>
            </a:r>
            <a:r>
              <a:rPr lang="zh-CN" altLang="en-US" sz="2400" dirty="0"/>
              <a:t>内存，</a:t>
            </a:r>
            <a:endParaRPr lang="en-US" altLang="zh-CN" sz="2400" dirty="0"/>
          </a:p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地址范围</a:t>
            </a:r>
            <a:r>
              <a:rPr lang="en-US" altLang="zh-CN" sz="2400" dirty="0">
                <a:solidFill>
                  <a:srgbClr val="C00000"/>
                </a:solidFill>
              </a:rPr>
              <a:t>C2000H</a:t>
            </a:r>
            <a:r>
              <a:rPr lang="zh-CN" altLang="en-US" sz="2400" dirty="0"/>
              <a:t>～</a:t>
            </a:r>
            <a:r>
              <a:rPr lang="en-US" altLang="zh-CN" sz="2400" dirty="0">
                <a:solidFill>
                  <a:srgbClr val="C00000"/>
                </a:solidFill>
              </a:rPr>
              <a:t>C7FFFH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8086/8088 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62950" cy="511264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66"/>
                </a:solidFill>
              </a:rPr>
              <a:t>8086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0000FF"/>
                </a:solidFill>
              </a:rPr>
              <a:t>8088 </a:t>
            </a:r>
            <a:r>
              <a:rPr lang="zh-CN" altLang="en-US" dirty="0"/>
              <a:t>最大模式下 系统总线信号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/>
              <a:t>访问内存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分段、分体</a:t>
            </a:r>
            <a:r>
              <a:rPr lang="en-US" altLang="zh-CN">
                <a:latin typeface="+mn-ea"/>
              </a:rPr>
              <a:t>)</a:t>
            </a:r>
            <a:r>
              <a:rPr lang="zh-CN" altLang="en-US"/>
              <a:t>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FF0066"/>
                </a:solidFill>
                <a:ea typeface="+mn-ea"/>
              </a:rPr>
              <a:t>8086</a:t>
            </a:r>
            <a:r>
              <a:rPr lang="zh-CN" altLang="en-US" dirty="0">
                <a:solidFill>
                  <a:srgbClr val="FF0066"/>
                </a:solidFill>
                <a:ea typeface="+mn-ea"/>
              </a:rPr>
              <a:t>：</a:t>
            </a:r>
            <a:r>
              <a:rPr lang="en-US" altLang="zh-CN" dirty="0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 dirty="0">
                <a:solidFill>
                  <a:srgbClr val="FF0066"/>
                </a:solidFill>
                <a:ea typeface="+mn-ea"/>
              </a:rPr>
              <a:t>0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7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 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、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0 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；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8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15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 、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BHE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；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1</a:t>
            </a:r>
            <a:r>
              <a:rPr lang="zh-CN" altLang="en-US" dirty="0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 dirty="0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 dirty="0">
                <a:solidFill>
                  <a:srgbClr val="FF0066"/>
                </a:solidFill>
                <a:ea typeface="+mn-ea"/>
              </a:rPr>
              <a:t>19 </a:t>
            </a:r>
            <a:r>
              <a:rPr lang="zh-CN" altLang="en-US" dirty="0">
                <a:solidFill>
                  <a:srgbClr val="FF0066"/>
                </a:solidFill>
                <a:ea typeface="+mn-ea"/>
              </a:rPr>
              <a:t>。</a:t>
            </a:r>
            <a:br>
              <a:rPr lang="en-US" altLang="zh-CN" baseline="-25000" dirty="0">
                <a:solidFill>
                  <a:srgbClr val="FF0066"/>
                </a:solidFill>
                <a:ea typeface="+mn-ea"/>
              </a:rPr>
            </a:br>
            <a:r>
              <a:rPr lang="en-US" altLang="zh-CN" dirty="0">
                <a:solidFill>
                  <a:srgbClr val="0000FF"/>
                </a:solidFill>
                <a:ea typeface="+mn-ea"/>
              </a:rPr>
              <a:t>8088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：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～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7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；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0</a:t>
            </a:r>
            <a:r>
              <a:rPr lang="zh-CN" altLang="en-US">
                <a:solidFill>
                  <a:srgbClr val="0000FF"/>
                </a:solidFill>
                <a:ea typeface="+mn-ea"/>
              </a:rPr>
              <a:t>～</a:t>
            </a:r>
            <a:r>
              <a:rPr lang="en-US" altLang="zh-CN">
                <a:solidFill>
                  <a:srgbClr val="0000FF"/>
                </a:solidFill>
                <a:ea typeface="+mn-ea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ea typeface="+mn-ea"/>
              </a:rPr>
              <a:t>19 </a:t>
            </a:r>
            <a:r>
              <a:rPr lang="zh-CN" altLang="en-US">
                <a:solidFill>
                  <a:srgbClr val="0000FF"/>
                </a:solidFill>
                <a:ea typeface="+mn-ea"/>
              </a:rPr>
              <a:t>。</a:t>
            </a:r>
            <a:endParaRPr lang="en-US" altLang="zh-CN" dirty="0">
              <a:solidFill>
                <a:srgbClr val="0000FF"/>
              </a:solidFill>
              <a:ea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+mn-ea"/>
              </a:rPr>
              <a:t>MEMR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MEMW</a:t>
            </a:r>
            <a:endParaRPr lang="en-US" altLang="zh-CN" dirty="0"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访问接口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不分段</a:t>
            </a:r>
            <a:r>
              <a:rPr lang="en-US" altLang="zh-CN">
                <a:latin typeface="+mn-ea"/>
              </a:rPr>
              <a:t>) </a:t>
            </a:r>
            <a:r>
              <a:rPr lang="zh-CN" altLang="en-US"/>
              <a:t>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rgbClr val="FF0066"/>
                </a:solidFill>
                <a:ea typeface="+mn-ea"/>
              </a:rPr>
              <a:t>8086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：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0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7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 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、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0 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；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8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15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 、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BHE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；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1</a:t>
            </a:r>
            <a:r>
              <a:rPr lang="zh-CN" altLang="en-US" dirty="0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 dirty="0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 dirty="0">
                <a:solidFill>
                  <a:srgbClr val="FF0066"/>
                </a:solidFill>
                <a:ea typeface="+mn-ea"/>
              </a:rPr>
              <a:t>15 </a:t>
            </a:r>
            <a:r>
              <a:rPr lang="zh-CN" altLang="en-US" dirty="0">
                <a:solidFill>
                  <a:srgbClr val="FF0066"/>
                </a:solidFill>
                <a:ea typeface="+mn-ea"/>
              </a:rPr>
              <a:t>。</a:t>
            </a:r>
            <a:br>
              <a:rPr lang="en-US" altLang="zh-CN" baseline="-25000" dirty="0">
                <a:solidFill>
                  <a:srgbClr val="FF0066"/>
                </a:solidFill>
                <a:ea typeface="+mn-ea"/>
              </a:rPr>
            </a:br>
            <a:r>
              <a:rPr lang="en-US" altLang="zh-CN" dirty="0">
                <a:solidFill>
                  <a:srgbClr val="0000FF"/>
                </a:solidFill>
                <a:ea typeface="+mn-ea"/>
              </a:rPr>
              <a:t>8088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：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～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7 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；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～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15 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。</a:t>
            </a:r>
            <a:endParaRPr lang="en-US" altLang="zh-CN" dirty="0">
              <a:solidFill>
                <a:srgbClr val="0000FF"/>
              </a:solidFill>
              <a:ea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+mn-ea"/>
              </a:rPr>
              <a:t>IOR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IOW</a:t>
            </a:r>
            <a:endParaRPr lang="en-US" altLang="zh-CN" dirty="0">
              <a:ea typeface="+mn-ea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ea typeface="+mn-ea"/>
              </a:rPr>
              <a:t>接口地址译码电路需要加</a:t>
            </a:r>
            <a:r>
              <a:rPr lang="zh-CN" altLang="en-US" dirty="0">
                <a:solidFill>
                  <a:srgbClr val="CC0066"/>
                </a:solidFill>
                <a:ea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AEN</a:t>
            </a:r>
            <a:r>
              <a:rPr lang="zh-CN" altLang="en-US" dirty="0">
                <a:solidFill>
                  <a:srgbClr val="C00000"/>
                </a:solidFill>
                <a:ea typeface="+mn-ea"/>
              </a:rPr>
              <a:t>＝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0 </a:t>
            </a:r>
            <a:r>
              <a:rPr lang="zh-CN" altLang="en-US" dirty="0">
                <a:ea typeface="+mn-ea"/>
              </a:rPr>
              <a:t>的条件。</a:t>
            </a:r>
            <a:endParaRPr lang="zh-CN" altLang="en-US" dirty="0"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000194" y="2484096"/>
            <a:ext cx="6145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1664002" y="3392582"/>
            <a:ext cx="94498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2950284" y="3392582"/>
            <a:ext cx="10623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5976824" y="4428312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636384" y="5345676"/>
            <a:ext cx="5760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2528098" y="5345676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2482038" y="2411117"/>
            <a:ext cx="1793997" cy="456890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490429" y="2411117"/>
            <a:ext cx="2241811" cy="456890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482038" y="4347338"/>
            <a:ext cx="1793997" cy="456890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490429" y="4347338"/>
            <a:ext cx="2241811" cy="456890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682160" y="1988918"/>
            <a:ext cx="289440" cy="2419667"/>
          </a:xfrm>
          <a:prstGeom prst="leftBrace">
            <a:avLst>
              <a:gd name="adj1" fmla="val 41664"/>
              <a:gd name="adj2" fmla="val 50000"/>
            </a:avLst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238992" y="2460087"/>
            <a:ext cx="461739" cy="1477328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独立编址</a:t>
            </a:r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724128" y="3125982"/>
            <a:ext cx="1710972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可寻址</a:t>
            </a:r>
            <a:r>
              <a:rPr lang="en-US" altLang="zh-CN" sz="24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endParaRPr lang="zh-CN" altLang="en-US" sz="24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5833472" y="5164350"/>
            <a:ext cx="1797535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可寻址</a:t>
            </a:r>
            <a:r>
              <a:rPr lang="en-US" altLang="zh-CN" sz="24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64KB</a:t>
            </a:r>
            <a:endParaRPr lang="zh-CN" altLang="en-US" sz="24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 flipV="1">
            <a:off x="5148065" y="3207917"/>
            <a:ext cx="576063" cy="771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V="1">
            <a:off x="6732239" y="2868007"/>
            <a:ext cx="360041" cy="2420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 flipV="1">
            <a:off x="5035272" y="5164352"/>
            <a:ext cx="794270" cy="136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6624896" y="4742208"/>
            <a:ext cx="467383" cy="3911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4" name="文本框 23"/>
          <p:cNvSpPr txBox="1"/>
          <p:nvPr/>
        </p:nvSpPr>
        <p:spPr bwMode="auto">
          <a:xfrm>
            <a:off x="379856" y="919151"/>
            <a:ext cx="131182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>
                <a:solidFill>
                  <a:srgbClr val="FF6600"/>
                </a:solidFill>
                <a:latin typeface="+mn-lt"/>
              </a:rPr>
              <a:t>16</a:t>
            </a:r>
            <a:r>
              <a:rPr lang="zh-CN" altLang="en-US" sz="2400">
                <a:solidFill>
                  <a:srgbClr val="FF6600"/>
                </a:solidFill>
                <a:latin typeface="+mn-lt"/>
              </a:rPr>
              <a:t>位总线</a:t>
            </a:r>
            <a:endParaRPr lang="zh-CN" altLang="en-US" sz="240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1547664" y="620688"/>
            <a:ext cx="1154731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>
                <a:solidFill>
                  <a:srgbClr val="0070C0"/>
                </a:solidFill>
                <a:latin typeface="+mn-lt"/>
              </a:rPr>
              <a:t>8</a:t>
            </a:r>
            <a:r>
              <a:rPr lang="zh-CN" altLang="en-US" sz="2400">
                <a:solidFill>
                  <a:srgbClr val="0070C0"/>
                </a:solidFill>
                <a:latin typeface="+mn-lt"/>
              </a:rPr>
              <a:t>位总线</a:t>
            </a:r>
            <a:endParaRPr lang="zh-CN" altLang="en-US" sz="240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2064485" y="990020"/>
            <a:ext cx="0" cy="44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1259632" y="1268756"/>
            <a:ext cx="0" cy="169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826881" y="1387884"/>
            <a:ext cx="1655158" cy="369332"/>
          </a:xfrm>
          <a:prstGeom prst="rect">
            <a:avLst/>
          </a:prstGeom>
          <a:noFill/>
          <a:ln w="76200" cap="flat" cmpd="sng" algn="ctr">
            <a:solidFill>
              <a:srgbClr val="FF99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2482038" y="1052736"/>
            <a:ext cx="721810" cy="3351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3" name="文本框 32"/>
          <p:cNvSpPr txBox="1"/>
          <p:nvPr/>
        </p:nvSpPr>
        <p:spPr bwMode="auto">
          <a:xfrm>
            <a:off x="4811224" y="548680"/>
            <a:ext cx="2857120" cy="738664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C00000"/>
                </a:solidFill>
                <a:latin typeface="+mn-lt"/>
              </a:rPr>
              <a:t>16</a:t>
            </a:r>
            <a:r>
              <a:rPr lang="zh-CN" altLang="en-US" sz="2400">
                <a:solidFill>
                  <a:srgbClr val="C00000"/>
                </a:solidFill>
                <a:latin typeface="+mn-lt"/>
              </a:rPr>
              <a:t>位</a:t>
            </a:r>
            <a:r>
              <a:rPr lang="en-US" altLang="zh-CN" sz="2400">
                <a:solidFill>
                  <a:srgbClr val="C00000"/>
                </a:solidFill>
                <a:latin typeface="+mn-lt"/>
              </a:rPr>
              <a:t>CPU</a:t>
            </a:r>
            <a:endParaRPr lang="en-US" altLang="zh-CN" sz="2400">
              <a:solidFill>
                <a:srgbClr val="C00000"/>
              </a:solidFill>
              <a:latin typeface="+mn-lt"/>
            </a:endParaRPr>
          </a:p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C00000"/>
                </a:solidFill>
                <a:latin typeface="+mn-lt"/>
              </a:rPr>
              <a:t>最小模式、最大模式</a:t>
            </a:r>
            <a:endParaRPr lang="zh-CN" altLang="en-US" sz="24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4" name="文本框 33"/>
          <p:cNvSpPr txBox="1"/>
          <p:nvPr/>
        </p:nvSpPr>
        <p:spPr bwMode="auto">
          <a:xfrm>
            <a:off x="3203848" y="836712"/>
            <a:ext cx="1619601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C00000"/>
                </a:solidFill>
                <a:latin typeface="+mn-lt"/>
              </a:rPr>
              <a:t>二者都是：</a:t>
            </a:r>
            <a:endParaRPr lang="zh-CN" altLang="en-US" sz="24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左大括号 35"/>
          <p:cNvSpPr/>
          <p:nvPr/>
        </p:nvSpPr>
        <p:spPr bwMode="auto">
          <a:xfrm>
            <a:off x="4626668" y="532701"/>
            <a:ext cx="289440" cy="763398"/>
          </a:xfrm>
          <a:prstGeom prst="leftBrace">
            <a:avLst>
              <a:gd name="adj1" fmla="val 21375"/>
              <a:gd name="adj2" fmla="val 65691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矩形 437"/>
          <p:cNvSpPr/>
          <p:nvPr/>
        </p:nvSpPr>
        <p:spPr bwMode="auto">
          <a:xfrm>
            <a:off x="5124649" y="121723"/>
            <a:ext cx="3838054" cy="6632760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704668" y="4594531"/>
            <a:ext cx="4306267" cy="2159951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316"/>
          <p:cNvSpPr>
            <a:spLocks noChangeArrowheads="1"/>
          </p:cNvSpPr>
          <p:nvPr/>
        </p:nvSpPr>
        <p:spPr bwMode="auto">
          <a:xfrm flipH="1">
            <a:off x="6580133" y="578194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2" name="Rectangle 305"/>
          <p:cNvSpPr>
            <a:spLocks noChangeArrowheads="1"/>
          </p:cNvSpPr>
          <p:nvPr/>
        </p:nvSpPr>
        <p:spPr bwMode="auto">
          <a:xfrm>
            <a:off x="7669051" y="285577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3" name="Text Box 306"/>
          <p:cNvSpPr txBox="1">
            <a:spLocks noChangeArrowheads="1"/>
          </p:cNvSpPr>
          <p:nvPr/>
        </p:nvSpPr>
        <p:spPr bwMode="auto">
          <a:xfrm>
            <a:off x="7597614" y="21682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 Box 307"/>
          <p:cNvSpPr txBox="1">
            <a:spLocks noChangeArrowheads="1"/>
          </p:cNvSpPr>
          <p:nvPr/>
        </p:nvSpPr>
        <p:spPr bwMode="auto">
          <a:xfrm>
            <a:off x="7597614" y="43961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30756" y="1382152"/>
            <a:ext cx="576263" cy="366713"/>
            <a:chOff x="7630756" y="1382152"/>
            <a:chExt cx="576263" cy="366713"/>
          </a:xfrm>
        </p:grpSpPr>
        <p:sp>
          <p:nvSpPr>
            <p:cNvPr id="16" name="Text Box 311"/>
            <p:cNvSpPr txBox="1">
              <a:spLocks noChangeArrowheads="1"/>
            </p:cNvSpPr>
            <p:nvPr/>
          </p:nvSpPr>
          <p:spPr bwMode="auto">
            <a:xfrm>
              <a:off x="7630756" y="1382152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313"/>
            <p:cNvSpPr>
              <a:spLocks noChangeShapeType="1"/>
            </p:cNvSpPr>
            <p:nvPr/>
          </p:nvSpPr>
          <p:spPr bwMode="auto">
            <a:xfrm>
              <a:off x="7724586" y="1457609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19130" y="1019239"/>
            <a:ext cx="649288" cy="366713"/>
            <a:chOff x="7619130" y="1019239"/>
            <a:chExt cx="649288" cy="366713"/>
          </a:xfrm>
        </p:grpSpPr>
        <p:sp>
          <p:nvSpPr>
            <p:cNvPr id="15" name="Text Box 308"/>
            <p:cNvSpPr txBox="1">
              <a:spLocks noChangeArrowheads="1"/>
            </p:cNvSpPr>
            <p:nvPr/>
          </p:nvSpPr>
          <p:spPr bwMode="auto">
            <a:xfrm>
              <a:off x="7619130" y="1019239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314"/>
            <p:cNvSpPr>
              <a:spLocks noChangeShapeType="1"/>
            </p:cNvSpPr>
            <p:nvPr/>
          </p:nvSpPr>
          <p:spPr bwMode="auto">
            <a:xfrm>
              <a:off x="7712792" y="1095439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35714" y="755005"/>
            <a:ext cx="649288" cy="366713"/>
            <a:chOff x="7635714" y="755005"/>
            <a:chExt cx="649288" cy="366713"/>
          </a:xfrm>
        </p:grpSpPr>
        <p:sp>
          <p:nvSpPr>
            <p:cNvPr id="19" name="Text Box 318"/>
            <p:cNvSpPr txBox="1">
              <a:spLocks noChangeArrowheads="1"/>
            </p:cNvSpPr>
            <p:nvPr/>
          </p:nvSpPr>
          <p:spPr bwMode="auto">
            <a:xfrm>
              <a:off x="7635714" y="755005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319"/>
            <p:cNvSpPr>
              <a:spLocks noChangeShapeType="1"/>
            </p:cNvSpPr>
            <p:nvPr/>
          </p:nvSpPr>
          <p:spPr bwMode="auto">
            <a:xfrm>
              <a:off x="7738901" y="831205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8" name="左右箭头 7"/>
          <p:cNvSpPr/>
          <p:nvPr/>
        </p:nvSpPr>
        <p:spPr bwMode="auto">
          <a:xfrm>
            <a:off x="6546917" y="328418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9" name="Line 309"/>
          <p:cNvSpPr>
            <a:spLocks noChangeShapeType="1"/>
          </p:cNvSpPr>
          <p:nvPr/>
        </p:nvSpPr>
        <p:spPr bwMode="auto">
          <a:xfrm flipV="1">
            <a:off x="6491331" y="927782"/>
            <a:ext cx="117772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0" name="Line 309"/>
          <p:cNvSpPr>
            <a:spLocks noChangeShapeType="1"/>
          </p:cNvSpPr>
          <p:nvPr/>
        </p:nvSpPr>
        <p:spPr bwMode="auto">
          <a:xfrm flipV="1">
            <a:off x="6546917" y="1195152"/>
            <a:ext cx="112213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1" name="Line 309"/>
          <p:cNvSpPr>
            <a:spLocks noChangeShapeType="1"/>
          </p:cNvSpPr>
          <p:nvPr/>
        </p:nvSpPr>
        <p:spPr bwMode="auto">
          <a:xfrm flipV="1">
            <a:off x="6968219" y="1567197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8" name="Text Box 20"/>
          <p:cNvSpPr txBox="1">
            <a:spLocks noChangeArrowheads="1"/>
          </p:cNvSpPr>
          <p:nvPr/>
        </p:nvSpPr>
        <p:spPr bwMode="auto">
          <a:xfrm>
            <a:off x="5483218" y="188640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0" name="Text Box 409"/>
          <p:cNvSpPr txBox="1">
            <a:spLocks noChangeArrowheads="1"/>
          </p:cNvSpPr>
          <p:nvPr/>
        </p:nvSpPr>
        <p:spPr bwMode="auto">
          <a:xfrm>
            <a:off x="5483218" y="39912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509833" y="733331"/>
            <a:ext cx="1037428" cy="369332"/>
            <a:chOff x="5509833" y="733331"/>
            <a:chExt cx="1037428" cy="369332"/>
          </a:xfrm>
        </p:grpSpPr>
        <p:sp>
          <p:nvSpPr>
            <p:cNvPr id="203" name="Text Box 412"/>
            <p:cNvSpPr txBox="1">
              <a:spLocks noChangeArrowheads="1"/>
            </p:cNvSpPr>
            <p:nvPr/>
          </p:nvSpPr>
          <p:spPr bwMode="auto">
            <a:xfrm>
              <a:off x="5509833" y="733331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413"/>
            <p:cNvSpPr>
              <a:spLocks noChangeShapeType="1"/>
            </p:cNvSpPr>
            <p:nvPr/>
          </p:nvSpPr>
          <p:spPr bwMode="auto">
            <a:xfrm>
              <a:off x="5617428" y="801593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99065" y="1023781"/>
            <a:ext cx="1146656" cy="369332"/>
            <a:chOff x="5499065" y="1023781"/>
            <a:chExt cx="1146656" cy="369332"/>
          </a:xfrm>
        </p:grpSpPr>
        <p:sp>
          <p:nvSpPr>
            <p:cNvPr id="206" name="Text Box 412"/>
            <p:cNvSpPr txBox="1">
              <a:spLocks noChangeArrowheads="1"/>
            </p:cNvSpPr>
            <p:nvPr/>
          </p:nvSpPr>
          <p:spPr bwMode="auto">
            <a:xfrm>
              <a:off x="5499065" y="1023781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413"/>
            <p:cNvSpPr>
              <a:spLocks noChangeShapeType="1"/>
            </p:cNvSpPr>
            <p:nvPr/>
          </p:nvSpPr>
          <p:spPr bwMode="auto">
            <a:xfrm>
              <a:off x="5606660" y="1092043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32" name="圆角矩形 231"/>
          <p:cNvSpPr/>
          <p:nvPr/>
        </p:nvSpPr>
        <p:spPr bwMode="auto">
          <a:xfrm>
            <a:off x="7481108" y="216828"/>
            <a:ext cx="1243604" cy="3178765"/>
          </a:xfrm>
          <a:prstGeom prst="roundRect">
            <a:avLst>
              <a:gd name="adj" fmla="val 8671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2" name="Text Box 409"/>
          <p:cNvSpPr txBox="1">
            <a:spLocks noChangeArrowheads="1"/>
          </p:cNvSpPr>
          <p:nvPr/>
        </p:nvSpPr>
        <p:spPr bwMode="auto">
          <a:xfrm>
            <a:off x="5846678" y="1265195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3" name="AutoShape 316"/>
          <p:cNvSpPr>
            <a:spLocks noChangeArrowheads="1"/>
          </p:cNvSpPr>
          <p:nvPr/>
        </p:nvSpPr>
        <p:spPr bwMode="auto">
          <a:xfrm flipH="1">
            <a:off x="6580133" y="2584756"/>
            <a:ext cx="108891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44" name="Rectangle 305"/>
          <p:cNvSpPr>
            <a:spLocks noChangeArrowheads="1"/>
          </p:cNvSpPr>
          <p:nvPr/>
        </p:nvSpPr>
        <p:spPr bwMode="auto">
          <a:xfrm>
            <a:off x="7669051" y="1885093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45" name="Text Box 306"/>
          <p:cNvSpPr txBox="1">
            <a:spLocks noChangeArrowheads="1"/>
          </p:cNvSpPr>
          <p:nvPr/>
        </p:nvSpPr>
        <p:spPr bwMode="auto">
          <a:xfrm>
            <a:off x="7597614" y="2223391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6" name="Text Box 307"/>
          <p:cNvSpPr txBox="1">
            <a:spLocks noChangeArrowheads="1"/>
          </p:cNvSpPr>
          <p:nvPr/>
        </p:nvSpPr>
        <p:spPr bwMode="auto">
          <a:xfrm>
            <a:off x="7597614" y="2446180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630756" y="1886208"/>
            <a:ext cx="576263" cy="366713"/>
            <a:chOff x="7630756" y="1886208"/>
            <a:chExt cx="576263" cy="366713"/>
          </a:xfrm>
        </p:grpSpPr>
        <p:sp>
          <p:nvSpPr>
            <p:cNvPr id="248" name="Text Box 311"/>
            <p:cNvSpPr txBox="1">
              <a:spLocks noChangeArrowheads="1"/>
            </p:cNvSpPr>
            <p:nvPr/>
          </p:nvSpPr>
          <p:spPr bwMode="auto">
            <a:xfrm>
              <a:off x="7630756" y="1886208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Line 313"/>
            <p:cNvSpPr>
              <a:spLocks noChangeShapeType="1"/>
            </p:cNvSpPr>
            <p:nvPr/>
          </p:nvSpPr>
          <p:spPr bwMode="auto">
            <a:xfrm>
              <a:off x="7724586" y="1961665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19130" y="3025801"/>
            <a:ext cx="649288" cy="366713"/>
            <a:chOff x="7619130" y="3025801"/>
            <a:chExt cx="649288" cy="366713"/>
          </a:xfrm>
        </p:grpSpPr>
        <p:sp>
          <p:nvSpPr>
            <p:cNvPr id="247" name="Text Box 308"/>
            <p:cNvSpPr txBox="1">
              <a:spLocks noChangeArrowheads="1"/>
            </p:cNvSpPr>
            <p:nvPr/>
          </p:nvSpPr>
          <p:spPr bwMode="auto">
            <a:xfrm>
              <a:off x="7619130" y="3025801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Line 314"/>
            <p:cNvSpPr>
              <a:spLocks noChangeShapeType="1"/>
            </p:cNvSpPr>
            <p:nvPr/>
          </p:nvSpPr>
          <p:spPr bwMode="auto">
            <a:xfrm>
              <a:off x="7712792" y="3102001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35714" y="2761567"/>
            <a:ext cx="649288" cy="366713"/>
            <a:chOff x="7635714" y="2761567"/>
            <a:chExt cx="649288" cy="366713"/>
          </a:xfrm>
        </p:grpSpPr>
        <p:sp>
          <p:nvSpPr>
            <p:cNvPr id="251" name="Text Box 318"/>
            <p:cNvSpPr txBox="1">
              <a:spLocks noChangeArrowheads="1"/>
            </p:cNvSpPr>
            <p:nvPr/>
          </p:nvSpPr>
          <p:spPr bwMode="auto">
            <a:xfrm>
              <a:off x="7635714" y="2761567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Line 319"/>
            <p:cNvSpPr>
              <a:spLocks noChangeShapeType="1"/>
            </p:cNvSpPr>
            <p:nvPr/>
          </p:nvSpPr>
          <p:spPr bwMode="auto">
            <a:xfrm>
              <a:off x="7738901" y="2837767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53" name="左右箭头 252"/>
          <p:cNvSpPr/>
          <p:nvPr/>
        </p:nvSpPr>
        <p:spPr bwMode="auto">
          <a:xfrm>
            <a:off x="6546917" y="2334980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4" name="Line 309"/>
          <p:cNvSpPr>
            <a:spLocks noChangeShapeType="1"/>
          </p:cNvSpPr>
          <p:nvPr/>
        </p:nvSpPr>
        <p:spPr bwMode="auto">
          <a:xfrm flipV="1">
            <a:off x="6491330" y="2934344"/>
            <a:ext cx="117771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5" name="Line 309"/>
          <p:cNvSpPr>
            <a:spLocks noChangeShapeType="1"/>
          </p:cNvSpPr>
          <p:nvPr/>
        </p:nvSpPr>
        <p:spPr bwMode="auto">
          <a:xfrm flipV="1">
            <a:off x="6546917" y="3201714"/>
            <a:ext cx="11221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6" name="Line 309"/>
          <p:cNvSpPr>
            <a:spLocks noChangeShapeType="1"/>
          </p:cNvSpPr>
          <p:nvPr/>
        </p:nvSpPr>
        <p:spPr bwMode="auto">
          <a:xfrm flipV="1">
            <a:off x="6968219" y="2071253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7" name="Text Box 20"/>
          <p:cNvSpPr txBox="1">
            <a:spLocks noChangeArrowheads="1"/>
          </p:cNvSpPr>
          <p:nvPr/>
        </p:nvSpPr>
        <p:spPr bwMode="auto">
          <a:xfrm>
            <a:off x="5483217" y="2195202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58" name="Text Box 409"/>
          <p:cNvSpPr txBox="1">
            <a:spLocks noChangeArrowheads="1"/>
          </p:cNvSpPr>
          <p:nvPr/>
        </p:nvSpPr>
        <p:spPr bwMode="auto">
          <a:xfrm>
            <a:off x="5483218" y="2405684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509833" y="2739893"/>
            <a:ext cx="1037428" cy="369332"/>
            <a:chOff x="5509833" y="2739893"/>
            <a:chExt cx="1037428" cy="369332"/>
          </a:xfrm>
        </p:grpSpPr>
        <p:sp>
          <p:nvSpPr>
            <p:cNvPr id="259" name="Text Box 412"/>
            <p:cNvSpPr txBox="1">
              <a:spLocks noChangeArrowheads="1"/>
            </p:cNvSpPr>
            <p:nvPr/>
          </p:nvSpPr>
          <p:spPr bwMode="auto">
            <a:xfrm>
              <a:off x="5509833" y="2739893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Line 413"/>
            <p:cNvSpPr>
              <a:spLocks noChangeShapeType="1"/>
            </p:cNvSpPr>
            <p:nvPr/>
          </p:nvSpPr>
          <p:spPr bwMode="auto">
            <a:xfrm>
              <a:off x="5617428" y="2808155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99065" y="3030343"/>
            <a:ext cx="1146656" cy="369332"/>
            <a:chOff x="5499065" y="3030343"/>
            <a:chExt cx="1146656" cy="369332"/>
          </a:xfrm>
        </p:grpSpPr>
        <p:sp>
          <p:nvSpPr>
            <p:cNvPr id="261" name="Text Box 412"/>
            <p:cNvSpPr txBox="1">
              <a:spLocks noChangeArrowheads="1"/>
            </p:cNvSpPr>
            <p:nvPr/>
          </p:nvSpPr>
          <p:spPr bwMode="auto">
            <a:xfrm>
              <a:off x="5499065" y="3030343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Line 413"/>
            <p:cNvSpPr>
              <a:spLocks noChangeShapeType="1"/>
            </p:cNvSpPr>
            <p:nvPr/>
          </p:nvSpPr>
          <p:spPr bwMode="auto">
            <a:xfrm>
              <a:off x="5606660" y="3098605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20128" y="1983475"/>
            <a:ext cx="806188" cy="369332"/>
            <a:chOff x="5620128" y="1983475"/>
            <a:chExt cx="806188" cy="369332"/>
          </a:xfrm>
        </p:grpSpPr>
        <p:sp>
          <p:nvSpPr>
            <p:cNvPr id="266" name="Text Box 409"/>
            <p:cNvSpPr txBox="1">
              <a:spLocks noChangeArrowheads="1"/>
            </p:cNvSpPr>
            <p:nvPr/>
          </p:nvSpPr>
          <p:spPr bwMode="auto">
            <a:xfrm>
              <a:off x="5620128" y="1983475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Line 413"/>
            <p:cNvSpPr>
              <a:spLocks noChangeShapeType="1"/>
            </p:cNvSpPr>
            <p:nvPr/>
          </p:nvSpPr>
          <p:spPr bwMode="auto">
            <a:xfrm>
              <a:off x="5729338" y="2057594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499065" y="1380179"/>
            <a:ext cx="1470211" cy="887031"/>
            <a:chOff x="5499065" y="1380179"/>
            <a:chExt cx="1470211" cy="887031"/>
          </a:xfrm>
        </p:grpSpPr>
        <p:sp>
          <p:nvSpPr>
            <p:cNvPr id="269" name="Line 503"/>
            <p:cNvSpPr>
              <a:spLocks noChangeShapeType="1"/>
            </p:cNvSpPr>
            <p:nvPr/>
          </p:nvSpPr>
          <p:spPr bwMode="auto">
            <a:xfrm>
              <a:off x="5499065" y="1819655"/>
              <a:ext cx="9367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36" name="Rectangle 499"/>
            <p:cNvSpPr>
              <a:spLocks noChangeArrowheads="1"/>
            </p:cNvSpPr>
            <p:nvPr/>
          </p:nvSpPr>
          <p:spPr bwMode="auto">
            <a:xfrm>
              <a:off x="6608913" y="1380179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Line 502"/>
            <p:cNvSpPr>
              <a:spLocks noChangeShapeType="1"/>
            </p:cNvSpPr>
            <p:nvPr/>
          </p:nvSpPr>
          <p:spPr bwMode="auto">
            <a:xfrm>
              <a:off x="6306334" y="1466048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38" name="Line 503"/>
            <p:cNvSpPr>
              <a:spLocks noChangeShapeType="1"/>
            </p:cNvSpPr>
            <p:nvPr/>
          </p:nvSpPr>
          <p:spPr bwMode="auto">
            <a:xfrm>
              <a:off x="6446317" y="1683080"/>
              <a:ext cx="161010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63" name="Rectangle 499"/>
            <p:cNvSpPr>
              <a:spLocks noChangeArrowheads="1"/>
            </p:cNvSpPr>
            <p:nvPr/>
          </p:nvSpPr>
          <p:spPr bwMode="auto">
            <a:xfrm>
              <a:off x="6608913" y="1884235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Line 502"/>
            <p:cNvSpPr>
              <a:spLocks noChangeShapeType="1"/>
            </p:cNvSpPr>
            <p:nvPr/>
          </p:nvSpPr>
          <p:spPr bwMode="auto">
            <a:xfrm>
              <a:off x="6439818" y="1970104"/>
              <a:ext cx="167509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65" name="Line 503"/>
            <p:cNvSpPr>
              <a:spLocks noChangeShapeType="1"/>
            </p:cNvSpPr>
            <p:nvPr/>
          </p:nvSpPr>
          <p:spPr bwMode="auto">
            <a:xfrm>
              <a:off x="6306334" y="2187136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68" name="Line 503"/>
            <p:cNvSpPr>
              <a:spLocks noChangeShapeType="1"/>
            </p:cNvSpPr>
            <p:nvPr/>
          </p:nvSpPr>
          <p:spPr bwMode="auto">
            <a:xfrm flipH="1">
              <a:off x="6439818" y="1683080"/>
              <a:ext cx="0" cy="2870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72" name="Oval 516"/>
            <p:cNvSpPr>
              <a:spLocks noChangeAspect="1" noChangeArrowheads="1"/>
            </p:cNvSpPr>
            <p:nvPr/>
          </p:nvSpPr>
          <p:spPr bwMode="auto">
            <a:xfrm>
              <a:off x="6406166" y="1784736"/>
              <a:ext cx="65521" cy="65521"/>
            </a:xfrm>
            <a:prstGeom prst="ellipse">
              <a:avLst/>
            </a:prstGeom>
            <a:solidFill>
              <a:srgbClr val="000000"/>
            </a:solidFill>
            <a:ln w="28575" algn="ctr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87" name="Text Box 20"/>
          <p:cNvSpPr txBox="1">
            <a:spLocks noChangeArrowheads="1"/>
          </p:cNvSpPr>
          <p:nvPr/>
        </p:nvSpPr>
        <p:spPr bwMode="auto">
          <a:xfrm>
            <a:off x="5485676" y="3419338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88" name="Text Box 409"/>
          <p:cNvSpPr txBox="1">
            <a:spLocks noChangeArrowheads="1"/>
          </p:cNvSpPr>
          <p:nvPr/>
        </p:nvSpPr>
        <p:spPr bwMode="auto">
          <a:xfrm>
            <a:off x="5485676" y="3629820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512291" y="3964029"/>
            <a:ext cx="1037428" cy="369332"/>
            <a:chOff x="5512291" y="3964029"/>
            <a:chExt cx="1037428" cy="369332"/>
          </a:xfrm>
        </p:grpSpPr>
        <p:sp>
          <p:nvSpPr>
            <p:cNvPr id="289" name="Text Box 412"/>
            <p:cNvSpPr txBox="1">
              <a:spLocks noChangeArrowheads="1"/>
            </p:cNvSpPr>
            <p:nvPr/>
          </p:nvSpPr>
          <p:spPr bwMode="auto">
            <a:xfrm>
              <a:off x="5512291" y="3964029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Line 413"/>
            <p:cNvSpPr>
              <a:spLocks noChangeShapeType="1"/>
            </p:cNvSpPr>
            <p:nvPr/>
          </p:nvSpPr>
          <p:spPr bwMode="auto">
            <a:xfrm>
              <a:off x="5619886" y="4032291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501523" y="4254479"/>
            <a:ext cx="1146656" cy="369332"/>
            <a:chOff x="5501523" y="4254479"/>
            <a:chExt cx="1146656" cy="369332"/>
          </a:xfrm>
        </p:grpSpPr>
        <p:sp>
          <p:nvSpPr>
            <p:cNvPr id="291" name="Text Box 412"/>
            <p:cNvSpPr txBox="1">
              <a:spLocks noChangeArrowheads="1"/>
            </p:cNvSpPr>
            <p:nvPr/>
          </p:nvSpPr>
          <p:spPr bwMode="auto">
            <a:xfrm>
              <a:off x="5501523" y="4254479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Line 413"/>
            <p:cNvSpPr>
              <a:spLocks noChangeShapeType="1"/>
            </p:cNvSpPr>
            <p:nvPr/>
          </p:nvSpPr>
          <p:spPr bwMode="auto">
            <a:xfrm>
              <a:off x="5609118" y="4322741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93" name="圆角矩形 292"/>
          <p:cNvSpPr/>
          <p:nvPr/>
        </p:nvSpPr>
        <p:spPr bwMode="auto">
          <a:xfrm>
            <a:off x="7486152" y="3471094"/>
            <a:ext cx="1238559" cy="3188498"/>
          </a:xfrm>
          <a:prstGeom prst="roundRect">
            <a:avLst>
              <a:gd name="adj" fmla="val 920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7" name="Text Box 409"/>
          <p:cNvSpPr txBox="1">
            <a:spLocks noChangeArrowheads="1"/>
          </p:cNvSpPr>
          <p:nvPr/>
        </p:nvSpPr>
        <p:spPr bwMode="auto">
          <a:xfrm>
            <a:off x="5849136" y="4495893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12" name="Text Box 20"/>
          <p:cNvSpPr txBox="1">
            <a:spLocks noChangeArrowheads="1"/>
          </p:cNvSpPr>
          <p:nvPr/>
        </p:nvSpPr>
        <p:spPr bwMode="auto">
          <a:xfrm>
            <a:off x="5485675" y="5425900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13" name="Text Box 409"/>
          <p:cNvSpPr txBox="1">
            <a:spLocks noChangeArrowheads="1"/>
          </p:cNvSpPr>
          <p:nvPr/>
        </p:nvSpPr>
        <p:spPr bwMode="auto">
          <a:xfrm>
            <a:off x="5485676" y="563638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512291" y="5970591"/>
            <a:ext cx="1037428" cy="369332"/>
            <a:chOff x="5512291" y="5970591"/>
            <a:chExt cx="1037428" cy="369332"/>
          </a:xfrm>
        </p:grpSpPr>
        <p:sp>
          <p:nvSpPr>
            <p:cNvPr id="314" name="Text Box 412"/>
            <p:cNvSpPr txBox="1">
              <a:spLocks noChangeArrowheads="1"/>
            </p:cNvSpPr>
            <p:nvPr/>
          </p:nvSpPr>
          <p:spPr bwMode="auto">
            <a:xfrm>
              <a:off x="5512291" y="5970591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Line 413"/>
            <p:cNvSpPr>
              <a:spLocks noChangeShapeType="1"/>
            </p:cNvSpPr>
            <p:nvPr/>
          </p:nvSpPr>
          <p:spPr bwMode="auto">
            <a:xfrm>
              <a:off x="5619886" y="6038853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501523" y="6261041"/>
            <a:ext cx="1146656" cy="369332"/>
            <a:chOff x="5501523" y="6261041"/>
            <a:chExt cx="1146656" cy="369332"/>
          </a:xfrm>
        </p:grpSpPr>
        <p:sp>
          <p:nvSpPr>
            <p:cNvPr id="316" name="Text Box 412"/>
            <p:cNvSpPr txBox="1">
              <a:spLocks noChangeArrowheads="1"/>
            </p:cNvSpPr>
            <p:nvPr/>
          </p:nvSpPr>
          <p:spPr bwMode="auto">
            <a:xfrm>
              <a:off x="5501523" y="6261041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Line 413"/>
            <p:cNvSpPr>
              <a:spLocks noChangeShapeType="1"/>
            </p:cNvSpPr>
            <p:nvPr/>
          </p:nvSpPr>
          <p:spPr bwMode="auto">
            <a:xfrm>
              <a:off x="5609118" y="6329303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22586" y="5214173"/>
            <a:ext cx="806188" cy="369332"/>
            <a:chOff x="6005635" y="5214173"/>
            <a:chExt cx="806188" cy="369332"/>
          </a:xfrm>
        </p:grpSpPr>
        <p:sp>
          <p:nvSpPr>
            <p:cNvPr id="321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01523" y="4610877"/>
            <a:ext cx="1470211" cy="887031"/>
            <a:chOff x="5501523" y="4610877"/>
            <a:chExt cx="1470211" cy="887031"/>
          </a:xfrm>
        </p:grpSpPr>
        <p:sp>
          <p:nvSpPr>
            <p:cNvPr id="294" name="Rectangle 499"/>
            <p:cNvSpPr>
              <a:spLocks noChangeArrowheads="1"/>
            </p:cNvSpPr>
            <p:nvPr/>
          </p:nvSpPr>
          <p:spPr bwMode="auto">
            <a:xfrm>
              <a:off x="6611371" y="4610877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Line 502"/>
            <p:cNvSpPr>
              <a:spLocks noChangeShapeType="1"/>
            </p:cNvSpPr>
            <p:nvPr/>
          </p:nvSpPr>
          <p:spPr bwMode="auto">
            <a:xfrm>
              <a:off x="6308792" y="4696746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96" name="Line 503"/>
            <p:cNvSpPr>
              <a:spLocks noChangeShapeType="1"/>
            </p:cNvSpPr>
            <p:nvPr/>
          </p:nvSpPr>
          <p:spPr bwMode="auto">
            <a:xfrm>
              <a:off x="6448775" y="4913778"/>
              <a:ext cx="161010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18" name="Rectangle 499"/>
            <p:cNvSpPr>
              <a:spLocks noChangeArrowheads="1"/>
            </p:cNvSpPr>
            <p:nvPr/>
          </p:nvSpPr>
          <p:spPr bwMode="auto">
            <a:xfrm>
              <a:off x="6611371" y="5114933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Line 502"/>
            <p:cNvSpPr>
              <a:spLocks noChangeShapeType="1"/>
            </p:cNvSpPr>
            <p:nvPr/>
          </p:nvSpPr>
          <p:spPr bwMode="auto">
            <a:xfrm>
              <a:off x="6442276" y="5200802"/>
              <a:ext cx="167509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20" name="Line 503"/>
            <p:cNvSpPr>
              <a:spLocks noChangeShapeType="1"/>
            </p:cNvSpPr>
            <p:nvPr/>
          </p:nvSpPr>
          <p:spPr bwMode="auto">
            <a:xfrm>
              <a:off x="6308792" y="5417834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23" name="Line 503"/>
            <p:cNvSpPr>
              <a:spLocks noChangeShapeType="1"/>
            </p:cNvSpPr>
            <p:nvPr/>
          </p:nvSpPr>
          <p:spPr bwMode="auto">
            <a:xfrm flipH="1">
              <a:off x="6442276" y="4913778"/>
              <a:ext cx="0" cy="2870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24" name="Line 503"/>
            <p:cNvSpPr>
              <a:spLocks noChangeShapeType="1"/>
            </p:cNvSpPr>
            <p:nvPr/>
          </p:nvSpPr>
          <p:spPr bwMode="auto">
            <a:xfrm>
              <a:off x="5501523" y="5050353"/>
              <a:ext cx="9367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27" name="Oval 516"/>
            <p:cNvSpPr>
              <a:spLocks noChangeAspect="1" noChangeArrowheads="1"/>
            </p:cNvSpPr>
            <p:nvPr/>
          </p:nvSpPr>
          <p:spPr bwMode="auto">
            <a:xfrm>
              <a:off x="6408624" y="5015434"/>
              <a:ext cx="65521" cy="65521"/>
            </a:xfrm>
            <a:prstGeom prst="ellipse">
              <a:avLst/>
            </a:prstGeom>
            <a:solidFill>
              <a:srgbClr val="000000"/>
            </a:solidFill>
            <a:ln w="28575" algn="ctr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90" name="Rectangle 499"/>
          <p:cNvSpPr>
            <a:spLocks noChangeArrowheads="1"/>
          </p:cNvSpPr>
          <p:nvPr/>
        </p:nvSpPr>
        <p:spPr bwMode="auto">
          <a:xfrm>
            <a:off x="2137298" y="4656443"/>
            <a:ext cx="363674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1" name="Line 500"/>
          <p:cNvSpPr>
            <a:spLocks noChangeShapeType="1"/>
          </p:cNvSpPr>
          <p:nvPr/>
        </p:nvSpPr>
        <p:spPr bwMode="auto">
          <a:xfrm>
            <a:off x="2500972" y="4855499"/>
            <a:ext cx="4086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2" name="Line 502"/>
          <p:cNvSpPr>
            <a:spLocks noChangeShapeType="1"/>
          </p:cNvSpPr>
          <p:nvPr/>
        </p:nvSpPr>
        <p:spPr bwMode="auto">
          <a:xfrm>
            <a:off x="1368177" y="4728450"/>
            <a:ext cx="76713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3" name="Line 503"/>
          <p:cNvSpPr>
            <a:spLocks noChangeShapeType="1"/>
          </p:cNvSpPr>
          <p:nvPr/>
        </p:nvSpPr>
        <p:spPr bwMode="auto">
          <a:xfrm>
            <a:off x="1361145" y="4908262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4" name="Line 503"/>
          <p:cNvSpPr>
            <a:spLocks noChangeShapeType="1"/>
          </p:cNvSpPr>
          <p:nvPr/>
        </p:nvSpPr>
        <p:spPr bwMode="auto">
          <a:xfrm>
            <a:off x="2500973" y="5254224"/>
            <a:ext cx="40867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5" name="Rectangle 499"/>
          <p:cNvSpPr>
            <a:spLocks noChangeArrowheads="1"/>
          </p:cNvSpPr>
          <p:nvPr/>
        </p:nvSpPr>
        <p:spPr bwMode="auto">
          <a:xfrm>
            <a:off x="2137297" y="5517046"/>
            <a:ext cx="371833" cy="414801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6" name="Line 500"/>
          <p:cNvSpPr>
            <a:spLocks noChangeShapeType="1"/>
          </p:cNvSpPr>
          <p:nvPr/>
        </p:nvSpPr>
        <p:spPr bwMode="auto">
          <a:xfrm>
            <a:off x="2509130" y="5709677"/>
            <a:ext cx="40052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7" name="Line 502"/>
          <p:cNvSpPr>
            <a:spLocks noChangeShapeType="1"/>
          </p:cNvSpPr>
          <p:nvPr/>
        </p:nvSpPr>
        <p:spPr bwMode="auto">
          <a:xfrm>
            <a:off x="1777106" y="5590484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8" name="Line 503"/>
          <p:cNvSpPr>
            <a:spLocks noChangeShapeType="1"/>
          </p:cNvSpPr>
          <p:nvPr/>
        </p:nvSpPr>
        <p:spPr bwMode="auto">
          <a:xfrm>
            <a:off x="1777106" y="584634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9" name="Line 503"/>
          <p:cNvSpPr>
            <a:spLocks noChangeShapeType="1"/>
          </p:cNvSpPr>
          <p:nvPr/>
        </p:nvSpPr>
        <p:spPr bwMode="auto">
          <a:xfrm>
            <a:off x="1368178" y="6098922"/>
            <a:ext cx="154147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00" name="Line 503"/>
          <p:cNvSpPr>
            <a:spLocks noChangeShapeType="1"/>
          </p:cNvSpPr>
          <p:nvPr/>
        </p:nvSpPr>
        <p:spPr bwMode="auto">
          <a:xfrm>
            <a:off x="1368178" y="631494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01" name="Line 503"/>
          <p:cNvSpPr>
            <a:spLocks noChangeShapeType="1"/>
          </p:cNvSpPr>
          <p:nvPr/>
        </p:nvSpPr>
        <p:spPr bwMode="auto">
          <a:xfrm>
            <a:off x="1368178" y="653959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02" name="Text Box 409"/>
          <p:cNvSpPr txBox="1">
            <a:spLocks noChangeArrowheads="1"/>
          </p:cNvSpPr>
          <p:nvPr/>
        </p:nvSpPr>
        <p:spPr bwMode="auto">
          <a:xfrm>
            <a:off x="904825" y="451242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19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3" name="Text Box 409"/>
          <p:cNvSpPr txBox="1">
            <a:spLocks noChangeArrowheads="1"/>
          </p:cNvSpPr>
          <p:nvPr/>
        </p:nvSpPr>
        <p:spPr bwMode="auto">
          <a:xfrm>
            <a:off x="904825" y="46939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18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4" name="Text Box 409"/>
          <p:cNvSpPr txBox="1">
            <a:spLocks noChangeArrowheads="1"/>
          </p:cNvSpPr>
          <p:nvPr/>
        </p:nvSpPr>
        <p:spPr bwMode="auto">
          <a:xfrm>
            <a:off x="904825" y="4945943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17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758039" y="5405840"/>
            <a:ext cx="1182493" cy="369332"/>
            <a:chOff x="3195869" y="2795844"/>
            <a:chExt cx="1182493" cy="369332"/>
          </a:xfrm>
        </p:grpSpPr>
        <p:sp>
          <p:nvSpPr>
            <p:cNvPr id="406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755576" y="5658457"/>
            <a:ext cx="1182493" cy="369332"/>
            <a:chOff x="3486325" y="3290696"/>
            <a:chExt cx="1182493" cy="369332"/>
          </a:xfrm>
        </p:grpSpPr>
        <p:sp>
          <p:nvSpPr>
            <p:cNvPr id="409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411" name="Text Box 409"/>
          <p:cNvSpPr txBox="1">
            <a:spLocks noChangeArrowheads="1"/>
          </p:cNvSpPr>
          <p:nvPr/>
        </p:nvSpPr>
        <p:spPr bwMode="auto">
          <a:xfrm>
            <a:off x="904825" y="58656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2" name="Text Box 409"/>
          <p:cNvSpPr txBox="1">
            <a:spLocks noChangeArrowheads="1"/>
          </p:cNvSpPr>
          <p:nvPr/>
        </p:nvSpPr>
        <p:spPr bwMode="auto">
          <a:xfrm>
            <a:off x="904825" y="609016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14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3" name="Text Box 409"/>
          <p:cNvSpPr txBox="1">
            <a:spLocks noChangeArrowheads="1"/>
          </p:cNvSpPr>
          <p:nvPr/>
        </p:nvSpPr>
        <p:spPr bwMode="auto">
          <a:xfrm>
            <a:off x="904825" y="632493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14" name="Rectangle 305"/>
          <p:cNvSpPr>
            <a:spLocks noChangeArrowheads="1"/>
          </p:cNvSpPr>
          <p:nvPr/>
        </p:nvSpPr>
        <p:spPr bwMode="auto">
          <a:xfrm>
            <a:off x="2909651" y="4707895"/>
            <a:ext cx="895592" cy="1986370"/>
          </a:xfrm>
          <a:prstGeom prst="rect">
            <a:avLst/>
          </a:prstGeom>
          <a:solidFill>
            <a:srgbClr val="FFEB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15" name="Text Box 409"/>
          <p:cNvSpPr txBox="1">
            <a:spLocks noChangeArrowheads="1"/>
          </p:cNvSpPr>
          <p:nvPr/>
        </p:nvSpPr>
        <p:spPr bwMode="auto">
          <a:xfrm>
            <a:off x="2878562" y="467566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8561" y="5082500"/>
            <a:ext cx="679534" cy="369332"/>
            <a:chOff x="4030595" y="5221553"/>
            <a:chExt cx="679534" cy="369332"/>
          </a:xfrm>
        </p:grpSpPr>
        <p:sp>
          <p:nvSpPr>
            <p:cNvPr id="416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A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17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2880564" y="5529410"/>
            <a:ext cx="679534" cy="369332"/>
            <a:chOff x="4030595" y="5221553"/>
            <a:chExt cx="679534" cy="369332"/>
          </a:xfrm>
        </p:grpSpPr>
        <p:sp>
          <p:nvSpPr>
            <p:cNvPr id="419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B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20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924347" y="588572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/>
              <a:t>C</a:t>
            </a:r>
            <a:endParaRPr lang="zh-CN" altLang="en-US" sz="1800" b="1" dirty="0"/>
          </a:p>
        </p:txBody>
      </p:sp>
      <p:sp>
        <p:nvSpPr>
          <p:cNvPr id="421" name="矩形 420"/>
          <p:cNvSpPr/>
          <p:nvPr/>
        </p:nvSpPr>
        <p:spPr>
          <a:xfrm>
            <a:off x="2924347" y="61248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B</a:t>
            </a:r>
            <a:endParaRPr lang="zh-CN" altLang="en-US" sz="1800" b="1" dirty="0"/>
          </a:p>
        </p:txBody>
      </p:sp>
      <p:sp>
        <p:nvSpPr>
          <p:cNvPr id="422" name="矩形 421"/>
          <p:cNvSpPr/>
          <p:nvPr/>
        </p:nvSpPr>
        <p:spPr>
          <a:xfrm>
            <a:off x="2924347" y="63472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A</a:t>
            </a:r>
            <a:endParaRPr lang="zh-CN" altLang="en-US" sz="1800" b="1" dirty="0"/>
          </a:p>
        </p:txBody>
      </p:sp>
      <p:sp>
        <p:nvSpPr>
          <p:cNvPr id="423" name="Text Box 409"/>
          <p:cNvSpPr txBox="1">
            <a:spLocks noChangeArrowheads="1"/>
          </p:cNvSpPr>
          <p:nvPr/>
        </p:nvSpPr>
        <p:spPr bwMode="auto">
          <a:xfrm>
            <a:off x="3430643" y="4869160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4" name="Line 413"/>
          <p:cNvSpPr>
            <a:spLocks noChangeShapeType="1"/>
          </p:cNvSpPr>
          <p:nvPr/>
        </p:nvSpPr>
        <p:spPr bwMode="auto">
          <a:xfrm>
            <a:off x="3519926" y="4946375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25" name="Text Box 409"/>
          <p:cNvSpPr txBox="1">
            <a:spLocks noChangeArrowheads="1"/>
          </p:cNvSpPr>
          <p:nvPr/>
        </p:nvSpPr>
        <p:spPr bwMode="auto">
          <a:xfrm>
            <a:off x="3439714" y="515719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2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6" name="Line 413"/>
          <p:cNvSpPr>
            <a:spLocks noChangeShapeType="1"/>
          </p:cNvSpPr>
          <p:nvPr/>
        </p:nvSpPr>
        <p:spPr bwMode="auto">
          <a:xfrm>
            <a:off x="3528997" y="523440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28" name="Line 309"/>
          <p:cNvSpPr>
            <a:spLocks noChangeShapeType="1"/>
          </p:cNvSpPr>
          <p:nvPr/>
        </p:nvSpPr>
        <p:spPr bwMode="auto">
          <a:xfrm flipV="1">
            <a:off x="3805243" y="5697755"/>
            <a:ext cx="647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33" name="Text Box 315"/>
          <p:cNvSpPr txBox="1">
            <a:spLocks noChangeArrowheads="1"/>
          </p:cNvSpPr>
          <p:nvPr/>
        </p:nvSpPr>
        <p:spPr bwMode="auto">
          <a:xfrm>
            <a:off x="3812293" y="5979310"/>
            <a:ext cx="931913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74LS138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9" name="Text Box 519"/>
          <p:cNvSpPr txBox="1">
            <a:spLocks noChangeArrowheads="1"/>
          </p:cNvSpPr>
          <p:nvPr/>
        </p:nvSpPr>
        <p:spPr bwMode="auto">
          <a:xfrm>
            <a:off x="4266381" y="6346123"/>
            <a:ext cx="691462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译码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4" name="Text Box 409"/>
          <p:cNvSpPr txBox="1">
            <a:spLocks noChangeArrowheads="1"/>
          </p:cNvSpPr>
          <p:nvPr/>
        </p:nvSpPr>
        <p:spPr bwMode="auto">
          <a:xfrm>
            <a:off x="903154" y="512568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16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78" name="Line 503"/>
          <p:cNvSpPr>
            <a:spLocks noChangeShapeType="1"/>
          </p:cNvSpPr>
          <p:nvPr/>
        </p:nvSpPr>
        <p:spPr bwMode="auto">
          <a:xfrm>
            <a:off x="1361145" y="5173968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79" name="Line 503"/>
          <p:cNvSpPr>
            <a:spLocks noChangeShapeType="1"/>
          </p:cNvSpPr>
          <p:nvPr/>
        </p:nvSpPr>
        <p:spPr bwMode="auto">
          <a:xfrm>
            <a:off x="1361145" y="5341043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34" name="Rectangle 499"/>
          <p:cNvSpPr>
            <a:spLocks noChangeArrowheads="1"/>
          </p:cNvSpPr>
          <p:nvPr/>
        </p:nvSpPr>
        <p:spPr bwMode="auto">
          <a:xfrm>
            <a:off x="2137296" y="5081102"/>
            <a:ext cx="365210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1600" b="1" kern="0" dirty="0">
                <a:solidFill>
                  <a:srgbClr val="000000"/>
                </a:solidFill>
              </a:rPr>
              <a:t>1</a:t>
            </a:r>
            <a:endParaRPr lang="en-US" altLang="zh-CN" sz="1600" b="1" kern="0" dirty="0">
              <a:solidFill>
                <a:srgbClr val="000000"/>
              </a:solidFill>
            </a:endParaRPr>
          </a:p>
        </p:txBody>
      </p:sp>
      <p:sp>
        <p:nvSpPr>
          <p:cNvPr id="445" name="Text Box 409"/>
          <p:cNvSpPr txBox="1">
            <a:spLocks noChangeArrowheads="1"/>
          </p:cNvSpPr>
          <p:nvPr/>
        </p:nvSpPr>
        <p:spPr bwMode="auto">
          <a:xfrm>
            <a:off x="3449171" y="551723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3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46" name="Line 413"/>
          <p:cNvSpPr>
            <a:spLocks noChangeShapeType="1"/>
          </p:cNvSpPr>
          <p:nvPr/>
        </p:nvSpPr>
        <p:spPr bwMode="auto">
          <a:xfrm>
            <a:off x="3538454" y="559444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47" name="Line 502"/>
          <p:cNvSpPr>
            <a:spLocks noChangeShapeType="1"/>
          </p:cNvSpPr>
          <p:nvPr/>
        </p:nvSpPr>
        <p:spPr bwMode="auto">
          <a:xfrm>
            <a:off x="3804891" y="5074443"/>
            <a:ext cx="128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48" name="Line 502"/>
          <p:cNvSpPr>
            <a:spLocks noChangeShapeType="1"/>
          </p:cNvSpPr>
          <p:nvPr/>
        </p:nvSpPr>
        <p:spPr bwMode="auto">
          <a:xfrm>
            <a:off x="3804891" y="5336492"/>
            <a:ext cx="128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49" name="Rectangle 499"/>
          <p:cNvSpPr>
            <a:spLocks noChangeArrowheads="1"/>
          </p:cNvSpPr>
          <p:nvPr/>
        </p:nvSpPr>
        <p:spPr bwMode="auto">
          <a:xfrm>
            <a:off x="3938787" y="4990344"/>
            <a:ext cx="289182" cy="435556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0" name="Line 309"/>
          <p:cNvSpPr>
            <a:spLocks noChangeShapeType="1"/>
          </p:cNvSpPr>
          <p:nvPr/>
        </p:nvSpPr>
        <p:spPr bwMode="auto">
          <a:xfrm flipV="1">
            <a:off x="4227969" y="5209855"/>
            <a:ext cx="22434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51" name="Text Box 409"/>
          <p:cNvSpPr txBox="1">
            <a:spLocks noChangeArrowheads="1"/>
          </p:cNvSpPr>
          <p:nvPr/>
        </p:nvSpPr>
        <p:spPr bwMode="auto">
          <a:xfrm>
            <a:off x="4383135" y="5010302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2" name="Text Box 409"/>
          <p:cNvSpPr txBox="1">
            <a:spLocks noChangeArrowheads="1"/>
          </p:cNvSpPr>
          <p:nvPr/>
        </p:nvSpPr>
        <p:spPr bwMode="auto">
          <a:xfrm>
            <a:off x="4389566" y="5499401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3" name="Text Box 409"/>
          <p:cNvSpPr txBox="1">
            <a:spLocks noChangeArrowheads="1"/>
          </p:cNvSpPr>
          <p:nvPr/>
        </p:nvSpPr>
        <p:spPr bwMode="auto">
          <a:xfrm>
            <a:off x="5308308" y="4756986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4" name="Text Box 409"/>
          <p:cNvSpPr txBox="1">
            <a:spLocks noChangeArrowheads="1"/>
          </p:cNvSpPr>
          <p:nvPr/>
        </p:nvSpPr>
        <p:spPr bwMode="auto">
          <a:xfrm>
            <a:off x="5098780" y="1524008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10481" y="1160569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5" name="矩形 454"/>
          <p:cNvSpPr/>
          <p:nvPr/>
        </p:nvSpPr>
        <p:spPr>
          <a:xfrm>
            <a:off x="8110481" y="2763238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93788" y="3447527"/>
            <a:ext cx="2479996" cy="1593310"/>
            <a:chOff x="6493788" y="3447527"/>
            <a:chExt cx="2479996" cy="1593310"/>
          </a:xfrm>
        </p:grpSpPr>
        <p:sp>
          <p:nvSpPr>
            <p:cNvPr id="273" name="AutoShape 316"/>
            <p:cNvSpPr>
              <a:spLocks noChangeArrowheads="1"/>
            </p:cNvSpPr>
            <p:nvPr/>
          </p:nvSpPr>
          <p:spPr bwMode="auto">
            <a:xfrm flipH="1">
              <a:off x="6582591" y="3808892"/>
              <a:ext cx="1086457" cy="133032"/>
            </a:xfrm>
            <a:prstGeom prst="leftArrow">
              <a:avLst>
                <a:gd name="adj1" fmla="val 35296"/>
                <a:gd name="adj2" fmla="val 97049"/>
              </a:avLst>
            </a:prstGeom>
            <a:solidFill>
              <a:srgbClr val="0066FF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74" name="Rectangle 305"/>
            <p:cNvSpPr>
              <a:spLocks noChangeArrowheads="1"/>
            </p:cNvSpPr>
            <p:nvPr/>
          </p:nvSpPr>
          <p:spPr bwMode="auto">
            <a:xfrm>
              <a:off x="7671509" y="3516275"/>
              <a:ext cx="936625" cy="1462237"/>
            </a:xfrm>
            <a:prstGeom prst="rect">
              <a:avLst/>
            </a:prstGeom>
            <a:solidFill>
              <a:srgbClr val="CCFF99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75" name="Text Box 306"/>
            <p:cNvSpPr txBox="1">
              <a:spLocks noChangeArrowheads="1"/>
            </p:cNvSpPr>
            <p:nvPr/>
          </p:nvSpPr>
          <p:spPr bwMode="auto">
            <a:xfrm>
              <a:off x="7600072" y="3447527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Text Box 307"/>
            <p:cNvSpPr txBox="1">
              <a:spLocks noChangeArrowheads="1"/>
            </p:cNvSpPr>
            <p:nvPr/>
          </p:nvSpPr>
          <p:spPr bwMode="auto">
            <a:xfrm>
              <a:off x="7600072" y="3670316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Text Box 308"/>
            <p:cNvSpPr txBox="1">
              <a:spLocks noChangeArrowheads="1"/>
            </p:cNvSpPr>
            <p:nvPr/>
          </p:nvSpPr>
          <p:spPr bwMode="auto">
            <a:xfrm>
              <a:off x="7621588" y="4249937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Text Box 311"/>
            <p:cNvSpPr txBox="1">
              <a:spLocks noChangeArrowheads="1"/>
            </p:cNvSpPr>
            <p:nvPr/>
          </p:nvSpPr>
          <p:spPr bwMode="auto">
            <a:xfrm>
              <a:off x="7633214" y="4612850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Line 313"/>
            <p:cNvSpPr>
              <a:spLocks noChangeShapeType="1"/>
            </p:cNvSpPr>
            <p:nvPr/>
          </p:nvSpPr>
          <p:spPr bwMode="auto">
            <a:xfrm>
              <a:off x="7727044" y="4688307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0" name="Line 314"/>
            <p:cNvSpPr>
              <a:spLocks noChangeShapeType="1"/>
            </p:cNvSpPr>
            <p:nvPr/>
          </p:nvSpPr>
          <p:spPr bwMode="auto">
            <a:xfrm>
              <a:off x="7715250" y="4326137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1" name="Text Box 318"/>
            <p:cNvSpPr txBox="1">
              <a:spLocks noChangeArrowheads="1"/>
            </p:cNvSpPr>
            <p:nvPr/>
          </p:nvSpPr>
          <p:spPr bwMode="auto">
            <a:xfrm>
              <a:off x="7638172" y="3985703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Line 319"/>
            <p:cNvSpPr>
              <a:spLocks noChangeShapeType="1"/>
            </p:cNvSpPr>
            <p:nvPr/>
          </p:nvSpPr>
          <p:spPr bwMode="auto">
            <a:xfrm>
              <a:off x="7741359" y="4061903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3" name="左右箭头 282"/>
            <p:cNvSpPr/>
            <p:nvPr/>
          </p:nvSpPr>
          <p:spPr bwMode="auto">
            <a:xfrm>
              <a:off x="6549375" y="3559116"/>
              <a:ext cx="1119674" cy="152870"/>
            </a:xfrm>
            <a:prstGeom prst="leftRightArrow">
              <a:avLst>
                <a:gd name="adj1" fmla="val 35797"/>
                <a:gd name="adj2" fmla="val 76037"/>
              </a:avLst>
            </a:prstGeom>
            <a:solidFill>
              <a:srgbClr val="00CC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4" name="Line 309"/>
            <p:cNvSpPr>
              <a:spLocks noChangeShapeType="1"/>
            </p:cNvSpPr>
            <p:nvPr/>
          </p:nvSpPr>
          <p:spPr bwMode="auto">
            <a:xfrm flipV="1">
              <a:off x="6493788" y="4158480"/>
              <a:ext cx="11752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5" name="Line 309"/>
            <p:cNvSpPr>
              <a:spLocks noChangeShapeType="1"/>
            </p:cNvSpPr>
            <p:nvPr/>
          </p:nvSpPr>
          <p:spPr bwMode="auto">
            <a:xfrm flipV="1">
              <a:off x="6549375" y="4425850"/>
              <a:ext cx="1119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86" name="Line 309"/>
            <p:cNvSpPr>
              <a:spLocks noChangeShapeType="1"/>
            </p:cNvSpPr>
            <p:nvPr/>
          </p:nvSpPr>
          <p:spPr bwMode="auto">
            <a:xfrm flipV="1">
              <a:off x="6970677" y="4797895"/>
              <a:ext cx="6983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ker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6" name="矩形 455"/>
            <p:cNvSpPr/>
            <p:nvPr/>
          </p:nvSpPr>
          <p:spPr>
            <a:xfrm>
              <a:off x="8109445" y="4394506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6600"/>
                  </a:solidFill>
                </a:rPr>
                <a:t>4KB</a:t>
              </a:r>
              <a:endParaRPr lang="en-US" altLang="zh-CN" sz="1800" b="1" dirty="0">
                <a:solidFill>
                  <a:srgbClr val="006600"/>
                </a:solidFill>
              </a:endParaRPr>
            </a:p>
            <a:p>
              <a:r>
                <a:rPr lang="en-US" altLang="zh-CN" sz="1800" b="1" dirty="0">
                  <a:solidFill>
                    <a:srgbClr val="006600"/>
                  </a:solidFill>
                </a:rPr>
                <a:t>SRAM</a:t>
              </a:r>
              <a:endParaRPr lang="zh-CN" altLang="en-US" sz="1800" b="1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93788" y="5115791"/>
            <a:ext cx="2479996" cy="1526410"/>
            <a:chOff x="6493788" y="5115791"/>
            <a:chExt cx="2479996" cy="1526410"/>
          </a:xfrm>
        </p:grpSpPr>
        <p:sp>
          <p:nvSpPr>
            <p:cNvPr id="328" name="Rectangle 305"/>
            <p:cNvSpPr>
              <a:spLocks noChangeArrowheads="1"/>
            </p:cNvSpPr>
            <p:nvPr/>
          </p:nvSpPr>
          <p:spPr bwMode="auto">
            <a:xfrm>
              <a:off x="7671509" y="5115791"/>
              <a:ext cx="936625" cy="146223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rgbClr val="000000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298" name="AutoShape 316"/>
            <p:cNvSpPr>
              <a:spLocks noChangeArrowheads="1"/>
            </p:cNvSpPr>
            <p:nvPr/>
          </p:nvSpPr>
          <p:spPr bwMode="auto">
            <a:xfrm flipH="1">
              <a:off x="6582591" y="5815454"/>
              <a:ext cx="1086455" cy="133032"/>
            </a:xfrm>
            <a:prstGeom prst="leftArrow">
              <a:avLst>
                <a:gd name="adj1" fmla="val 35296"/>
                <a:gd name="adj2" fmla="val 97049"/>
              </a:avLst>
            </a:prstGeom>
            <a:solidFill>
              <a:srgbClr val="0066FF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0" name="Text Box 306"/>
            <p:cNvSpPr txBox="1">
              <a:spLocks noChangeArrowheads="1"/>
            </p:cNvSpPr>
            <p:nvPr/>
          </p:nvSpPr>
          <p:spPr bwMode="auto">
            <a:xfrm>
              <a:off x="7600072" y="5454089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Text Box 307"/>
            <p:cNvSpPr txBox="1">
              <a:spLocks noChangeArrowheads="1"/>
            </p:cNvSpPr>
            <p:nvPr/>
          </p:nvSpPr>
          <p:spPr bwMode="auto">
            <a:xfrm>
              <a:off x="7600072" y="5676878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Text Box 308"/>
            <p:cNvSpPr txBox="1">
              <a:spLocks noChangeArrowheads="1"/>
            </p:cNvSpPr>
            <p:nvPr/>
          </p:nvSpPr>
          <p:spPr bwMode="auto">
            <a:xfrm>
              <a:off x="7621588" y="6256499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Text Box 311"/>
            <p:cNvSpPr txBox="1">
              <a:spLocks noChangeArrowheads="1"/>
            </p:cNvSpPr>
            <p:nvPr/>
          </p:nvSpPr>
          <p:spPr bwMode="auto">
            <a:xfrm>
              <a:off x="7633214" y="5116906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Line 313"/>
            <p:cNvSpPr>
              <a:spLocks noChangeShapeType="1"/>
            </p:cNvSpPr>
            <p:nvPr/>
          </p:nvSpPr>
          <p:spPr bwMode="auto">
            <a:xfrm>
              <a:off x="7727044" y="5192363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5" name="Line 314"/>
            <p:cNvSpPr>
              <a:spLocks noChangeShapeType="1"/>
            </p:cNvSpPr>
            <p:nvPr/>
          </p:nvSpPr>
          <p:spPr bwMode="auto">
            <a:xfrm>
              <a:off x="7715250" y="6332699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6" name="Text Box 318"/>
            <p:cNvSpPr txBox="1">
              <a:spLocks noChangeArrowheads="1"/>
            </p:cNvSpPr>
            <p:nvPr/>
          </p:nvSpPr>
          <p:spPr bwMode="auto">
            <a:xfrm>
              <a:off x="7638172" y="5992265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Line 319"/>
            <p:cNvSpPr>
              <a:spLocks noChangeShapeType="1"/>
            </p:cNvSpPr>
            <p:nvPr/>
          </p:nvSpPr>
          <p:spPr bwMode="auto">
            <a:xfrm>
              <a:off x="7741359" y="6068465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8" name="左右箭头 307"/>
            <p:cNvSpPr/>
            <p:nvPr/>
          </p:nvSpPr>
          <p:spPr bwMode="auto">
            <a:xfrm>
              <a:off x="6549375" y="5565678"/>
              <a:ext cx="1119672" cy="152870"/>
            </a:xfrm>
            <a:prstGeom prst="leftRightArrow">
              <a:avLst>
                <a:gd name="adj1" fmla="val 35797"/>
                <a:gd name="adj2" fmla="val 76037"/>
              </a:avLst>
            </a:prstGeom>
            <a:solidFill>
              <a:srgbClr val="FF66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9" name="Line 309"/>
            <p:cNvSpPr>
              <a:spLocks noChangeShapeType="1"/>
            </p:cNvSpPr>
            <p:nvPr/>
          </p:nvSpPr>
          <p:spPr bwMode="auto">
            <a:xfrm flipV="1">
              <a:off x="6493788" y="6165042"/>
              <a:ext cx="117525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10" name="Line 309"/>
            <p:cNvSpPr>
              <a:spLocks noChangeShapeType="1"/>
            </p:cNvSpPr>
            <p:nvPr/>
          </p:nvSpPr>
          <p:spPr bwMode="auto">
            <a:xfrm flipV="1">
              <a:off x="6549375" y="6432412"/>
              <a:ext cx="11196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11" name="Line 309"/>
            <p:cNvSpPr>
              <a:spLocks noChangeShapeType="1"/>
            </p:cNvSpPr>
            <p:nvPr/>
          </p:nvSpPr>
          <p:spPr bwMode="auto">
            <a:xfrm flipV="1">
              <a:off x="6970677" y="5301951"/>
              <a:ext cx="6983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ker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7" name="矩形 456"/>
            <p:cNvSpPr/>
            <p:nvPr/>
          </p:nvSpPr>
          <p:spPr>
            <a:xfrm>
              <a:off x="8109445" y="5995870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6600"/>
                  </a:solidFill>
                </a:rPr>
                <a:t>4KB</a:t>
              </a:r>
              <a:endParaRPr lang="en-US" altLang="zh-CN" sz="1800" b="1" dirty="0">
                <a:solidFill>
                  <a:srgbClr val="006600"/>
                </a:solidFill>
              </a:endParaRPr>
            </a:p>
            <a:p>
              <a:r>
                <a:rPr lang="en-US" altLang="zh-CN" sz="1800" b="1" dirty="0">
                  <a:solidFill>
                    <a:srgbClr val="006600"/>
                  </a:solidFill>
                </a:rPr>
                <a:t>SRAM</a:t>
              </a:r>
              <a:endParaRPr lang="zh-CN" altLang="en-US" sz="1800" b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458" name="Text Box 315"/>
          <p:cNvSpPr txBox="1">
            <a:spLocks noChangeArrowheads="1"/>
          </p:cNvSpPr>
          <p:nvPr/>
        </p:nvSpPr>
        <p:spPr bwMode="auto">
          <a:xfrm rot="5400000">
            <a:off x="4798854" y="556485"/>
            <a:ext cx="105521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SRAM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3830562" y="5693032"/>
            <a:ext cx="1600983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5436120" y="5063278"/>
            <a:ext cx="0" cy="629754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36120" y="5053102"/>
            <a:ext cx="99972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5" name="直接连接符 324"/>
          <p:cNvCxnSpPr/>
          <p:nvPr/>
        </p:nvCxnSpPr>
        <p:spPr bwMode="auto">
          <a:xfrm>
            <a:off x="5220090" y="1819703"/>
            <a:ext cx="121575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直接连接符 325"/>
          <p:cNvCxnSpPr/>
          <p:nvPr/>
        </p:nvCxnSpPr>
        <p:spPr bwMode="auto">
          <a:xfrm>
            <a:off x="4253948" y="5208122"/>
            <a:ext cx="96614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直接连接符 426"/>
          <p:cNvCxnSpPr/>
          <p:nvPr/>
        </p:nvCxnSpPr>
        <p:spPr bwMode="auto">
          <a:xfrm flipV="1">
            <a:off x="5220090" y="1828929"/>
            <a:ext cx="0" cy="3379193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" name="矩形 204"/>
          <p:cNvSpPr/>
          <p:nvPr/>
        </p:nvSpPr>
        <p:spPr bwMode="auto">
          <a:xfrm>
            <a:off x="702518" y="116633"/>
            <a:ext cx="4293058" cy="2454296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04668" y="2622690"/>
            <a:ext cx="4297221" cy="191994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9" name="Rectangle 305"/>
          <p:cNvSpPr>
            <a:spLocks noChangeArrowheads="1"/>
          </p:cNvSpPr>
          <p:nvPr/>
        </p:nvSpPr>
        <p:spPr bwMode="auto">
          <a:xfrm>
            <a:off x="2260939" y="181604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10" name="Text Box 306"/>
          <p:cNvSpPr txBox="1">
            <a:spLocks noChangeArrowheads="1"/>
          </p:cNvSpPr>
          <p:nvPr/>
        </p:nvSpPr>
        <p:spPr bwMode="auto">
          <a:xfrm>
            <a:off x="2217409" y="147986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11" name="Text Box 315"/>
          <p:cNvSpPr txBox="1">
            <a:spLocks noChangeArrowheads="1"/>
          </p:cNvSpPr>
          <p:nvPr/>
        </p:nvSpPr>
        <p:spPr bwMode="auto">
          <a:xfrm>
            <a:off x="2884669" y="764630"/>
            <a:ext cx="1039259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2" name="Text Box 317"/>
          <p:cNvSpPr txBox="1">
            <a:spLocks noChangeArrowheads="1"/>
          </p:cNvSpPr>
          <p:nvPr/>
        </p:nvSpPr>
        <p:spPr bwMode="auto">
          <a:xfrm>
            <a:off x="2203034" y="456387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13" name="Text Box 318"/>
          <p:cNvSpPr txBox="1">
            <a:spLocks noChangeArrowheads="1"/>
          </p:cNvSpPr>
          <p:nvPr/>
        </p:nvSpPr>
        <p:spPr bwMode="auto">
          <a:xfrm>
            <a:off x="2212731" y="902724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14" name="Line 319"/>
          <p:cNvSpPr>
            <a:spLocks noChangeShapeType="1"/>
          </p:cNvSpPr>
          <p:nvPr/>
        </p:nvSpPr>
        <p:spPr bwMode="auto">
          <a:xfrm>
            <a:off x="2305099" y="968340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15" name="Rectangle 305"/>
          <p:cNvSpPr>
            <a:spLocks noChangeArrowheads="1"/>
          </p:cNvSpPr>
          <p:nvPr/>
        </p:nvSpPr>
        <p:spPr bwMode="auto">
          <a:xfrm>
            <a:off x="2265452" y="2833110"/>
            <a:ext cx="681400" cy="1530265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16" name="Text Box 315"/>
          <p:cNvSpPr txBox="1">
            <a:spLocks noChangeArrowheads="1"/>
          </p:cNvSpPr>
          <p:nvPr/>
        </p:nvSpPr>
        <p:spPr bwMode="auto">
          <a:xfrm>
            <a:off x="1969746" y="2526145"/>
            <a:ext cx="1666150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74LS244×3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片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7" name="组合 284"/>
          <p:cNvGrpSpPr/>
          <p:nvPr/>
        </p:nvGrpSpPr>
        <p:grpSpPr>
          <a:xfrm>
            <a:off x="2553784" y="4017042"/>
            <a:ext cx="434040" cy="369332"/>
            <a:chOff x="467544" y="4437112"/>
            <a:chExt cx="504056" cy="428910"/>
          </a:xfrm>
        </p:grpSpPr>
        <p:sp>
          <p:nvSpPr>
            <p:cNvPr id="218" name="Text Box 318"/>
            <p:cNvSpPr txBox="1">
              <a:spLocks noChangeArrowheads="1"/>
            </p:cNvSpPr>
            <p:nvPr/>
          </p:nvSpPr>
          <p:spPr bwMode="auto">
            <a:xfrm>
              <a:off x="467544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2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96849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220" name="组合 287"/>
          <p:cNvGrpSpPr/>
          <p:nvPr/>
        </p:nvGrpSpPr>
        <p:grpSpPr>
          <a:xfrm>
            <a:off x="2279975" y="4013369"/>
            <a:ext cx="434040" cy="369332"/>
            <a:chOff x="467543" y="4437112"/>
            <a:chExt cx="504056" cy="428910"/>
          </a:xfrm>
        </p:grpSpPr>
        <p:sp>
          <p:nvSpPr>
            <p:cNvPr id="221" name="Text Box 318"/>
            <p:cNvSpPr txBox="1">
              <a:spLocks noChangeArrowheads="1"/>
            </p:cNvSpPr>
            <p:nvPr/>
          </p:nvSpPr>
          <p:spPr bwMode="auto">
            <a:xfrm>
              <a:off x="467543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8961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cxnSp>
        <p:nvCxnSpPr>
          <p:cNvPr id="223" name="直接连接符 222"/>
          <p:cNvCxnSpPr/>
          <p:nvPr/>
        </p:nvCxnSpPr>
        <p:spPr bwMode="auto">
          <a:xfrm>
            <a:off x="2474491" y="4369597"/>
            <a:ext cx="0" cy="116976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直接连接符 223"/>
          <p:cNvCxnSpPr/>
          <p:nvPr/>
        </p:nvCxnSpPr>
        <p:spPr bwMode="auto">
          <a:xfrm>
            <a:off x="2733754" y="4363376"/>
            <a:ext cx="0" cy="121161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直接连接符 224"/>
          <p:cNvCxnSpPr/>
          <p:nvPr/>
        </p:nvCxnSpPr>
        <p:spPr bwMode="auto">
          <a:xfrm flipH="1">
            <a:off x="2474711" y="4487387"/>
            <a:ext cx="259044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6" name="组合 225"/>
          <p:cNvGrpSpPr/>
          <p:nvPr/>
        </p:nvGrpSpPr>
        <p:grpSpPr>
          <a:xfrm rot="16200000">
            <a:off x="3289223" y="4196548"/>
            <a:ext cx="272157" cy="122330"/>
            <a:chOff x="2465727" y="4969374"/>
            <a:chExt cx="248023" cy="115810"/>
          </a:xfrm>
        </p:grpSpPr>
        <p:cxnSp>
          <p:nvCxnSpPr>
            <p:cNvPr id="227" name="直接连接符 226"/>
            <p:cNvCxnSpPr/>
            <p:nvPr/>
          </p:nvCxnSpPr>
          <p:spPr bwMode="auto">
            <a:xfrm rot="10800000">
              <a:off x="2465727" y="4969374"/>
              <a:ext cx="24802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 rot="10800000">
              <a:off x="2521582" y="5027279"/>
              <a:ext cx="13631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/>
            <p:cNvCxnSpPr/>
            <p:nvPr/>
          </p:nvCxnSpPr>
          <p:spPr bwMode="auto">
            <a:xfrm rot="10800000">
              <a:off x="2548733" y="5085184"/>
              <a:ext cx="80905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0" name="Oval 516"/>
          <p:cNvSpPr>
            <a:spLocks noChangeArrowheads="1"/>
          </p:cNvSpPr>
          <p:nvPr/>
        </p:nvSpPr>
        <p:spPr bwMode="auto">
          <a:xfrm>
            <a:off x="2704621" y="4453941"/>
            <a:ext cx="61514" cy="61514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231" name="组合 297"/>
          <p:cNvGrpSpPr/>
          <p:nvPr/>
        </p:nvGrpSpPr>
        <p:grpSpPr>
          <a:xfrm>
            <a:off x="1515190" y="243333"/>
            <a:ext cx="741325" cy="168004"/>
            <a:chOff x="-180020" y="1350729"/>
            <a:chExt cx="503548" cy="206063"/>
          </a:xfrm>
        </p:grpSpPr>
        <p:sp>
          <p:nvSpPr>
            <p:cNvPr id="233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4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35" name="AutoShape 316"/>
          <p:cNvSpPr>
            <a:spLocks noChangeArrowheads="1"/>
          </p:cNvSpPr>
          <p:nvPr/>
        </p:nvSpPr>
        <p:spPr bwMode="auto">
          <a:xfrm flipH="1">
            <a:off x="1614725" y="3438414"/>
            <a:ext cx="652093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9" name="Line 309"/>
          <p:cNvSpPr>
            <a:spLocks noChangeShapeType="1"/>
          </p:cNvSpPr>
          <p:nvPr/>
        </p:nvSpPr>
        <p:spPr bwMode="auto">
          <a:xfrm flipV="1">
            <a:off x="1614726" y="3810341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40" name="Line 309"/>
          <p:cNvSpPr>
            <a:spLocks noChangeShapeType="1"/>
          </p:cNvSpPr>
          <p:nvPr/>
        </p:nvSpPr>
        <p:spPr bwMode="auto">
          <a:xfrm flipV="1">
            <a:off x="1614726" y="4058363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41" name="Line 309"/>
          <p:cNvSpPr>
            <a:spLocks noChangeShapeType="1"/>
          </p:cNvSpPr>
          <p:nvPr/>
        </p:nvSpPr>
        <p:spPr bwMode="auto">
          <a:xfrm flipV="1">
            <a:off x="1598464" y="638059"/>
            <a:ext cx="65995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70" name="Text Box 20"/>
          <p:cNvSpPr txBox="1">
            <a:spLocks noChangeArrowheads="1"/>
          </p:cNvSpPr>
          <p:nvPr/>
        </p:nvSpPr>
        <p:spPr bwMode="auto">
          <a:xfrm>
            <a:off x="675139" y="116632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271" name="Text Box 409"/>
          <p:cNvSpPr txBox="1">
            <a:spLocks noChangeArrowheads="1"/>
          </p:cNvSpPr>
          <p:nvPr/>
        </p:nvSpPr>
        <p:spPr bwMode="auto">
          <a:xfrm>
            <a:off x="690063" y="3308669"/>
            <a:ext cx="1081087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grpSp>
        <p:nvGrpSpPr>
          <p:cNvPr id="299" name="Group 415"/>
          <p:cNvGrpSpPr/>
          <p:nvPr/>
        </p:nvGrpSpPr>
        <p:grpSpPr bwMode="auto">
          <a:xfrm>
            <a:off x="681826" y="432140"/>
            <a:ext cx="1008063" cy="366712"/>
            <a:chOff x="1" y="2341"/>
            <a:chExt cx="635" cy="231"/>
          </a:xfrm>
        </p:grpSpPr>
        <p:sp>
          <p:nvSpPr>
            <p:cNvPr id="329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31" name="Group 415"/>
          <p:cNvGrpSpPr/>
          <p:nvPr/>
        </p:nvGrpSpPr>
        <p:grpSpPr bwMode="auto">
          <a:xfrm>
            <a:off x="696153" y="3634370"/>
            <a:ext cx="1008063" cy="366712"/>
            <a:chOff x="1" y="2341"/>
            <a:chExt cx="635" cy="231"/>
          </a:xfrm>
        </p:grpSpPr>
        <p:sp>
          <p:nvSpPr>
            <p:cNvPr id="332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34" name="Group 415"/>
          <p:cNvGrpSpPr/>
          <p:nvPr/>
        </p:nvGrpSpPr>
        <p:grpSpPr bwMode="auto">
          <a:xfrm>
            <a:off x="687010" y="3922402"/>
            <a:ext cx="1008063" cy="366712"/>
            <a:chOff x="1" y="2341"/>
            <a:chExt cx="635" cy="231"/>
          </a:xfrm>
        </p:grpSpPr>
        <p:sp>
          <p:nvSpPr>
            <p:cNvPr id="335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37" name="组合 297"/>
          <p:cNvGrpSpPr/>
          <p:nvPr/>
        </p:nvGrpSpPr>
        <p:grpSpPr>
          <a:xfrm>
            <a:off x="2944194" y="243334"/>
            <a:ext cx="931991" cy="168004"/>
            <a:chOff x="-180020" y="1350729"/>
            <a:chExt cx="503548" cy="206063"/>
          </a:xfrm>
        </p:grpSpPr>
        <p:sp>
          <p:nvSpPr>
            <p:cNvPr id="338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39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40" name="Text Box 20"/>
          <p:cNvSpPr txBox="1">
            <a:spLocks noChangeArrowheads="1"/>
          </p:cNvSpPr>
          <p:nvPr/>
        </p:nvSpPr>
        <p:spPr bwMode="auto">
          <a:xfrm>
            <a:off x="3823529" y="139214"/>
            <a:ext cx="1173486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341" name="Text Box 409"/>
          <p:cNvSpPr txBox="1">
            <a:spLocks noChangeArrowheads="1"/>
          </p:cNvSpPr>
          <p:nvPr/>
        </p:nvSpPr>
        <p:spPr bwMode="auto">
          <a:xfrm>
            <a:off x="3862620" y="3318147"/>
            <a:ext cx="1285444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3844824" y="3612854"/>
            <a:ext cx="1182493" cy="369332"/>
            <a:chOff x="3195869" y="2795844"/>
            <a:chExt cx="1182493" cy="369332"/>
          </a:xfrm>
        </p:grpSpPr>
        <p:sp>
          <p:nvSpPr>
            <p:cNvPr id="343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45" name="组合 344"/>
          <p:cNvGrpSpPr/>
          <p:nvPr/>
        </p:nvGrpSpPr>
        <p:grpSpPr>
          <a:xfrm>
            <a:off x="3855031" y="3890722"/>
            <a:ext cx="1182493" cy="369332"/>
            <a:chOff x="3486325" y="3290696"/>
            <a:chExt cx="1182493" cy="369332"/>
          </a:xfrm>
        </p:grpSpPr>
        <p:sp>
          <p:nvSpPr>
            <p:cNvPr id="346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48" name="Rectangle 499"/>
          <p:cNvSpPr>
            <a:spLocks noChangeArrowheads="1"/>
          </p:cNvSpPr>
          <p:nvPr/>
        </p:nvSpPr>
        <p:spPr bwMode="auto">
          <a:xfrm>
            <a:off x="1639908" y="829244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9" name="Line 500"/>
          <p:cNvSpPr>
            <a:spLocks noChangeShapeType="1"/>
          </p:cNvSpPr>
          <p:nvPr/>
        </p:nvSpPr>
        <p:spPr bwMode="auto">
          <a:xfrm>
            <a:off x="1951937" y="1079445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0" name="Line 502"/>
          <p:cNvSpPr>
            <a:spLocks noChangeShapeType="1"/>
          </p:cNvSpPr>
          <p:nvPr/>
        </p:nvSpPr>
        <p:spPr bwMode="auto">
          <a:xfrm>
            <a:off x="1279717" y="958971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51" name="Line 503"/>
          <p:cNvSpPr>
            <a:spLocks noChangeShapeType="1"/>
          </p:cNvSpPr>
          <p:nvPr/>
        </p:nvSpPr>
        <p:spPr bwMode="auto">
          <a:xfrm>
            <a:off x="1279717" y="1208336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755576" y="763471"/>
            <a:ext cx="651675" cy="369332"/>
            <a:chOff x="2666115" y="944838"/>
            <a:chExt cx="651675" cy="369332"/>
          </a:xfrm>
        </p:grpSpPr>
        <p:sp>
          <p:nvSpPr>
            <p:cNvPr id="353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756340" y="1023670"/>
            <a:ext cx="651675" cy="369332"/>
            <a:chOff x="2666115" y="944838"/>
            <a:chExt cx="651675" cy="369332"/>
          </a:xfrm>
        </p:grpSpPr>
        <p:sp>
          <p:nvSpPr>
            <p:cNvPr id="357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59" name="Rectangle 305"/>
          <p:cNvSpPr>
            <a:spLocks noChangeArrowheads="1"/>
          </p:cNvSpPr>
          <p:nvPr/>
        </p:nvSpPr>
        <p:spPr bwMode="auto">
          <a:xfrm>
            <a:off x="2267972" y="1410503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60" name="Text Box 306"/>
          <p:cNvSpPr txBox="1">
            <a:spLocks noChangeArrowheads="1"/>
          </p:cNvSpPr>
          <p:nvPr/>
        </p:nvSpPr>
        <p:spPr bwMode="auto">
          <a:xfrm>
            <a:off x="2224442" y="1376885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61" name="Text Box 315"/>
          <p:cNvSpPr txBox="1">
            <a:spLocks noChangeArrowheads="1"/>
          </p:cNvSpPr>
          <p:nvPr/>
        </p:nvSpPr>
        <p:spPr bwMode="auto">
          <a:xfrm>
            <a:off x="2891702" y="1916790"/>
            <a:ext cx="1032226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2" name="Text Box 317"/>
          <p:cNvSpPr txBox="1">
            <a:spLocks noChangeArrowheads="1"/>
          </p:cNvSpPr>
          <p:nvPr/>
        </p:nvSpPr>
        <p:spPr bwMode="auto">
          <a:xfrm>
            <a:off x="2210067" y="1685286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63" name="Text Box 318"/>
          <p:cNvSpPr txBox="1">
            <a:spLocks noChangeArrowheads="1"/>
          </p:cNvSpPr>
          <p:nvPr/>
        </p:nvSpPr>
        <p:spPr bwMode="auto">
          <a:xfrm>
            <a:off x="2219764" y="2131623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64" name="Line 319"/>
          <p:cNvSpPr>
            <a:spLocks noChangeShapeType="1"/>
          </p:cNvSpPr>
          <p:nvPr/>
        </p:nvSpPr>
        <p:spPr bwMode="auto">
          <a:xfrm>
            <a:off x="2312132" y="2197239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365" name="组合 297"/>
          <p:cNvGrpSpPr/>
          <p:nvPr/>
        </p:nvGrpSpPr>
        <p:grpSpPr>
          <a:xfrm>
            <a:off x="1556886" y="1472232"/>
            <a:ext cx="706662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66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67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68" name="Line 309"/>
          <p:cNvSpPr>
            <a:spLocks noChangeShapeType="1"/>
          </p:cNvSpPr>
          <p:nvPr/>
        </p:nvSpPr>
        <p:spPr bwMode="auto">
          <a:xfrm flipV="1">
            <a:off x="1598464" y="1866958"/>
            <a:ext cx="66698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69" name="Text Box 20"/>
          <p:cNvSpPr txBox="1">
            <a:spLocks noChangeArrowheads="1"/>
          </p:cNvSpPr>
          <p:nvPr/>
        </p:nvSpPr>
        <p:spPr bwMode="auto">
          <a:xfrm>
            <a:off x="666684" y="134076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grpSp>
        <p:nvGrpSpPr>
          <p:cNvPr id="370" name="Group 415"/>
          <p:cNvGrpSpPr/>
          <p:nvPr/>
        </p:nvGrpSpPr>
        <p:grpSpPr bwMode="auto">
          <a:xfrm>
            <a:off x="680472" y="1667338"/>
            <a:ext cx="1008063" cy="366712"/>
            <a:chOff x="1" y="2341"/>
            <a:chExt cx="635" cy="231"/>
          </a:xfrm>
        </p:grpSpPr>
        <p:sp>
          <p:nvSpPr>
            <p:cNvPr id="371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73" name="组合 297"/>
          <p:cNvGrpSpPr/>
          <p:nvPr/>
        </p:nvGrpSpPr>
        <p:grpSpPr>
          <a:xfrm>
            <a:off x="2951227" y="1472233"/>
            <a:ext cx="924957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74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5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76" name="Text Box 20"/>
          <p:cNvSpPr txBox="1">
            <a:spLocks noChangeArrowheads="1"/>
          </p:cNvSpPr>
          <p:nvPr/>
        </p:nvSpPr>
        <p:spPr bwMode="auto">
          <a:xfrm>
            <a:off x="3830562" y="1368113"/>
            <a:ext cx="117348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377" name="Rectangle 499"/>
          <p:cNvSpPr>
            <a:spLocks noChangeArrowheads="1"/>
          </p:cNvSpPr>
          <p:nvPr/>
        </p:nvSpPr>
        <p:spPr bwMode="auto">
          <a:xfrm>
            <a:off x="1646941" y="2058143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0" name="Line 500"/>
          <p:cNvSpPr>
            <a:spLocks noChangeShapeType="1"/>
          </p:cNvSpPr>
          <p:nvPr/>
        </p:nvSpPr>
        <p:spPr bwMode="auto">
          <a:xfrm>
            <a:off x="1958970" y="2308344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81" name="Line 502"/>
          <p:cNvSpPr>
            <a:spLocks noChangeShapeType="1"/>
          </p:cNvSpPr>
          <p:nvPr/>
        </p:nvSpPr>
        <p:spPr bwMode="auto">
          <a:xfrm>
            <a:off x="1286750" y="218787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82" name="Line 503"/>
          <p:cNvSpPr>
            <a:spLocks noChangeShapeType="1"/>
          </p:cNvSpPr>
          <p:nvPr/>
        </p:nvSpPr>
        <p:spPr bwMode="auto">
          <a:xfrm>
            <a:off x="1286750" y="2437235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383" name="组合 382"/>
          <p:cNvGrpSpPr/>
          <p:nvPr/>
        </p:nvGrpSpPr>
        <p:grpSpPr>
          <a:xfrm>
            <a:off x="762609" y="1992370"/>
            <a:ext cx="651675" cy="369332"/>
            <a:chOff x="2666115" y="944838"/>
            <a:chExt cx="651675" cy="369332"/>
          </a:xfrm>
        </p:grpSpPr>
        <p:sp>
          <p:nvSpPr>
            <p:cNvPr id="384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86" name="组合 385"/>
          <p:cNvGrpSpPr/>
          <p:nvPr/>
        </p:nvGrpSpPr>
        <p:grpSpPr>
          <a:xfrm>
            <a:off x="763373" y="2252569"/>
            <a:ext cx="651675" cy="369332"/>
            <a:chOff x="2666115" y="944838"/>
            <a:chExt cx="651675" cy="369332"/>
          </a:xfrm>
        </p:grpSpPr>
        <p:sp>
          <p:nvSpPr>
            <p:cNvPr id="387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89" name="Line 309"/>
          <p:cNvSpPr>
            <a:spLocks noChangeShapeType="1"/>
          </p:cNvSpPr>
          <p:nvPr/>
        </p:nvSpPr>
        <p:spPr bwMode="auto">
          <a:xfrm flipV="1">
            <a:off x="1115520" y="3019627"/>
            <a:ext cx="11495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29" name="Line 309"/>
          <p:cNvSpPr>
            <a:spLocks noChangeShapeType="1"/>
          </p:cNvSpPr>
          <p:nvPr/>
        </p:nvSpPr>
        <p:spPr bwMode="auto">
          <a:xfrm flipV="1">
            <a:off x="1331550" y="3267649"/>
            <a:ext cx="9335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430" name="组合 429"/>
          <p:cNvGrpSpPr/>
          <p:nvPr/>
        </p:nvGrpSpPr>
        <p:grpSpPr>
          <a:xfrm>
            <a:off x="3848862" y="3089030"/>
            <a:ext cx="806188" cy="369332"/>
            <a:chOff x="6005635" y="5214173"/>
            <a:chExt cx="806188" cy="369332"/>
          </a:xfrm>
        </p:grpSpPr>
        <p:sp>
          <p:nvSpPr>
            <p:cNvPr id="436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40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441" name="Text Box 409"/>
          <p:cNvSpPr txBox="1">
            <a:spLocks noChangeArrowheads="1"/>
          </p:cNvSpPr>
          <p:nvPr/>
        </p:nvSpPr>
        <p:spPr bwMode="auto">
          <a:xfrm>
            <a:off x="3845156" y="2790829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59" name="组合 458"/>
          <p:cNvGrpSpPr/>
          <p:nvPr/>
        </p:nvGrpSpPr>
        <p:grpSpPr>
          <a:xfrm>
            <a:off x="709333" y="3084377"/>
            <a:ext cx="806188" cy="369332"/>
            <a:chOff x="6005635" y="5214173"/>
            <a:chExt cx="806188" cy="369332"/>
          </a:xfrm>
        </p:grpSpPr>
        <p:sp>
          <p:nvSpPr>
            <p:cNvPr id="460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61" name="Line 413"/>
            <p:cNvSpPr>
              <a:spLocks noChangeShapeType="1"/>
            </p:cNvSpPr>
            <p:nvPr/>
          </p:nvSpPr>
          <p:spPr bwMode="auto">
            <a:xfrm>
              <a:off x="610722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462" name="Text Box 409"/>
          <p:cNvSpPr txBox="1">
            <a:spLocks noChangeArrowheads="1"/>
          </p:cNvSpPr>
          <p:nvPr/>
        </p:nvSpPr>
        <p:spPr bwMode="auto">
          <a:xfrm>
            <a:off x="738694" y="2790159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63" name="Line 309"/>
          <p:cNvSpPr>
            <a:spLocks noChangeShapeType="1"/>
          </p:cNvSpPr>
          <p:nvPr/>
        </p:nvSpPr>
        <p:spPr bwMode="auto">
          <a:xfrm flipV="1">
            <a:off x="2950040" y="3811448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64" name="Line 309"/>
          <p:cNvSpPr>
            <a:spLocks noChangeShapeType="1"/>
          </p:cNvSpPr>
          <p:nvPr/>
        </p:nvSpPr>
        <p:spPr bwMode="auto">
          <a:xfrm flipV="1">
            <a:off x="2951231" y="405836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65" name="AutoShape 316"/>
          <p:cNvSpPr>
            <a:spLocks noChangeArrowheads="1"/>
          </p:cNvSpPr>
          <p:nvPr/>
        </p:nvSpPr>
        <p:spPr bwMode="auto">
          <a:xfrm flipH="1">
            <a:off x="2942986" y="3443164"/>
            <a:ext cx="940420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66" name="Line 309"/>
          <p:cNvSpPr>
            <a:spLocks noChangeShapeType="1"/>
          </p:cNvSpPr>
          <p:nvPr/>
        </p:nvSpPr>
        <p:spPr bwMode="auto">
          <a:xfrm flipV="1">
            <a:off x="2947760" y="3021021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67" name="Line 309"/>
          <p:cNvSpPr>
            <a:spLocks noChangeShapeType="1"/>
          </p:cNvSpPr>
          <p:nvPr/>
        </p:nvSpPr>
        <p:spPr bwMode="auto">
          <a:xfrm flipV="1">
            <a:off x="2947760" y="326904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68" name="Text Box 306"/>
          <p:cNvSpPr txBox="1">
            <a:spLocks noChangeArrowheads="1"/>
          </p:cNvSpPr>
          <p:nvPr/>
        </p:nvSpPr>
        <p:spPr bwMode="auto">
          <a:xfrm>
            <a:off x="2223230" y="3285207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   Y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69" name="Text Box 519"/>
          <p:cNvSpPr txBox="1">
            <a:spLocks noChangeArrowheads="1"/>
          </p:cNvSpPr>
          <p:nvPr/>
        </p:nvSpPr>
        <p:spPr bwMode="auto">
          <a:xfrm>
            <a:off x="3671878" y="2169019"/>
            <a:ext cx="1310221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双向驱动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70" name="Text Box 519"/>
          <p:cNvSpPr txBox="1">
            <a:spLocks noChangeArrowheads="1"/>
          </p:cNvSpPr>
          <p:nvPr/>
        </p:nvSpPr>
        <p:spPr bwMode="auto">
          <a:xfrm>
            <a:off x="3659913" y="4167052"/>
            <a:ext cx="1310221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单向驱动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475" name="直接连接符 474"/>
          <p:cNvCxnSpPr/>
          <p:nvPr/>
        </p:nvCxnSpPr>
        <p:spPr bwMode="auto">
          <a:xfrm flipH="1">
            <a:off x="2733755" y="4487387"/>
            <a:ext cx="421306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6" name="直接连接符 475"/>
          <p:cNvCxnSpPr/>
          <p:nvPr/>
        </p:nvCxnSpPr>
        <p:spPr bwMode="auto">
          <a:xfrm>
            <a:off x="3155062" y="4256484"/>
            <a:ext cx="0" cy="23009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7" name="直接连接符 476"/>
          <p:cNvCxnSpPr/>
          <p:nvPr/>
        </p:nvCxnSpPr>
        <p:spPr bwMode="auto">
          <a:xfrm flipH="1">
            <a:off x="3155062" y="4257215"/>
            <a:ext cx="202385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8" name="组合 477"/>
          <p:cNvGrpSpPr/>
          <p:nvPr/>
        </p:nvGrpSpPr>
        <p:grpSpPr>
          <a:xfrm>
            <a:off x="6922930" y="1244552"/>
            <a:ext cx="651675" cy="369332"/>
            <a:chOff x="2666115" y="944838"/>
            <a:chExt cx="651675" cy="369332"/>
          </a:xfrm>
        </p:grpSpPr>
        <p:sp>
          <p:nvSpPr>
            <p:cNvPr id="479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81" name="组合 480"/>
          <p:cNvGrpSpPr/>
          <p:nvPr/>
        </p:nvGrpSpPr>
        <p:grpSpPr>
          <a:xfrm>
            <a:off x="6940000" y="4480655"/>
            <a:ext cx="651675" cy="369332"/>
            <a:chOff x="2666115" y="944838"/>
            <a:chExt cx="651675" cy="369332"/>
          </a:xfrm>
        </p:grpSpPr>
        <p:sp>
          <p:nvSpPr>
            <p:cNvPr id="482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84" name="组合 483"/>
          <p:cNvGrpSpPr/>
          <p:nvPr/>
        </p:nvGrpSpPr>
        <p:grpSpPr>
          <a:xfrm>
            <a:off x="6930704" y="1754528"/>
            <a:ext cx="651675" cy="369332"/>
            <a:chOff x="2666115" y="944838"/>
            <a:chExt cx="651675" cy="369332"/>
          </a:xfrm>
        </p:grpSpPr>
        <p:sp>
          <p:nvSpPr>
            <p:cNvPr id="485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87" name="组合 486"/>
          <p:cNvGrpSpPr/>
          <p:nvPr/>
        </p:nvGrpSpPr>
        <p:grpSpPr>
          <a:xfrm>
            <a:off x="6944661" y="4990343"/>
            <a:ext cx="651675" cy="369332"/>
            <a:chOff x="2666115" y="944838"/>
            <a:chExt cx="651675" cy="369332"/>
          </a:xfrm>
        </p:grpSpPr>
        <p:sp>
          <p:nvSpPr>
            <p:cNvPr id="488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489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702518" y="116633"/>
            <a:ext cx="4293058" cy="2454296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8" name="矩形 437"/>
          <p:cNvSpPr/>
          <p:nvPr/>
        </p:nvSpPr>
        <p:spPr bwMode="auto">
          <a:xfrm>
            <a:off x="5124649" y="121723"/>
            <a:ext cx="3838054" cy="6632760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704668" y="4594531"/>
            <a:ext cx="4306267" cy="2159951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6" name="矩形 435"/>
          <p:cNvSpPr/>
          <p:nvPr/>
        </p:nvSpPr>
        <p:spPr bwMode="auto">
          <a:xfrm>
            <a:off x="704668" y="2622690"/>
            <a:ext cx="4297221" cy="191994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" name="Rectangle 305"/>
          <p:cNvSpPr>
            <a:spLocks noChangeArrowheads="1"/>
          </p:cNvSpPr>
          <p:nvPr/>
        </p:nvSpPr>
        <p:spPr bwMode="auto">
          <a:xfrm>
            <a:off x="7671509" y="5115791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6" name="AutoShape 316"/>
          <p:cNvSpPr>
            <a:spLocks noChangeArrowheads="1"/>
          </p:cNvSpPr>
          <p:nvPr/>
        </p:nvSpPr>
        <p:spPr bwMode="auto">
          <a:xfrm flipH="1">
            <a:off x="6580133" y="578194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2" name="Rectangle 305"/>
          <p:cNvSpPr>
            <a:spLocks noChangeArrowheads="1"/>
          </p:cNvSpPr>
          <p:nvPr/>
        </p:nvSpPr>
        <p:spPr bwMode="auto">
          <a:xfrm>
            <a:off x="7669051" y="285577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3" name="Text Box 306"/>
          <p:cNvSpPr txBox="1">
            <a:spLocks noChangeArrowheads="1"/>
          </p:cNvSpPr>
          <p:nvPr/>
        </p:nvSpPr>
        <p:spPr bwMode="auto">
          <a:xfrm>
            <a:off x="7597614" y="21682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 Box 307"/>
          <p:cNvSpPr txBox="1">
            <a:spLocks noChangeArrowheads="1"/>
          </p:cNvSpPr>
          <p:nvPr/>
        </p:nvSpPr>
        <p:spPr bwMode="auto">
          <a:xfrm>
            <a:off x="7597614" y="43961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 Box 308"/>
          <p:cNvSpPr txBox="1">
            <a:spLocks noChangeArrowheads="1"/>
          </p:cNvSpPr>
          <p:nvPr/>
        </p:nvSpPr>
        <p:spPr bwMode="auto">
          <a:xfrm>
            <a:off x="7619130" y="1019239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16" name="Text Box 311"/>
          <p:cNvSpPr txBox="1">
            <a:spLocks noChangeArrowheads="1"/>
          </p:cNvSpPr>
          <p:nvPr/>
        </p:nvSpPr>
        <p:spPr bwMode="auto">
          <a:xfrm>
            <a:off x="7630756" y="1382152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7" name="Line 313"/>
          <p:cNvSpPr>
            <a:spLocks noChangeShapeType="1"/>
          </p:cNvSpPr>
          <p:nvPr/>
        </p:nvSpPr>
        <p:spPr bwMode="auto">
          <a:xfrm>
            <a:off x="7724586" y="1457609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8" name="Line 314"/>
          <p:cNvSpPr>
            <a:spLocks noChangeShapeType="1"/>
          </p:cNvSpPr>
          <p:nvPr/>
        </p:nvSpPr>
        <p:spPr bwMode="auto">
          <a:xfrm>
            <a:off x="7712792" y="1095439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9" name="Text Box 318"/>
          <p:cNvSpPr txBox="1">
            <a:spLocks noChangeArrowheads="1"/>
          </p:cNvSpPr>
          <p:nvPr/>
        </p:nvSpPr>
        <p:spPr bwMode="auto">
          <a:xfrm>
            <a:off x="7635714" y="755005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0" name="Line 319"/>
          <p:cNvSpPr>
            <a:spLocks noChangeShapeType="1"/>
          </p:cNvSpPr>
          <p:nvPr/>
        </p:nvSpPr>
        <p:spPr bwMode="auto">
          <a:xfrm>
            <a:off x="7738901" y="831205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6546917" y="328418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9" name="Line 309"/>
          <p:cNvSpPr>
            <a:spLocks noChangeShapeType="1"/>
          </p:cNvSpPr>
          <p:nvPr/>
        </p:nvSpPr>
        <p:spPr bwMode="auto">
          <a:xfrm flipV="1">
            <a:off x="6491331" y="927782"/>
            <a:ext cx="117772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0" name="Line 309"/>
          <p:cNvSpPr>
            <a:spLocks noChangeShapeType="1"/>
          </p:cNvSpPr>
          <p:nvPr/>
        </p:nvSpPr>
        <p:spPr bwMode="auto">
          <a:xfrm flipV="1">
            <a:off x="6546917" y="1195152"/>
            <a:ext cx="112213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1" name="Line 309"/>
          <p:cNvSpPr>
            <a:spLocks noChangeShapeType="1"/>
          </p:cNvSpPr>
          <p:nvPr/>
        </p:nvSpPr>
        <p:spPr bwMode="auto">
          <a:xfrm flipV="1">
            <a:off x="6968219" y="1567197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9" name="Rectangle 305"/>
          <p:cNvSpPr>
            <a:spLocks noChangeArrowheads="1"/>
          </p:cNvSpPr>
          <p:nvPr/>
        </p:nvSpPr>
        <p:spPr bwMode="auto">
          <a:xfrm>
            <a:off x="2260939" y="181604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00" name="Text Box 306"/>
          <p:cNvSpPr txBox="1">
            <a:spLocks noChangeArrowheads="1"/>
          </p:cNvSpPr>
          <p:nvPr/>
        </p:nvSpPr>
        <p:spPr bwMode="auto">
          <a:xfrm>
            <a:off x="2217409" y="147986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1" name="Text Box 315"/>
          <p:cNvSpPr txBox="1">
            <a:spLocks noChangeArrowheads="1"/>
          </p:cNvSpPr>
          <p:nvPr/>
        </p:nvSpPr>
        <p:spPr bwMode="auto">
          <a:xfrm>
            <a:off x="2884669" y="764630"/>
            <a:ext cx="1039259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Text Box 317"/>
          <p:cNvSpPr txBox="1">
            <a:spLocks noChangeArrowheads="1"/>
          </p:cNvSpPr>
          <p:nvPr/>
        </p:nvSpPr>
        <p:spPr bwMode="auto">
          <a:xfrm>
            <a:off x="2203034" y="456387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4" name="Text Box 318"/>
          <p:cNvSpPr txBox="1">
            <a:spLocks noChangeArrowheads="1"/>
          </p:cNvSpPr>
          <p:nvPr/>
        </p:nvSpPr>
        <p:spPr bwMode="auto">
          <a:xfrm>
            <a:off x="2212731" y="902724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105" name="Line 319"/>
          <p:cNvSpPr>
            <a:spLocks noChangeShapeType="1"/>
          </p:cNvSpPr>
          <p:nvPr/>
        </p:nvSpPr>
        <p:spPr bwMode="auto">
          <a:xfrm>
            <a:off x="2305099" y="968340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14" name="Rectangle 305"/>
          <p:cNvSpPr>
            <a:spLocks noChangeArrowheads="1"/>
          </p:cNvSpPr>
          <p:nvPr/>
        </p:nvSpPr>
        <p:spPr bwMode="auto">
          <a:xfrm>
            <a:off x="2265452" y="2833110"/>
            <a:ext cx="681400" cy="1530265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15" name="Text Box 315"/>
          <p:cNvSpPr txBox="1">
            <a:spLocks noChangeArrowheads="1"/>
          </p:cNvSpPr>
          <p:nvPr/>
        </p:nvSpPr>
        <p:spPr bwMode="auto">
          <a:xfrm>
            <a:off x="1969746" y="2526145"/>
            <a:ext cx="1666150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74LS244×3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片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16" name="组合 284"/>
          <p:cNvGrpSpPr/>
          <p:nvPr/>
        </p:nvGrpSpPr>
        <p:grpSpPr>
          <a:xfrm>
            <a:off x="2553784" y="4017042"/>
            <a:ext cx="434040" cy="369332"/>
            <a:chOff x="467544" y="4437112"/>
            <a:chExt cx="504056" cy="428910"/>
          </a:xfrm>
        </p:grpSpPr>
        <p:sp>
          <p:nvSpPr>
            <p:cNvPr id="117" name="Text Box 318"/>
            <p:cNvSpPr txBox="1">
              <a:spLocks noChangeArrowheads="1"/>
            </p:cNvSpPr>
            <p:nvPr/>
          </p:nvSpPr>
          <p:spPr bwMode="auto">
            <a:xfrm>
              <a:off x="467544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2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96849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119" name="组合 287"/>
          <p:cNvGrpSpPr/>
          <p:nvPr/>
        </p:nvGrpSpPr>
        <p:grpSpPr>
          <a:xfrm>
            <a:off x="2279975" y="4013369"/>
            <a:ext cx="434040" cy="369332"/>
            <a:chOff x="467543" y="4437112"/>
            <a:chExt cx="504056" cy="428910"/>
          </a:xfrm>
        </p:grpSpPr>
        <p:sp>
          <p:nvSpPr>
            <p:cNvPr id="120" name="Text Box 318"/>
            <p:cNvSpPr txBox="1">
              <a:spLocks noChangeArrowheads="1"/>
            </p:cNvSpPr>
            <p:nvPr/>
          </p:nvSpPr>
          <p:spPr bwMode="auto">
            <a:xfrm>
              <a:off x="467543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8961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cxnSp>
        <p:nvCxnSpPr>
          <p:cNvPr id="122" name="直接连接符 121"/>
          <p:cNvCxnSpPr/>
          <p:nvPr/>
        </p:nvCxnSpPr>
        <p:spPr bwMode="auto">
          <a:xfrm>
            <a:off x="2474491" y="4369597"/>
            <a:ext cx="0" cy="116976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/>
          <p:nvPr/>
        </p:nvCxnSpPr>
        <p:spPr bwMode="auto">
          <a:xfrm>
            <a:off x="2733754" y="4363376"/>
            <a:ext cx="0" cy="121161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/>
          <p:nvPr/>
        </p:nvCxnSpPr>
        <p:spPr bwMode="auto">
          <a:xfrm flipH="1">
            <a:off x="2474711" y="4487387"/>
            <a:ext cx="259044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合 3"/>
          <p:cNvGrpSpPr/>
          <p:nvPr/>
        </p:nvGrpSpPr>
        <p:grpSpPr>
          <a:xfrm rot="16200000">
            <a:off x="3289223" y="4196548"/>
            <a:ext cx="272157" cy="122330"/>
            <a:chOff x="2465727" y="4969374"/>
            <a:chExt cx="248023" cy="115810"/>
          </a:xfrm>
        </p:grpSpPr>
        <p:cxnSp>
          <p:nvCxnSpPr>
            <p:cNvPr id="125" name="直接连接符 124"/>
            <p:cNvCxnSpPr/>
            <p:nvPr/>
          </p:nvCxnSpPr>
          <p:spPr bwMode="auto">
            <a:xfrm rot="10800000">
              <a:off x="2465727" y="4969374"/>
              <a:ext cx="24802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10800000">
              <a:off x="2521582" y="5027279"/>
              <a:ext cx="13631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10800000">
              <a:off x="2548733" y="5085184"/>
              <a:ext cx="80905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8" name="Oval 516"/>
          <p:cNvSpPr>
            <a:spLocks noChangeArrowheads="1"/>
          </p:cNvSpPr>
          <p:nvPr/>
        </p:nvSpPr>
        <p:spPr bwMode="auto">
          <a:xfrm>
            <a:off x="2704621" y="4453941"/>
            <a:ext cx="61514" cy="61514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129" name="组合 297"/>
          <p:cNvGrpSpPr/>
          <p:nvPr/>
        </p:nvGrpSpPr>
        <p:grpSpPr>
          <a:xfrm>
            <a:off x="1515190" y="243333"/>
            <a:ext cx="741325" cy="168004"/>
            <a:chOff x="-180020" y="1350729"/>
            <a:chExt cx="503548" cy="206063"/>
          </a:xfrm>
        </p:grpSpPr>
        <p:sp>
          <p:nvSpPr>
            <p:cNvPr id="130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1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32" name="AutoShape 316"/>
          <p:cNvSpPr>
            <a:spLocks noChangeArrowheads="1"/>
          </p:cNvSpPr>
          <p:nvPr/>
        </p:nvSpPr>
        <p:spPr bwMode="auto">
          <a:xfrm flipH="1">
            <a:off x="1614725" y="3438414"/>
            <a:ext cx="652093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3" name="Line 309"/>
          <p:cNvSpPr>
            <a:spLocks noChangeShapeType="1"/>
          </p:cNvSpPr>
          <p:nvPr/>
        </p:nvSpPr>
        <p:spPr bwMode="auto">
          <a:xfrm flipV="1">
            <a:off x="1614726" y="3810341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34" name="Line 309"/>
          <p:cNvSpPr>
            <a:spLocks noChangeShapeType="1"/>
          </p:cNvSpPr>
          <p:nvPr/>
        </p:nvSpPr>
        <p:spPr bwMode="auto">
          <a:xfrm flipV="1">
            <a:off x="1614726" y="4058363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35" name="Line 309"/>
          <p:cNvSpPr>
            <a:spLocks noChangeShapeType="1"/>
          </p:cNvSpPr>
          <p:nvPr/>
        </p:nvSpPr>
        <p:spPr bwMode="auto">
          <a:xfrm flipV="1">
            <a:off x="1598464" y="638059"/>
            <a:ext cx="65995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675139" y="116632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143" name="Text Box 409"/>
          <p:cNvSpPr txBox="1">
            <a:spLocks noChangeArrowheads="1"/>
          </p:cNvSpPr>
          <p:nvPr/>
        </p:nvSpPr>
        <p:spPr bwMode="auto">
          <a:xfrm>
            <a:off x="690063" y="3308669"/>
            <a:ext cx="1081087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grpSp>
        <p:nvGrpSpPr>
          <p:cNvPr id="147" name="Group 415"/>
          <p:cNvGrpSpPr/>
          <p:nvPr/>
        </p:nvGrpSpPr>
        <p:grpSpPr bwMode="auto">
          <a:xfrm>
            <a:off x="681826" y="432140"/>
            <a:ext cx="1008063" cy="366712"/>
            <a:chOff x="1" y="2341"/>
            <a:chExt cx="635" cy="231"/>
          </a:xfrm>
        </p:grpSpPr>
        <p:sp>
          <p:nvSpPr>
            <p:cNvPr id="148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150" name="Group 415"/>
          <p:cNvGrpSpPr/>
          <p:nvPr/>
        </p:nvGrpSpPr>
        <p:grpSpPr bwMode="auto">
          <a:xfrm>
            <a:off x="696153" y="3634370"/>
            <a:ext cx="1008063" cy="366712"/>
            <a:chOff x="1" y="2341"/>
            <a:chExt cx="635" cy="231"/>
          </a:xfrm>
        </p:grpSpPr>
        <p:sp>
          <p:nvSpPr>
            <p:cNvPr id="151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153" name="Group 415"/>
          <p:cNvGrpSpPr/>
          <p:nvPr/>
        </p:nvGrpSpPr>
        <p:grpSpPr bwMode="auto">
          <a:xfrm>
            <a:off x="687010" y="3922402"/>
            <a:ext cx="1008063" cy="366712"/>
            <a:chOff x="1" y="2341"/>
            <a:chExt cx="635" cy="231"/>
          </a:xfrm>
        </p:grpSpPr>
        <p:sp>
          <p:nvSpPr>
            <p:cNvPr id="154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175" name="组合 297"/>
          <p:cNvGrpSpPr/>
          <p:nvPr/>
        </p:nvGrpSpPr>
        <p:grpSpPr>
          <a:xfrm>
            <a:off x="2944194" y="243334"/>
            <a:ext cx="931991" cy="168004"/>
            <a:chOff x="-180020" y="1350729"/>
            <a:chExt cx="503548" cy="206063"/>
          </a:xfrm>
        </p:grpSpPr>
        <p:sp>
          <p:nvSpPr>
            <p:cNvPr id="176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7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89" name="Text Box 20"/>
          <p:cNvSpPr txBox="1">
            <a:spLocks noChangeArrowheads="1"/>
          </p:cNvSpPr>
          <p:nvPr/>
        </p:nvSpPr>
        <p:spPr bwMode="auto">
          <a:xfrm>
            <a:off x="3823529" y="139214"/>
            <a:ext cx="1173486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191" name="Text Box 409"/>
          <p:cNvSpPr txBox="1">
            <a:spLocks noChangeArrowheads="1"/>
          </p:cNvSpPr>
          <p:nvPr/>
        </p:nvSpPr>
        <p:spPr bwMode="auto">
          <a:xfrm>
            <a:off x="3862620" y="3318147"/>
            <a:ext cx="1285444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3844824" y="3612854"/>
            <a:ext cx="1182493" cy="369332"/>
            <a:chOff x="3195869" y="2795844"/>
            <a:chExt cx="1182493" cy="369332"/>
          </a:xfrm>
        </p:grpSpPr>
        <p:sp>
          <p:nvSpPr>
            <p:cNvPr id="193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3855031" y="3890722"/>
            <a:ext cx="1182493" cy="369332"/>
            <a:chOff x="3486325" y="3290696"/>
            <a:chExt cx="1182493" cy="369332"/>
          </a:xfrm>
        </p:grpSpPr>
        <p:sp>
          <p:nvSpPr>
            <p:cNvPr id="196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198" name="Text Box 20"/>
          <p:cNvSpPr txBox="1">
            <a:spLocks noChangeArrowheads="1"/>
          </p:cNvSpPr>
          <p:nvPr/>
        </p:nvSpPr>
        <p:spPr bwMode="auto">
          <a:xfrm>
            <a:off x="5483218" y="188640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200" name="Text Box 409"/>
          <p:cNvSpPr txBox="1">
            <a:spLocks noChangeArrowheads="1"/>
          </p:cNvSpPr>
          <p:nvPr/>
        </p:nvSpPr>
        <p:spPr bwMode="auto">
          <a:xfrm>
            <a:off x="5483218" y="39912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03" name="Text Box 412"/>
          <p:cNvSpPr txBox="1">
            <a:spLocks noChangeArrowheads="1"/>
          </p:cNvSpPr>
          <p:nvPr/>
        </p:nvSpPr>
        <p:spPr bwMode="auto">
          <a:xfrm>
            <a:off x="5509833" y="733331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4" name="Line 413"/>
          <p:cNvSpPr>
            <a:spLocks noChangeShapeType="1"/>
          </p:cNvSpPr>
          <p:nvPr/>
        </p:nvSpPr>
        <p:spPr bwMode="auto">
          <a:xfrm>
            <a:off x="5617428" y="801593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06" name="Text Box 412"/>
          <p:cNvSpPr txBox="1">
            <a:spLocks noChangeArrowheads="1"/>
          </p:cNvSpPr>
          <p:nvPr/>
        </p:nvSpPr>
        <p:spPr bwMode="auto">
          <a:xfrm>
            <a:off x="5499065" y="1023781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7" name="Line 413"/>
          <p:cNvSpPr>
            <a:spLocks noChangeShapeType="1"/>
          </p:cNvSpPr>
          <p:nvPr/>
        </p:nvSpPr>
        <p:spPr bwMode="auto">
          <a:xfrm>
            <a:off x="5606660" y="1092043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32" name="圆角矩形 231"/>
          <p:cNvSpPr/>
          <p:nvPr/>
        </p:nvSpPr>
        <p:spPr bwMode="auto">
          <a:xfrm>
            <a:off x="7481108" y="216828"/>
            <a:ext cx="1243604" cy="3178765"/>
          </a:xfrm>
          <a:prstGeom prst="roundRect">
            <a:avLst>
              <a:gd name="adj" fmla="val 8671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6" name="Rectangle 499"/>
          <p:cNvSpPr>
            <a:spLocks noChangeArrowheads="1"/>
          </p:cNvSpPr>
          <p:nvPr/>
        </p:nvSpPr>
        <p:spPr bwMode="auto">
          <a:xfrm>
            <a:off x="6608913" y="1380179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7" name="Line 502"/>
          <p:cNvSpPr>
            <a:spLocks noChangeShapeType="1"/>
          </p:cNvSpPr>
          <p:nvPr/>
        </p:nvSpPr>
        <p:spPr bwMode="auto">
          <a:xfrm>
            <a:off x="6306334" y="1466048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38" name="Line 503"/>
          <p:cNvSpPr>
            <a:spLocks noChangeShapeType="1"/>
          </p:cNvSpPr>
          <p:nvPr/>
        </p:nvSpPr>
        <p:spPr bwMode="auto">
          <a:xfrm>
            <a:off x="6446317" y="1683080"/>
            <a:ext cx="16101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42" name="Text Box 409"/>
          <p:cNvSpPr txBox="1">
            <a:spLocks noChangeArrowheads="1"/>
          </p:cNvSpPr>
          <p:nvPr/>
        </p:nvSpPr>
        <p:spPr bwMode="auto">
          <a:xfrm>
            <a:off x="5846678" y="1265195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3" name="AutoShape 316"/>
          <p:cNvSpPr>
            <a:spLocks noChangeArrowheads="1"/>
          </p:cNvSpPr>
          <p:nvPr/>
        </p:nvSpPr>
        <p:spPr bwMode="auto">
          <a:xfrm flipH="1">
            <a:off x="6580133" y="2584756"/>
            <a:ext cx="108891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44" name="Rectangle 305"/>
          <p:cNvSpPr>
            <a:spLocks noChangeArrowheads="1"/>
          </p:cNvSpPr>
          <p:nvPr/>
        </p:nvSpPr>
        <p:spPr bwMode="auto">
          <a:xfrm>
            <a:off x="7669051" y="1885093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45" name="Text Box 306"/>
          <p:cNvSpPr txBox="1">
            <a:spLocks noChangeArrowheads="1"/>
          </p:cNvSpPr>
          <p:nvPr/>
        </p:nvSpPr>
        <p:spPr bwMode="auto">
          <a:xfrm>
            <a:off x="7597614" y="2223391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6" name="Text Box 307"/>
          <p:cNvSpPr txBox="1">
            <a:spLocks noChangeArrowheads="1"/>
          </p:cNvSpPr>
          <p:nvPr/>
        </p:nvSpPr>
        <p:spPr bwMode="auto">
          <a:xfrm>
            <a:off x="7597614" y="2446180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7" name="Text Box 308"/>
          <p:cNvSpPr txBox="1">
            <a:spLocks noChangeArrowheads="1"/>
          </p:cNvSpPr>
          <p:nvPr/>
        </p:nvSpPr>
        <p:spPr bwMode="auto">
          <a:xfrm>
            <a:off x="7619130" y="3025801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48" name="Text Box 311"/>
          <p:cNvSpPr txBox="1">
            <a:spLocks noChangeArrowheads="1"/>
          </p:cNvSpPr>
          <p:nvPr/>
        </p:nvSpPr>
        <p:spPr bwMode="auto">
          <a:xfrm>
            <a:off x="7630756" y="1886208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49" name="Line 313"/>
          <p:cNvSpPr>
            <a:spLocks noChangeShapeType="1"/>
          </p:cNvSpPr>
          <p:nvPr/>
        </p:nvSpPr>
        <p:spPr bwMode="auto">
          <a:xfrm>
            <a:off x="7724586" y="1961665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0" name="Line 314"/>
          <p:cNvSpPr>
            <a:spLocks noChangeShapeType="1"/>
          </p:cNvSpPr>
          <p:nvPr/>
        </p:nvSpPr>
        <p:spPr bwMode="auto">
          <a:xfrm>
            <a:off x="7712792" y="3102001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1" name="Text Box 318"/>
          <p:cNvSpPr txBox="1">
            <a:spLocks noChangeArrowheads="1"/>
          </p:cNvSpPr>
          <p:nvPr/>
        </p:nvSpPr>
        <p:spPr bwMode="auto">
          <a:xfrm>
            <a:off x="7635714" y="2761567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52" name="Line 319"/>
          <p:cNvSpPr>
            <a:spLocks noChangeShapeType="1"/>
          </p:cNvSpPr>
          <p:nvPr/>
        </p:nvSpPr>
        <p:spPr bwMode="auto">
          <a:xfrm>
            <a:off x="7738901" y="2837767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3" name="左右箭头 252"/>
          <p:cNvSpPr/>
          <p:nvPr/>
        </p:nvSpPr>
        <p:spPr bwMode="auto">
          <a:xfrm>
            <a:off x="6546917" y="2334980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4" name="Line 309"/>
          <p:cNvSpPr>
            <a:spLocks noChangeShapeType="1"/>
          </p:cNvSpPr>
          <p:nvPr/>
        </p:nvSpPr>
        <p:spPr bwMode="auto">
          <a:xfrm flipV="1">
            <a:off x="6491330" y="2934344"/>
            <a:ext cx="117771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5" name="Line 309"/>
          <p:cNvSpPr>
            <a:spLocks noChangeShapeType="1"/>
          </p:cNvSpPr>
          <p:nvPr/>
        </p:nvSpPr>
        <p:spPr bwMode="auto">
          <a:xfrm flipV="1">
            <a:off x="6546917" y="3201714"/>
            <a:ext cx="11221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56" name="Line 309"/>
          <p:cNvSpPr>
            <a:spLocks noChangeShapeType="1"/>
          </p:cNvSpPr>
          <p:nvPr/>
        </p:nvSpPr>
        <p:spPr bwMode="auto">
          <a:xfrm flipV="1">
            <a:off x="6968219" y="2071253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7" name="Text Box 20"/>
          <p:cNvSpPr txBox="1">
            <a:spLocks noChangeArrowheads="1"/>
          </p:cNvSpPr>
          <p:nvPr/>
        </p:nvSpPr>
        <p:spPr bwMode="auto">
          <a:xfrm>
            <a:off x="5483217" y="2195202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258" name="Text Box 409"/>
          <p:cNvSpPr txBox="1">
            <a:spLocks noChangeArrowheads="1"/>
          </p:cNvSpPr>
          <p:nvPr/>
        </p:nvSpPr>
        <p:spPr bwMode="auto">
          <a:xfrm>
            <a:off x="5483218" y="2405684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59" name="Text Box 412"/>
          <p:cNvSpPr txBox="1">
            <a:spLocks noChangeArrowheads="1"/>
          </p:cNvSpPr>
          <p:nvPr/>
        </p:nvSpPr>
        <p:spPr bwMode="auto">
          <a:xfrm>
            <a:off x="5509833" y="2739893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0" name="Line 413"/>
          <p:cNvSpPr>
            <a:spLocks noChangeShapeType="1"/>
          </p:cNvSpPr>
          <p:nvPr/>
        </p:nvSpPr>
        <p:spPr bwMode="auto">
          <a:xfrm>
            <a:off x="5617428" y="2808155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61" name="Text Box 412"/>
          <p:cNvSpPr txBox="1">
            <a:spLocks noChangeArrowheads="1"/>
          </p:cNvSpPr>
          <p:nvPr/>
        </p:nvSpPr>
        <p:spPr bwMode="auto">
          <a:xfrm>
            <a:off x="5499065" y="3030343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2" name="Line 413"/>
          <p:cNvSpPr>
            <a:spLocks noChangeShapeType="1"/>
          </p:cNvSpPr>
          <p:nvPr/>
        </p:nvSpPr>
        <p:spPr bwMode="auto">
          <a:xfrm>
            <a:off x="5606660" y="3098605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63" name="Rectangle 499"/>
          <p:cNvSpPr>
            <a:spLocks noChangeArrowheads="1"/>
          </p:cNvSpPr>
          <p:nvPr/>
        </p:nvSpPr>
        <p:spPr bwMode="auto">
          <a:xfrm>
            <a:off x="6608913" y="1884235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4" name="Line 502"/>
          <p:cNvSpPr>
            <a:spLocks noChangeShapeType="1"/>
          </p:cNvSpPr>
          <p:nvPr/>
        </p:nvSpPr>
        <p:spPr bwMode="auto">
          <a:xfrm>
            <a:off x="6439818" y="1970104"/>
            <a:ext cx="167509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65" name="Line 503"/>
          <p:cNvSpPr>
            <a:spLocks noChangeShapeType="1"/>
          </p:cNvSpPr>
          <p:nvPr/>
        </p:nvSpPr>
        <p:spPr bwMode="auto">
          <a:xfrm>
            <a:off x="6306334" y="2187136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66" name="Text Box 409"/>
          <p:cNvSpPr txBox="1">
            <a:spLocks noChangeArrowheads="1"/>
          </p:cNvSpPr>
          <p:nvPr/>
        </p:nvSpPr>
        <p:spPr bwMode="auto">
          <a:xfrm>
            <a:off x="5620128" y="1983475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BHE’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7" name="Line 413"/>
          <p:cNvSpPr>
            <a:spLocks noChangeShapeType="1"/>
          </p:cNvSpPr>
          <p:nvPr/>
        </p:nvSpPr>
        <p:spPr bwMode="auto">
          <a:xfrm>
            <a:off x="5729338" y="2057594"/>
            <a:ext cx="46919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68" name="Line 503"/>
          <p:cNvSpPr>
            <a:spLocks noChangeShapeType="1"/>
          </p:cNvSpPr>
          <p:nvPr/>
        </p:nvSpPr>
        <p:spPr bwMode="auto">
          <a:xfrm flipH="1">
            <a:off x="6439818" y="1683080"/>
            <a:ext cx="0" cy="287024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69" name="Line 503"/>
          <p:cNvSpPr>
            <a:spLocks noChangeShapeType="1"/>
          </p:cNvSpPr>
          <p:nvPr/>
        </p:nvSpPr>
        <p:spPr bwMode="auto">
          <a:xfrm>
            <a:off x="5499065" y="1819655"/>
            <a:ext cx="93677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72" name="Oval 516"/>
          <p:cNvSpPr>
            <a:spLocks noChangeAspect="1" noChangeArrowheads="1"/>
          </p:cNvSpPr>
          <p:nvPr/>
        </p:nvSpPr>
        <p:spPr bwMode="auto">
          <a:xfrm>
            <a:off x="6406166" y="1784736"/>
            <a:ext cx="65521" cy="65521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73" name="AutoShape 316"/>
          <p:cNvSpPr>
            <a:spLocks noChangeArrowheads="1"/>
          </p:cNvSpPr>
          <p:nvPr/>
        </p:nvSpPr>
        <p:spPr bwMode="auto">
          <a:xfrm flipH="1">
            <a:off x="6582591" y="3808892"/>
            <a:ext cx="108645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74" name="Rectangle 305"/>
          <p:cNvSpPr>
            <a:spLocks noChangeArrowheads="1"/>
          </p:cNvSpPr>
          <p:nvPr/>
        </p:nvSpPr>
        <p:spPr bwMode="auto">
          <a:xfrm>
            <a:off x="7671509" y="3516275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75" name="Text Box 306"/>
          <p:cNvSpPr txBox="1">
            <a:spLocks noChangeArrowheads="1"/>
          </p:cNvSpPr>
          <p:nvPr/>
        </p:nvSpPr>
        <p:spPr bwMode="auto">
          <a:xfrm>
            <a:off x="7600072" y="3447527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6" name="Text Box 307"/>
          <p:cNvSpPr txBox="1">
            <a:spLocks noChangeArrowheads="1"/>
          </p:cNvSpPr>
          <p:nvPr/>
        </p:nvSpPr>
        <p:spPr bwMode="auto">
          <a:xfrm>
            <a:off x="7600072" y="3670316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7" name="Text Box 308"/>
          <p:cNvSpPr txBox="1">
            <a:spLocks noChangeArrowheads="1"/>
          </p:cNvSpPr>
          <p:nvPr/>
        </p:nvSpPr>
        <p:spPr bwMode="auto">
          <a:xfrm>
            <a:off x="7621588" y="4249937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78" name="Text Box 311"/>
          <p:cNvSpPr txBox="1">
            <a:spLocks noChangeArrowheads="1"/>
          </p:cNvSpPr>
          <p:nvPr/>
        </p:nvSpPr>
        <p:spPr bwMode="auto">
          <a:xfrm>
            <a:off x="7633214" y="4612850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79" name="Line 313"/>
          <p:cNvSpPr>
            <a:spLocks noChangeShapeType="1"/>
          </p:cNvSpPr>
          <p:nvPr/>
        </p:nvSpPr>
        <p:spPr bwMode="auto">
          <a:xfrm>
            <a:off x="7727044" y="4688307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80" name="Line 314"/>
          <p:cNvSpPr>
            <a:spLocks noChangeShapeType="1"/>
          </p:cNvSpPr>
          <p:nvPr/>
        </p:nvSpPr>
        <p:spPr bwMode="auto">
          <a:xfrm>
            <a:off x="7715250" y="4326137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81" name="Text Box 318"/>
          <p:cNvSpPr txBox="1">
            <a:spLocks noChangeArrowheads="1"/>
          </p:cNvSpPr>
          <p:nvPr/>
        </p:nvSpPr>
        <p:spPr bwMode="auto">
          <a:xfrm>
            <a:off x="7638172" y="3985703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82" name="Line 319"/>
          <p:cNvSpPr>
            <a:spLocks noChangeShapeType="1"/>
          </p:cNvSpPr>
          <p:nvPr/>
        </p:nvSpPr>
        <p:spPr bwMode="auto">
          <a:xfrm>
            <a:off x="7741359" y="4061903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83" name="左右箭头 282"/>
          <p:cNvSpPr/>
          <p:nvPr/>
        </p:nvSpPr>
        <p:spPr bwMode="auto">
          <a:xfrm>
            <a:off x="6549375" y="3559116"/>
            <a:ext cx="111967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84" name="Line 309"/>
          <p:cNvSpPr>
            <a:spLocks noChangeShapeType="1"/>
          </p:cNvSpPr>
          <p:nvPr/>
        </p:nvSpPr>
        <p:spPr bwMode="auto">
          <a:xfrm flipV="1">
            <a:off x="6493788" y="4158480"/>
            <a:ext cx="117525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85" name="Line 309"/>
          <p:cNvSpPr>
            <a:spLocks noChangeShapeType="1"/>
          </p:cNvSpPr>
          <p:nvPr/>
        </p:nvSpPr>
        <p:spPr bwMode="auto">
          <a:xfrm flipV="1">
            <a:off x="6549375" y="4425850"/>
            <a:ext cx="111967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86" name="Line 309"/>
          <p:cNvSpPr>
            <a:spLocks noChangeShapeType="1"/>
          </p:cNvSpPr>
          <p:nvPr/>
        </p:nvSpPr>
        <p:spPr bwMode="auto">
          <a:xfrm flipV="1">
            <a:off x="6970677" y="4797895"/>
            <a:ext cx="6983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87" name="Text Box 20"/>
          <p:cNvSpPr txBox="1">
            <a:spLocks noChangeArrowheads="1"/>
          </p:cNvSpPr>
          <p:nvPr/>
        </p:nvSpPr>
        <p:spPr bwMode="auto">
          <a:xfrm>
            <a:off x="5485676" y="3419338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288" name="Text Box 409"/>
          <p:cNvSpPr txBox="1">
            <a:spLocks noChangeArrowheads="1"/>
          </p:cNvSpPr>
          <p:nvPr/>
        </p:nvSpPr>
        <p:spPr bwMode="auto">
          <a:xfrm>
            <a:off x="5485676" y="3629820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89" name="Text Box 412"/>
          <p:cNvSpPr txBox="1">
            <a:spLocks noChangeArrowheads="1"/>
          </p:cNvSpPr>
          <p:nvPr/>
        </p:nvSpPr>
        <p:spPr bwMode="auto">
          <a:xfrm>
            <a:off x="5512291" y="3964029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0" name="Line 413"/>
          <p:cNvSpPr>
            <a:spLocks noChangeShapeType="1"/>
          </p:cNvSpPr>
          <p:nvPr/>
        </p:nvSpPr>
        <p:spPr bwMode="auto">
          <a:xfrm>
            <a:off x="5619886" y="4032291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91" name="Text Box 412"/>
          <p:cNvSpPr txBox="1">
            <a:spLocks noChangeArrowheads="1"/>
          </p:cNvSpPr>
          <p:nvPr/>
        </p:nvSpPr>
        <p:spPr bwMode="auto">
          <a:xfrm>
            <a:off x="5501523" y="4254479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2" name="Line 413"/>
          <p:cNvSpPr>
            <a:spLocks noChangeShapeType="1"/>
          </p:cNvSpPr>
          <p:nvPr/>
        </p:nvSpPr>
        <p:spPr bwMode="auto">
          <a:xfrm>
            <a:off x="5609118" y="4322741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93" name="圆角矩形 292"/>
          <p:cNvSpPr/>
          <p:nvPr/>
        </p:nvSpPr>
        <p:spPr bwMode="auto">
          <a:xfrm>
            <a:off x="7486152" y="3471094"/>
            <a:ext cx="1238559" cy="3188498"/>
          </a:xfrm>
          <a:prstGeom prst="roundRect">
            <a:avLst>
              <a:gd name="adj" fmla="val 920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4" name="Rectangle 499"/>
          <p:cNvSpPr>
            <a:spLocks noChangeArrowheads="1"/>
          </p:cNvSpPr>
          <p:nvPr/>
        </p:nvSpPr>
        <p:spPr bwMode="auto">
          <a:xfrm>
            <a:off x="6611371" y="4610877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5" name="Line 502"/>
          <p:cNvSpPr>
            <a:spLocks noChangeShapeType="1"/>
          </p:cNvSpPr>
          <p:nvPr/>
        </p:nvSpPr>
        <p:spPr bwMode="auto">
          <a:xfrm>
            <a:off x="6308792" y="4696746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96" name="Line 503"/>
          <p:cNvSpPr>
            <a:spLocks noChangeShapeType="1"/>
          </p:cNvSpPr>
          <p:nvPr/>
        </p:nvSpPr>
        <p:spPr bwMode="auto">
          <a:xfrm>
            <a:off x="6448775" y="4913778"/>
            <a:ext cx="16101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97" name="Text Box 409"/>
          <p:cNvSpPr txBox="1">
            <a:spLocks noChangeArrowheads="1"/>
          </p:cNvSpPr>
          <p:nvPr/>
        </p:nvSpPr>
        <p:spPr bwMode="auto">
          <a:xfrm>
            <a:off x="5849136" y="4495893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98" name="AutoShape 316"/>
          <p:cNvSpPr>
            <a:spLocks noChangeArrowheads="1"/>
          </p:cNvSpPr>
          <p:nvPr/>
        </p:nvSpPr>
        <p:spPr bwMode="auto">
          <a:xfrm flipH="1">
            <a:off x="6582591" y="5815454"/>
            <a:ext cx="1086455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00" name="Text Box 306"/>
          <p:cNvSpPr txBox="1">
            <a:spLocks noChangeArrowheads="1"/>
          </p:cNvSpPr>
          <p:nvPr/>
        </p:nvSpPr>
        <p:spPr bwMode="auto">
          <a:xfrm>
            <a:off x="7600072" y="545408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1" name="Text Box 307"/>
          <p:cNvSpPr txBox="1">
            <a:spLocks noChangeArrowheads="1"/>
          </p:cNvSpPr>
          <p:nvPr/>
        </p:nvSpPr>
        <p:spPr bwMode="auto">
          <a:xfrm>
            <a:off x="7600072" y="567687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2" name="Text Box 308"/>
          <p:cNvSpPr txBox="1">
            <a:spLocks noChangeArrowheads="1"/>
          </p:cNvSpPr>
          <p:nvPr/>
        </p:nvSpPr>
        <p:spPr bwMode="auto">
          <a:xfrm>
            <a:off x="7621588" y="6256499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03" name="Text Box 311"/>
          <p:cNvSpPr txBox="1">
            <a:spLocks noChangeArrowheads="1"/>
          </p:cNvSpPr>
          <p:nvPr/>
        </p:nvSpPr>
        <p:spPr bwMode="auto">
          <a:xfrm>
            <a:off x="7633214" y="5116906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04" name="Line 313"/>
          <p:cNvSpPr>
            <a:spLocks noChangeShapeType="1"/>
          </p:cNvSpPr>
          <p:nvPr/>
        </p:nvSpPr>
        <p:spPr bwMode="auto">
          <a:xfrm>
            <a:off x="7727044" y="5192363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05" name="Line 314"/>
          <p:cNvSpPr>
            <a:spLocks noChangeShapeType="1"/>
          </p:cNvSpPr>
          <p:nvPr/>
        </p:nvSpPr>
        <p:spPr bwMode="auto">
          <a:xfrm>
            <a:off x="7715250" y="6332699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06" name="Text Box 318"/>
          <p:cNvSpPr txBox="1">
            <a:spLocks noChangeArrowheads="1"/>
          </p:cNvSpPr>
          <p:nvPr/>
        </p:nvSpPr>
        <p:spPr bwMode="auto">
          <a:xfrm>
            <a:off x="7638172" y="5992265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07" name="Line 319"/>
          <p:cNvSpPr>
            <a:spLocks noChangeShapeType="1"/>
          </p:cNvSpPr>
          <p:nvPr/>
        </p:nvSpPr>
        <p:spPr bwMode="auto">
          <a:xfrm>
            <a:off x="7741359" y="6068465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08" name="左右箭头 307"/>
          <p:cNvSpPr/>
          <p:nvPr/>
        </p:nvSpPr>
        <p:spPr bwMode="auto">
          <a:xfrm>
            <a:off x="6549375" y="5565678"/>
            <a:ext cx="1119672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09" name="Line 309"/>
          <p:cNvSpPr>
            <a:spLocks noChangeShapeType="1"/>
          </p:cNvSpPr>
          <p:nvPr/>
        </p:nvSpPr>
        <p:spPr bwMode="auto">
          <a:xfrm flipV="1">
            <a:off x="6493788" y="6165042"/>
            <a:ext cx="117525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10" name="Line 309"/>
          <p:cNvSpPr>
            <a:spLocks noChangeShapeType="1"/>
          </p:cNvSpPr>
          <p:nvPr/>
        </p:nvSpPr>
        <p:spPr bwMode="auto">
          <a:xfrm flipV="1">
            <a:off x="6549375" y="6432412"/>
            <a:ext cx="11196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11" name="Line 309"/>
          <p:cNvSpPr>
            <a:spLocks noChangeShapeType="1"/>
          </p:cNvSpPr>
          <p:nvPr/>
        </p:nvSpPr>
        <p:spPr bwMode="auto">
          <a:xfrm flipV="1">
            <a:off x="6970677" y="5301951"/>
            <a:ext cx="6983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2" name="Text Box 20"/>
          <p:cNvSpPr txBox="1">
            <a:spLocks noChangeArrowheads="1"/>
          </p:cNvSpPr>
          <p:nvPr/>
        </p:nvSpPr>
        <p:spPr bwMode="auto">
          <a:xfrm>
            <a:off x="5485675" y="5425900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313" name="Text Box 409"/>
          <p:cNvSpPr txBox="1">
            <a:spLocks noChangeArrowheads="1"/>
          </p:cNvSpPr>
          <p:nvPr/>
        </p:nvSpPr>
        <p:spPr bwMode="auto">
          <a:xfrm>
            <a:off x="5485676" y="563638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14" name="Text Box 412"/>
          <p:cNvSpPr txBox="1">
            <a:spLocks noChangeArrowheads="1"/>
          </p:cNvSpPr>
          <p:nvPr/>
        </p:nvSpPr>
        <p:spPr bwMode="auto">
          <a:xfrm>
            <a:off x="5512291" y="5970591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5" name="Line 413"/>
          <p:cNvSpPr>
            <a:spLocks noChangeShapeType="1"/>
          </p:cNvSpPr>
          <p:nvPr/>
        </p:nvSpPr>
        <p:spPr bwMode="auto">
          <a:xfrm>
            <a:off x="5619886" y="6038853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16" name="Text Box 412"/>
          <p:cNvSpPr txBox="1">
            <a:spLocks noChangeArrowheads="1"/>
          </p:cNvSpPr>
          <p:nvPr/>
        </p:nvSpPr>
        <p:spPr bwMode="auto">
          <a:xfrm>
            <a:off x="5501523" y="6261041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7" name="Line 413"/>
          <p:cNvSpPr>
            <a:spLocks noChangeShapeType="1"/>
          </p:cNvSpPr>
          <p:nvPr/>
        </p:nvSpPr>
        <p:spPr bwMode="auto">
          <a:xfrm>
            <a:off x="5609118" y="6329303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18" name="Rectangle 499"/>
          <p:cNvSpPr>
            <a:spLocks noChangeArrowheads="1"/>
          </p:cNvSpPr>
          <p:nvPr/>
        </p:nvSpPr>
        <p:spPr bwMode="auto">
          <a:xfrm>
            <a:off x="6611371" y="5114933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9" name="Line 502"/>
          <p:cNvSpPr>
            <a:spLocks noChangeShapeType="1"/>
          </p:cNvSpPr>
          <p:nvPr/>
        </p:nvSpPr>
        <p:spPr bwMode="auto">
          <a:xfrm>
            <a:off x="6442276" y="5200802"/>
            <a:ext cx="167509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20" name="Line 503"/>
          <p:cNvSpPr>
            <a:spLocks noChangeShapeType="1"/>
          </p:cNvSpPr>
          <p:nvPr/>
        </p:nvSpPr>
        <p:spPr bwMode="auto">
          <a:xfrm>
            <a:off x="6308792" y="5417834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22586" y="5214173"/>
            <a:ext cx="806188" cy="369332"/>
            <a:chOff x="6005635" y="5214173"/>
            <a:chExt cx="806188" cy="369332"/>
          </a:xfrm>
        </p:grpSpPr>
        <p:sp>
          <p:nvSpPr>
            <p:cNvPr id="321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22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23" name="Line 503"/>
          <p:cNvSpPr>
            <a:spLocks noChangeShapeType="1"/>
          </p:cNvSpPr>
          <p:nvPr/>
        </p:nvSpPr>
        <p:spPr bwMode="auto">
          <a:xfrm flipH="1">
            <a:off x="6442276" y="4913778"/>
            <a:ext cx="0" cy="287024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24" name="Line 503"/>
          <p:cNvSpPr>
            <a:spLocks noChangeShapeType="1"/>
          </p:cNvSpPr>
          <p:nvPr/>
        </p:nvSpPr>
        <p:spPr bwMode="auto">
          <a:xfrm>
            <a:off x="5501523" y="5050353"/>
            <a:ext cx="93677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27" name="Oval 516"/>
          <p:cNvSpPr>
            <a:spLocks noChangeAspect="1" noChangeArrowheads="1"/>
          </p:cNvSpPr>
          <p:nvPr/>
        </p:nvSpPr>
        <p:spPr bwMode="auto">
          <a:xfrm>
            <a:off x="6408624" y="5015434"/>
            <a:ext cx="65521" cy="65521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239" name="Rectangle 499"/>
          <p:cNvSpPr>
            <a:spLocks noChangeArrowheads="1"/>
          </p:cNvSpPr>
          <p:nvPr/>
        </p:nvSpPr>
        <p:spPr bwMode="auto">
          <a:xfrm>
            <a:off x="1639908" y="829244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0" name="Line 500"/>
          <p:cNvSpPr>
            <a:spLocks noChangeShapeType="1"/>
          </p:cNvSpPr>
          <p:nvPr/>
        </p:nvSpPr>
        <p:spPr bwMode="auto">
          <a:xfrm>
            <a:off x="1951937" y="1079445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9" name="Line 502"/>
          <p:cNvSpPr>
            <a:spLocks noChangeShapeType="1"/>
          </p:cNvSpPr>
          <p:nvPr/>
        </p:nvSpPr>
        <p:spPr bwMode="auto">
          <a:xfrm>
            <a:off x="1279717" y="958971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29" name="Line 503"/>
          <p:cNvSpPr>
            <a:spLocks noChangeShapeType="1"/>
          </p:cNvSpPr>
          <p:nvPr/>
        </p:nvSpPr>
        <p:spPr bwMode="auto">
          <a:xfrm>
            <a:off x="1279717" y="1208336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763471"/>
            <a:ext cx="651675" cy="369332"/>
            <a:chOff x="2666115" y="944838"/>
            <a:chExt cx="651675" cy="369332"/>
          </a:xfrm>
        </p:grpSpPr>
        <p:sp>
          <p:nvSpPr>
            <p:cNvPr id="187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756340" y="1023670"/>
            <a:ext cx="651675" cy="369332"/>
            <a:chOff x="2666115" y="944838"/>
            <a:chExt cx="651675" cy="369332"/>
          </a:xfrm>
        </p:grpSpPr>
        <p:sp>
          <p:nvSpPr>
            <p:cNvPr id="332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34" name="Rectangle 305"/>
          <p:cNvSpPr>
            <a:spLocks noChangeArrowheads="1"/>
          </p:cNvSpPr>
          <p:nvPr/>
        </p:nvSpPr>
        <p:spPr bwMode="auto">
          <a:xfrm>
            <a:off x="2267972" y="1410503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35" name="Text Box 306"/>
          <p:cNvSpPr txBox="1">
            <a:spLocks noChangeArrowheads="1"/>
          </p:cNvSpPr>
          <p:nvPr/>
        </p:nvSpPr>
        <p:spPr bwMode="auto">
          <a:xfrm>
            <a:off x="2224442" y="1376885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36" name="Text Box 315"/>
          <p:cNvSpPr txBox="1">
            <a:spLocks noChangeArrowheads="1"/>
          </p:cNvSpPr>
          <p:nvPr/>
        </p:nvSpPr>
        <p:spPr bwMode="auto">
          <a:xfrm>
            <a:off x="2891702" y="1916790"/>
            <a:ext cx="1032226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7" name="Text Box 317"/>
          <p:cNvSpPr txBox="1">
            <a:spLocks noChangeArrowheads="1"/>
          </p:cNvSpPr>
          <p:nvPr/>
        </p:nvSpPr>
        <p:spPr bwMode="auto">
          <a:xfrm>
            <a:off x="2210067" y="1685286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38" name="Text Box 318"/>
          <p:cNvSpPr txBox="1">
            <a:spLocks noChangeArrowheads="1"/>
          </p:cNvSpPr>
          <p:nvPr/>
        </p:nvSpPr>
        <p:spPr bwMode="auto">
          <a:xfrm>
            <a:off x="2219764" y="2131623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39" name="Line 319"/>
          <p:cNvSpPr>
            <a:spLocks noChangeShapeType="1"/>
          </p:cNvSpPr>
          <p:nvPr/>
        </p:nvSpPr>
        <p:spPr bwMode="auto">
          <a:xfrm>
            <a:off x="2312132" y="2197239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340" name="组合 297"/>
          <p:cNvGrpSpPr/>
          <p:nvPr/>
        </p:nvGrpSpPr>
        <p:grpSpPr>
          <a:xfrm>
            <a:off x="1556886" y="1472232"/>
            <a:ext cx="706662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41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42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43" name="Line 309"/>
          <p:cNvSpPr>
            <a:spLocks noChangeShapeType="1"/>
          </p:cNvSpPr>
          <p:nvPr/>
        </p:nvSpPr>
        <p:spPr bwMode="auto">
          <a:xfrm flipV="1">
            <a:off x="1598464" y="1866958"/>
            <a:ext cx="66698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44" name="Text Box 20"/>
          <p:cNvSpPr txBox="1">
            <a:spLocks noChangeArrowheads="1"/>
          </p:cNvSpPr>
          <p:nvPr/>
        </p:nvSpPr>
        <p:spPr bwMode="auto">
          <a:xfrm>
            <a:off x="666684" y="134076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grpSp>
        <p:nvGrpSpPr>
          <p:cNvPr id="345" name="Group 415"/>
          <p:cNvGrpSpPr/>
          <p:nvPr/>
        </p:nvGrpSpPr>
        <p:grpSpPr bwMode="auto">
          <a:xfrm>
            <a:off x="680472" y="1667338"/>
            <a:ext cx="1008063" cy="366712"/>
            <a:chOff x="1" y="2341"/>
            <a:chExt cx="635" cy="231"/>
          </a:xfrm>
        </p:grpSpPr>
        <p:sp>
          <p:nvSpPr>
            <p:cNvPr id="346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48" name="组合 297"/>
          <p:cNvGrpSpPr/>
          <p:nvPr/>
        </p:nvGrpSpPr>
        <p:grpSpPr>
          <a:xfrm>
            <a:off x="2951227" y="1472233"/>
            <a:ext cx="924957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49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0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51" name="Text Box 20"/>
          <p:cNvSpPr txBox="1">
            <a:spLocks noChangeArrowheads="1"/>
          </p:cNvSpPr>
          <p:nvPr/>
        </p:nvSpPr>
        <p:spPr bwMode="auto">
          <a:xfrm>
            <a:off x="3830562" y="1368113"/>
            <a:ext cx="117348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352" name="Rectangle 499"/>
          <p:cNvSpPr>
            <a:spLocks noChangeArrowheads="1"/>
          </p:cNvSpPr>
          <p:nvPr/>
        </p:nvSpPr>
        <p:spPr bwMode="auto">
          <a:xfrm>
            <a:off x="1646941" y="2058143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3" name="Line 500"/>
          <p:cNvSpPr>
            <a:spLocks noChangeShapeType="1"/>
          </p:cNvSpPr>
          <p:nvPr/>
        </p:nvSpPr>
        <p:spPr bwMode="auto">
          <a:xfrm>
            <a:off x="1958970" y="2308344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5" name="Line 502"/>
          <p:cNvSpPr>
            <a:spLocks noChangeShapeType="1"/>
          </p:cNvSpPr>
          <p:nvPr/>
        </p:nvSpPr>
        <p:spPr bwMode="auto">
          <a:xfrm>
            <a:off x="1286750" y="218787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56" name="Line 503"/>
          <p:cNvSpPr>
            <a:spLocks noChangeShapeType="1"/>
          </p:cNvSpPr>
          <p:nvPr/>
        </p:nvSpPr>
        <p:spPr bwMode="auto">
          <a:xfrm>
            <a:off x="1286750" y="2437235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357" name="组合 356"/>
          <p:cNvGrpSpPr/>
          <p:nvPr/>
        </p:nvGrpSpPr>
        <p:grpSpPr>
          <a:xfrm>
            <a:off x="762609" y="1992370"/>
            <a:ext cx="651675" cy="369332"/>
            <a:chOff x="2666115" y="944838"/>
            <a:chExt cx="651675" cy="369332"/>
          </a:xfrm>
        </p:grpSpPr>
        <p:sp>
          <p:nvSpPr>
            <p:cNvPr id="358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763373" y="2252569"/>
            <a:ext cx="651675" cy="369332"/>
            <a:chOff x="2666115" y="944838"/>
            <a:chExt cx="651675" cy="369332"/>
          </a:xfrm>
        </p:grpSpPr>
        <p:sp>
          <p:nvSpPr>
            <p:cNvPr id="361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63" name="Line 309"/>
          <p:cNvSpPr>
            <a:spLocks noChangeShapeType="1"/>
          </p:cNvSpPr>
          <p:nvPr/>
        </p:nvSpPr>
        <p:spPr bwMode="auto">
          <a:xfrm flipV="1">
            <a:off x="1115520" y="3019627"/>
            <a:ext cx="11495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64" name="Line 309"/>
          <p:cNvSpPr>
            <a:spLocks noChangeShapeType="1"/>
          </p:cNvSpPr>
          <p:nvPr/>
        </p:nvSpPr>
        <p:spPr bwMode="auto">
          <a:xfrm flipV="1">
            <a:off x="1331550" y="3267649"/>
            <a:ext cx="9335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3848862" y="3089030"/>
            <a:ext cx="806188" cy="369332"/>
            <a:chOff x="6005635" y="5214173"/>
            <a:chExt cx="806188" cy="369332"/>
          </a:xfrm>
        </p:grpSpPr>
        <p:sp>
          <p:nvSpPr>
            <p:cNvPr id="366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7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68" name="Text Box 409"/>
          <p:cNvSpPr txBox="1">
            <a:spLocks noChangeArrowheads="1"/>
          </p:cNvSpPr>
          <p:nvPr/>
        </p:nvSpPr>
        <p:spPr bwMode="auto">
          <a:xfrm>
            <a:off x="3845156" y="2790829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69" name="组合 368"/>
          <p:cNvGrpSpPr/>
          <p:nvPr/>
        </p:nvGrpSpPr>
        <p:grpSpPr>
          <a:xfrm>
            <a:off x="709333" y="3084377"/>
            <a:ext cx="806188" cy="369332"/>
            <a:chOff x="6005635" y="5214173"/>
            <a:chExt cx="806188" cy="369332"/>
          </a:xfrm>
        </p:grpSpPr>
        <p:sp>
          <p:nvSpPr>
            <p:cNvPr id="370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71" name="Line 413"/>
            <p:cNvSpPr>
              <a:spLocks noChangeShapeType="1"/>
            </p:cNvSpPr>
            <p:nvPr/>
          </p:nvSpPr>
          <p:spPr bwMode="auto">
            <a:xfrm>
              <a:off x="610722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72" name="Text Box 409"/>
          <p:cNvSpPr txBox="1">
            <a:spLocks noChangeArrowheads="1"/>
          </p:cNvSpPr>
          <p:nvPr/>
        </p:nvSpPr>
        <p:spPr bwMode="auto">
          <a:xfrm>
            <a:off x="738694" y="2790159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8" name="Line 309"/>
          <p:cNvSpPr>
            <a:spLocks noChangeShapeType="1"/>
          </p:cNvSpPr>
          <p:nvPr/>
        </p:nvSpPr>
        <p:spPr bwMode="auto">
          <a:xfrm flipV="1">
            <a:off x="2950040" y="3811448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9" name="Line 309"/>
          <p:cNvSpPr>
            <a:spLocks noChangeShapeType="1"/>
          </p:cNvSpPr>
          <p:nvPr/>
        </p:nvSpPr>
        <p:spPr bwMode="auto">
          <a:xfrm flipV="1">
            <a:off x="2951231" y="405836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4" name="AutoShape 316"/>
          <p:cNvSpPr>
            <a:spLocks noChangeArrowheads="1"/>
          </p:cNvSpPr>
          <p:nvPr/>
        </p:nvSpPr>
        <p:spPr bwMode="auto">
          <a:xfrm flipH="1">
            <a:off x="2942986" y="3443164"/>
            <a:ext cx="940420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73" name="Line 309"/>
          <p:cNvSpPr>
            <a:spLocks noChangeShapeType="1"/>
          </p:cNvSpPr>
          <p:nvPr/>
        </p:nvSpPr>
        <p:spPr bwMode="auto">
          <a:xfrm flipV="1">
            <a:off x="2947760" y="3021021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74" name="Line 309"/>
          <p:cNvSpPr>
            <a:spLocks noChangeShapeType="1"/>
          </p:cNvSpPr>
          <p:nvPr/>
        </p:nvSpPr>
        <p:spPr bwMode="auto">
          <a:xfrm flipV="1">
            <a:off x="2947760" y="326904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grpSp>
        <p:nvGrpSpPr>
          <p:cNvPr id="375" name="组合 374"/>
          <p:cNvGrpSpPr/>
          <p:nvPr/>
        </p:nvGrpSpPr>
        <p:grpSpPr>
          <a:xfrm>
            <a:off x="6922930" y="1244552"/>
            <a:ext cx="651675" cy="369332"/>
            <a:chOff x="2666115" y="944838"/>
            <a:chExt cx="651675" cy="369332"/>
          </a:xfrm>
        </p:grpSpPr>
        <p:sp>
          <p:nvSpPr>
            <p:cNvPr id="376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6940000" y="4480655"/>
            <a:ext cx="651675" cy="369332"/>
            <a:chOff x="2666115" y="944838"/>
            <a:chExt cx="651675" cy="369332"/>
          </a:xfrm>
        </p:grpSpPr>
        <p:sp>
          <p:nvSpPr>
            <p:cNvPr id="381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83" name="组合 382"/>
          <p:cNvGrpSpPr/>
          <p:nvPr/>
        </p:nvGrpSpPr>
        <p:grpSpPr>
          <a:xfrm>
            <a:off x="6930704" y="1754528"/>
            <a:ext cx="651675" cy="369332"/>
            <a:chOff x="2666115" y="944838"/>
            <a:chExt cx="651675" cy="369332"/>
          </a:xfrm>
        </p:grpSpPr>
        <p:sp>
          <p:nvSpPr>
            <p:cNvPr id="384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386" name="组合 385"/>
          <p:cNvGrpSpPr/>
          <p:nvPr/>
        </p:nvGrpSpPr>
        <p:grpSpPr>
          <a:xfrm>
            <a:off x="6944661" y="4990343"/>
            <a:ext cx="651675" cy="369332"/>
            <a:chOff x="2666115" y="944838"/>
            <a:chExt cx="651675" cy="369332"/>
          </a:xfrm>
        </p:grpSpPr>
        <p:sp>
          <p:nvSpPr>
            <p:cNvPr id="387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389" name="Text Box 306"/>
          <p:cNvSpPr txBox="1">
            <a:spLocks noChangeArrowheads="1"/>
          </p:cNvSpPr>
          <p:nvPr/>
        </p:nvSpPr>
        <p:spPr bwMode="auto">
          <a:xfrm>
            <a:off x="2223230" y="3285207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   Y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90" name="Rectangle 499"/>
          <p:cNvSpPr>
            <a:spLocks noChangeArrowheads="1"/>
          </p:cNvSpPr>
          <p:nvPr/>
        </p:nvSpPr>
        <p:spPr bwMode="auto">
          <a:xfrm>
            <a:off x="2137298" y="4656443"/>
            <a:ext cx="363674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1" name="Line 500"/>
          <p:cNvSpPr>
            <a:spLocks noChangeShapeType="1"/>
          </p:cNvSpPr>
          <p:nvPr/>
        </p:nvSpPr>
        <p:spPr bwMode="auto">
          <a:xfrm>
            <a:off x="2500972" y="4855499"/>
            <a:ext cx="4086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2" name="Line 502"/>
          <p:cNvSpPr>
            <a:spLocks noChangeShapeType="1"/>
          </p:cNvSpPr>
          <p:nvPr/>
        </p:nvSpPr>
        <p:spPr bwMode="auto">
          <a:xfrm>
            <a:off x="1368177" y="4728450"/>
            <a:ext cx="76713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3" name="Line 503"/>
          <p:cNvSpPr>
            <a:spLocks noChangeShapeType="1"/>
          </p:cNvSpPr>
          <p:nvPr/>
        </p:nvSpPr>
        <p:spPr bwMode="auto">
          <a:xfrm>
            <a:off x="1361145" y="4908262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4" name="Line 503"/>
          <p:cNvSpPr>
            <a:spLocks noChangeShapeType="1"/>
          </p:cNvSpPr>
          <p:nvPr/>
        </p:nvSpPr>
        <p:spPr bwMode="auto">
          <a:xfrm>
            <a:off x="2500973" y="5254224"/>
            <a:ext cx="40867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5" name="Rectangle 499"/>
          <p:cNvSpPr>
            <a:spLocks noChangeArrowheads="1"/>
          </p:cNvSpPr>
          <p:nvPr/>
        </p:nvSpPr>
        <p:spPr bwMode="auto">
          <a:xfrm>
            <a:off x="2137297" y="5517046"/>
            <a:ext cx="371833" cy="414801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6" name="Line 500"/>
          <p:cNvSpPr>
            <a:spLocks noChangeShapeType="1"/>
          </p:cNvSpPr>
          <p:nvPr/>
        </p:nvSpPr>
        <p:spPr bwMode="auto">
          <a:xfrm>
            <a:off x="2509130" y="5709677"/>
            <a:ext cx="40052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7" name="Line 502"/>
          <p:cNvSpPr>
            <a:spLocks noChangeShapeType="1"/>
          </p:cNvSpPr>
          <p:nvPr/>
        </p:nvSpPr>
        <p:spPr bwMode="auto">
          <a:xfrm>
            <a:off x="1777106" y="5590484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8" name="Line 503"/>
          <p:cNvSpPr>
            <a:spLocks noChangeShapeType="1"/>
          </p:cNvSpPr>
          <p:nvPr/>
        </p:nvSpPr>
        <p:spPr bwMode="auto">
          <a:xfrm>
            <a:off x="1777106" y="584634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99" name="Line 503"/>
          <p:cNvSpPr>
            <a:spLocks noChangeShapeType="1"/>
          </p:cNvSpPr>
          <p:nvPr/>
        </p:nvSpPr>
        <p:spPr bwMode="auto">
          <a:xfrm>
            <a:off x="1368178" y="6098922"/>
            <a:ext cx="154147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00" name="Line 503"/>
          <p:cNvSpPr>
            <a:spLocks noChangeShapeType="1"/>
          </p:cNvSpPr>
          <p:nvPr/>
        </p:nvSpPr>
        <p:spPr bwMode="auto">
          <a:xfrm>
            <a:off x="1368178" y="631494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01" name="Line 503"/>
          <p:cNvSpPr>
            <a:spLocks noChangeShapeType="1"/>
          </p:cNvSpPr>
          <p:nvPr/>
        </p:nvSpPr>
        <p:spPr bwMode="auto">
          <a:xfrm>
            <a:off x="1368178" y="653959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02" name="Text Box 409"/>
          <p:cNvSpPr txBox="1">
            <a:spLocks noChangeArrowheads="1"/>
          </p:cNvSpPr>
          <p:nvPr/>
        </p:nvSpPr>
        <p:spPr bwMode="auto">
          <a:xfrm>
            <a:off x="904825" y="451242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19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3" name="Text Box 409"/>
          <p:cNvSpPr txBox="1">
            <a:spLocks noChangeArrowheads="1"/>
          </p:cNvSpPr>
          <p:nvPr/>
        </p:nvSpPr>
        <p:spPr bwMode="auto">
          <a:xfrm>
            <a:off x="904825" y="46939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18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4" name="Text Box 409"/>
          <p:cNvSpPr txBox="1">
            <a:spLocks noChangeArrowheads="1"/>
          </p:cNvSpPr>
          <p:nvPr/>
        </p:nvSpPr>
        <p:spPr bwMode="auto">
          <a:xfrm>
            <a:off x="904825" y="4945943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17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758039" y="5405840"/>
            <a:ext cx="1182493" cy="369332"/>
            <a:chOff x="3195869" y="2795844"/>
            <a:chExt cx="1182493" cy="369332"/>
          </a:xfrm>
        </p:grpSpPr>
        <p:sp>
          <p:nvSpPr>
            <p:cNvPr id="406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755576" y="5658457"/>
            <a:ext cx="1182493" cy="369332"/>
            <a:chOff x="3486325" y="3290696"/>
            <a:chExt cx="1182493" cy="369332"/>
          </a:xfrm>
        </p:grpSpPr>
        <p:sp>
          <p:nvSpPr>
            <p:cNvPr id="409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411" name="Text Box 409"/>
          <p:cNvSpPr txBox="1">
            <a:spLocks noChangeArrowheads="1"/>
          </p:cNvSpPr>
          <p:nvPr/>
        </p:nvSpPr>
        <p:spPr bwMode="auto">
          <a:xfrm>
            <a:off x="904825" y="58656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2" name="Text Box 409"/>
          <p:cNvSpPr txBox="1">
            <a:spLocks noChangeArrowheads="1"/>
          </p:cNvSpPr>
          <p:nvPr/>
        </p:nvSpPr>
        <p:spPr bwMode="auto">
          <a:xfrm>
            <a:off x="904825" y="609016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14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3" name="Text Box 409"/>
          <p:cNvSpPr txBox="1">
            <a:spLocks noChangeArrowheads="1"/>
          </p:cNvSpPr>
          <p:nvPr/>
        </p:nvSpPr>
        <p:spPr bwMode="auto">
          <a:xfrm>
            <a:off x="904825" y="632493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4" name="Rectangle 305"/>
          <p:cNvSpPr>
            <a:spLocks noChangeArrowheads="1"/>
          </p:cNvSpPr>
          <p:nvPr/>
        </p:nvSpPr>
        <p:spPr bwMode="auto">
          <a:xfrm>
            <a:off x="2909651" y="4707895"/>
            <a:ext cx="895592" cy="1986370"/>
          </a:xfrm>
          <a:prstGeom prst="rect">
            <a:avLst/>
          </a:prstGeom>
          <a:solidFill>
            <a:srgbClr val="FFEB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15" name="Text Box 409"/>
          <p:cNvSpPr txBox="1">
            <a:spLocks noChangeArrowheads="1"/>
          </p:cNvSpPr>
          <p:nvPr/>
        </p:nvSpPr>
        <p:spPr bwMode="auto">
          <a:xfrm>
            <a:off x="2878562" y="467566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8561" y="5082500"/>
            <a:ext cx="679534" cy="369332"/>
            <a:chOff x="4030595" y="5221553"/>
            <a:chExt cx="679534" cy="369332"/>
          </a:xfrm>
        </p:grpSpPr>
        <p:sp>
          <p:nvSpPr>
            <p:cNvPr id="416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A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17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2880564" y="5529410"/>
            <a:ext cx="679534" cy="369332"/>
            <a:chOff x="4030595" y="5221553"/>
            <a:chExt cx="679534" cy="369332"/>
          </a:xfrm>
        </p:grpSpPr>
        <p:sp>
          <p:nvSpPr>
            <p:cNvPr id="419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B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20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924347" y="588572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/>
              <a:t>C</a:t>
            </a:r>
            <a:endParaRPr lang="zh-CN" altLang="en-US" sz="1800" b="1" dirty="0"/>
          </a:p>
        </p:txBody>
      </p:sp>
      <p:sp>
        <p:nvSpPr>
          <p:cNvPr id="421" name="矩形 420"/>
          <p:cNvSpPr/>
          <p:nvPr/>
        </p:nvSpPr>
        <p:spPr>
          <a:xfrm>
            <a:off x="2924347" y="61248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B</a:t>
            </a:r>
            <a:endParaRPr lang="zh-CN" altLang="en-US" sz="1800" b="1" dirty="0"/>
          </a:p>
        </p:txBody>
      </p:sp>
      <p:sp>
        <p:nvSpPr>
          <p:cNvPr id="422" name="矩形 421"/>
          <p:cNvSpPr/>
          <p:nvPr/>
        </p:nvSpPr>
        <p:spPr>
          <a:xfrm>
            <a:off x="2924347" y="63472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A</a:t>
            </a:r>
            <a:endParaRPr lang="zh-CN" altLang="en-US" sz="1800" b="1" dirty="0"/>
          </a:p>
        </p:txBody>
      </p:sp>
      <p:sp>
        <p:nvSpPr>
          <p:cNvPr id="423" name="Text Box 409"/>
          <p:cNvSpPr txBox="1">
            <a:spLocks noChangeArrowheads="1"/>
          </p:cNvSpPr>
          <p:nvPr/>
        </p:nvSpPr>
        <p:spPr bwMode="auto">
          <a:xfrm>
            <a:off x="3430643" y="4869160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4" name="Line 413"/>
          <p:cNvSpPr>
            <a:spLocks noChangeShapeType="1"/>
          </p:cNvSpPr>
          <p:nvPr/>
        </p:nvSpPr>
        <p:spPr bwMode="auto">
          <a:xfrm>
            <a:off x="3519926" y="4946375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25" name="Text Box 409"/>
          <p:cNvSpPr txBox="1">
            <a:spLocks noChangeArrowheads="1"/>
          </p:cNvSpPr>
          <p:nvPr/>
        </p:nvSpPr>
        <p:spPr bwMode="auto">
          <a:xfrm>
            <a:off x="3439714" y="515719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2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6" name="Line 413"/>
          <p:cNvSpPr>
            <a:spLocks noChangeShapeType="1"/>
          </p:cNvSpPr>
          <p:nvPr/>
        </p:nvSpPr>
        <p:spPr bwMode="auto">
          <a:xfrm>
            <a:off x="3528997" y="523440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28" name="Line 309"/>
          <p:cNvSpPr>
            <a:spLocks noChangeShapeType="1"/>
          </p:cNvSpPr>
          <p:nvPr/>
        </p:nvSpPr>
        <p:spPr bwMode="auto">
          <a:xfrm flipV="1">
            <a:off x="3805243" y="5697755"/>
            <a:ext cx="647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33" name="Text Box 315"/>
          <p:cNvSpPr txBox="1">
            <a:spLocks noChangeArrowheads="1"/>
          </p:cNvSpPr>
          <p:nvPr/>
        </p:nvSpPr>
        <p:spPr bwMode="auto">
          <a:xfrm>
            <a:off x="3812293" y="5979310"/>
            <a:ext cx="931913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74LS138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9" name="Text Box 519"/>
          <p:cNvSpPr txBox="1">
            <a:spLocks noChangeArrowheads="1"/>
          </p:cNvSpPr>
          <p:nvPr/>
        </p:nvSpPr>
        <p:spPr bwMode="auto">
          <a:xfrm>
            <a:off x="4266381" y="6346123"/>
            <a:ext cx="691462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译码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40" name="Text Box 519"/>
          <p:cNvSpPr txBox="1">
            <a:spLocks noChangeArrowheads="1"/>
          </p:cNvSpPr>
          <p:nvPr/>
        </p:nvSpPr>
        <p:spPr bwMode="auto">
          <a:xfrm>
            <a:off x="3671878" y="2169019"/>
            <a:ext cx="1310221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双向驱动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41" name="Text Box 519"/>
          <p:cNvSpPr txBox="1">
            <a:spLocks noChangeArrowheads="1"/>
          </p:cNvSpPr>
          <p:nvPr/>
        </p:nvSpPr>
        <p:spPr bwMode="auto">
          <a:xfrm>
            <a:off x="3659913" y="4167052"/>
            <a:ext cx="1310221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单向驱动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4" name="Text Box 409"/>
          <p:cNvSpPr txBox="1">
            <a:spLocks noChangeArrowheads="1"/>
          </p:cNvSpPr>
          <p:nvPr/>
        </p:nvSpPr>
        <p:spPr bwMode="auto">
          <a:xfrm>
            <a:off x="903154" y="512568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16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78" name="Line 503"/>
          <p:cNvSpPr>
            <a:spLocks noChangeShapeType="1"/>
          </p:cNvSpPr>
          <p:nvPr/>
        </p:nvSpPr>
        <p:spPr bwMode="auto">
          <a:xfrm>
            <a:off x="1361145" y="5173968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79" name="Line 503"/>
          <p:cNvSpPr>
            <a:spLocks noChangeShapeType="1"/>
          </p:cNvSpPr>
          <p:nvPr/>
        </p:nvSpPr>
        <p:spPr bwMode="auto">
          <a:xfrm>
            <a:off x="1361145" y="5341043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34" name="Rectangle 499"/>
          <p:cNvSpPr>
            <a:spLocks noChangeArrowheads="1"/>
          </p:cNvSpPr>
          <p:nvPr/>
        </p:nvSpPr>
        <p:spPr bwMode="auto">
          <a:xfrm>
            <a:off x="2137296" y="5081102"/>
            <a:ext cx="365210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1600" b="1" kern="0" dirty="0">
                <a:solidFill>
                  <a:srgbClr val="000000"/>
                </a:solidFill>
              </a:rPr>
              <a:t>1</a:t>
            </a:r>
            <a:endParaRPr lang="en-US" altLang="zh-CN" sz="1600" b="1" kern="0" dirty="0">
              <a:solidFill>
                <a:srgbClr val="000000"/>
              </a:solidFill>
            </a:endParaRPr>
          </a:p>
        </p:txBody>
      </p:sp>
      <p:sp>
        <p:nvSpPr>
          <p:cNvPr id="445" name="Text Box 409"/>
          <p:cNvSpPr txBox="1">
            <a:spLocks noChangeArrowheads="1"/>
          </p:cNvSpPr>
          <p:nvPr/>
        </p:nvSpPr>
        <p:spPr bwMode="auto">
          <a:xfrm>
            <a:off x="3449171" y="551723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3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46" name="Line 413"/>
          <p:cNvSpPr>
            <a:spLocks noChangeShapeType="1"/>
          </p:cNvSpPr>
          <p:nvPr/>
        </p:nvSpPr>
        <p:spPr bwMode="auto">
          <a:xfrm>
            <a:off x="3538454" y="559444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47" name="Line 502"/>
          <p:cNvSpPr>
            <a:spLocks noChangeShapeType="1"/>
          </p:cNvSpPr>
          <p:nvPr/>
        </p:nvSpPr>
        <p:spPr bwMode="auto">
          <a:xfrm>
            <a:off x="3806825" y="5074443"/>
            <a:ext cx="1381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48" name="Line 502"/>
          <p:cNvSpPr>
            <a:spLocks noChangeShapeType="1"/>
          </p:cNvSpPr>
          <p:nvPr/>
        </p:nvSpPr>
        <p:spPr bwMode="auto">
          <a:xfrm>
            <a:off x="3806825" y="5336492"/>
            <a:ext cx="1381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49" name="Rectangle 499"/>
          <p:cNvSpPr>
            <a:spLocks noChangeArrowheads="1"/>
          </p:cNvSpPr>
          <p:nvPr/>
        </p:nvSpPr>
        <p:spPr bwMode="auto">
          <a:xfrm>
            <a:off x="3938787" y="4990344"/>
            <a:ext cx="289182" cy="435556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0" name="Line 309"/>
          <p:cNvSpPr>
            <a:spLocks noChangeShapeType="1"/>
          </p:cNvSpPr>
          <p:nvPr/>
        </p:nvSpPr>
        <p:spPr bwMode="auto">
          <a:xfrm flipV="1">
            <a:off x="4227969" y="5209855"/>
            <a:ext cx="22434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51" name="Text Box 409"/>
          <p:cNvSpPr txBox="1">
            <a:spLocks noChangeArrowheads="1"/>
          </p:cNvSpPr>
          <p:nvPr/>
        </p:nvSpPr>
        <p:spPr bwMode="auto">
          <a:xfrm>
            <a:off x="4383135" y="5010302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2" name="Text Box 409"/>
          <p:cNvSpPr txBox="1">
            <a:spLocks noChangeArrowheads="1"/>
          </p:cNvSpPr>
          <p:nvPr/>
        </p:nvSpPr>
        <p:spPr bwMode="auto">
          <a:xfrm>
            <a:off x="4389566" y="5499401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3" name="Text Box 409"/>
          <p:cNvSpPr txBox="1">
            <a:spLocks noChangeArrowheads="1"/>
          </p:cNvSpPr>
          <p:nvPr/>
        </p:nvSpPr>
        <p:spPr bwMode="auto">
          <a:xfrm>
            <a:off x="5308308" y="4756986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4" name="Text Box 409"/>
          <p:cNvSpPr txBox="1">
            <a:spLocks noChangeArrowheads="1"/>
          </p:cNvSpPr>
          <p:nvPr/>
        </p:nvSpPr>
        <p:spPr bwMode="auto">
          <a:xfrm>
            <a:off x="5098780" y="1524008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10481" y="1160569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5" name="矩形 454"/>
          <p:cNvSpPr/>
          <p:nvPr/>
        </p:nvSpPr>
        <p:spPr>
          <a:xfrm>
            <a:off x="8110481" y="2763238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8109445" y="4394506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4KB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8109445" y="5995870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4KB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8" name="Text Box 315"/>
          <p:cNvSpPr txBox="1">
            <a:spLocks noChangeArrowheads="1"/>
          </p:cNvSpPr>
          <p:nvPr/>
        </p:nvSpPr>
        <p:spPr bwMode="auto">
          <a:xfrm rot="5400000">
            <a:off x="4798854" y="556485"/>
            <a:ext cx="105521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SRAM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3830562" y="5693032"/>
            <a:ext cx="1600983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5436120" y="5063278"/>
            <a:ext cx="0" cy="629754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36120" y="5053102"/>
            <a:ext cx="99972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5" name="直接连接符 324"/>
          <p:cNvCxnSpPr/>
          <p:nvPr/>
        </p:nvCxnSpPr>
        <p:spPr bwMode="auto">
          <a:xfrm>
            <a:off x="5220090" y="1819703"/>
            <a:ext cx="121575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直接连接符 325"/>
          <p:cNvCxnSpPr/>
          <p:nvPr/>
        </p:nvCxnSpPr>
        <p:spPr bwMode="auto">
          <a:xfrm>
            <a:off x="4253948" y="5208122"/>
            <a:ext cx="96614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直接连接符 426"/>
          <p:cNvCxnSpPr/>
          <p:nvPr/>
        </p:nvCxnSpPr>
        <p:spPr bwMode="auto">
          <a:xfrm flipV="1">
            <a:off x="5220090" y="1828929"/>
            <a:ext cx="0" cy="3379193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9" name="Text Box 519"/>
          <p:cNvSpPr txBox="1">
            <a:spLocks noChangeArrowheads="1"/>
          </p:cNvSpPr>
          <p:nvPr/>
        </p:nvSpPr>
        <p:spPr bwMode="auto">
          <a:xfrm>
            <a:off x="137137" y="116632"/>
            <a:ext cx="417128" cy="6637850"/>
          </a:xfrm>
          <a:prstGeom prst="rect">
            <a:avLst/>
          </a:prstGeom>
          <a:noFill/>
          <a:ln w="76200" algn="ctr">
            <a:solidFill>
              <a:srgbClr val="FF0000">
                <a:alpha val="40000"/>
              </a:srgbClr>
            </a:solidFill>
            <a:miter lim="800000"/>
            <a:tailEnd type="none" w="med" len="lg"/>
          </a:ln>
          <a:effectLst/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0" name="直接连接符 429"/>
          <p:cNvCxnSpPr/>
          <p:nvPr/>
        </p:nvCxnSpPr>
        <p:spPr bwMode="auto">
          <a:xfrm>
            <a:off x="704431" y="198170"/>
            <a:ext cx="0" cy="21866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9" name="直接连接符 458"/>
          <p:cNvCxnSpPr/>
          <p:nvPr/>
        </p:nvCxnSpPr>
        <p:spPr bwMode="auto">
          <a:xfrm>
            <a:off x="571508" y="299016"/>
            <a:ext cx="14048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0" name="直接连接符 459"/>
          <p:cNvCxnSpPr/>
          <p:nvPr/>
        </p:nvCxnSpPr>
        <p:spPr bwMode="auto">
          <a:xfrm>
            <a:off x="571508" y="3521980"/>
            <a:ext cx="14048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1" name="直接连接符 460"/>
          <p:cNvCxnSpPr/>
          <p:nvPr/>
        </p:nvCxnSpPr>
        <p:spPr bwMode="auto">
          <a:xfrm>
            <a:off x="571508" y="4994925"/>
            <a:ext cx="3538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2" name="直接连接符 461"/>
          <p:cNvCxnSpPr/>
          <p:nvPr/>
        </p:nvCxnSpPr>
        <p:spPr bwMode="auto">
          <a:xfrm>
            <a:off x="571508" y="6179532"/>
            <a:ext cx="3538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3" name="直接连接符 462"/>
          <p:cNvCxnSpPr/>
          <p:nvPr/>
        </p:nvCxnSpPr>
        <p:spPr bwMode="auto">
          <a:xfrm>
            <a:off x="704431" y="1421575"/>
            <a:ext cx="0" cy="21866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4" name="直接连接符 463"/>
          <p:cNvCxnSpPr/>
          <p:nvPr/>
        </p:nvCxnSpPr>
        <p:spPr bwMode="auto">
          <a:xfrm>
            <a:off x="704431" y="2845901"/>
            <a:ext cx="0" cy="137520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5" name="直接连接符 464"/>
          <p:cNvCxnSpPr/>
          <p:nvPr/>
        </p:nvCxnSpPr>
        <p:spPr bwMode="auto">
          <a:xfrm>
            <a:off x="944482" y="4613945"/>
            <a:ext cx="0" cy="796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直接连接符 465"/>
          <p:cNvCxnSpPr/>
          <p:nvPr/>
        </p:nvCxnSpPr>
        <p:spPr bwMode="auto">
          <a:xfrm>
            <a:off x="944482" y="5972961"/>
            <a:ext cx="0" cy="4207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7" name="直接连接符 466"/>
          <p:cNvCxnSpPr/>
          <p:nvPr/>
        </p:nvCxnSpPr>
        <p:spPr bwMode="auto">
          <a:xfrm>
            <a:off x="571508" y="1530999"/>
            <a:ext cx="14048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8" name="直接连接符 467"/>
          <p:cNvCxnSpPr/>
          <p:nvPr/>
        </p:nvCxnSpPr>
        <p:spPr bwMode="auto">
          <a:xfrm flipH="1">
            <a:off x="2733755" y="4487387"/>
            <a:ext cx="421306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9" name="直接连接符 468"/>
          <p:cNvCxnSpPr/>
          <p:nvPr/>
        </p:nvCxnSpPr>
        <p:spPr bwMode="auto">
          <a:xfrm>
            <a:off x="3155062" y="4256484"/>
            <a:ext cx="0" cy="23009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0" name="直接连接符 469"/>
          <p:cNvCxnSpPr/>
          <p:nvPr/>
        </p:nvCxnSpPr>
        <p:spPr bwMode="auto">
          <a:xfrm flipH="1">
            <a:off x="3155062" y="4257215"/>
            <a:ext cx="202385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C927EE-97D4-41F3-8822-3B8DA6E696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51520" y="142759"/>
            <a:ext cx="3552142" cy="651696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START:  MOV AX,0C200H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DS,AX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BX,0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CX,6000H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AL,0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WRITE:  MOV [BX],AL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INC BX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INC AL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LOOP WRITE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BX,0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CX,6000H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AL,0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CHECK:  CMP AL,[BX]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JNZ ERROR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INC BX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INC AL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LOOP CHECK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DL,0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JMP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ERROR:  MOV DL,1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NEXT: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9912" y="1964188"/>
            <a:ext cx="504056" cy="225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参考程序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7D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259461" y="142759"/>
            <a:ext cx="3600400" cy="6516960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0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START:  MOV AX,0C200H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DS,AX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BX,0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CX,3000H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AX,0100H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WRITE:  MOV [BX],AX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ADD BX,2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ADD AH,2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ADD AL,2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LOOP WRITE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BX,0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CX,3000H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MOV AX,0100H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CHECK:  CMP AX,[BX]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JNZ ERROR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ADD BX,2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ADD AH,2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ADD AL,2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LOOP CHECK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DL,0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JMP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ERROR:  MOV DL,1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NEXT: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97650" y="1107741"/>
            <a:ext cx="3338246" cy="1483290"/>
          </a:xfrm>
          <a:prstGeom prst="roundRect">
            <a:avLst>
              <a:gd name="adj" fmla="val 14724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05591" y="989603"/>
            <a:ext cx="3223107" cy="1673436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305591" y="3239103"/>
            <a:ext cx="3223107" cy="838442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97650" y="3239103"/>
            <a:ext cx="3338246" cy="907454"/>
          </a:xfrm>
          <a:prstGeom prst="roundRect">
            <a:avLst>
              <a:gd name="adj" fmla="val 20216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305591" y="4344877"/>
            <a:ext cx="3223107" cy="838442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97650" y="4445759"/>
            <a:ext cx="3024336" cy="619422"/>
          </a:xfrm>
          <a:prstGeom prst="roundRect">
            <a:avLst>
              <a:gd name="adj" fmla="val 20216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1198" y="5903398"/>
            <a:ext cx="1111202" cy="830997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2: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位写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5785" y="5903399"/>
            <a:ext cx="1059906" cy="830997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1: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位写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39594" y="589493"/>
            <a:ext cx="11689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C2000H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～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C7FFFH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72922" y="2262351"/>
            <a:ext cx="71205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00H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01H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02H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03H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FEH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FFH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>
            <a:stCxn id="16" idx="2"/>
          </p:cNvCxnSpPr>
          <p:nvPr/>
        </p:nvCxnSpPr>
        <p:spPr bwMode="auto">
          <a:xfrm>
            <a:off x="8428949" y="4509120"/>
            <a:ext cx="0" cy="288032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8428949" y="4797152"/>
            <a:ext cx="572051" cy="0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flipV="1">
            <a:off x="9001000" y="1988840"/>
            <a:ext cx="0" cy="2808312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8428950" y="1988840"/>
            <a:ext cx="572050" cy="0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endCxn id="16" idx="0"/>
          </p:cNvCxnSpPr>
          <p:nvPr/>
        </p:nvCxnSpPr>
        <p:spPr bwMode="auto">
          <a:xfrm>
            <a:off x="8428949" y="1988840"/>
            <a:ext cx="0" cy="273511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9001000" y="3278784"/>
            <a:ext cx="0" cy="828092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C927EE-97D4-41F3-8822-3B8DA6E6962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51520" y="142759"/>
            <a:ext cx="3552142" cy="651696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START:  MOV AX,0C200H</a:t>
            </a:r>
            <a:endParaRPr lang="zh-CN" altLang="zh-CN" sz="2000" b="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  MOV DS,AX</a:t>
            </a:r>
            <a:endParaRPr lang="zh-CN" altLang="zh-CN" sz="2000" b="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BX,0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CX,6000H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AL,0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WRITE:  MOV [BX],AL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INC BX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INC AL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LOOP WRITE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BX,0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CX,6000H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AL,0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CHECK:  CMP AL,[BX]</a:t>
            </a:r>
            <a:endParaRPr lang="zh-CN" altLang="zh-CN" sz="2000" b="0" kern="0" dirty="0">
              <a:solidFill>
                <a:srgbClr val="FF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JNZ ERROR</a:t>
            </a:r>
            <a:endParaRPr lang="zh-CN" altLang="zh-CN" sz="2000" b="0" kern="0" dirty="0">
              <a:solidFill>
                <a:srgbClr val="FF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INC BX</a:t>
            </a:r>
            <a:endParaRPr lang="zh-CN" altLang="zh-CN" sz="2000" b="0" kern="0" dirty="0">
              <a:solidFill>
                <a:srgbClr val="FF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INC AL</a:t>
            </a:r>
            <a:endParaRPr lang="zh-CN" altLang="zh-CN" sz="2000" b="0" kern="0" dirty="0">
              <a:solidFill>
                <a:srgbClr val="FF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LOOP CHECK</a:t>
            </a:r>
            <a:endParaRPr lang="zh-CN" altLang="zh-CN" sz="2000" b="0" kern="0" dirty="0">
              <a:solidFill>
                <a:srgbClr val="FF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DL,0</a:t>
            </a:r>
            <a:endParaRPr lang="zh-CN" altLang="zh-CN" sz="2000" b="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JMP </a:t>
            </a:r>
            <a:r>
              <a:rPr lang="en-US" altLang="zh-CN" sz="2000" b="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endParaRPr lang="zh-CN" altLang="zh-CN" sz="2000" b="0" kern="0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C66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ERROR:  MOV DL,1</a:t>
            </a:r>
            <a:endParaRPr lang="zh-CN" altLang="zh-CN" sz="2000" b="0" kern="0" dirty="0">
              <a:solidFill>
                <a:srgbClr val="CC66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NEXT:</a:t>
            </a: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0" kern="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  <a:endParaRPr lang="zh-CN" altLang="zh-CN" sz="2000" b="0" kern="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9912" y="1964188"/>
            <a:ext cx="504056" cy="225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7D"/>
                </a:solidFill>
                <a:latin typeface="Courier New" panose="02070309020205020404" pitchFamily="49" charset="0"/>
              </a:rPr>
              <a:t>参考程序</a:t>
            </a:r>
            <a:endParaRPr lang="zh-CN" altLang="en-US" sz="2400" b="1" dirty="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99792" y="5903399"/>
            <a:ext cx="3681198" cy="830997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不同单元写入不同数据，</a:t>
            </a:r>
            <a:endParaRPr lang="en-US" altLang="zh-CN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写完所有单元，然后检查。</a:t>
            </a:r>
            <a:endParaRPr lang="zh-CN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4260218" y="142759"/>
            <a:ext cx="4344230" cy="5374473"/>
          </a:xfrm>
          <a:prstGeom prst="rect">
            <a:avLst/>
          </a:prstGeom>
          <a:solidFill>
            <a:srgbClr val="E1FFFF"/>
          </a:solidFill>
          <a:ln w="28575">
            <a:solidFill>
              <a:srgbClr val="00B0F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START:  MOV AX,0C200H</a:t>
            </a:r>
            <a:endParaRPr lang="zh-CN" altLang="zh-CN" sz="2000" b="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  MOV DS,AX</a:t>
            </a:r>
            <a:endParaRPr lang="zh-CN" altLang="zh-CN" sz="2000" b="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BX,0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CX,6000H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AL,55H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WTCHK:  MOV [BX],AL</a:t>
            </a:r>
            <a:endParaRPr lang="en-US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;MOV BYTE PTR[BX],55H</a:t>
            </a:r>
            <a:endParaRPr lang="en-US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FF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CMP [BX],AL</a:t>
            </a:r>
            <a:endParaRPr lang="en-US" altLang="zh-CN" sz="2000" b="0" kern="0" dirty="0">
              <a:solidFill>
                <a:srgbClr val="FF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;CMP AL,[BX]</a:t>
            </a:r>
            <a:endParaRPr lang="en-US" altLang="zh-CN" sz="2000" b="0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;CMP BYTE PTR[BX],55H</a:t>
            </a:r>
            <a:endParaRPr lang="en-US" altLang="zh-CN" sz="2000" b="0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FF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JNZ ERROR</a:t>
            </a:r>
            <a:endParaRPr lang="zh-CN" altLang="zh-CN" sz="2000" b="0" kern="0" dirty="0">
              <a:solidFill>
                <a:srgbClr val="FF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INC BX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LOOP WTCHK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DL,0</a:t>
            </a:r>
            <a:endParaRPr lang="zh-CN" altLang="zh-CN" sz="2000" b="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JMP </a:t>
            </a:r>
            <a:r>
              <a:rPr lang="en-US" altLang="zh-CN" sz="2000" b="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endParaRPr lang="zh-CN" altLang="zh-CN" sz="2000" b="0" kern="0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C66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ERROR:  MOV DL,1</a:t>
            </a:r>
            <a:endParaRPr lang="zh-CN" altLang="zh-CN" sz="2000" b="0" kern="0" dirty="0">
              <a:solidFill>
                <a:srgbClr val="CC66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NEXT:</a:t>
            </a: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0" kern="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  <a:endParaRPr lang="zh-CN" altLang="zh-CN" sz="2000" b="0" kern="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51934" y="5157192"/>
            <a:ext cx="2729181" cy="830997"/>
          </a:xfrm>
          <a:prstGeom prst="rect">
            <a:avLst/>
          </a:prstGeom>
          <a:solidFill>
            <a:srgbClr val="FFDCB9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所有单元写入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55H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可以合并两个循环</a:t>
            </a:r>
            <a:endParaRPr lang="zh-CN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28662" y="2375431"/>
            <a:ext cx="846954" cy="307777"/>
          </a:xfrm>
          <a:prstGeom prst="rect">
            <a:avLst/>
          </a:prstGeom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>
                <a:solidFill>
                  <a:srgbClr val="FF6600"/>
                </a:solidFill>
                <a:cs typeface="Times New Roman" panose="02020603050405020304" pitchFamily="18" charset="0"/>
              </a:rPr>
              <a:t>都可以</a:t>
            </a:r>
            <a:endParaRPr lang="zh-CN" altLang="en-US" sz="2400" dirty="0">
              <a:solidFill>
                <a:srgbClr val="FF66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424408" y="2370966"/>
            <a:ext cx="3036024" cy="865848"/>
          </a:xfrm>
          <a:prstGeom prst="rect">
            <a:avLst/>
          </a:prstGeom>
          <a:noFill/>
          <a:ln w="28575" cap="flat" cmpd="sng" algn="ctr">
            <a:solidFill>
              <a:srgbClr val="FF66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424408" y="1741432"/>
            <a:ext cx="3036024" cy="580731"/>
          </a:xfrm>
          <a:prstGeom prst="rect">
            <a:avLst/>
          </a:prstGeom>
          <a:noFill/>
          <a:ln w="28575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8344" y="1433655"/>
            <a:ext cx="846954" cy="307777"/>
          </a:xfrm>
          <a:prstGeom prst="rect">
            <a:avLst/>
          </a:prstGeom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>
                <a:solidFill>
                  <a:srgbClr val="008000"/>
                </a:solidFill>
                <a:cs typeface="Times New Roman" panose="02020603050405020304" pitchFamily="18" charset="0"/>
              </a:rPr>
              <a:t>都可以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/>
      <p:bldP spid="3" grpId="0" animBg="1"/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304" name="图片 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944" y="73120"/>
            <a:ext cx="4778059" cy="6740763"/>
          </a:xfrm>
          <a:prstGeom prst="rect">
            <a:avLst/>
          </a:prstGeom>
        </p:spPr>
      </p:pic>
      <p:sp>
        <p:nvSpPr>
          <p:cNvPr id="307" name="矩形 306"/>
          <p:cNvSpPr/>
          <p:nvPr/>
        </p:nvSpPr>
        <p:spPr>
          <a:xfrm>
            <a:off x="40629" y="586504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例</a:t>
            </a:r>
            <a:r>
              <a:rPr lang="en-US" altLang="zh-CN" kern="0" dirty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8" name="内容占位符 2"/>
          <p:cNvSpPr>
            <a:spLocks noGrp="1"/>
          </p:cNvSpPr>
          <p:nvPr>
            <p:ph idx="1"/>
          </p:nvPr>
        </p:nvSpPr>
        <p:spPr>
          <a:xfrm>
            <a:off x="906571" y="567029"/>
            <a:ext cx="3200827" cy="703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将两片</a:t>
            </a:r>
            <a:r>
              <a:rPr lang="en-US" altLang="zh-CN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800" b="0" baseline="300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 98C64A</a:t>
            </a:r>
            <a:r>
              <a:rPr lang="zh-CN" altLang="en-US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芯片连接到</a:t>
            </a:r>
            <a:r>
              <a:rPr lang="en-US" altLang="zh-CN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总线。</a:t>
            </a:r>
            <a:endParaRPr lang="zh-CN" altLang="en-US" sz="1800" b="0" dirty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4107398" y="3903778"/>
            <a:ext cx="91210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A1～A13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4480499" y="476296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4098853" y="832725"/>
            <a:ext cx="91210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A1～A13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4098853" y="567029"/>
            <a:ext cx="91210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D8</a:t>
            </a:r>
            <a:r>
              <a:rPr lang="zh-CN" altLang="en-US" sz="1800" dirty="0">
                <a:solidFill>
                  <a:srgbClr val="FF0000"/>
                </a:solidFill>
              </a:rPr>
              <a:t>～</a:t>
            </a:r>
            <a:r>
              <a:rPr lang="en-US" altLang="zh-CN" sz="1800" dirty="0">
                <a:solidFill>
                  <a:srgbClr val="FF0000"/>
                </a:solidFill>
              </a:rPr>
              <a:t>D15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矩形 312"/>
              <p:cNvSpPr/>
              <p:nvPr/>
            </p:nvSpPr>
            <p:spPr>
              <a:xfrm>
                <a:off x="4417420" y="116667"/>
                <a:ext cx="72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b="1" i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m:t>BHE</m:t>
                          </m:r>
                        </m:e>
                      </m:acc>
                    </m:oMath>
                  </m:oMathPara>
                </a14:m>
                <a:endParaRPr lang="zh-CN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3" name="矩形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420" y="116667"/>
                <a:ext cx="72968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9" t="-125" r="59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7225164" y="248879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9900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线与</a:t>
            </a:r>
            <a:r>
              <a:rPr lang="en-US" altLang="zh-CN" sz="2000" dirty="0">
                <a:solidFill>
                  <a:srgbClr val="009900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</a:t>
            </a:r>
            <a:endParaRPr lang="zh-CN" altLang="en-US" sz="2000" dirty="0">
              <a:solidFill>
                <a:srgbClr val="009900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153615" y="1174222"/>
            <a:ext cx="3904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sym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sym typeface="微软雅黑" panose="020B0503020204020204" pitchFamily="34" charset="-122"/>
              </a:rPr>
              <a:t>内存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+mn-ea"/>
                <a:sym typeface="微软雅黑" panose="020B0503020204020204" pitchFamily="34" charset="-122"/>
              </a:rPr>
              <a:t>B0000H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sym typeface="微软雅黑" panose="020B0503020204020204" pitchFamily="34" charset="-122"/>
              </a:rPr>
              <a:t>开始的顺序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微软雅黑" panose="020B0503020204020204" pitchFamily="34" charset="-122"/>
              </a:rPr>
              <a:t>16KB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sym typeface="微软雅黑" panose="020B0503020204020204" pitchFamily="34" charset="-122"/>
              </a:rPr>
              <a:t>数据写入此电路的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微软雅黑" panose="020B0503020204020204" pitchFamily="34" charset="-122"/>
              </a:rPr>
              <a:t>E</a:t>
            </a:r>
            <a:r>
              <a:rPr lang="en-US" altLang="zh-CN" sz="2000" baseline="30000" dirty="0">
                <a:solidFill>
                  <a:srgbClr val="000000"/>
                </a:solidFill>
                <a:latin typeface="+mn-lt"/>
                <a:ea typeface="+mn-ea"/>
                <a:sym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微软雅黑" panose="020B0503020204020204" pitchFamily="34" charset="-122"/>
              </a:rPr>
              <a:t>PROM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sym typeface="微软雅黑" panose="020B0503020204020204" pitchFamily="34" charset="-122"/>
              </a:rPr>
              <a:t>中。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6105000" y="2797788"/>
            <a:ext cx="896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4000H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6472089" y="5658034"/>
            <a:ext cx="2295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5C000H</a:t>
            </a:r>
            <a:r>
              <a:rPr lang="zh-CN" altLang="en-US" sz="2000" dirty="0">
                <a:solidFill>
                  <a:srgbClr val="FF0000"/>
                </a:solidFill>
              </a:rPr>
              <a:t>～</a:t>
            </a:r>
            <a:r>
              <a:rPr lang="en-US" altLang="zh-CN" sz="2000" dirty="0">
                <a:solidFill>
                  <a:srgbClr val="FF0000"/>
                </a:solidFill>
              </a:rPr>
              <a:t>5FFFFH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755576" y="1970301"/>
            <a:ext cx="3588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START: MOV  AX,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0B000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MOV  DS,AX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MOV  AX,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5C00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MOV  ES,AX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MOV  BX,0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MOV  CX,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2000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TRANS: MOV  AX,[BX]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MOV  ES:[BX],AX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WAIT:  MOV  DX,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4000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IN   AL,DX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6600FF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TEST AL,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80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JZ   WAIT</a:t>
            </a:r>
            <a:endParaRPr lang="en-US" altLang="zh-CN" sz="2000" b="0" dirty="0">
              <a:solidFill>
                <a:srgbClr val="6600FF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ADD  BX,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LOOP TRANS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defTabSz="713105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……</a:t>
            </a:r>
            <a:endParaRPr lang="en-US" altLang="zh-CN" sz="2000" b="0" dirty="0">
              <a:solidFill>
                <a:srgbClr val="00000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1796613" y="5084748"/>
            <a:ext cx="1596297" cy="573286"/>
          </a:xfrm>
          <a:prstGeom prst="rect">
            <a:avLst/>
          </a:prstGeom>
          <a:noFill/>
          <a:ln w="57150" cap="flat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6587" y="5017448"/>
            <a:ext cx="1761117" cy="707886"/>
            <a:chOff x="35496" y="5013176"/>
            <a:chExt cx="1761117" cy="707886"/>
          </a:xfrm>
        </p:grpSpPr>
        <p:sp>
          <p:nvSpPr>
            <p:cNvPr id="22" name="矩形 21"/>
            <p:cNvSpPr/>
            <p:nvPr/>
          </p:nvSpPr>
          <p:spPr>
            <a:xfrm>
              <a:off x="35496" y="5013176"/>
              <a:ext cx="176111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713105">
                <a:spcBef>
                  <a:spcPts val="0"/>
                </a:spcBef>
                <a:buClrTx/>
                <a:buSzTx/>
                <a:buNone/>
              </a:pPr>
              <a:r>
                <a:rPr lang="en-US" altLang="zh-CN" sz="2000" b="0" dirty="0">
                  <a:solidFill>
                    <a:srgbClr val="66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SHL  AL,1</a:t>
              </a:r>
              <a:endParaRPr lang="en-US" altLang="zh-CN" sz="2000" b="0" dirty="0">
                <a:solidFill>
                  <a:srgbClr val="6600FF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0" lvl="0" indent="0" algn="l" defTabSz="713105">
                <a:spcBef>
                  <a:spcPts val="0"/>
                </a:spcBef>
                <a:buClrTx/>
                <a:buSzTx/>
                <a:buNone/>
              </a:pPr>
              <a:r>
                <a:rPr lang="en-US" altLang="zh-CN" sz="2000" b="0" dirty="0">
                  <a:solidFill>
                    <a:srgbClr val="66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JNC  WAIT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5458" y="5084748"/>
              <a:ext cx="1423123" cy="573286"/>
            </a:xfrm>
            <a:prstGeom prst="rect">
              <a:avLst/>
            </a:prstGeom>
            <a:noFill/>
            <a:ln w="57150" cap="flat" cmpd="sng" algn="ctr">
              <a:solidFill>
                <a:srgbClr val="00CC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310" grpId="0"/>
      <p:bldP spid="311" grpId="0" animBg="1"/>
      <p:bldP spid="312" grpId="0" animBg="1"/>
      <p:bldP spid="313" grpId="0"/>
      <p:bldP spid="315" grpId="0"/>
      <p:bldP spid="316" grpId="0"/>
      <p:bldP spid="317" grpId="0"/>
      <p:bldP spid="318" grpId="0"/>
      <p:bldP spid="3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651304" cy="18867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现有容量为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32K×4bit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系统中，利用这样的芯片构成从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88000H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97FFFH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的内存，画出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最大模式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下包括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总线驱动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在内的此芯片与系统总线的连接图（译码器件自行选择）。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84368" y="71248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例</a:t>
            </a:r>
            <a:r>
              <a:rPr lang="en-US" altLang="zh-CN" kern="0" dirty="0">
                <a:solidFill>
                  <a:srgbClr val="FF0000"/>
                </a:solidFill>
                <a:latin typeface="Arial" panose="020B0604020202020204"/>
                <a:ea typeface="黑体" panose="02010609060101010101" pitchFamily="2" charset="-122"/>
                <a:cs typeface="+mj-cs"/>
              </a:rPr>
              <a:t>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95536" y="2381663"/>
            <a:ext cx="8568952" cy="24012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cs typeface="Times New Roman" panose="02020603050405020304" pitchFamily="18" charset="0"/>
              </a:rPr>
              <a:t>【</a:t>
            </a:r>
            <a:r>
              <a:rPr lang="zh-CN" altLang="en-US" kern="0" dirty="0">
                <a:solidFill>
                  <a:srgbClr val="FF0000"/>
                </a:solidFill>
                <a:cs typeface="Times New Roman" panose="02020603050405020304" pitchFamily="18" charset="0"/>
              </a:rPr>
              <a:t>解</a:t>
            </a:r>
            <a:r>
              <a:rPr lang="en-US" altLang="zh-CN" kern="0" dirty="0">
                <a:solidFill>
                  <a:srgbClr val="FF0000"/>
                </a:solidFill>
                <a:cs typeface="Times New Roman" panose="02020603050405020304" pitchFamily="18" charset="0"/>
              </a:rPr>
              <a:t>】</a:t>
            </a:r>
            <a:endParaRPr lang="en-US" altLang="zh-CN" kern="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98000H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88000H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10000H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，即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64K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，则：</a:t>
            </a:r>
            <a:endParaRPr lang="en-US" altLang="zh-CN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需要芯片片数＝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64KB/</a:t>
            </a: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32K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×0.5B</a:t>
            </a: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片。</a:t>
            </a:r>
            <a:endParaRPr lang="en-US" altLang="zh-CN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SRAM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芯片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地址线：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数据线：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endParaRPr lang="zh-CN" altLang="en-US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4613911"/>
            <a:ext cx="3027675" cy="5760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地址分析：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Group 176"/>
          <p:cNvGraphicFramePr>
            <a:graphicFrameLocks noGrp="1"/>
          </p:cNvGraphicFramePr>
          <p:nvPr/>
        </p:nvGraphicFramePr>
        <p:xfrm>
          <a:off x="397594" y="5153383"/>
          <a:ext cx="8569325" cy="1188720"/>
        </p:xfrm>
        <a:graphic>
          <a:graphicData uri="http://schemas.openxmlformats.org/drawingml/2006/table">
            <a:tbl>
              <a:tblPr/>
              <a:tblGrid>
                <a:gridCol w="536575"/>
                <a:gridCol w="533400"/>
                <a:gridCol w="536575"/>
                <a:gridCol w="536575"/>
                <a:gridCol w="534988"/>
                <a:gridCol w="534987"/>
                <a:gridCol w="536575"/>
                <a:gridCol w="536575"/>
                <a:gridCol w="534988"/>
                <a:gridCol w="534987"/>
                <a:gridCol w="536575"/>
                <a:gridCol w="534988"/>
                <a:gridCol w="536575"/>
                <a:gridCol w="534987"/>
                <a:gridCol w="534988"/>
                <a:gridCol w="534987"/>
              </a:tblGrid>
              <a:tr h="125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AutoShape 177"/>
          <p:cNvSpPr>
            <a:spLocks noChangeArrowheads="1"/>
          </p:cNvSpPr>
          <p:nvPr/>
        </p:nvSpPr>
        <p:spPr bwMode="auto">
          <a:xfrm>
            <a:off x="2628032" y="5059005"/>
            <a:ext cx="5762128" cy="13668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prstDash val="dash"/>
            <a:rou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178"/>
          <p:cNvSpPr txBox="1">
            <a:spLocks noChangeArrowheads="1"/>
          </p:cNvSpPr>
          <p:nvPr/>
        </p:nvSpPr>
        <p:spPr bwMode="auto">
          <a:xfrm>
            <a:off x="6013896" y="4621930"/>
            <a:ext cx="1512887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片内地址</a:t>
            </a:r>
            <a:endParaRPr lang="zh-CN" altLang="en-US" sz="2400" dirty="0">
              <a:solidFill>
                <a:srgbClr val="FF0066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Line 179"/>
          <p:cNvSpPr>
            <a:spLocks noChangeShapeType="1"/>
          </p:cNvSpPr>
          <p:nvPr/>
        </p:nvSpPr>
        <p:spPr bwMode="auto">
          <a:xfrm>
            <a:off x="1621408" y="5910055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Line 180"/>
          <p:cNvSpPr>
            <a:spLocks noChangeShapeType="1"/>
          </p:cNvSpPr>
          <p:nvPr/>
        </p:nvSpPr>
        <p:spPr bwMode="auto">
          <a:xfrm>
            <a:off x="1621408" y="6270095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181"/>
          <p:cNvSpPr txBox="1">
            <a:spLocks noChangeArrowheads="1"/>
          </p:cNvSpPr>
          <p:nvPr/>
        </p:nvSpPr>
        <p:spPr bwMode="auto">
          <a:xfrm>
            <a:off x="35496" y="6284168"/>
            <a:ext cx="2881312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可用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3-8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译码器实现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2116" y="234272"/>
          <a:ext cx="8900420" cy="640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Visio" r:id="rId1" imgW="11036300" imgH="7950200" progId="Visio.Drawing.15">
                  <p:embed/>
                </p:oleObj>
              </mc:Choice>
              <mc:Fallback>
                <p:oleObj name="Visio" r:id="rId1" imgW="11036300" imgH="7950200" progId="Visio.Drawing.15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116" y="234272"/>
                        <a:ext cx="8900420" cy="640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6" y="5706247"/>
            <a:ext cx="5932395" cy="9615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 bwMode="auto">
          <a:xfrm>
            <a:off x="2987824" y="4653136"/>
            <a:ext cx="2204698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en-US" altLang="zh-CN" sz="20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88000H</a:t>
            </a:r>
            <a:r>
              <a:rPr lang="zh-CN" altLang="en-US" sz="20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 </a:t>
            </a:r>
            <a:r>
              <a:rPr lang="en-US" altLang="zh-CN" sz="20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97FFFH</a:t>
            </a:r>
            <a:endParaRPr lang="zh-CN" altLang="en-US" sz="2000" i="1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8404828" y="1966755"/>
            <a:ext cx="470248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en-US" altLang="zh-CN" sz="1800" i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CS1</a:t>
            </a:r>
            <a:endParaRPr lang="zh-CN" altLang="en-US" sz="1800" i="1">
              <a:solidFill>
                <a:srgbClr val="0099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8404828" y="5085184"/>
            <a:ext cx="470248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en-US" altLang="zh-CN" sz="1800" i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CS2</a:t>
            </a:r>
            <a:endParaRPr lang="zh-CN" altLang="en-US" sz="1800" i="1">
              <a:solidFill>
                <a:srgbClr val="0099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4545139" y="89387"/>
            <a:ext cx="1621204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分开画也可以</a:t>
            </a:r>
            <a:endParaRPr lang="zh-CN" altLang="en-US" sz="2000" dirty="0">
              <a:solidFill>
                <a:srgbClr val="008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4355976" y="312493"/>
            <a:ext cx="231372" cy="921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" name="左大括号 13"/>
          <p:cNvSpPr/>
          <p:nvPr/>
        </p:nvSpPr>
        <p:spPr bwMode="auto">
          <a:xfrm>
            <a:off x="6129674" y="92765"/>
            <a:ext cx="216024" cy="599931"/>
          </a:xfrm>
          <a:prstGeom prst="leftBrace">
            <a:avLst>
              <a:gd name="adj1" fmla="val 45140"/>
              <a:gd name="adj2" fmla="val 27101"/>
            </a:avLst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6300192" y="92068"/>
            <a:ext cx="2730482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驱动 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～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7 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的，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E 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接 </a:t>
            </a:r>
            <a:r>
              <a:rPr lang="en-US" altLang="zh-CN" sz="1800" i="1">
                <a:solidFill>
                  <a:srgbClr val="008000"/>
                </a:solidFill>
                <a:cs typeface="Times New Roman" panose="02020603050405020304" pitchFamily="18" charset="0"/>
              </a:rPr>
              <a:t>CS1</a:t>
            </a:r>
            <a:endParaRPr lang="zh-CN" altLang="en-US" sz="1800" i="1">
              <a:solidFill>
                <a:srgbClr val="008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6300192" y="385971"/>
            <a:ext cx="2794602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驱动</a:t>
            </a:r>
            <a:r>
              <a:rPr lang="zh-CN" altLang="en-US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～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15 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的，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接</a:t>
            </a:r>
            <a:r>
              <a:rPr lang="zh-CN" altLang="en-US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i="1">
                <a:solidFill>
                  <a:srgbClr val="008000"/>
                </a:solidFill>
                <a:cs typeface="Times New Roman" panose="02020603050405020304" pitchFamily="18" charset="0"/>
              </a:rPr>
              <a:t>CS2</a:t>
            </a:r>
            <a:endParaRPr lang="zh-CN" altLang="en-US" sz="1800" i="1">
              <a:solidFill>
                <a:srgbClr val="008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8064106" y="134493"/>
            <a:ext cx="1440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8121208" y="428479"/>
            <a:ext cx="1440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输入</a:t>
            </a:r>
            <a:r>
              <a:rPr lang="en-US" altLang="zh-CN" dirty="0"/>
              <a:t>/</a:t>
            </a:r>
            <a:r>
              <a:rPr lang="zh-CN" altLang="en-US" dirty="0"/>
              <a:t>输出技术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971600" y="836712"/>
            <a:ext cx="7848550" cy="55446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/>
              <a:t>无条件传送（按键、发光二极管）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程序查询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中断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DMA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输入</a:t>
            </a:r>
            <a:r>
              <a:rPr lang="en-US" altLang="zh-CN" dirty="0"/>
              <a:t>/</a:t>
            </a:r>
            <a:r>
              <a:rPr lang="zh-CN" altLang="en-US" dirty="0"/>
              <a:t>输出技术          </a:t>
            </a:r>
            <a:r>
              <a:rPr lang="zh-CN" altLang="en-US" dirty="0">
                <a:solidFill>
                  <a:srgbClr val="FF00FF"/>
                </a:solidFill>
              </a:rPr>
              <a:t>一、中断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784976" cy="429892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/>
              <a:t>8086</a:t>
            </a:r>
            <a:r>
              <a:rPr lang="zh-CN" altLang="en-US" dirty="0"/>
              <a:t>＋</a:t>
            </a:r>
            <a:r>
              <a:rPr lang="en-US" altLang="zh-CN" dirty="0"/>
              <a:t>8259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中断请求、中断响应、中断处理、中断返回的过程。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可编程中断控制器</a:t>
            </a:r>
            <a:r>
              <a:rPr lang="en-US" altLang="zh-CN" dirty="0"/>
              <a:t>8259</a:t>
            </a:r>
            <a:r>
              <a:rPr lang="zh-CN" altLang="en-US" dirty="0"/>
              <a:t>的工作流程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管理外设、接口的中断请求，</a:t>
            </a:r>
            <a:br>
              <a:rPr lang="en-US" altLang="zh-CN" dirty="0"/>
            </a:br>
            <a:r>
              <a:rPr lang="zh-CN" altLang="en-US" dirty="0"/>
              <a:t>其中断请求信号连接</a:t>
            </a:r>
            <a:r>
              <a:rPr lang="en-US" altLang="zh-CN" dirty="0"/>
              <a:t>8086/8088</a:t>
            </a:r>
            <a:r>
              <a:rPr lang="zh-CN" altLang="en-US" dirty="0"/>
              <a:t>的</a:t>
            </a:r>
            <a:r>
              <a:rPr lang="en-US" altLang="zh-CN" dirty="0"/>
              <a:t>INTR</a:t>
            </a:r>
            <a:r>
              <a:rPr lang="zh-CN" altLang="en-US" dirty="0"/>
              <a:t>引脚。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中断判优。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如何设置中断向量码：</a:t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>中断向量码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中断向量表</a:t>
            </a:r>
            <a:r>
              <a:rPr lang="zh-CN" altLang="en-US" dirty="0">
                <a:solidFill>
                  <a:srgbClr val="CC0066"/>
                </a:solidFill>
              </a:rPr>
              <a:t>地址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8000"/>
                </a:solidFill>
              </a:rPr>
              <a:t>中断处理程序</a:t>
            </a:r>
            <a:r>
              <a:rPr lang="zh-CN" altLang="en-US" dirty="0">
                <a:solidFill>
                  <a:srgbClr val="FF0066"/>
                </a:solidFill>
              </a:rPr>
              <a:t>首地址</a:t>
            </a:r>
            <a:r>
              <a:rPr lang="zh-CN" altLang="en-US" dirty="0"/>
              <a:t>之间的关系。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4625178" y="4521525"/>
          <a:ext cx="3324840" cy="813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05"/>
                <a:gridCol w="415605"/>
                <a:gridCol w="415605"/>
                <a:gridCol w="415605"/>
                <a:gridCol w="415605"/>
                <a:gridCol w="415605"/>
                <a:gridCol w="415605"/>
                <a:gridCol w="415605"/>
              </a:tblGrid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7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6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5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 bwMode="auto">
          <a:xfrm>
            <a:off x="3203848" y="4833942"/>
            <a:ext cx="157286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ICW2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 bwMode="auto">
          <a:xfrm rot="16200000">
            <a:off x="5534695" y="4463700"/>
            <a:ext cx="216024" cy="2035055"/>
          </a:xfrm>
          <a:prstGeom prst="leftBrace">
            <a:avLst>
              <a:gd name="adj1" fmla="val 34381"/>
              <a:gd name="adj2" fmla="val 50000"/>
            </a:avLst>
          </a:prstGeom>
          <a:noFill/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左大括号 8"/>
          <p:cNvSpPr/>
          <p:nvPr/>
        </p:nvSpPr>
        <p:spPr bwMode="auto">
          <a:xfrm rot="16200000">
            <a:off x="7233119" y="4872339"/>
            <a:ext cx="216024" cy="1217777"/>
          </a:xfrm>
          <a:prstGeom prst="leftBrace">
            <a:avLst>
              <a:gd name="adj1" fmla="val 34381"/>
              <a:gd name="adj2" fmla="val 50000"/>
            </a:avLst>
          </a:pr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2946607" y="5500465"/>
            <a:ext cx="358623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D60093"/>
                </a:solidFill>
              </a:rPr>
              <a:t>可写</a:t>
            </a:r>
            <a:r>
              <a:rPr lang="en-US" altLang="zh-CN" sz="2400" dirty="0">
                <a:solidFill>
                  <a:srgbClr val="D60093"/>
                </a:solidFill>
              </a:rPr>
              <a:t>, </a:t>
            </a:r>
            <a:r>
              <a:rPr lang="zh-CN" altLang="en-US" sz="24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中断向量码的高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位</a:t>
            </a:r>
            <a:endParaRPr lang="zh-CN" altLang="en-US" sz="2400" dirty="0">
              <a:solidFill>
                <a:srgbClr val="D6009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310878" y="6029267"/>
            <a:ext cx="878894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8000"/>
                </a:solidFill>
              </a:rPr>
              <a:t>000</a:t>
            </a:r>
            <a:r>
              <a:rPr lang="zh-CN" altLang="en-US" sz="2400" dirty="0">
                <a:solidFill>
                  <a:srgbClr val="008000"/>
                </a:solidFill>
              </a:rPr>
              <a:t>～</a:t>
            </a:r>
            <a:r>
              <a:rPr lang="en-US" altLang="zh-CN" sz="2400" dirty="0">
                <a:solidFill>
                  <a:srgbClr val="008000"/>
                </a:solidFill>
              </a:rPr>
              <a:t>111</a:t>
            </a:r>
            <a:r>
              <a:rPr lang="zh-CN" altLang="en-US" sz="2400" dirty="0">
                <a:solidFill>
                  <a:srgbClr val="008000"/>
                </a:solidFill>
              </a:rPr>
              <a:t>分别对应</a:t>
            </a:r>
            <a:r>
              <a:rPr lang="en-US" altLang="zh-CN" sz="2400" dirty="0">
                <a:solidFill>
                  <a:srgbClr val="008000"/>
                </a:solidFill>
              </a:rPr>
              <a:t>IR</a:t>
            </a:r>
            <a:r>
              <a:rPr lang="en-US" altLang="zh-CN" sz="2400" baseline="-25000" dirty="0">
                <a:solidFill>
                  <a:srgbClr val="008000"/>
                </a:solidFill>
              </a:rPr>
              <a:t>0</a:t>
            </a:r>
            <a:r>
              <a:rPr lang="zh-CN" altLang="en-US" sz="2400" dirty="0">
                <a:solidFill>
                  <a:srgbClr val="008000"/>
                </a:solidFill>
              </a:rPr>
              <a:t>～</a:t>
            </a:r>
            <a:r>
              <a:rPr lang="en-US" altLang="zh-CN" sz="2400" dirty="0">
                <a:solidFill>
                  <a:srgbClr val="008000"/>
                </a:solidFill>
              </a:rPr>
              <a:t>IR</a:t>
            </a:r>
            <a:r>
              <a:rPr lang="en-US" altLang="zh-CN" sz="2400" baseline="-25000" dirty="0">
                <a:solidFill>
                  <a:srgbClr val="008000"/>
                </a:solidFill>
              </a:rPr>
              <a:t>7 </a:t>
            </a:r>
            <a:r>
              <a:rPr lang="en-US" altLang="zh-CN" sz="2400" dirty="0">
                <a:solidFill>
                  <a:srgbClr val="008000"/>
                </a:solidFill>
              </a:rPr>
              <a:t>, </a:t>
            </a:r>
            <a:r>
              <a:rPr lang="zh-CN" altLang="en-US" sz="2400" dirty="0">
                <a:solidFill>
                  <a:srgbClr val="008000"/>
                </a:solidFill>
              </a:rPr>
              <a:t>由</a:t>
            </a:r>
            <a:r>
              <a:rPr lang="en-US" altLang="zh-CN" sz="2400" dirty="0">
                <a:solidFill>
                  <a:srgbClr val="008000"/>
                </a:solidFill>
              </a:rPr>
              <a:t>8259</a:t>
            </a:r>
            <a:r>
              <a:rPr lang="zh-CN" altLang="en-US" sz="2400" dirty="0">
                <a:solidFill>
                  <a:srgbClr val="008000"/>
                </a:solidFill>
              </a:rPr>
              <a:t>根据中断源的序号自动填入。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7342210" y="5581893"/>
            <a:ext cx="0" cy="4536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" name="文本框 14"/>
          <p:cNvSpPr txBox="1"/>
          <p:nvPr/>
        </p:nvSpPr>
        <p:spPr bwMode="auto">
          <a:xfrm>
            <a:off x="7273252" y="5565739"/>
            <a:ext cx="1546898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8000"/>
                </a:solidFill>
              </a:rPr>
              <a:t>（不可写）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74" name="Text Box 92"/>
          <p:cNvSpPr txBox="1">
            <a:spLocks noChangeArrowheads="1"/>
          </p:cNvSpPr>
          <p:nvPr/>
        </p:nvSpPr>
        <p:spPr bwMode="auto">
          <a:xfrm>
            <a:off x="1328991" y="3534007"/>
            <a:ext cx="258084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④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75" name="Text Box 91"/>
          <p:cNvSpPr txBox="1">
            <a:spLocks noChangeArrowheads="1"/>
          </p:cNvSpPr>
          <p:nvPr/>
        </p:nvSpPr>
        <p:spPr bwMode="auto">
          <a:xfrm>
            <a:off x="2226354" y="2893862"/>
            <a:ext cx="258084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③</a:t>
            </a:r>
            <a:endParaRPr lang="en-US" altLang="zh-CN" sz="2000" dirty="0">
              <a:solidFill>
                <a:srgbClr val="FF0066"/>
              </a:solidFill>
            </a:endParaRPr>
          </a:p>
        </p:txBody>
      </p:sp>
      <p:sp>
        <p:nvSpPr>
          <p:cNvPr id="76" name="Text Box 90"/>
          <p:cNvSpPr txBox="1">
            <a:spLocks noChangeArrowheads="1"/>
          </p:cNvSpPr>
          <p:nvPr/>
        </p:nvSpPr>
        <p:spPr bwMode="auto">
          <a:xfrm>
            <a:off x="3522592" y="1540913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②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77" name="AutoShape 94"/>
          <p:cNvSpPr>
            <a:spLocks noChangeArrowheads="1"/>
          </p:cNvSpPr>
          <p:nvPr/>
        </p:nvSpPr>
        <p:spPr bwMode="auto">
          <a:xfrm>
            <a:off x="107950" y="44450"/>
            <a:ext cx="3816350" cy="863600"/>
          </a:xfrm>
          <a:prstGeom prst="irregularSeal1">
            <a:avLst/>
          </a:prstGeom>
          <a:solidFill>
            <a:srgbClr val="FFFF99"/>
          </a:solidFill>
          <a:ln w="12700" algn="ctr">
            <a:solidFill>
              <a:srgbClr val="FF66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400" dirty="0">
                <a:solidFill>
                  <a:srgbClr val="CC0000"/>
                </a:solidFill>
              </a:rPr>
              <a:t>INTR</a:t>
            </a:r>
            <a:r>
              <a:rPr lang="zh-CN" altLang="en-US" sz="2400" dirty="0">
                <a:solidFill>
                  <a:srgbClr val="CC0000"/>
                </a:solidFill>
              </a:rPr>
              <a:t>请求中断</a:t>
            </a:r>
            <a:endParaRPr lang="zh-CN" altLang="en-US" sz="2400" dirty="0">
              <a:solidFill>
                <a:srgbClr val="CC0000"/>
              </a:solidFill>
            </a:endParaRPr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1763713" y="909638"/>
            <a:ext cx="1654175" cy="64135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/>
              <a:t>SUB  AL , 2</a:t>
            </a:r>
            <a:endParaRPr lang="en-US" altLang="zh-CN" sz="1800" dirty="0"/>
          </a:p>
          <a:p>
            <a:pPr algn="l">
              <a:spcBef>
                <a:spcPts val="0"/>
              </a:spcBef>
            </a:pPr>
            <a:r>
              <a:rPr lang="en-US" altLang="zh-CN" sz="1800" dirty="0"/>
              <a:t>JZ     010D</a:t>
            </a:r>
            <a:endParaRPr lang="en-US" altLang="zh-CN" sz="1800" dirty="0"/>
          </a:p>
        </p:txBody>
      </p:sp>
      <p:graphicFrame>
        <p:nvGraphicFramePr>
          <p:cNvPr id="79" name="Group 3"/>
          <p:cNvGraphicFramePr>
            <a:graphicFrameLocks noGrp="1"/>
          </p:cNvGraphicFramePr>
          <p:nvPr/>
        </p:nvGraphicFramePr>
        <p:xfrm>
          <a:off x="4141788" y="588631"/>
          <a:ext cx="2087562" cy="3271706"/>
        </p:xfrm>
        <a:graphic>
          <a:graphicData uri="http://schemas.openxmlformats.org/drawingml/2006/table">
            <a:tbl>
              <a:tblPr/>
              <a:tblGrid>
                <a:gridCol w="790262"/>
                <a:gridCol w="1297300"/>
              </a:tblGrid>
              <a:tr h="108742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0:11C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47H</a:t>
                      </a:r>
                      <a:b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中断向量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50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20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01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A0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700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49H</a:t>
                      </a:r>
                      <a:b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中断向量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4933950" y="4790387"/>
            <a:ext cx="1295400" cy="179077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/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rgbClr val="0070C0"/>
                </a:solidFill>
              </a:rPr>
              <a:t>PUSH  regs</a:t>
            </a:r>
            <a:endParaRPr lang="en-US" altLang="zh-CN" sz="1800" i="1" dirty="0">
              <a:solidFill>
                <a:srgbClr val="0070C0"/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</a:rPr>
              <a:t>STI</a:t>
            </a:r>
            <a:endParaRPr lang="en-US" altLang="zh-CN" sz="1800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zh-CN" altLang="en-US" sz="1800" i="1" dirty="0"/>
              <a:t>中断处理</a:t>
            </a:r>
            <a:endParaRPr lang="en-US" altLang="zh-CN" sz="1800" i="1" dirty="0"/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</a:rPr>
              <a:t>CLI</a:t>
            </a:r>
            <a:endParaRPr lang="en-US" altLang="zh-CN" sz="1800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FF33CC"/>
                </a:solidFill>
              </a:rPr>
              <a:t>Send EOI</a:t>
            </a:r>
            <a:endParaRPr lang="en-US" altLang="zh-CN" sz="1800" i="1">
              <a:solidFill>
                <a:srgbClr val="FF33CC"/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70C0"/>
                </a:solidFill>
              </a:rPr>
              <a:t>POP  </a:t>
            </a:r>
            <a:r>
              <a:rPr lang="en-US" altLang="zh-CN" sz="1800" i="1" dirty="0">
                <a:solidFill>
                  <a:srgbClr val="0070C0"/>
                </a:solidFill>
              </a:rPr>
              <a:t>regs</a:t>
            </a:r>
            <a:endParaRPr lang="en-US" altLang="zh-CN" sz="1800" i="1" dirty="0">
              <a:solidFill>
                <a:srgbClr val="0070C0"/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IRET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4787900" y="4422087"/>
            <a:ext cx="1584325" cy="3667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/>
              <a:t>中断处理程序</a:t>
            </a:r>
            <a:endParaRPr lang="zh-CN" altLang="en-US" sz="1800"/>
          </a:p>
        </p:txBody>
      </p:sp>
      <p:sp>
        <p:nvSpPr>
          <p:cNvPr id="82" name="Rectangle 35"/>
          <p:cNvSpPr>
            <a:spLocks noChangeArrowheads="1"/>
          </p:cNvSpPr>
          <p:nvPr/>
        </p:nvSpPr>
        <p:spPr bwMode="auto">
          <a:xfrm>
            <a:off x="6595024" y="1785028"/>
            <a:ext cx="1655763" cy="31234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/>
              <a:t>2050</a:t>
            </a:r>
            <a:endParaRPr lang="en-US" altLang="zh-CN" sz="1800"/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6595024" y="2361432"/>
            <a:ext cx="1655763" cy="3123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/>
              <a:t>A000</a:t>
            </a:r>
            <a:endParaRPr lang="en-US" altLang="zh-CN" sz="1800"/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8250787" y="1785028"/>
            <a:ext cx="503237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/>
              <a:t>IP</a:t>
            </a:r>
            <a:endParaRPr lang="en-US" altLang="zh-CN" sz="1800"/>
          </a:p>
        </p:txBody>
      </p:sp>
      <p:sp>
        <p:nvSpPr>
          <p:cNvPr id="85" name="Text Box 38"/>
          <p:cNvSpPr txBox="1">
            <a:spLocks noChangeArrowheads="1"/>
          </p:cNvSpPr>
          <p:nvPr/>
        </p:nvSpPr>
        <p:spPr bwMode="auto">
          <a:xfrm>
            <a:off x="8221429" y="2325412"/>
            <a:ext cx="503237" cy="3667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/>
              <a:t>CS</a:t>
            </a:r>
            <a:endParaRPr lang="en-US" altLang="zh-CN" sz="1800"/>
          </a:p>
        </p:txBody>
      </p:sp>
      <p:sp>
        <p:nvSpPr>
          <p:cNvPr id="86" name="Text Box 39"/>
          <p:cNvSpPr txBox="1">
            <a:spLocks noChangeArrowheads="1"/>
          </p:cNvSpPr>
          <p:nvPr/>
        </p:nvSpPr>
        <p:spPr bwMode="auto">
          <a:xfrm>
            <a:off x="3546946" y="4790527"/>
            <a:ext cx="1439862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1800" dirty="0"/>
              <a:t>A000:2050</a:t>
            </a:r>
            <a:endParaRPr lang="en-US" altLang="zh-CN" sz="1800" dirty="0"/>
          </a:p>
        </p:txBody>
      </p:sp>
      <p:sp>
        <p:nvSpPr>
          <p:cNvPr id="87" name="Text Box 40"/>
          <p:cNvSpPr txBox="1">
            <a:spLocks noChangeArrowheads="1"/>
          </p:cNvSpPr>
          <p:nvPr/>
        </p:nvSpPr>
        <p:spPr bwMode="auto">
          <a:xfrm>
            <a:off x="2101133" y="4119742"/>
            <a:ext cx="1821580" cy="553998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sysDash"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1800" dirty="0"/>
              <a:t>向量地址</a:t>
            </a:r>
            <a:endParaRPr lang="zh-CN" altLang="en-US" sz="1800" dirty="0"/>
          </a:p>
          <a:p>
            <a:pPr algn="l">
              <a:spcBef>
                <a:spcPts val="0"/>
              </a:spcBef>
            </a:pPr>
            <a:r>
              <a:rPr lang="zh-CN" altLang="en-US" sz="1800" dirty="0"/>
              <a:t>＝</a:t>
            </a:r>
            <a:r>
              <a:rPr lang="en-US" altLang="zh-CN" sz="1800" dirty="0"/>
              <a:t>48H×4</a:t>
            </a:r>
            <a:r>
              <a:rPr lang="zh-CN" altLang="en-US" sz="1800" dirty="0"/>
              <a:t>＝</a:t>
            </a:r>
            <a:r>
              <a:rPr lang="en-US" altLang="zh-CN" sz="1800" dirty="0"/>
              <a:t>120H</a:t>
            </a:r>
            <a:endParaRPr lang="en-US" altLang="zh-CN" sz="1800" dirty="0"/>
          </a:p>
        </p:txBody>
      </p:sp>
      <p:sp>
        <p:nvSpPr>
          <p:cNvPr id="88" name="Text Box 41"/>
          <p:cNvSpPr txBox="1">
            <a:spLocks noChangeArrowheads="1"/>
          </p:cNvSpPr>
          <p:nvPr/>
        </p:nvSpPr>
        <p:spPr bwMode="auto">
          <a:xfrm>
            <a:off x="1800225" y="645249"/>
            <a:ext cx="503238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①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89" name="Text Box 42"/>
          <p:cNvSpPr txBox="1">
            <a:spLocks noChangeArrowheads="1"/>
          </p:cNvSpPr>
          <p:nvPr/>
        </p:nvSpPr>
        <p:spPr bwMode="auto">
          <a:xfrm>
            <a:off x="3026570" y="4655206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⑤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90" name="Text Box 43"/>
          <p:cNvSpPr txBox="1">
            <a:spLocks noChangeArrowheads="1"/>
          </p:cNvSpPr>
          <p:nvPr/>
        </p:nvSpPr>
        <p:spPr bwMode="auto">
          <a:xfrm>
            <a:off x="4486732" y="4484933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⑥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91" name="Text Box 44"/>
          <p:cNvSpPr txBox="1">
            <a:spLocks noChangeArrowheads="1"/>
          </p:cNvSpPr>
          <p:nvPr/>
        </p:nvSpPr>
        <p:spPr bwMode="auto">
          <a:xfrm>
            <a:off x="4458486" y="6236455"/>
            <a:ext cx="503238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⑦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92" name="Text Box 45"/>
          <p:cNvSpPr txBox="1">
            <a:spLocks noChangeArrowheads="1"/>
          </p:cNvSpPr>
          <p:nvPr/>
        </p:nvSpPr>
        <p:spPr bwMode="auto">
          <a:xfrm>
            <a:off x="355044" y="4221110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⑧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93" name="Line 46"/>
          <p:cNvSpPr>
            <a:spLocks noChangeShapeType="1"/>
          </p:cNvSpPr>
          <p:nvPr/>
        </p:nvSpPr>
        <p:spPr bwMode="auto">
          <a:xfrm>
            <a:off x="3060700" y="1098218"/>
            <a:ext cx="360363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48"/>
          <p:cNvSpPr>
            <a:spLocks noChangeShapeType="1"/>
          </p:cNvSpPr>
          <p:nvPr/>
        </p:nvSpPr>
        <p:spPr bwMode="auto">
          <a:xfrm>
            <a:off x="3421063" y="4673740"/>
            <a:ext cx="0" cy="123685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49"/>
          <p:cNvSpPr>
            <a:spLocks noChangeShapeType="1"/>
          </p:cNvSpPr>
          <p:nvPr/>
        </p:nvSpPr>
        <p:spPr bwMode="auto">
          <a:xfrm>
            <a:off x="3417888" y="4797425"/>
            <a:ext cx="649287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50"/>
          <p:cNvSpPr>
            <a:spLocks noChangeShapeType="1"/>
          </p:cNvSpPr>
          <p:nvPr/>
        </p:nvSpPr>
        <p:spPr bwMode="auto">
          <a:xfrm flipV="1">
            <a:off x="4067175" y="1824605"/>
            <a:ext cx="0" cy="2969643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51"/>
          <p:cNvSpPr>
            <a:spLocks noChangeShapeType="1"/>
          </p:cNvSpPr>
          <p:nvPr/>
        </p:nvSpPr>
        <p:spPr bwMode="auto">
          <a:xfrm>
            <a:off x="4067175" y="1819616"/>
            <a:ext cx="361950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52"/>
          <p:cNvSpPr>
            <a:spLocks noChangeShapeType="1"/>
          </p:cNvSpPr>
          <p:nvPr/>
        </p:nvSpPr>
        <p:spPr bwMode="auto">
          <a:xfrm flipH="1">
            <a:off x="395287" y="6434893"/>
            <a:ext cx="4608771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53"/>
          <p:cNvSpPr>
            <a:spLocks noChangeShapeType="1"/>
          </p:cNvSpPr>
          <p:nvPr/>
        </p:nvSpPr>
        <p:spPr bwMode="auto">
          <a:xfrm flipV="1">
            <a:off x="395288" y="1370365"/>
            <a:ext cx="0" cy="5064527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54"/>
          <p:cNvSpPr>
            <a:spLocks noChangeShapeType="1"/>
          </p:cNvSpPr>
          <p:nvPr/>
        </p:nvSpPr>
        <p:spPr bwMode="auto">
          <a:xfrm>
            <a:off x="395288" y="1370365"/>
            <a:ext cx="288925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55"/>
          <p:cNvSpPr>
            <a:spLocks noChangeShapeType="1"/>
          </p:cNvSpPr>
          <p:nvPr/>
        </p:nvSpPr>
        <p:spPr bwMode="auto">
          <a:xfrm flipH="1">
            <a:off x="7452400" y="2808046"/>
            <a:ext cx="0" cy="1486143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56"/>
          <p:cNvSpPr>
            <a:spLocks noChangeShapeType="1"/>
          </p:cNvSpPr>
          <p:nvPr/>
        </p:nvSpPr>
        <p:spPr bwMode="auto">
          <a:xfrm flipH="1">
            <a:off x="4357688" y="4294188"/>
            <a:ext cx="3094712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57"/>
          <p:cNvSpPr>
            <a:spLocks noChangeShapeType="1"/>
          </p:cNvSpPr>
          <p:nvPr/>
        </p:nvSpPr>
        <p:spPr bwMode="auto">
          <a:xfrm>
            <a:off x="4356100" y="4294188"/>
            <a:ext cx="1588" cy="57785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58"/>
          <p:cNvSpPr/>
          <p:nvPr/>
        </p:nvSpPr>
        <p:spPr bwMode="auto">
          <a:xfrm>
            <a:off x="6287706" y="1701799"/>
            <a:ext cx="215900" cy="487728"/>
          </a:xfrm>
          <a:prstGeom prst="rightBrace">
            <a:avLst>
              <a:gd name="adj1" fmla="val 305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AutoShape 59"/>
          <p:cNvSpPr/>
          <p:nvPr/>
        </p:nvSpPr>
        <p:spPr bwMode="auto">
          <a:xfrm>
            <a:off x="6287706" y="2260832"/>
            <a:ext cx="215900" cy="520467"/>
          </a:xfrm>
          <a:prstGeom prst="rightBrace">
            <a:avLst>
              <a:gd name="adj1" fmla="val 305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AutoShape 60"/>
          <p:cNvSpPr>
            <a:spLocks noChangeArrowheads="1"/>
          </p:cNvSpPr>
          <p:nvPr/>
        </p:nvSpPr>
        <p:spPr bwMode="auto">
          <a:xfrm>
            <a:off x="6503607" y="1604054"/>
            <a:ext cx="2163550" cy="1203992"/>
          </a:xfrm>
          <a:prstGeom prst="roundRect">
            <a:avLst>
              <a:gd name="adj" fmla="val 11093"/>
            </a:avLst>
          </a:prstGeom>
          <a:noFill/>
          <a:ln w="19050" algn="ctr">
            <a:solidFill>
              <a:srgbClr val="FF6600"/>
            </a:solidFill>
            <a:prstDash val="dash"/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Text Box 62"/>
          <p:cNvSpPr txBox="1">
            <a:spLocks noChangeArrowheads="1"/>
          </p:cNvSpPr>
          <p:nvPr/>
        </p:nvSpPr>
        <p:spPr bwMode="auto">
          <a:xfrm>
            <a:off x="2123660" y="1565275"/>
            <a:ext cx="1809782" cy="1107996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sysDash"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rgbClr val="0070C0"/>
                </a:solidFill>
              </a:rPr>
              <a:t>1</a:t>
            </a:r>
            <a:r>
              <a:rPr lang="zh-CN" altLang="en-US" sz="1800">
                <a:solidFill>
                  <a:srgbClr val="0070C0"/>
                </a:solidFill>
              </a:rPr>
              <a:t>）</a:t>
            </a:r>
            <a:r>
              <a:rPr lang="en-US" altLang="zh-CN" sz="1800">
                <a:solidFill>
                  <a:srgbClr val="FF0000"/>
                </a:solidFill>
              </a:rPr>
              <a:t>Flags</a:t>
            </a:r>
            <a:r>
              <a:rPr lang="zh-CN" altLang="en-US" sz="1800">
                <a:solidFill>
                  <a:srgbClr val="FF0000"/>
                </a:solidFill>
              </a:rPr>
              <a:t>压栈</a:t>
            </a:r>
            <a:endParaRPr lang="en-US" altLang="zh-CN" sz="1800">
              <a:solidFill>
                <a:srgbClr val="FF00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rgbClr val="0070C0"/>
                </a:solidFill>
              </a:rPr>
              <a:t>2</a:t>
            </a:r>
            <a:r>
              <a:rPr lang="zh-CN" altLang="en-US" sz="1800">
                <a:solidFill>
                  <a:srgbClr val="0070C0"/>
                </a:solidFill>
              </a:rPr>
              <a:t>）</a:t>
            </a:r>
            <a:r>
              <a:rPr lang="zh-CN" altLang="en-US" sz="1800">
                <a:solidFill>
                  <a:srgbClr val="FF33CC"/>
                </a:solidFill>
              </a:rPr>
              <a:t>关中断</a:t>
            </a:r>
            <a:endParaRPr lang="en-US" altLang="zh-CN" sz="1800">
              <a:solidFill>
                <a:srgbClr val="FF33CC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rgbClr val="FF33CC"/>
                </a:solidFill>
                <a:latin typeface="+mn-ea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1800">
                <a:solidFill>
                  <a:srgbClr val="FF33CC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>
                <a:solidFill>
                  <a:srgbClr val="FF33CC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1800">
                <a:solidFill>
                  <a:srgbClr val="FF33CC"/>
                </a:solidFill>
                <a:cs typeface="Times New Roman" panose="02020603050405020304" pitchFamily="18" charset="0"/>
              </a:rPr>
              <a:t>IF , 0</a:t>
            </a:r>
            <a:r>
              <a:rPr lang="en-US" altLang="zh-CN" sz="1800">
                <a:solidFill>
                  <a:srgbClr val="FF33CC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1800">
                <a:solidFill>
                  <a:srgbClr val="FF33CC"/>
                </a:solidFill>
                <a:cs typeface="Times New Roman" panose="02020603050405020304" pitchFamily="18" charset="0"/>
              </a:rPr>
              <a:t>TF</a:t>
            </a:r>
            <a:r>
              <a:rPr lang="en-US" altLang="zh-CN" sz="1800">
                <a:solidFill>
                  <a:srgbClr val="FF33CC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br>
              <a:rPr lang="en-US" altLang="zh-CN" sz="1800">
                <a:solidFill>
                  <a:srgbClr val="FF0000"/>
                </a:solidFill>
              </a:rPr>
            </a:br>
            <a:r>
              <a:rPr lang="en-US" altLang="zh-CN" sz="1800">
                <a:solidFill>
                  <a:srgbClr val="0070C0"/>
                </a:solidFill>
              </a:rPr>
              <a:t>3</a:t>
            </a:r>
            <a:r>
              <a:rPr lang="zh-CN" altLang="en-US" sz="1800">
                <a:solidFill>
                  <a:srgbClr val="0070C0"/>
                </a:solidFill>
              </a:rPr>
              <a:t>）</a:t>
            </a:r>
            <a:r>
              <a:rPr lang="en-US" altLang="zh-CN" sz="1800">
                <a:solidFill>
                  <a:srgbClr val="FF0000"/>
                </a:solidFill>
              </a:rPr>
              <a:t>CS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IP </a:t>
            </a:r>
            <a:r>
              <a:rPr lang="zh-CN" altLang="en-US" sz="1800" dirty="0">
                <a:solidFill>
                  <a:srgbClr val="FF0000"/>
                </a:solidFill>
              </a:rPr>
              <a:t>压栈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08" name="Line 63"/>
          <p:cNvSpPr>
            <a:spLocks noChangeShapeType="1"/>
          </p:cNvSpPr>
          <p:nvPr/>
        </p:nvSpPr>
        <p:spPr bwMode="auto">
          <a:xfrm>
            <a:off x="3421063" y="1106155"/>
            <a:ext cx="0" cy="45912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64"/>
          <p:cNvSpPr txBox="1">
            <a:spLocks noChangeArrowheads="1"/>
          </p:cNvSpPr>
          <p:nvPr/>
        </p:nvSpPr>
        <p:spPr bwMode="auto">
          <a:xfrm>
            <a:off x="6447324" y="5373216"/>
            <a:ext cx="2661306" cy="83099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x86</a:t>
            </a:r>
            <a:r>
              <a:rPr lang="zh-CN" altLang="en-US" sz="2400" dirty="0">
                <a:solidFill>
                  <a:schemeClr val="bg2"/>
                </a:solidFill>
              </a:rPr>
              <a:t>中断响应过程</a:t>
            </a:r>
            <a:br>
              <a:rPr lang="zh-CN" altLang="en-US" sz="2400">
                <a:solidFill>
                  <a:schemeClr val="bg2"/>
                </a:solidFill>
              </a:rPr>
            </a:b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chemeClr val="bg2"/>
                </a:solidFill>
              </a:rPr>
              <a:t>以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2" charset="-122"/>
              </a:rPr>
              <a:t>外部中断</a:t>
            </a:r>
            <a:r>
              <a:rPr lang="zh-CN" altLang="en-US" sz="2400">
                <a:solidFill>
                  <a:schemeClr val="bg2"/>
                </a:solidFill>
              </a:rPr>
              <a:t>为例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endParaRPr lang="zh-CN" altLang="en-US" sz="2400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110" name="Text Box 65"/>
          <p:cNvSpPr txBox="1">
            <a:spLocks noChangeArrowheads="1"/>
          </p:cNvSpPr>
          <p:nvPr/>
        </p:nvSpPr>
        <p:spPr bwMode="auto">
          <a:xfrm>
            <a:off x="611188" y="908050"/>
            <a:ext cx="1223962" cy="64135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1413:0105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1413:0107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111" name="Rectangle 66"/>
          <p:cNvSpPr>
            <a:spLocks noChangeArrowheads="1"/>
          </p:cNvSpPr>
          <p:nvPr/>
        </p:nvSpPr>
        <p:spPr bwMode="auto">
          <a:xfrm>
            <a:off x="1187450" y="2492375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Flags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12" name="Rectangle 67"/>
          <p:cNvSpPr>
            <a:spLocks noChangeArrowheads="1"/>
          </p:cNvSpPr>
          <p:nvPr/>
        </p:nvSpPr>
        <p:spPr bwMode="auto">
          <a:xfrm>
            <a:off x="1187450" y="2205038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1413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13" name="Rectangle 68"/>
          <p:cNvSpPr>
            <a:spLocks noChangeArrowheads="1"/>
          </p:cNvSpPr>
          <p:nvPr/>
        </p:nvSpPr>
        <p:spPr bwMode="auto">
          <a:xfrm>
            <a:off x="1187450" y="1917700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0107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14" name="Line 69"/>
          <p:cNvSpPr>
            <a:spLocks noChangeShapeType="1"/>
          </p:cNvSpPr>
          <p:nvPr/>
        </p:nvSpPr>
        <p:spPr bwMode="auto">
          <a:xfrm>
            <a:off x="1187450" y="1773238"/>
            <a:ext cx="0" cy="12239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70"/>
          <p:cNvSpPr>
            <a:spLocks noChangeShapeType="1"/>
          </p:cNvSpPr>
          <p:nvPr/>
        </p:nvSpPr>
        <p:spPr bwMode="auto">
          <a:xfrm>
            <a:off x="1979613" y="1773238"/>
            <a:ext cx="0" cy="12239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71"/>
          <p:cNvSpPr txBox="1">
            <a:spLocks noChangeArrowheads="1"/>
          </p:cNvSpPr>
          <p:nvPr/>
        </p:nvSpPr>
        <p:spPr bwMode="auto">
          <a:xfrm>
            <a:off x="539750" y="1909763"/>
            <a:ext cx="720725" cy="3667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6600"/>
                </a:solidFill>
              </a:rPr>
              <a:t>SP</a:t>
            </a:r>
            <a:r>
              <a:rPr lang="en-US" altLang="zh-CN" sz="1800" dirty="0">
                <a:solidFill>
                  <a:srgbClr val="FF6600"/>
                </a:solidFill>
                <a:latin typeface="+mn-ea"/>
                <a:ea typeface="+mn-ea"/>
              </a:rPr>
              <a:t>→</a:t>
            </a:r>
            <a:endParaRPr lang="en-US" altLang="zh-CN" sz="1800" dirty="0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117" name="Rectangle 72"/>
          <p:cNvSpPr>
            <a:spLocks noChangeArrowheads="1"/>
          </p:cNvSpPr>
          <p:nvPr/>
        </p:nvSpPr>
        <p:spPr bwMode="auto">
          <a:xfrm>
            <a:off x="1187450" y="5784721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Flags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18" name="Rectangle 73"/>
          <p:cNvSpPr>
            <a:spLocks noChangeArrowheads="1"/>
          </p:cNvSpPr>
          <p:nvPr/>
        </p:nvSpPr>
        <p:spPr bwMode="auto">
          <a:xfrm>
            <a:off x="1187450" y="5497383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1413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19" name="Rectangle 74"/>
          <p:cNvSpPr>
            <a:spLocks noChangeArrowheads="1"/>
          </p:cNvSpPr>
          <p:nvPr/>
        </p:nvSpPr>
        <p:spPr bwMode="auto">
          <a:xfrm>
            <a:off x="1187450" y="5210046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0107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20" name="Line 75"/>
          <p:cNvSpPr>
            <a:spLocks noChangeShapeType="1"/>
          </p:cNvSpPr>
          <p:nvPr/>
        </p:nvSpPr>
        <p:spPr bwMode="auto">
          <a:xfrm>
            <a:off x="1187450" y="5065583"/>
            <a:ext cx="0" cy="12239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76"/>
          <p:cNvSpPr>
            <a:spLocks noChangeShapeType="1"/>
          </p:cNvSpPr>
          <p:nvPr/>
        </p:nvSpPr>
        <p:spPr bwMode="auto">
          <a:xfrm>
            <a:off x="1979613" y="5065583"/>
            <a:ext cx="0" cy="12239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77"/>
          <p:cNvSpPr txBox="1">
            <a:spLocks noChangeArrowheads="1"/>
          </p:cNvSpPr>
          <p:nvPr/>
        </p:nvSpPr>
        <p:spPr bwMode="auto">
          <a:xfrm>
            <a:off x="539750" y="5994271"/>
            <a:ext cx="720725" cy="3667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6600"/>
                </a:solidFill>
              </a:rPr>
              <a:t>SP</a:t>
            </a:r>
            <a:r>
              <a:rPr lang="en-US" altLang="zh-CN" sz="1800" dirty="0">
                <a:solidFill>
                  <a:srgbClr val="FF6600"/>
                </a:solidFill>
                <a:latin typeface="+mn-ea"/>
                <a:ea typeface="+mn-ea"/>
              </a:rPr>
              <a:t>→</a:t>
            </a:r>
            <a:endParaRPr lang="en-US" altLang="zh-CN" sz="1800" dirty="0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123" name="Text Box 78"/>
          <p:cNvSpPr txBox="1">
            <a:spLocks noChangeArrowheads="1"/>
          </p:cNvSpPr>
          <p:nvPr/>
        </p:nvSpPr>
        <p:spPr bwMode="auto">
          <a:xfrm>
            <a:off x="539750" y="1628775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</a:rPr>
              <a:t>堆栈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24" name="Text Box 79"/>
          <p:cNvSpPr txBox="1">
            <a:spLocks noChangeArrowheads="1"/>
          </p:cNvSpPr>
          <p:nvPr/>
        </p:nvSpPr>
        <p:spPr bwMode="auto">
          <a:xfrm>
            <a:off x="539750" y="4986208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</a:rPr>
              <a:t>堆栈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25" name="Text Box 80"/>
          <p:cNvSpPr txBox="1">
            <a:spLocks noChangeArrowheads="1"/>
          </p:cNvSpPr>
          <p:nvPr/>
        </p:nvSpPr>
        <p:spPr bwMode="auto">
          <a:xfrm>
            <a:off x="1908175" y="5202108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dirty="0">
                <a:solidFill>
                  <a:srgbClr val="FF3399"/>
                </a:solidFill>
              </a:rPr>
              <a:t>IP</a:t>
            </a:r>
            <a:endParaRPr lang="en-US" altLang="zh-CN" sz="1800" dirty="0">
              <a:solidFill>
                <a:srgbClr val="FF3399"/>
              </a:solidFill>
            </a:endParaRPr>
          </a:p>
        </p:txBody>
      </p:sp>
      <p:sp>
        <p:nvSpPr>
          <p:cNvPr id="126" name="Text Box 81"/>
          <p:cNvSpPr txBox="1">
            <a:spLocks noChangeArrowheads="1"/>
          </p:cNvSpPr>
          <p:nvPr/>
        </p:nvSpPr>
        <p:spPr bwMode="auto">
          <a:xfrm>
            <a:off x="1908175" y="5491033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dirty="0">
                <a:solidFill>
                  <a:srgbClr val="FF3399"/>
                </a:solidFill>
              </a:rPr>
              <a:t>CS</a:t>
            </a:r>
            <a:endParaRPr lang="en-US" altLang="zh-CN" sz="1800" dirty="0">
              <a:solidFill>
                <a:srgbClr val="FF3399"/>
              </a:solidFill>
            </a:endParaRPr>
          </a:p>
        </p:txBody>
      </p:sp>
      <p:sp>
        <p:nvSpPr>
          <p:cNvPr id="127" name="Text Box 82"/>
          <p:cNvSpPr txBox="1">
            <a:spLocks noChangeArrowheads="1"/>
          </p:cNvSpPr>
          <p:nvPr/>
        </p:nvSpPr>
        <p:spPr bwMode="auto">
          <a:xfrm>
            <a:off x="1908175" y="5778371"/>
            <a:ext cx="1008063" cy="3667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dirty="0">
                <a:solidFill>
                  <a:srgbClr val="FF3399"/>
                </a:solidFill>
              </a:rPr>
              <a:t>Flags</a:t>
            </a:r>
            <a:endParaRPr lang="en-US" altLang="zh-CN" sz="1800" dirty="0">
              <a:solidFill>
                <a:srgbClr val="FF3399"/>
              </a:solidFill>
            </a:endParaRPr>
          </a:p>
        </p:txBody>
      </p:sp>
      <p:sp>
        <p:nvSpPr>
          <p:cNvPr id="128" name="Line 84"/>
          <p:cNvSpPr>
            <a:spLocks noChangeShapeType="1"/>
          </p:cNvSpPr>
          <p:nvPr/>
        </p:nvSpPr>
        <p:spPr bwMode="auto">
          <a:xfrm>
            <a:off x="1619250" y="620713"/>
            <a:ext cx="288925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2535035" y="2870262"/>
            <a:ext cx="1387678" cy="313350"/>
            <a:chOff x="2268538" y="2743200"/>
            <a:chExt cx="1387678" cy="313350"/>
          </a:xfrm>
        </p:grpSpPr>
        <p:sp>
          <p:nvSpPr>
            <p:cNvPr id="130" name="Text Box 86"/>
            <p:cNvSpPr txBox="1">
              <a:spLocks noChangeArrowheads="1"/>
            </p:cNvSpPr>
            <p:nvPr/>
          </p:nvSpPr>
          <p:spPr bwMode="auto">
            <a:xfrm>
              <a:off x="2268538" y="2743200"/>
              <a:ext cx="1387678" cy="313350"/>
            </a:xfrm>
            <a:prstGeom prst="rect">
              <a:avLst/>
            </a:prstGeom>
            <a:noFill/>
            <a:ln w="19050" algn="ctr">
              <a:solidFill>
                <a:srgbClr val="FF6600"/>
              </a:solidFill>
              <a:prstDash val="sysDash"/>
              <a:miter lim="800000"/>
              <a:tailEnd type="none" w="med" len="lg"/>
            </a:ln>
            <a:effectLst/>
          </p:spPr>
          <p:txBody>
            <a:bodyPr wrap="none" lIns="36000" tIns="36000" rIns="36000" bIns="0">
              <a:spAutoFit/>
            </a:bodyPr>
            <a:lstStyle/>
            <a:p>
              <a:pPr algn="l"/>
              <a:r>
                <a:rPr lang="zh-CN" altLang="en-US" sz="1800" dirty="0"/>
                <a:t>第一次 </a:t>
              </a:r>
              <a:r>
                <a:rPr lang="en-US" altLang="zh-CN" sz="1800" dirty="0"/>
                <a:t>INTA</a:t>
              </a:r>
              <a:endParaRPr lang="en-US" altLang="zh-CN" sz="1800" dirty="0"/>
            </a:p>
          </p:txBody>
        </p:sp>
        <p:sp>
          <p:nvSpPr>
            <p:cNvPr id="131" name="Line 95"/>
            <p:cNvSpPr>
              <a:spLocks noChangeShapeType="1"/>
            </p:cNvSpPr>
            <p:nvPr/>
          </p:nvSpPr>
          <p:spPr bwMode="auto">
            <a:xfrm>
              <a:off x="3069228" y="2807837"/>
              <a:ext cx="503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623741" y="3368597"/>
            <a:ext cx="2296069" cy="590349"/>
            <a:chOff x="1624421" y="3431507"/>
            <a:chExt cx="2296069" cy="590349"/>
          </a:xfrm>
        </p:grpSpPr>
        <p:sp>
          <p:nvSpPr>
            <p:cNvPr id="133" name="Text Box 87"/>
            <p:cNvSpPr txBox="1">
              <a:spLocks noChangeArrowheads="1"/>
            </p:cNvSpPr>
            <p:nvPr/>
          </p:nvSpPr>
          <p:spPr bwMode="auto">
            <a:xfrm>
              <a:off x="1624421" y="3431507"/>
              <a:ext cx="2296069" cy="590349"/>
            </a:xfrm>
            <a:prstGeom prst="rect">
              <a:avLst/>
            </a:prstGeom>
            <a:noFill/>
            <a:ln w="19050" algn="ctr">
              <a:solidFill>
                <a:srgbClr val="FF6600"/>
              </a:solidFill>
              <a:prstDash val="sysDash"/>
              <a:miter lim="800000"/>
              <a:tailEnd type="none" w="med" len="lg"/>
            </a:ln>
            <a:effectLst/>
          </p:spPr>
          <p:txBody>
            <a:bodyPr wrap="none" lIns="36000" tIns="36000" rIns="36000" bIns="0">
              <a:spAutoFit/>
            </a:bodyPr>
            <a:lstStyle/>
            <a:p>
              <a:r>
                <a:rPr lang="zh-CN" altLang="en-US" sz="1800" dirty="0"/>
                <a:t>第二次 </a:t>
              </a:r>
              <a:r>
                <a:rPr lang="en-US" altLang="zh-CN" sz="1800" dirty="0"/>
                <a:t>INTA</a:t>
              </a:r>
              <a:r>
                <a:rPr lang="zh-CN" altLang="en-US" sz="1800" dirty="0"/>
                <a:t>，</a:t>
              </a:r>
              <a:br>
                <a:rPr lang="zh-CN" altLang="en-US" sz="1800" dirty="0"/>
              </a:br>
              <a:r>
                <a:rPr lang="zh-CN" altLang="en-US" sz="1800" dirty="0"/>
                <a:t>取中断</a:t>
              </a:r>
              <a:r>
                <a:rPr lang="zh-CN" altLang="en-US" sz="1800"/>
                <a:t>向量码 </a:t>
              </a:r>
              <a:r>
                <a:rPr lang="en-US" altLang="zh-CN" sz="1800" i="1"/>
                <a:t>n</a:t>
              </a:r>
              <a:r>
                <a:rPr lang="zh-CN" altLang="en-US" sz="1800" dirty="0"/>
                <a:t>＝</a:t>
              </a:r>
              <a:r>
                <a:rPr lang="en-US" altLang="zh-CN" sz="1800" dirty="0"/>
                <a:t>48H</a:t>
              </a:r>
              <a:endParaRPr lang="en-US" altLang="zh-CN" sz="1800" dirty="0"/>
            </a:p>
          </p:txBody>
        </p:sp>
        <p:sp>
          <p:nvSpPr>
            <p:cNvPr id="134" name="Line 96"/>
            <p:cNvSpPr>
              <a:spLocks noChangeShapeType="1"/>
            </p:cNvSpPr>
            <p:nvPr/>
          </p:nvSpPr>
          <p:spPr bwMode="auto">
            <a:xfrm>
              <a:off x="2734785" y="3492622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" name="矩形 134"/>
          <p:cNvSpPr/>
          <p:nvPr/>
        </p:nvSpPr>
        <p:spPr>
          <a:xfrm>
            <a:off x="6863969" y="982188"/>
            <a:ext cx="1885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×4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IP</a:t>
            </a:r>
            <a:r>
              <a:rPr lang="zh-CN" altLang="en-US" sz="1800" dirty="0">
                <a:cs typeface="Times New Roman" panose="02020603050405020304" pitchFamily="18" charset="0"/>
              </a:rPr>
              <a:t>，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×4</a:t>
            </a:r>
            <a:r>
              <a:rPr lang="zh-CN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＋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CS</a:t>
            </a:r>
            <a:endParaRPr lang="zh-CN" altLang="en-US" sz="1800" dirty="0"/>
          </a:p>
        </p:txBody>
      </p:sp>
      <p:sp>
        <p:nvSpPr>
          <p:cNvPr id="136" name="Line 47"/>
          <p:cNvSpPr>
            <a:spLocks noChangeShapeType="1"/>
          </p:cNvSpPr>
          <p:nvPr/>
        </p:nvSpPr>
        <p:spPr bwMode="auto">
          <a:xfrm>
            <a:off x="3421063" y="2671889"/>
            <a:ext cx="0" cy="22650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47"/>
          <p:cNvSpPr>
            <a:spLocks noChangeShapeType="1"/>
          </p:cNvSpPr>
          <p:nvPr/>
        </p:nvSpPr>
        <p:spPr bwMode="auto">
          <a:xfrm>
            <a:off x="3421063" y="3178186"/>
            <a:ext cx="0" cy="22650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47"/>
          <p:cNvSpPr>
            <a:spLocks noChangeShapeType="1"/>
          </p:cNvSpPr>
          <p:nvPr/>
        </p:nvSpPr>
        <p:spPr bwMode="auto">
          <a:xfrm>
            <a:off x="3421063" y="3954752"/>
            <a:ext cx="0" cy="22650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Text Box 42"/>
          <p:cNvSpPr txBox="1">
            <a:spLocks noChangeArrowheads="1"/>
          </p:cNvSpPr>
          <p:nvPr/>
        </p:nvSpPr>
        <p:spPr bwMode="auto">
          <a:xfrm>
            <a:off x="6346666" y="1266650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⑤</a:t>
            </a:r>
            <a:endParaRPr lang="en-US" altLang="zh-CN" sz="2000">
              <a:solidFill>
                <a:srgbClr val="FF0066"/>
              </a:solidFill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>
            <a:off x="4927856" y="162674"/>
            <a:ext cx="0" cy="39514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直接连接符 140"/>
          <p:cNvCxnSpPr/>
          <p:nvPr/>
        </p:nvCxnSpPr>
        <p:spPr bwMode="auto">
          <a:xfrm>
            <a:off x="6227355" y="162674"/>
            <a:ext cx="0" cy="39514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 Box 78"/>
          <p:cNvSpPr txBox="1">
            <a:spLocks noChangeArrowheads="1"/>
          </p:cNvSpPr>
          <p:nvPr/>
        </p:nvSpPr>
        <p:spPr bwMode="auto">
          <a:xfrm>
            <a:off x="5359410" y="3872101"/>
            <a:ext cx="464871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800">
                <a:latin typeface="宋体" panose="02010600030101010101" pitchFamily="2" charset="-122"/>
              </a:rPr>
              <a:t>……</a:t>
            </a: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143" name="Text Box 78"/>
          <p:cNvSpPr txBox="1">
            <a:spLocks noChangeArrowheads="1"/>
          </p:cNvSpPr>
          <p:nvPr/>
        </p:nvSpPr>
        <p:spPr bwMode="auto">
          <a:xfrm>
            <a:off x="5359410" y="307397"/>
            <a:ext cx="464871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800">
                <a:latin typeface="宋体" panose="02010600030101010101" pitchFamily="2" charset="-122"/>
              </a:rPr>
              <a:t>……</a:t>
            </a: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144" name="Text Box 78"/>
          <p:cNvSpPr txBox="1">
            <a:spLocks noChangeArrowheads="1"/>
          </p:cNvSpPr>
          <p:nvPr/>
        </p:nvSpPr>
        <p:spPr bwMode="auto">
          <a:xfrm>
            <a:off x="5290857" y="78873"/>
            <a:ext cx="589905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存</a:t>
            </a:r>
            <a:endParaRPr lang="zh-CN" altLang="en-US" sz="18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529106" y="1643081"/>
            <a:ext cx="657772" cy="1180699"/>
          </a:xfrm>
          <a:prstGeom prst="rect">
            <a:avLst/>
          </a:prstGeom>
          <a:solidFill>
            <a:srgbClr val="FFFF00">
              <a:alpha val="40000"/>
            </a:srgbClr>
          </a:solidFill>
          <a:effectLst>
            <a:softEdge rad="63500"/>
          </a:effectLst>
        </p:spPr>
        <p:txBody>
          <a:bodyPr wrap="square" lIns="0" tIns="36000" rIns="0" bIns="3600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 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48H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 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Text Box 78"/>
          <p:cNvSpPr txBox="1">
            <a:spLocks noChangeArrowheads="1"/>
          </p:cNvSpPr>
          <p:nvPr/>
        </p:nvSpPr>
        <p:spPr bwMode="auto">
          <a:xfrm>
            <a:off x="4284663" y="5470594"/>
            <a:ext cx="589905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存</a:t>
            </a:r>
            <a:endParaRPr lang="zh-CN" altLang="en-US" sz="18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Text Box 44"/>
          <p:cNvSpPr txBox="1">
            <a:spLocks noChangeArrowheads="1"/>
          </p:cNvSpPr>
          <p:nvPr/>
        </p:nvSpPr>
        <p:spPr bwMode="auto">
          <a:xfrm>
            <a:off x="2557462" y="5537071"/>
            <a:ext cx="503238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⑦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148" name="Text Box 78"/>
          <p:cNvSpPr txBox="1">
            <a:spLocks noChangeArrowheads="1"/>
          </p:cNvSpPr>
          <p:nvPr/>
        </p:nvSpPr>
        <p:spPr bwMode="auto">
          <a:xfrm>
            <a:off x="3556592" y="1239606"/>
            <a:ext cx="1025922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硬件完成</a:t>
            </a:r>
            <a:endParaRPr lang="zh-CN" altLang="en-US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H="1">
            <a:off x="3568082" y="1527432"/>
            <a:ext cx="98813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/>
        </p:nvCxnSpPr>
        <p:spPr bwMode="auto">
          <a:xfrm>
            <a:off x="3919809" y="1540913"/>
            <a:ext cx="0" cy="313106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Text Box 78"/>
          <p:cNvSpPr txBox="1">
            <a:spLocks noChangeArrowheads="1"/>
          </p:cNvSpPr>
          <p:nvPr/>
        </p:nvSpPr>
        <p:spPr bwMode="auto">
          <a:xfrm>
            <a:off x="7821460" y="2823780"/>
            <a:ext cx="1025922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硬件完成</a:t>
            </a:r>
            <a:endParaRPr lang="zh-CN" altLang="en-US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Text Box 78"/>
          <p:cNvSpPr txBox="1">
            <a:spLocks noChangeArrowheads="1"/>
          </p:cNvSpPr>
          <p:nvPr/>
        </p:nvSpPr>
        <p:spPr bwMode="auto">
          <a:xfrm>
            <a:off x="6320166" y="4818122"/>
            <a:ext cx="1025922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软件完成</a:t>
            </a:r>
            <a:endParaRPr lang="zh-CN" altLang="en-US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8086/8088 CPU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613624" y="543904"/>
            <a:ext cx="270939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>
            <a:spAutoFit/>
          </a:bodyPr>
          <a:lstStyle>
            <a:lvl1pPr marL="358775" indent="-358775" algn="l" rtl="0" fontAlgn="base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58775" algn="l" rtl="0" fontAlgn="base">
              <a:spcBef>
                <a:spcPts val="3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indent="-358775" algn="l" rtl="0" fontAlgn="base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indent="-358775" algn="l" rtl="0" fontAlgn="base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00530" indent="-265430" algn="l" rtl="0" fontAlgn="base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þ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00655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þ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157855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þ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615055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þ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072255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þ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主存结构：分体</a:t>
            </a:r>
            <a:endParaRPr lang="zh-CN" altLang="en-US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40540" y="1811144"/>
            <a:ext cx="737049" cy="2895599"/>
          </a:xfrm>
          <a:prstGeom prst="rect">
            <a:avLst/>
          </a:prstGeom>
          <a:solidFill>
            <a:srgbClr val="E5E5FF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146054" y="1878519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 dirty="0">
                <a:solidFill>
                  <a:srgbClr val="D60093"/>
                </a:solidFill>
                <a:latin typeface="Times New Roman" panose="02020603050405020304"/>
              </a:rPr>
              <a:t>00000H</a:t>
            </a:r>
            <a:endParaRPr lang="en-US" altLang="zh-CN" sz="1800" b="0" dirty="0">
              <a:solidFill>
                <a:srgbClr val="D60093"/>
              </a:solidFill>
              <a:latin typeface="Times New Roman" panose="02020603050405020304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37074" y="4393118"/>
            <a:ext cx="8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 dirty="0">
                <a:solidFill>
                  <a:srgbClr val="D60093"/>
                </a:solidFill>
                <a:latin typeface="Times New Roman" panose="02020603050405020304"/>
              </a:rPr>
              <a:t>FFFFFH</a:t>
            </a:r>
            <a:endParaRPr lang="en-US" altLang="zh-CN" sz="1800" b="0" dirty="0">
              <a:solidFill>
                <a:srgbClr val="D60093"/>
              </a:solidFill>
              <a:latin typeface="Times New Roman" panose="02020603050405020304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340540" y="2192144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340540" y="2573144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340540" y="2954144"/>
            <a:ext cx="73067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340540" y="4325743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712171" y="3241294"/>
            <a:ext cx="0" cy="900526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942106" y="1824753"/>
            <a:ext cx="822969" cy="144082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806272" y="1810414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00001H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806272" y="3001279"/>
            <a:ext cx="8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>
                <a:solidFill>
                  <a:srgbClr val="CC0099"/>
                </a:solidFill>
                <a:latin typeface="Times New Roman" panose="02020603050405020304"/>
              </a:rPr>
              <a:t>FFFFFH</a:t>
            </a:r>
            <a:endParaRPr lang="en-US" altLang="zh-CN" sz="1800" b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6942106" y="2075318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942106" y="2325883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6942106" y="2576449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6942106" y="3015721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7358826" y="2676675"/>
            <a:ext cx="0" cy="294511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7806272" y="2072355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00003H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00908" y="17692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00908" y="20194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09786" y="22694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2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08422" y="295193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512K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  <a:cs typeface="Courier New" panose="02070309020205020404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4619" y="18328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7398" y="21915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9016" y="25855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2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0767" y="4351267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1M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  <a:cs typeface="Courier New" panose="02070309020205020404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1357" y="4683238"/>
            <a:ext cx="2037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8088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主存结构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位）</a:t>
            </a:r>
            <a:endParaRPr lang="zh-CN" altLang="en-US" sz="1600" b="0" i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46186" y="310865"/>
            <a:ext cx="3924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支持</a:t>
            </a:r>
            <a:r>
              <a:rPr lang="en-US" altLang="zh-CN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位读写，也支持</a:t>
            </a:r>
            <a:r>
              <a:rPr lang="en-US" altLang="zh-CN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位读写。</a:t>
            </a:r>
            <a:endParaRPr lang="zh-CN" altLang="en-US" sz="2000" b="0" dirty="0">
              <a:solidFill>
                <a:srgbClr val="FF66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004048" y="325963"/>
            <a:ext cx="3701452" cy="672487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77498" y="1094364"/>
            <a:ext cx="5031177" cy="458056"/>
          </a:xfrm>
          <a:prstGeom prst="rect">
            <a:avLst/>
          </a:prstGeom>
          <a:noFill/>
          <a:ln w="254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12386" y="1698804"/>
            <a:ext cx="3351474" cy="4036392"/>
          </a:xfrm>
          <a:prstGeom prst="rect">
            <a:avLst/>
          </a:prstGeom>
          <a:noFill/>
          <a:ln w="76200" cap="flat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8" name="图形 47" descr="箭头轻微弯曲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7650450">
            <a:off x="438008" y="1222445"/>
            <a:ext cx="508090" cy="539146"/>
          </a:xfrm>
          <a:prstGeom prst="rect">
            <a:avLst/>
          </a:prstGeom>
        </p:spPr>
      </p:pic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2015015" y="1811145"/>
            <a:ext cx="737049" cy="1744427"/>
          </a:xfrm>
          <a:prstGeom prst="rect">
            <a:avLst/>
          </a:prstGeom>
          <a:solidFill>
            <a:srgbClr val="E5E5FF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2820529" y="1878519"/>
            <a:ext cx="628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D60093"/>
                </a:solidFill>
                <a:latin typeface="Times New Roman" panose="02020603050405020304"/>
              </a:rPr>
              <a:t>0000H</a:t>
            </a:r>
            <a:endParaRPr lang="en-US" altLang="zh-CN" sz="1800" b="0" dirty="0">
              <a:solidFill>
                <a:srgbClr val="D60093"/>
              </a:solidFill>
              <a:latin typeface="Times New Roman" panose="02020603050405020304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2811549" y="3224651"/>
            <a:ext cx="679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D60093"/>
                </a:solidFill>
                <a:latin typeface="Times New Roman" panose="02020603050405020304"/>
              </a:rPr>
              <a:t>FFFFH</a:t>
            </a:r>
            <a:endParaRPr lang="en-US" altLang="zh-CN" sz="1800" b="0" dirty="0">
              <a:solidFill>
                <a:srgbClr val="D60093"/>
              </a:solidFill>
              <a:latin typeface="Times New Roman" panose="02020603050405020304"/>
            </a:endParaRPr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2015015" y="2192144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2015015" y="2573144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2015015" y="3171891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2386646" y="2715397"/>
            <a:ext cx="0" cy="393362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29094" y="18328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31873" y="21915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96770" y="318779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64K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  <a:cs typeface="Courier New" panose="02070309020205020404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29445" y="3535958"/>
            <a:ext cx="19239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8088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结构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位）</a:t>
            </a:r>
            <a:endParaRPr lang="zh-CN" altLang="en-US" sz="1600" b="0" i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5123406" y="1824753"/>
            <a:ext cx="822969" cy="144082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987572" y="1810414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00000H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5987572" y="3001279"/>
            <a:ext cx="8207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FFFFEH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>
            <a:off x="5123406" y="2075318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5123406" y="2325883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5123406" y="2576449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5123406" y="3015721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5540126" y="2676675"/>
            <a:ext cx="0" cy="294511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</a:endParaRP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5987572" y="2072355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00002H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382208" y="17692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82208" y="20194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91086" y="22694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2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89722" y="295193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512K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  <a:cs typeface="Courier New" panose="02070309020205020404" pitchFamily="49" charset="0"/>
              </a:rPr>
              <a:t>-1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73" name="Line 15"/>
          <p:cNvSpPr>
            <a:spLocks noChangeShapeType="1"/>
          </p:cNvSpPr>
          <p:nvPr/>
        </p:nvSpPr>
        <p:spPr bwMode="auto">
          <a:xfrm>
            <a:off x="6296178" y="2447598"/>
            <a:ext cx="0" cy="513963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>
            <a:off x="8114878" y="2447598"/>
            <a:ext cx="0" cy="513963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6942106" y="4117753"/>
            <a:ext cx="822969" cy="121046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7806272" y="4103414"/>
            <a:ext cx="628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0001H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7806272" y="5063471"/>
            <a:ext cx="679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FFFFH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>
            <a:off x="6942106" y="4368318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6942106" y="4618883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Line 14"/>
          <p:cNvSpPr>
            <a:spLocks noChangeShapeType="1"/>
          </p:cNvSpPr>
          <p:nvPr/>
        </p:nvSpPr>
        <p:spPr bwMode="auto">
          <a:xfrm>
            <a:off x="6942106" y="5079061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>
            <a:off x="7358826" y="4727236"/>
            <a:ext cx="0" cy="294511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7806272" y="4365355"/>
            <a:ext cx="628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0003H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200908" y="4055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200908" y="43124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966130" y="501527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32K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  <a:cs typeface="Courier New" panose="02070309020205020404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86" name="Rectangle 8"/>
          <p:cNvSpPr>
            <a:spLocks noChangeArrowheads="1"/>
          </p:cNvSpPr>
          <p:nvPr/>
        </p:nvSpPr>
        <p:spPr bwMode="auto">
          <a:xfrm>
            <a:off x="5123406" y="4117753"/>
            <a:ext cx="822969" cy="12104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5987572" y="4103414"/>
            <a:ext cx="628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0000H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5987572" y="5063471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FFFEH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89" name="Line 11"/>
          <p:cNvSpPr>
            <a:spLocks noChangeShapeType="1"/>
          </p:cNvSpPr>
          <p:nvPr/>
        </p:nvSpPr>
        <p:spPr bwMode="auto">
          <a:xfrm>
            <a:off x="5123406" y="4368318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123406" y="4618883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1" name="Line 14"/>
          <p:cNvSpPr>
            <a:spLocks noChangeShapeType="1"/>
          </p:cNvSpPr>
          <p:nvPr/>
        </p:nvSpPr>
        <p:spPr bwMode="auto">
          <a:xfrm>
            <a:off x="5123406" y="5079061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>
            <a:off x="5540126" y="4727236"/>
            <a:ext cx="0" cy="294511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</a:endParaRPr>
          </a:p>
        </p:txBody>
      </p:sp>
      <p:sp>
        <p:nvSpPr>
          <p:cNvPr id="93" name="Text Box 28"/>
          <p:cNvSpPr txBox="1">
            <a:spLocks noChangeArrowheads="1"/>
          </p:cNvSpPr>
          <p:nvPr/>
        </p:nvSpPr>
        <p:spPr bwMode="auto">
          <a:xfrm>
            <a:off x="5987572" y="4365355"/>
            <a:ext cx="628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 panose="02020603050405020304"/>
              </a:rPr>
              <a:t>0002H</a:t>
            </a:r>
            <a:endParaRPr lang="en-US" altLang="zh-CN" sz="1800" b="0" dirty="0">
              <a:solidFill>
                <a:srgbClr val="CC0099"/>
              </a:solidFill>
              <a:latin typeface="Times New Roman" panose="02020603050405020304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82208" y="4055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382208" y="43124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147430" y="501527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</a:rPr>
              <a:t>32K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  <a:cs typeface="Courier New" panose="02070309020205020404" pitchFamily="49" charset="0"/>
              </a:rPr>
              <a:t>-1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6237855" y="4693895"/>
            <a:ext cx="0" cy="360050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8" name="Line 15"/>
          <p:cNvSpPr>
            <a:spLocks noChangeShapeType="1"/>
          </p:cNvSpPr>
          <p:nvPr/>
        </p:nvSpPr>
        <p:spPr bwMode="auto">
          <a:xfrm>
            <a:off x="8056555" y="4693895"/>
            <a:ext cx="0" cy="360050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662504" y="2451791"/>
            <a:ext cx="14221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8086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主存结构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位）</a:t>
            </a:r>
            <a:endParaRPr lang="zh-CN" altLang="en-US" sz="1600" b="0" i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45549" y="4612091"/>
            <a:ext cx="1420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8086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结构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位）</a:t>
            </a:r>
            <a:endParaRPr lang="zh-CN" altLang="en-US" sz="1600" b="0" i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101" name="图形 100" descr="直箭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880254" y="1076530"/>
            <a:ext cx="926863" cy="544909"/>
          </a:xfrm>
          <a:prstGeom prst="rect">
            <a:avLst/>
          </a:prstGeom>
        </p:spPr>
      </p:pic>
      <p:sp>
        <p:nvSpPr>
          <p:cNvPr id="102" name="矩形 101"/>
          <p:cNvSpPr/>
          <p:nvPr/>
        </p:nvSpPr>
        <p:spPr>
          <a:xfrm>
            <a:off x="5163227" y="3268230"/>
            <a:ext cx="1658612" cy="828769"/>
          </a:xfrm>
          <a:prstGeom prst="rect">
            <a:avLst/>
          </a:prstGeom>
          <a:solidFill>
            <a:srgbClr val="FFFF66"/>
          </a:solidFill>
          <a:effectLst>
            <a:softEdge rad="317500"/>
          </a:effectLst>
        </p:spPr>
        <p:txBody>
          <a:bodyPr wrap="none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偶地址</a:t>
            </a:r>
            <a:endParaRPr lang="zh-CN" altLang="en-US" sz="1800" b="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583279" y="3374964"/>
            <a:ext cx="1658612" cy="828769"/>
          </a:xfrm>
          <a:prstGeom prst="rect">
            <a:avLst/>
          </a:prstGeom>
          <a:solidFill>
            <a:srgbClr val="FFFF66"/>
          </a:solidFill>
          <a:effectLst>
            <a:softEdge rad="317500"/>
          </a:effectLst>
        </p:spPr>
        <p:txBody>
          <a:bodyPr wrap="none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奇地址</a:t>
            </a:r>
            <a:endParaRPr lang="zh-CN" altLang="en-US" sz="1800" b="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583279" y="5424135"/>
            <a:ext cx="1658612" cy="828769"/>
          </a:xfrm>
          <a:prstGeom prst="rect">
            <a:avLst/>
          </a:prstGeom>
          <a:solidFill>
            <a:srgbClr val="FFFF66"/>
          </a:solidFill>
          <a:effectLst>
            <a:softEdge rad="317500"/>
          </a:effectLst>
        </p:spPr>
        <p:txBody>
          <a:bodyPr wrap="none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奇地址</a:t>
            </a:r>
            <a:endParaRPr lang="zh-CN" altLang="en-US" sz="1800" b="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5" name="直接连接符 104"/>
          <p:cNvCxnSpPr/>
          <p:nvPr/>
        </p:nvCxnSpPr>
        <p:spPr bwMode="auto">
          <a:xfrm>
            <a:off x="3700854" y="3983253"/>
            <a:ext cx="5012210" cy="0"/>
          </a:xfrm>
          <a:prstGeom prst="line">
            <a:avLst/>
          </a:prstGeom>
          <a:noFill/>
          <a:ln w="76200" cap="flat" cmpd="sng" algn="ctr">
            <a:solidFill>
              <a:srgbClr val="FF66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106" name="矩形 105"/>
          <p:cNvSpPr/>
          <p:nvPr/>
        </p:nvSpPr>
        <p:spPr bwMode="auto">
          <a:xfrm>
            <a:off x="3700854" y="1697977"/>
            <a:ext cx="5012210" cy="4331288"/>
          </a:xfrm>
          <a:prstGeom prst="rect">
            <a:avLst/>
          </a:prstGeom>
          <a:noFill/>
          <a:ln w="76200" cap="flat" cmpd="sng" algn="ctr">
            <a:solidFill>
              <a:srgbClr val="FF66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163227" y="5312640"/>
            <a:ext cx="1658612" cy="828769"/>
          </a:xfrm>
          <a:prstGeom prst="rect">
            <a:avLst/>
          </a:prstGeom>
          <a:solidFill>
            <a:srgbClr val="FFFF66"/>
          </a:solidFill>
          <a:effectLst>
            <a:softEdge rad="317500"/>
          </a:effectLst>
        </p:spPr>
        <p:txBody>
          <a:bodyPr wrap="none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偶地址</a:t>
            </a:r>
            <a:endParaRPr lang="zh-CN" altLang="en-US" sz="1800" b="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Line 15"/>
          <p:cNvSpPr>
            <a:spLocks noChangeShapeType="1"/>
          </p:cNvSpPr>
          <p:nvPr/>
        </p:nvSpPr>
        <p:spPr bwMode="auto">
          <a:xfrm>
            <a:off x="3059790" y="2272994"/>
            <a:ext cx="0" cy="898897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9" name="Line 15"/>
          <p:cNvSpPr>
            <a:spLocks noChangeShapeType="1"/>
          </p:cNvSpPr>
          <p:nvPr/>
        </p:nvSpPr>
        <p:spPr bwMode="auto">
          <a:xfrm>
            <a:off x="1403560" y="2272601"/>
            <a:ext cx="0" cy="2081177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 panose="020206030504050203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/>
              <p:cNvSpPr txBox="1"/>
              <p:nvPr/>
            </p:nvSpPr>
            <p:spPr>
              <a:xfrm>
                <a:off x="6939991" y="3373629"/>
                <a:ext cx="1000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 smtClean="0">
                              <a:solidFill>
                                <a:srgbClr val="000000"/>
                              </a:solidFill>
                              <a:latin typeface="Times New Roman" panose="02020603050405020304"/>
                            </a:rPr>
                            <m:t>BHE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m:t>= </m:t>
                      </m:r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m:t>0</m:t>
                      </m:r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</mc:Choice>
        <mc:Fallback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3373629"/>
                <a:ext cx="1000274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8" t="-165" r="-2707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/>
              <p:cNvSpPr txBox="1"/>
              <p:nvPr/>
            </p:nvSpPr>
            <p:spPr>
              <a:xfrm>
                <a:off x="4777611" y="3593839"/>
                <a:ext cx="1001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smtClean="0">
                            <a:solidFill>
                              <a:srgbClr val="000000"/>
                            </a:solidFill>
                            <a:latin typeface="Times New Roman" panose="02020603050405020304"/>
                          </a:rPr>
                          <m:t>BLE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）</a:t>
                </a:r>
                <a:endParaRPr lang="zh-CN" altLang="en-US" sz="1800" b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11" y="3593839"/>
                <a:ext cx="1001877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51" t="-122" r="-4465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矩形 111"/>
          <p:cNvSpPr/>
          <p:nvPr/>
        </p:nvSpPr>
        <p:spPr>
          <a:xfrm>
            <a:off x="5077273" y="3220383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= 0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/>
              <p:cNvSpPr txBox="1"/>
              <p:nvPr/>
            </p:nvSpPr>
            <p:spPr>
              <a:xfrm>
                <a:off x="4777611" y="5647629"/>
                <a:ext cx="1001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smtClean="0">
                            <a:solidFill>
                              <a:srgbClr val="000000"/>
                            </a:solidFill>
                            <a:latin typeface="Times New Roman" panose="02020603050405020304"/>
                          </a:rPr>
                          <m:t>BLE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）</a:t>
                </a:r>
                <a:endParaRPr lang="zh-CN" altLang="en-US" sz="1800" b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11" y="5647629"/>
                <a:ext cx="1001877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51" t="-186" r="-4465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 113"/>
          <p:cNvSpPr/>
          <p:nvPr/>
        </p:nvSpPr>
        <p:spPr>
          <a:xfrm>
            <a:off x="5077273" y="5274173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= 0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/>
              <p:cNvSpPr txBox="1"/>
              <p:nvPr/>
            </p:nvSpPr>
            <p:spPr>
              <a:xfrm>
                <a:off x="6939991" y="5427419"/>
                <a:ext cx="1000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 smtClean="0">
                              <a:solidFill>
                                <a:srgbClr val="000000"/>
                              </a:solidFill>
                              <a:latin typeface="Times New Roman" panose="02020603050405020304"/>
                            </a:rPr>
                            <m:t>BHE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m:t>= </m:t>
                      </m:r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m:t>0</m:t>
                      </m:r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</mc:Choice>
        <mc:Fallback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5427419"/>
                <a:ext cx="1000274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8" t="-24" r="-2707" b="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/>
              <p:cNvSpPr txBox="1"/>
              <p:nvPr/>
            </p:nvSpPr>
            <p:spPr>
              <a:xfrm>
                <a:off x="3804578" y="1785747"/>
                <a:ext cx="775853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 panose="02020603050405020304"/>
                            </a:rPr>
                            <m:t>MEMR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578" y="1785747"/>
                <a:ext cx="775853" cy="274755"/>
              </a:xfrm>
              <a:prstGeom prst="rect">
                <a:avLst/>
              </a:prstGeom>
              <a:blipFill rotWithShape="1">
                <a:blip r:embed="rId7"/>
                <a:stretch>
                  <a:fillRect l="-38" t="-46" r="-1532" b="-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/>
              <p:cNvSpPr txBox="1"/>
              <p:nvPr/>
            </p:nvSpPr>
            <p:spPr>
              <a:xfrm>
                <a:off x="3804578" y="2052183"/>
                <a:ext cx="827150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 panose="02020603050405020304"/>
                            </a:rPr>
                            <m:t>MEMW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578" y="2052183"/>
                <a:ext cx="827150" cy="274755"/>
              </a:xfrm>
              <a:prstGeom prst="rect">
                <a:avLst/>
              </a:prstGeom>
              <a:blipFill rotWithShape="1">
                <a:blip r:embed="rId8"/>
                <a:stretch>
                  <a:fillRect l="-35" t="-181" r="-1454" b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/>
              <p:cNvSpPr txBox="1"/>
              <p:nvPr/>
            </p:nvSpPr>
            <p:spPr>
              <a:xfrm>
                <a:off x="3826252" y="4086202"/>
                <a:ext cx="468077" cy="278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 panose="02020603050405020304"/>
                            </a:rPr>
                            <m:t>IOR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52" y="4086202"/>
                <a:ext cx="468077" cy="278346"/>
              </a:xfrm>
              <a:prstGeom prst="rect">
                <a:avLst/>
              </a:prstGeom>
              <a:blipFill rotWithShape="1">
                <a:blip r:embed="rId9"/>
                <a:stretch>
                  <a:fillRect l="-81" t="-220" r="-2886" b="-1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/>
              <p:cNvSpPr txBox="1"/>
              <p:nvPr/>
            </p:nvSpPr>
            <p:spPr>
              <a:xfrm>
                <a:off x="3826252" y="4380413"/>
                <a:ext cx="519373" cy="278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 panose="02020603050405020304"/>
                            </a:rPr>
                            <m:t>IOW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52" y="4380413"/>
                <a:ext cx="519373" cy="278346"/>
              </a:xfrm>
              <a:prstGeom prst="rect">
                <a:avLst/>
              </a:prstGeom>
              <a:blipFill rotWithShape="1">
                <a:blip r:embed="rId10"/>
                <a:stretch>
                  <a:fillRect l="-73" t="-66" r="-2506" b="-1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/>
              <p:cNvSpPr txBox="1"/>
              <p:nvPr/>
            </p:nvSpPr>
            <p:spPr>
              <a:xfrm>
                <a:off x="1276490" y="5122726"/>
                <a:ext cx="775853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 panose="02020603050405020304"/>
                            </a:rPr>
                            <m:t>MEMR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90" y="5122726"/>
                <a:ext cx="775853" cy="274755"/>
              </a:xfrm>
              <a:prstGeom prst="rect">
                <a:avLst/>
              </a:prstGeom>
              <a:blipFill rotWithShape="1">
                <a:blip r:embed="rId7"/>
                <a:stretch>
                  <a:fillRect l="-18" t="-66" r="-1552" b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/>
              <p:cNvSpPr txBox="1"/>
              <p:nvPr/>
            </p:nvSpPr>
            <p:spPr>
              <a:xfrm>
                <a:off x="1276490" y="5389162"/>
                <a:ext cx="827150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 panose="02020603050405020304"/>
                            </a:rPr>
                            <m:t>MEMW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90" y="5389162"/>
                <a:ext cx="827150" cy="274755"/>
              </a:xfrm>
              <a:prstGeom prst="rect">
                <a:avLst/>
              </a:prstGeom>
              <a:blipFill rotWithShape="1">
                <a:blip r:embed="rId8"/>
                <a:stretch>
                  <a:fillRect l="-17" t="-201" r="-1473" b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/>
              <p:cNvSpPr txBox="1"/>
              <p:nvPr/>
            </p:nvSpPr>
            <p:spPr>
              <a:xfrm>
                <a:off x="2780628" y="4003147"/>
                <a:ext cx="468077" cy="278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 panose="02020603050405020304"/>
                            </a:rPr>
                            <m:t>IOR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628" y="4003147"/>
                <a:ext cx="468077" cy="278346"/>
              </a:xfrm>
              <a:prstGeom prst="rect">
                <a:avLst/>
              </a:prstGeom>
              <a:blipFill rotWithShape="1">
                <a:blip r:embed="rId9"/>
                <a:stretch>
                  <a:fillRect l="-128" t="-38" r="-2839" b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/>
              <p:cNvSpPr txBox="1"/>
              <p:nvPr/>
            </p:nvSpPr>
            <p:spPr>
              <a:xfrm>
                <a:off x="2780628" y="4297358"/>
                <a:ext cx="519373" cy="278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 panose="02020603050405020304"/>
                            </a:rPr>
                            <m:t>IOW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628" y="4297358"/>
                <a:ext cx="519373" cy="278346"/>
              </a:xfrm>
              <a:prstGeom prst="rect">
                <a:avLst/>
              </a:prstGeom>
              <a:blipFill rotWithShape="1">
                <a:blip r:embed="rId10"/>
                <a:stretch>
                  <a:fillRect l="-115" t="-112" r="-2463" b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540985" y="608735"/>
            <a:ext cx="3129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8086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的主存和</a:t>
            </a:r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位的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887601" y="1119376"/>
            <a:ext cx="5194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8088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的主存和</a:t>
            </a:r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位的，</a:t>
            </a:r>
            <a:r>
              <a:rPr lang="zh-CN" altLang="en-US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只支持</a:t>
            </a:r>
            <a:r>
              <a:rPr lang="en-US" altLang="zh-CN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位读写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sp>
        <p:nvSpPr>
          <p:cNvPr id="124" name="文本框 123"/>
          <p:cNvSpPr txBox="1"/>
          <p:nvPr/>
        </p:nvSpPr>
        <p:spPr bwMode="auto">
          <a:xfrm>
            <a:off x="340773" y="5745799"/>
            <a:ext cx="2549095" cy="707886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dirty="0"/>
              <a:t>无T</a:t>
            </a:r>
            <a:r>
              <a:rPr lang="en-US" altLang="zh-CN" sz="2000" baseline="-25000" dirty="0"/>
              <a:t>W</a:t>
            </a:r>
            <a:r>
              <a:rPr lang="zh-CN" altLang="en-US" sz="2000" dirty="0"/>
              <a:t>情况下，</a:t>
            </a:r>
            <a:endParaRPr lang="en-US" altLang="zh-CN" sz="2000" dirty="0"/>
          </a:p>
          <a:p>
            <a:pPr algn="l">
              <a:spcBef>
                <a:spcPts val="0"/>
              </a:spcBef>
            </a:pPr>
            <a:r>
              <a:rPr lang="zh-CN" altLang="en-US" sz="2000" dirty="0"/>
              <a:t>一个总线周期为4T。</a:t>
            </a:r>
            <a:endParaRPr lang="zh-CN" altLang="en-US" sz="2000" dirty="0"/>
          </a:p>
        </p:txBody>
      </p:sp>
      <p:sp>
        <p:nvSpPr>
          <p:cNvPr id="125" name="文本框 124"/>
          <p:cNvSpPr txBox="1"/>
          <p:nvPr/>
        </p:nvSpPr>
        <p:spPr bwMode="auto">
          <a:xfrm>
            <a:off x="3660974" y="6033482"/>
            <a:ext cx="4655442" cy="707886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dirty="0"/>
              <a:t>无T</a:t>
            </a:r>
            <a:r>
              <a:rPr lang="en-US" altLang="zh-CN" sz="2000" baseline="-25000" dirty="0"/>
              <a:t>W</a:t>
            </a:r>
            <a:r>
              <a:rPr lang="zh-CN" altLang="en-US" sz="2000" dirty="0"/>
              <a:t>情况下，偶地址开始的</a:t>
            </a:r>
            <a:r>
              <a:rPr lang="en-US" altLang="zh-CN" sz="2000" dirty="0"/>
              <a:t>16</a:t>
            </a:r>
            <a:r>
              <a:rPr lang="zh-CN" altLang="en-US" sz="2000" dirty="0"/>
              <a:t>位读写，</a:t>
            </a:r>
            <a:endParaRPr lang="en-US" altLang="zh-CN" sz="2000" dirty="0"/>
          </a:p>
          <a:p>
            <a:pPr algn="l">
              <a:spcBef>
                <a:spcPts val="0"/>
              </a:spcBef>
            </a:pPr>
            <a:r>
              <a:rPr lang="zh-CN" altLang="en-US" sz="2000" dirty="0"/>
              <a:t>一个总线周期为4T。</a:t>
            </a:r>
            <a:endParaRPr lang="zh-CN" altLang="en-US" sz="2000" dirty="0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输入</a:t>
            </a:r>
            <a:r>
              <a:rPr lang="en-US" altLang="zh-CN"/>
              <a:t>/</a:t>
            </a:r>
            <a:r>
              <a:rPr lang="zh-CN" altLang="en-US"/>
              <a:t>输出技术          </a:t>
            </a:r>
            <a:r>
              <a:rPr lang="zh-CN" altLang="en-US">
                <a:solidFill>
                  <a:srgbClr val="FF00FF"/>
                </a:solidFill>
              </a:rPr>
              <a:t>一、中断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620610"/>
            <a:ext cx="8445500" cy="503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 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endParaRPr lang="zh-CN" altLang="en-US" sz="2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92161"/>
            <a:ext cx="8362950" cy="2828949"/>
          </a:xfrm>
        </p:spPr>
        <p:txBody>
          <a:bodyPr/>
          <a:lstStyle/>
          <a:p>
            <a:pPr marL="352425" indent="-352425">
              <a:spcBef>
                <a:spcPts val="12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单片</a:t>
            </a:r>
            <a:r>
              <a:rPr lang="en-US" altLang="zh-CN" sz="2800" b="1">
                <a:latin typeface="Times New Roman" panose="02020603050405020304" pitchFamily="18" charset="0"/>
              </a:rPr>
              <a:t>8259</a:t>
            </a:r>
            <a:r>
              <a:rPr lang="zh-CN" altLang="en-US" sz="2800" b="1">
                <a:latin typeface="Times New Roman" panose="02020603050405020304" pitchFamily="18" charset="0"/>
              </a:rPr>
              <a:t>可支持</a:t>
            </a:r>
            <a:r>
              <a:rPr lang="en-US" altLang="zh-CN" sz="2800" b="1"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</a:rPr>
              <a:t>个中断源。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352425" indent="-352425">
              <a:spcBef>
                <a:spcPts val="1200"/>
              </a:spcBef>
            </a:pPr>
            <a:r>
              <a:rPr lang="zh-CN" altLang="en-US">
                <a:latin typeface="Times New Roman" panose="02020603050405020304" pitchFamily="18" charset="0"/>
              </a:rPr>
              <a:t>采用多片</a:t>
            </a:r>
            <a:r>
              <a:rPr lang="en-US" altLang="zh-CN">
                <a:latin typeface="Times New Roman" panose="02020603050405020304" pitchFamily="18" charset="0"/>
              </a:rPr>
              <a:t>8259</a:t>
            </a:r>
            <a:r>
              <a:rPr lang="zh-CN" altLang="en-US">
                <a:latin typeface="Times New Roman" panose="02020603050405020304" pitchFamily="18" charset="0"/>
              </a:rPr>
              <a:t>级连，可最多支持</a:t>
            </a:r>
            <a:r>
              <a:rPr lang="en-US" altLang="zh-CN">
                <a:latin typeface="Times New Roman" panose="02020603050405020304" pitchFamily="18" charset="0"/>
              </a:rPr>
              <a:t>64</a:t>
            </a:r>
            <a:r>
              <a:rPr lang="zh-CN" altLang="en-US">
                <a:latin typeface="Times New Roman" panose="02020603050405020304" pitchFamily="18" charset="0"/>
              </a:rPr>
              <a:t>个中断源。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marL="728980" lvl="1" indent="-352425">
              <a:spcBef>
                <a:spcPts val="1200"/>
              </a:spcBef>
            </a:pPr>
            <a:r>
              <a:rPr lang="zh-CN" altLang="en-US">
                <a:latin typeface="Times New Roman" panose="02020603050405020304" pitchFamily="18" charset="0"/>
              </a:rPr>
              <a:t>级连时只能有一片</a:t>
            </a:r>
            <a:r>
              <a:rPr lang="en-US" altLang="zh-CN">
                <a:latin typeface="Times New Roman" panose="02020603050405020304" pitchFamily="18" charset="0"/>
              </a:rPr>
              <a:t>8259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主片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其余的均为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从属片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  <a:p>
            <a:pPr marL="728980" lvl="1" indent="-352425">
              <a:spcBef>
                <a:spcPts val="1200"/>
              </a:spcBef>
            </a:pP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片</a:t>
            </a:r>
            <a:r>
              <a:rPr lang="en-US" altLang="zh-CN" b="1">
                <a:latin typeface="Times New Roman" panose="02020603050405020304" pitchFamily="18" charset="0"/>
              </a:rPr>
              <a:t>8259</a:t>
            </a:r>
            <a:r>
              <a:rPr lang="zh-CN" altLang="en-US" b="1">
                <a:latin typeface="Times New Roman" panose="02020603050405020304" pitchFamily="18" charset="0"/>
              </a:rPr>
              <a:t>可支持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 b="1">
                <a:latin typeface="Times New Roman" panose="02020603050405020304" pitchFamily="18" charset="0"/>
              </a:rPr>
              <a:t>个中断源。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 i="1"/>
              <a:t>n</a:t>
            </a:r>
            <a:r>
              <a:rPr lang="en-US" altLang="zh-CN">
                <a:latin typeface="+mn-ea"/>
              </a:rPr>
              <a:t>≤</a:t>
            </a:r>
            <a:r>
              <a:rPr lang="en-US" altLang="zh-CN"/>
              <a:t>9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 b="1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99490" y="4204305"/>
            <a:ext cx="6840950" cy="138499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   8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－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zh-CN" altLang="en-US" i="1" dirty="0">
                <a:solidFill>
                  <a:srgbClr val="C00000"/>
                </a:solidFill>
              </a:rPr>
              <a:t>－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))</a:t>
            </a:r>
            <a:endParaRPr lang="en-US" altLang="zh-CN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＝ 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zh-CN" altLang="en-US" i="1" dirty="0">
                <a:solidFill>
                  <a:srgbClr val="C00000"/>
                </a:solidFill>
              </a:rPr>
              <a:t>－ </a:t>
            </a:r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＋ </a:t>
            </a:r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－ </a:t>
            </a:r>
            <a:r>
              <a:rPr lang="en-US" altLang="zh-CN" i="1" dirty="0">
                <a:solidFill>
                  <a:srgbClr val="C00000"/>
                </a:solidFill>
              </a:rPr>
              <a:t>n </a:t>
            </a:r>
            <a:r>
              <a:rPr lang="zh-CN" altLang="en-US" dirty="0">
                <a:solidFill>
                  <a:srgbClr val="C00000"/>
                </a:solidFill>
              </a:rPr>
              <a:t>＋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en-US" altLang="zh-CN" dirty="0">
              <a:solidFill>
                <a:srgbClr val="C00000"/>
              </a:solidFill>
            </a:endParaRP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＝ </a:t>
            </a:r>
            <a:r>
              <a:rPr lang="en-US" altLang="zh-CN" dirty="0">
                <a:solidFill>
                  <a:srgbClr val="0000FF"/>
                </a:solidFill>
              </a:rPr>
              <a:t>7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				</a:t>
            </a:r>
            <a:r>
              <a:rPr lang="en-US" altLang="zh-CN" dirty="0">
                <a:solidFill>
                  <a:srgbClr val="339933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339933"/>
                </a:solidFill>
              </a:rPr>
              <a:t>n</a:t>
            </a:r>
            <a:r>
              <a:rPr lang="en-US" altLang="zh-CN" dirty="0">
                <a:solidFill>
                  <a:srgbClr val="339933"/>
                </a:solidFill>
                <a:latin typeface="+mn-ea"/>
                <a:ea typeface="+mn-ea"/>
              </a:rPr>
              <a:t>≤</a:t>
            </a:r>
            <a:r>
              <a:rPr lang="en-US" altLang="zh-CN" dirty="0">
                <a:solidFill>
                  <a:srgbClr val="339933"/>
                </a:solidFill>
              </a:rPr>
              <a:t>9</a:t>
            </a:r>
            <a:r>
              <a:rPr lang="en-US" altLang="zh-CN" dirty="0">
                <a:solidFill>
                  <a:srgbClr val="339933"/>
                </a:solidFill>
                <a:latin typeface="宋体" panose="02010600030101010101" pitchFamily="2" charset="-122"/>
              </a:rPr>
              <a:t>)</a:t>
            </a:r>
            <a:endParaRPr lang="en-US" altLang="zh-CN" dirty="0">
              <a:solidFill>
                <a:srgbClr val="339933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输入</a:t>
            </a:r>
            <a:r>
              <a:rPr lang="en-US" altLang="zh-CN"/>
              <a:t>/</a:t>
            </a:r>
            <a:r>
              <a:rPr lang="zh-CN" altLang="en-US"/>
              <a:t>输出技术          </a:t>
            </a:r>
            <a:r>
              <a:rPr lang="zh-CN" altLang="en-US">
                <a:solidFill>
                  <a:srgbClr val="FF00FF"/>
                </a:solidFill>
              </a:rPr>
              <a:t>一、中断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620610"/>
            <a:ext cx="8445500" cy="503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 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寄存器寻址</a:t>
            </a:r>
            <a:endParaRPr lang="zh-CN" altLang="en-US" sz="2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Group 197"/>
          <p:cNvGraphicFramePr>
            <a:graphicFrameLocks noGrp="1"/>
          </p:cNvGraphicFramePr>
          <p:nvPr/>
        </p:nvGraphicFramePr>
        <p:xfrm>
          <a:off x="107380" y="1972416"/>
          <a:ext cx="8929240" cy="3313114"/>
        </p:xfrm>
        <a:graphic>
          <a:graphicData uri="http://schemas.openxmlformats.org/drawingml/2006/table">
            <a:tbl>
              <a:tblPr/>
              <a:tblGrid>
                <a:gridCol w="576262"/>
                <a:gridCol w="576263"/>
                <a:gridCol w="576262"/>
                <a:gridCol w="576263"/>
                <a:gridCol w="576262"/>
                <a:gridCol w="576263"/>
                <a:gridCol w="5471665"/>
              </a:tblGrid>
              <a:tr h="679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读写操作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90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OCW2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905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OCW3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905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ICW1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905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ICW2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ICW3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ICW4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顺序写入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OCW1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9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读出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（与写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OCW3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配合）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90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读出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OCW1 / IMR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173"/>
          <p:cNvSpPr>
            <a:spLocks noChangeShapeType="1"/>
          </p:cNvSpPr>
          <p:nvPr/>
        </p:nvSpPr>
        <p:spPr bwMode="auto">
          <a:xfrm>
            <a:off x="240226" y="2195648"/>
            <a:ext cx="33070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74"/>
          <p:cNvSpPr>
            <a:spLocks noChangeShapeType="1"/>
          </p:cNvSpPr>
          <p:nvPr/>
        </p:nvSpPr>
        <p:spPr bwMode="auto">
          <a:xfrm>
            <a:off x="802249" y="2195648"/>
            <a:ext cx="3389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75"/>
          <p:cNvSpPr>
            <a:spLocks noChangeShapeType="1"/>
          </p:cNvSpPr>
          <p:nvPr/>
        </p:nvSpPr>
        <p:spPr bwMode="auto">
          <a:xfrm>
            <a:off x="1332930" y="2186123"/>
            <a:ext cx="409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91"/>
          <p:cNvSpPr>
            <a:spLocks noChangeShapeType="1"/>
          </p:cNvSpPr>
          <p:nvPr/>
        </p:nvSpPr>
        <p:spPr bwMode="auto">
          <a:xfrm>
            <a:off x="323280" y="3701203"/>
            <a:ext cx="1296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92"/>
          <p:cNvSpPr txBox="1">
            <a:spLocks noChangeArrowheads="1"/>
          </p:cNvSpPr>
          <p:nvPr/>
        </p:nvSpPr>
        <p:spPr bwMode="auto">
          <a:xfrm>
            <a:off x="806380" y="3708463"/>
            <a:ext cx="330787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写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Line 193"/>
          <p:cNvSpPr>
            <a:spLocks noChangeShapeType="1"/>
          </p:cNvSpPr>
          <p:nvPr/>
        </p:nvSpPr>
        <p:spPr bwMode="auto">
          <a:xfrm>
            <a:off x="323280" y="4996603"/>
            <a:ext cx="1296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 Box 194"/>
          <p:cNvSpPr txBox="1">
            <a:spLocks noChangeArrowheads="1"/>
          </p:cNvSpPr>
          <p:nvPr/>
        </p:nvSpPr>
        <p:spPr bwMode="auto">
          <a:xfrm>
            <a:off x="806380" y="4993431"/>
            <a:ext cx="330787" cy="307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读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输入</a:t>
            </a:r>
            <a:r>
              <a:rPr lang="en-US" altLang="zh-CN"/>
              <a:t>/</a:t>
            </a:r>
            <a:r>
              <a:rPr lang="zh-CN" altLang="en-US"/>
              <a:t>输出技术          </a:t>
            </a:r>
            <a:r>
              <a:rPr lang="zh-CN" altLang="en-US">
                <a:solidFill>
                  <a:srgbClr val="FF00FF"/>
                </a:solidFill>
              </a:rPr>
              <a:t>一、中断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C5B93D84-87BE-4514-9293-7D5164B6320D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621443"/>
            <a:ext cx="8507412" cy="503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800">
                <a:latin typeface="Arial" panose="020B0604020202020204" pitchFamily="34" charset="0"/>
              </a:rPr>
              <a:t>8259</a:t>
            </a:r>
            <a:r>
              <a:rPr lang="zh-CN" altLang="en-US" sz="2800">
                <a:latin typeface="Arial" panose="020B0604020202020204" pitchFamily="34" charset="0"/>
              </a:rPr>
              <a:t>初始化 </a:t>
            </a:r>
            <a:r>
              <a:rPr lang="zh-CN" altLang="en-US" sz="2800" dirty="0">
                <a:latin typeface="Arial" panose="020B0604020202020204" pitchFamily="34" charset="0"/>
              </a:rPr>
              <a:t>－ </a:t>
            </a:r>
            <a:r>
              <a:rPr lang="en-US" altLang="zh-CN" sz="2800" dirty="0">
                <a:solidFill>
                  <a:srgbClr val="FF0066"/>
                </a:solidFill>
                <a:latin typeface="Arial" panose="020B0604020202020204" pitchFamily="34" charset="0"/>
              </a:rPr>
              <a:t>ICW1</a:t>
            </a:r>
            <a:r>
              <a:rPr lang="zh-CN" altLang="en-US" sz="2800" dirty="0">
                <a:solidFill>
                  <a:srgbClr val="FF0066"/>
                </a:solidFill>
                <a:latin typeface="Arial" panose="020B0604020202020204" pitchFamily="34" charset="0"/>
              </a:rPr>
              <a:t>：初始化字</a:t>
            </a:r>
            <a:endParaRPr lang="zh-CN" altLang="en-US" sz="28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11" name="Object 68"/>
          <p:cNvGraphicFramePr>
            <a:graphicFrameLocks noChangeAspect="1"/>
          </p:cNvGraphicFramePr>
          <p:nvPr/>
        </p:nvGraphicFramePr>
        <p:xfrm>
          <a:off x="5212085" y="313725"/>
          <a:ext cx="3896545" cy="613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Visio" r:id="rId1" imgW="3581400" imgH="5648325" progId="Visio.Drawing.11">
                  <p:embed/>
                </p:oleObj>
              </mc:Choice>
              <mc:Fallback>
                <p:oleObj name="Visio" r:id="rId1" imgW="3581400" imgH="5648325" progId="Visio.Drawing.11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085" y="313725"/>
                        <a:ext cx="3896545" cy="6139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6" y="1124679"/>
            <a:ext cx="5260413" cy="3184206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8359" y="4293120"/>
            <a:ext cx="5453792" cy="2376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marR="0" indent="-358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marR="0" indent="-355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marR="0" indent="-365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marR="0" indent="-355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52425" indent="-352425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GB" sz="2000" kern="0" dirty="0">
                <a:solidFill>
                  <a:schemeClr val="bg2"/>
                </a:solidFill>
                <a:ea typeface="黑体" panose="02010609060101010101" pitchFamily="2" charset="-122"/>
              </a:rPr>
              <a:t>初始化</a:t>
            </a:r>
            <a:r>
              <a:rPr lang="en-GB" altLang="zh-CN" sz="2000" kern="0" dirty="0">
                <a:solidFill>
                  <a:schemeClr val="bg2"/>
                </a:solidFill>
                <a:ea typeface="黑体" panose="02010609060101010101" pitchFamily="2" charset="-122"/>
              </a:rPr>
              <a:t>8259</a:t>
            </a:r>
            <a:r>
              <a:rPr lang="zh-CN" altLang="en-GB" sz="2000" kern="0" dirty="0">
                <a:solidFill>
                  <a:schemeClr val="bg2"/>
                </a:solidFill>
                <a:ea typeface="黑体" panose="02010609060101010101" pitchFamily="2" charset="-122"/>
              </a:rPr>
              <a:t>必须从</a:t>
            </a:r>
            <a:r>
              <a:rPr lang="en-GB" altLang="zh-CN" sz="2000" kern="0" dirty="0">
                <a:solidFill>
                  <a:schemeClr val="bg2"/>
                </a:solidFill>
                <a:ea typeface="黑体" panose="02010609060101010101" pitchFamily="2" charset="-122"/>
              </a:rPr>
              <a:t>ICW1</a:t>
            </a:r>
            <a:r>
              <a:rPr lang="zh-CN" altLang="en-GB" sz="2000" kern="0" dirty="0">
                <a:solidFill>
                  <a:schemeClr val="bg2"/>
                </a:solidFill>
                <a:ea typeface="黑体" panose="02010609060101010101" pitchFamily="2" charset="-122"/>
              </a:rPr>
              <a:t>开始：</a:t>
            </a:r>
            <a:endParaRPr lang="zh-CN" altLang="en-GB" sz="2000" kern="0" dirty="0">
              <a:solidFill>
                <a:schemeClr val="bg2"/>
              </a:solidFill>
              <a:ea typeface="黑体" panose="02010609060101010101" pitchFamily="2" charset="-122"/>
            </a:endParaRPr>
          </a:p>
          <a:p>
            <a:pPr marL="268605" indent="-268605">
              <a:spcBef>
                <a:spcPts val="600"/>
              </a:spcBef>
            </a:pPr>
            <a:r>
              <a:rPr lang="zh-CN" altLang="en-GB" sz="2000" kern="0" dirty="0">
                <a:latin typeface="Times New Roman" panose="02020603050405020304" pitchFamily="18" charset="0"/>
              </a:rPr>
              <a:t>写</a:t>
            </a:r>
            <a:r>
              <a:rPr lang="en-GB" altLang="zh-CN" sz="2000" kern="0" dirty="0">
                <a:latin typeface="Times New Roman" panose="02020603050405020304" pitchFamily="18" charset="0"/>
              </a:rPr>
              <a:t>ICW1</a:t>
            </a:r>
            <a:r>
              <a:rPr lang="zh-CN" altLang="en-GB" sz="2000" kern="0" dirty="0">
                <a:latin typeface="Times New Roman" panose="02020603050405020304" pitchFamily="18" charset="0"/>
              </a:rPr>
              <a:t>意味着重新初始化</a:t>
            </a:r>
            <a:r>
              <a:rPr lang="en-GB" altLang="zh-CN" sz="2000" kern="0" dirty="0">
                <a:latin typeface="Times New Roman" panose="02020603050405020304" pitchFamily="18" charset="0"/>
              </a:rPr>
              <a:t>8259</a:t>
            </a:r>
            <a:endParaRPr lang="en-GB" altLang="zh-CN" sz="2000" kern="0" dirty="0">
              <a:latin typeface="Times New Roman" panose="02020603050405020304" pitchFamily="18" charset="0"/>
            </a:endParaRPr>
          </a:p>
          <a:p>
            <a:pPr marL="268605" indent="-268605">
              <a:spcBef>
                <a:spcPts val="600"/>
              </a:spcBef>
            </a:pPr>
            <a:r>
              <a:rPr lang="zh-CN" altLang="en-GB" sz="2000" kern="0" dirty="0">
                <a:latin typeface="Times New Roman" panose="02020603050405020304" pitchFamily="18" charset="0"/>
              </a:rPr>
              <a:t>写入</a:t>
            </a:r>
            <a:r>
              <a:rPr lang="en-GB" altLang="zh-CN" sz="2000" kern="0" dirty="0">
                <a:latin typeface="Times New Roman" panose="02020603050405020304" pitchFamily="18" charset="0"/>
              </a:rPr>
              <a:t>ICW1</a:t>
            </a:r>
            <a:r>
              <a:rPr lang="zh-CN" altLang="en-GB" sz="2000" kern="0" dirty="0">
                <a:latin typeface="Times New Roman" panose="02020603050405020304" pitchFamily="18" charset="0"/>
              </a:rPr>
              <a:t>后，</a:t>
            </a:r>
            <a:r>
              <a:rPr lang="en-GB" altLang="zh-CN" sz="2000" kern="0" dirty="0">
                <a:latin typeface="Times New Roman" panose="02020603050405020304" pitchFamily="18" charset="0"/>
              </a:rPr>
              <a:t>8259</a:t>
            </a:r>
            <a:r>
              <a:rPr lang="zh-CN" altLang="en-GB" sz="2000" kern="0" dirty="0">
                <a:latin typeface="Times New Roman" panose="02020603050405020304" pitchFamily="18" charset="0"/>
              </a:rPr>
              <a:t>的状态如下：</a:t>
            </a:r>
            <a:endParaRPr lang="zh-CN" altLang="en-US" sz="2000" kern="0" dirty="0">
              <a:latin typeface="Times New Roman" panose="02020603050405020304" pitchFamily="18" charset="0"/>
            </a:endParaRPr>
          </a:p>
          <a:p>
            <a:pPr marL="539750" lvl="1" indent="-271780">
              <a:spcBef>
                <a:spcPts val="600"/>
              </a:spcBef>
            </a:pPr>
            <a:r>
              <a:rPr lang="zh-CN" altLang="en-GB" sz="2000" kern="0" dirty="0">
                <a:latin typeface="Times New Roman" panose="02020603050405020304" pitchFamily="18" charset="0"/>
              </a:rPr>
              <a:t>清除 </a:t>
            </a:r>
            <a:r>
              <a:rPr lang="en-GB" altLang="zh-CN" sz="2000" kern="0" dirty="0">
                <a:latin typeface="Times New Roman" panose="02020603050405020304" pitchFamily="18" charset="0"/>
              </a:rPr>
              <a:t>ISR </a:t>
            </a:r>
            <a:r>
              <a:rPr lang="zh-CN" altLang="en-GB" sz="2000" kern="0" dirty="0">
                <a:latin typeface="Times New Roman" panose="02020603050405020304" pitchFamily="18" charset="0"/>
              </a:rPr>
              <a:t>和 </a:t>
            </a:r>
            <a:r>
              <a:rPr lang="en-GB" altLang="zh-CN" sz="2000" kern="0" dirty="0">
                <a:latin typeface="Times New Roman" panose="02020603050405020304" pitchFamily="18" charset="0"/>
              </a:rPr>
              <a:t>IMR</a:t>
            </a:r>
            <a:r>
              <a:rPr lang="zh-CN" altLang="en-GB" sz="2000" kern="0" dirty="0">
                <a:latin typeface="Times New Roman" panose="02020603050405020304" pitchFamily="18" charset="0"/>
              </a:rPr>
              <a:t>（全</a:t>
            </a:r>
            <a:r>
              <a:rPr lang="en-GB" altLang="zh-CN" sz="2000" kern="0" dirty="0">
                <a:latin typeface="Times New Roman" panose="02020603050405020304" pitchFamily="18" charset="0"/>
              </a:rPr>
              <a:t>0</a:t>
            </a:r>
            <a:r>
              <a:rPr lang="zh-CN" altLang="en-GB" sz="2000" kern="0" dirty="0">
                <a:latin typeface="Times New Roman" panose="02020603050405020304" pitchFamily="18" charset="0"/>
              </a:rPr>
              <a:t>）；</a:t>
            </a:r>
            <a:endParaRPr lang="zh-CN" altLang="en-GB" sz="2000" kern="0" dirty="0">
              <a:latin typeface="Times New Roman" panose="02020603050405020304" pitchFamily="18" charset="0"/>
            </a:endParaRPr>
          </a:p>
          <a:p>
            <a:pPr marL="539750" lvl="1" indent="-271780">
              <a:spcBef>
                <a:spcPts val="600"/>
              </a:spcBef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固定</a:t>
            </a:r>
            <a:r>
              <a:rPr lang="zh-CN" altLang="en-GB" sz="20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优先级</a:t>
            </a:r>
            <a:r>
              <a:rPr lang="zh-CN" altLang="en-GB" sz="2000" kern="0" dirty="0">
                <a:latin typeface="Times New Roman" panose="02020603050405020304" pitchFamily="18" charset="0"/>
              </a:rPr>
              <a:t>：</a:t>
            </a:r>
            <a:r>
              <a:rPr lang="en-GB" altLang="zh-CN" sz="2000" kern="0" dirty="0">
                <a:latin typeface="Times New Roman" panose="02020603050405020304" pitchFamily="18" charset="0"/>
              </a:rPr>
              <a:t>IR</a:t>
            </a:r>
            <a:r>
              <a:rPr lang="en-GB" altLang="zh-CN" sz="2000" kern="0" baseline="-20000" dirty="0">
                <a:latin typeface="Times New Roman" panose="02020603050405020304" pitchFamily="18" charset="0"/>
              </a:rPr>
              <a:t>0 </a:t>
            </a:r>
            <a:r>
              <a:rPr lang="zh-CN" altLang="en-GB" sz="2000" kern="0" dirty="0">
                <a:latin typeface="Times New Roman" panose="02020603050405020304" pitchFamily="18" charset="0"/>
              </a:rPr>
              <a:t>最高，</a:t>
            </a:r>
            <a:r>
              <a:rPr lang="en-GB" altLang="zh-CN" sz="2000" kern="0" dirty="0">
                <a:latin typeface="Times New Roman" panose="02020603050405020304" pitchFamily="18" charset="0"/>
              </a:rPr>
              <a:t>IR</a:t>
            </a:r>
            <a:r>
              <a:rPr lang="en-GB" altLang="zh-CN" sz="2000" kern="0" baseline="-20000" dirty="0">
                <a:latin typeface="Times New Roman" panose="02020603050405020304" pitchFamily="18" charset="0"/>
              </a:rPr>
              <a:t>7 </a:t>
            </a:r>
            <a:r>
              <a:rPr lang="zh-CN" altLang="en-GB" sz="2000" kern="0" dirty="0">
                <a:latin typeface="Times New Roman" panose="02020603050405020304" pitchFamily="18" charset="0"/>
              </a:rPr>
              <a:t>最低；</a:t>
            </a:r>
            <a:endParaRPr lang="zh-CN" altLang="en-GB" sz="2000" kern="0" dirty="0">
              <a:latin typeface="Times New Roman" panose="02020603050405020304" pitchFamily="18" charset="0"/>
            </a:endParaRPr>
          </a:p>
          <a:p>
            <a:pPr marL="539750" lvl="1" indent="-271780">
              <a:spcBef>
                <a:spcPts val="600"/>
              </a:spcBef>
            </a:pPr>
            <a:r>
              <a:rPr lang="zh-CN" altLang="en-GB" sz="20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一般屏蔽</a:t>
            </a:r>
            <a:r>
              <a:rPr lang="zh-CN" altLang="en-US" sz="2000" kern="0" dirty="0">
                <a:latin typeface="Times New Roman" panose="02020603050405020304" pitchFamily="18" charset="0"/>
              </a:rPr>
              <a:t>、</a:t>
            </a:r>
            <a:r>
              <a:rPr lang="zh-CN" altLang="en-GB" sz="20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非自动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EOI</a:t>
            </a:r>
            <a:endParaRPr lang="zh-CN" altLang="en-US" sz="2000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251400" y="4261250"/>
            <a:ext cx="439261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表格 26"/>
          <p:cNvGraphicFramePr>
            <a:graphicFrameLocks noGrp="1"/>
          </p:cNvGraphicFramePr>
          <p:nvPr/>
        </p:nvGraphicFramePr>
        <p:xfrm>
          <a:off x="819476" y="980660"/>
          <a:ext cx="45075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442"/>
                <a:gridCol w="563442"/>
                <a:gridCol w="563442"/>
                <a:gridCol w="563442"/>
                <a:gridCol w="563442"/>
                <a:gridCol w="563442"/>
                <a:gridCol w="563442"/>
                <a:gridCol w="5634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 bwMode="auto">
          <a:xfrm>
            <a:off x="5436119" y="1044903"/>
            <a:ext cx="81624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13H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 dirty="0"/>
              <a:t>、</a:t>
            </a:r>
            <a:r>
              <a:rPr lang="en-US" altLang="zh-CN" dirty="0"/>
              <a:t>8253 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38"/>
            <a:ext cx="8362950" cy="5309872"/>
          </a:xfrm>
        </p:spPr>
        <p:txBody>
          <a:bodyPr/>
          <a:lstStyle/>
          <a:p>
            <a:r>
              <a:rPr lang="zh-CN" altLang="en-US" dirty="0"/>
              <a:t>给定地址范围，</a:t>
            </a:r>
            <a:br>
              <a:rPr lang="zh-CN" altLang="en-US" dirty="0"/>
            </a:br>
            <a:r>
              <a:rPr lang="zh-CN" altLang="en-US" dirty="0"/>
              <a:t>设计</a:t>
            </a:r>
            <a:r>
              <a:rPr lang="en-US" altLang="zh-CN" dirty="0"/>
              <a:t>8255</a:t>
            </a:r>
            <a:r>
              <a:rPr lang="zh-CN" altLang="en-US" dirty="0"/>
              <a:t>与</a:t>
            </a:r>
            <a:r>
              <a:rPr lang="en-US" altLang="zh-CN" dirty="0"/>
              <a:t>8086/8088</a:t>
            </a:r>
            <a:r>
              <a:rPr lang="zh-CN" altLang="en-US" dirty="0"/>
              <a:t>总线的连接电路。</a:t>
            </a:r>
            <a:endParaRPr lang="zh-CN" altLang="en-US" dirty="0"/>
          </a:p>
          <a:p>
            <a:r>
              <a:rPr lang="zh-CN" altLang="en-US" dirty="0"/>
              <a:t>利用</a:t>
            </a:r>
            <a:r>
              <a:rPr lang="en-US" altLang="zh-CN" dirty="0"/>
              <a:t>8255</a:t>
            </a:r>
            <a:r>
              <a:rPr lang="zh-CN" altLang="en-US" dirty="0"/>
              <a:t>方式</a:t>
            </a:r>
            <a:r>
              <a:rPr lang="en-US" altLang="zh-CN" dirty="0"/>
              <a:t>0</a:t>
            </a:r>
            <a:r>
              <a:rPr lang="zh-CN" altLang="en-US" dirty="0"/>
              <a:t>连接某外设</a:t>
            </a:r>
            <a:br>
              <a:rPr lang="en-US" altLang="zh-CN" dirty="0"/>
            </a:br>
            <a:r>
              <a:rPr lang="en-US" altLang="zh-CN" dirty="0">
                <a:latin typeface="+mn-ea"/>
              </a:rPr>
              <a:t>(</a:t>
            </a:r>
            <a:r>
              <a:rPr lang="zh-CN" altLang="en-US" dirty="0"/>
              <a:t>发光二极管、开关、</a:t>
            </a:r>
            <a:r>
              <a:rPr lang="en-US" altLang="zh-CN" dirty="0"/>
              <a:t>DAC</a:t>
            </a:r>
            <a:r>
              <a:rPr lang="zh-CN" altLang="en-US" dirty="0"/>
              <a:t>、</a:t>
            </a:r>
            <a:r>
              <a:rPr lang="en-US" altLang="zh-CN" dirty="0"/>
              <a:t>ADC</a:t>
            </a:r>
            <a:r>
              <a:rPr lang="en-US" altLang="zh-CN" dirty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r>
              <a:rPr lang="zh-CN" altLang="en-US" dirty="0"/>
              <a:t>用</a:t>
            </a:r>
            <a:r>
              <a:rPr lang="en-US" altLang="zh-CN" dirty="0"/>
              <a:t>8086</a:t>
            </a:r>
            <a:r>
              <a:rPr lang="zh-CN" altLang="en-US" dirty="0"/>
              <a:t>汇编语言编写</a:t>
            </a:r>
            <a:r>
              <a:rPr lang="en-US" altLang="zh-CN" dirty="0"/>
              <a:t>8255</a:t>
            </a:r>
            <a:r>
              <a:rPr lang="zh-CN" altLang="en-US" dirty="0"/>
              <a:t>初始化程序，</a:t>
            </a:r>
            <a:br>
              <a:rPr lang="zh-CN" altLang="en-US" dirty="0"/>
            </a:br>
            <a:r>
              <a:rPr lang="zh-CN" altLang="en-US" dirty="0"/>
              <a:t>以及控制外设的程序。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结合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黑体" panose="02010609060101010101" pitchFamily="2" charset="-122"/>
              </a:rPr>
              <a:t>第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黑体" panose="02010609060101010101" pitchFamily="2" charset="-122"/>
              </a:rPr>
              <a:t>章</a:t>
            </a:r>
            <a:r>
              <a:rPr lang="zh-CN" altLang="en-US" dirty="0"/>
              <a:t>的内容：</a:t>
            </a:r>
            <a:endParaRPr lang="en-US" altLang="zh-CN" dirty="0"/>
          </a:p>
          <a:p>
            <a:r>
              <a:rPr lang="zh-CN" altLang="en-US" dirty="0"/>
              <a:t>数码管、按键</a:t>
            </a:r>
            <a:endParaRPr lang="en-US" altLang="zh-CN" dirty="0"/>
          </a:p>
          <a:p>
            <a:r>
              <a:rPr lang="zh-CN" altLang="en-US" dirty="0"/>
              <a:t>光电隔离器件</a:t>
            </a:r>
            <a:endParaRPr lang="en-US" altLang="zh-CN" dirty="0"/>
          </a:p>
          <a:p>
            <a:r>
              <a:rPr lang="en-US" altLang="zh-CN" dirty="0"/>
              <a:t>D/A</a:t>
            </a:r>
            <a:r>
              <a:rPr lang="zh-CN" altLang="en-US" dirty="0"/>
              <a:t>、</a:t>
            </a:r>
            <a:r>
              <a:rPr lang="en-US" altLang="zh-CN" dirty="0"/>
              <a:t>A/D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 bwMode="auto">
          <a:xfrm>
            <a:off x="590550" y="547662"/>
            <a:ext cx="82296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olidFill>
                  <a:srgbClr val="FF6600"/>
                </a:solidFill>
              </a:rPr>
              <a:t>8255</a:t>
            </a:r>
            <a:endParaRPr lang="zh-CN" altLang="en-US" kern="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 dirty="0"/>
              <a:t>、</a:t>
            </a:r>
            <a:r>
              <a:rPr lang="en-US" altLang="zh-CN" dirty="0"/>
              <a:t>8253 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620688"/>
            <a:ext cx="7272808" cy="608491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口</a:t>
            </a:r>
            <a:endParaRPr lang="en-US" altLang="zh-CN">
              <a:solidFill>
                <a:srgbClr val="FF0000"/>
              </a:solidFill>
              <a:latin typeface="+mj-lt"/>
              <a:ea typeface="黑体" panose="02010609060101010101" pitchFamily="2" charset="-122"/>
            </a:endParaRPr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0 </a:t>
            </a:r>
            <a:r>
              <a:rPr lang="zh-CN" altLang="en-US"/>
              <a:t>：输入、输出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1 </a:t>
            </a:r>
            <a:r>
              <a:rPr lang="zh-CN" altLang="en-US"/>
              <a:t>：输入、输出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2 </a:t>
            </a:r>
            <a:r>
              <a:rPr lang="zh-CN" altLang="en-US"/>
              <a:t>：双向</a:t>
            </a:r>
            <a:endParaRPr lang="en-US" altLang="zh-CN"/>
          </a:p>
          <a:p>
            <a:pPr>
              <a:spcBef>
                <a:spcPts val="200"/>
              </a:spcBef>
            </a:pPr>
            <a:r>
              <a:rPr lang="en-US" altLang="zh-CN">
                <a:solidFill>
                  <a:srgbClr val="FF00FF"/>
                </a:solidFill>
              </a:rPr>
              <a:t>PC</a:t>
            </a:r>
            <a:r>
              <a:rPr lang="en-US" altLang="zh-CN" baseline="-25000">
                <a:solidFill>
                  <a:srgbClr val="FF00FF"/>
                </a:solidFill>
              </a:rPr>
              <a:t>4</a:t>
            </a:r>
            <a:r>
              <a:rPr lang="zh-CN" altLang="en-US">
                <a:solidFill>
                  <a:srgbClr val="FF00FF"/>
                </a:solidFill>
              </a:rPr>
              <a:t>～</a:t>
            </a:r>
            <a:r>
              <a:rPr lang="en-US" altLang="zh-CN">
                <a:solidFill>
                  <a:srgbClr val="FF00FF"/>
                </a:solidFill>
              </a:rPr>
              <a:t>PC</a:t>
            </a:r>
            <a:r>
              <a:rPr lang="en-US" altLang="zh-CN" baseline="-25000">
                <a:solidFill>
                  <a:srgbClr val="FF00FF"/>
                </a:solidFill>
              </a:rPr>
              <a:t>7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0</a:t>
            </a:r>
            <a:r>
              <a:rPr lang="zh-CN" altLang="en-US"/>
              <a:t> ：输入、输出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en-US" altLang="zh-CN"/>
              <a:t>PC</a:t>
            </a:r>
            <a:r>
              <a:rPr lang="en-US" altLang="zh-CN" baseline="-25000"/>
              <a:t>3</a:t>
            </a:r>
            <a:r>
              <a:rPr lang="zh-CN" altLang="en-US"/>
              <a:t>～</a:t>
            </a:r>
            <a:r>
              <a:rPr lang="en-US" altLang="zh-CN"/>
              <a:t>PC</a:t>
            </a:r>
            <a:r>
              <a:rPr lang="en-US" altLang="zh-CN" baseline="-25000"/>
              <a:t>7</a:t>
            </a:r>
            <a:r>
              <a:rPr lang="zh-CN" altLang="en-US"/>
              <a:t>借给方式</a:t>
            </a:r>
            <a:r>
              <a:rPr lang="en-US" altLang="zh-CN"/>
              <a:t>1/</a:t>
            </a:r>
            <a:r>
              <a:rPr lang="zh-CN" altLang="en-US"/>
              <a:t>方式</a:t>
            </a:r>
            <a:r>
              <a:rPr lang="en-US" altLang="zh-CN"/>
              <a:t>2</a:t>
            </a:r>
            <a:r>
              <a:rPr lang="zh-CN" altLang="en-US"/>
              <a:t>下的</a:t>
            </a:r>
            <a:r>
              <a:rPr lang="en-US" altLang="zh-CN"/>
              <a:t>A</a:t>
            </a:r>
            <a:r>
              <a:rPr lang="zh-CN" altLang="en-US"/>
              <a:t>口</a:t>
            </a:r>
            <a:endParaRPr lang="en-US" altLang="zh-CN"/>
          </a:p>
          <a:p>
            <a:pPr>
              <a:spcBef>
                <a:spcPts val="200"/>
              </a:spcBef>
            </a:pPr>
            <a:r>
              <a:rPr lang="en-US" altLang="zh-CN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B</a:t>
            </a:r>
            <a:r>
              <a:rPr lang="zh-CN" altLang="en-US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口</a:t>
            </a:r>
            <a:endParaRPr lang="en-US" altLang="zh-CN">
              <a:solidFill>
                <a:srgbClr val="FF0000"/>
              </a:solidFill>
              <a:latin typeface="+mj-lt"/>
              <a:ea typeface="黑体" panose="02010609060101010101" pitchFamily="2" charset="-122"/>
            </a:endParaRPr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0</a:t>
            </a:r>
            <a:r>
              <a:rPr lang="zh-CN" altLang="en-US"/>
              <a:t> ：输入、输出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1</a:t>
            </a:r>
            <a:r>
              <a:rPr lang="zh-CN" altLang="en-US"/>
              <a:t> ：输入、输出</a:t>
            </a:r>
            <a:endParaRPr lang="en-US" altLang="zh-CN"/>
          </a:p>
          <a:p>
            <a:pPr>
              <a:spcBef>
                <a:spcPts val="200"/>
              </a:spcBef>
            </a:pPr>
            <a:r>
              <a:rPr lang="en-US" altLang="zh-CN">
                <a:solidFill>
                  <a:srgbClr val="FF00FF"/>
                </a:solidFill>
              </a:rPr>
              <a:t>PC</a:t>
            </a:r>
            <a:r>
              <a:rPr lang="en-US" altLang="zh-CN" baseline="-25000">
                <a:solidFill>
                  <a:srgbClr val="FF00FF"/>
                </a:solidFill>
              </a:rPr>
              <a:t>0</a:t>
            </a:r>
            <a:r>
              <a:rPr lang="zh-CN" altLang="en-US">
                <a:solidFill>
                  <a:srgbClr val="FF00FF"/>
                </a:solidFill>
              </a:rPr>
              <a:t>～</a:t>
            </a:r>
            <a:r>
              <a:rPr lang="en-US" altLang="zh-CN">
                <a:solidFill>
                  <a:srgbClr val="FF00FF"/>
                </a:solidFill>
              </a:rPr>
              <a:t>PC</a:t>
            </a:r>
            <a:r>
              <a:rPr lang="en-US" altLang="zh-CN" baseline="-25000">
                <a:solidFill>
                  <a:srgbClr val="FF00FF"/>
                </a:solidFill>
              </a:rPr>
              <a:t>3</a:t>
            </a:r>
            <a:endParaRPr lang="en-US" altLang="zh-CN" baseline="-25000">
              <a:solidFill>
                <a:srgbClr val="FF00FF"/>
              </a:solidFill>
            </a:endParaRPr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0</a:t>
            </a:r>
            <a:r>
              <a:rPr lang="zh-CN" altLang="en-US"/>
              <a:t> ：输入、输出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en-US" altLang="zh-CN"/>
              <a:t>PC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PC</a:t>
            </a:r>
            <a:r>
              <a:rPr lang="en-US" altLang="zh-CN" baseline="-25000"/>
              <a:t>2</a:t>
            </a:r>
            <a:r>
              <a:rPr lang="zh-CN" altLang="en-US"/>
              <a:t>借给方式</a:t>
            </a:r>
            <a:r>
              <a:rPr lang="en-US" altLang="zh-CN"/>
              <a:t>1</a:t>
            </a:r>
            <a:r>
              <a:rPr lang="zh-CN" altLang="en-US"/>
              <a:t>下的</a:t>
            </a:r>
            <a:r>
              <a:rPr lang="en-US" altLang="zh-CN"/>
              <a:t>B</a:t>
            </a:r>
            <a:r>
              <a:rPr lang="zh-CN" altLang="en-US"/>
              <a:t>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 bwMode="auto">
          <a:xfrm>
            <a:off x="611560" y="623193"/>
            <a:ext cx="134684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>
                <a:solidFill>
                  <a:srgbClr val="FF6600"/>
                </a:solidFill>
              </a:rPr>
              <a:t>8255</a:t>
            </a:r>
            <a:r>
              <a:rPr lang="zh-CN" altLang="en-US" kern="0">
                <a:solidFill>
                  <a:srgbClr val="FF6600"/>
                </a:solidFill>
              </a:rPr>
              <a:t>：</a:t>
            </a:r>
            <a:endParaRPr lang="zh-CN" altLang="en-US" kern="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/>
              <a:t>、</a:t>
            </a:r>
            <a:r>
              <a:rPr lang="en-US" altLang="zh-CN"/>
              <a:t>8253 </a:t>
            </a:r>
            <a:r>
              <a:rPr lang="zh-CN" altLang="en-US"/>
              <a:t>应用                   </a:t>
            </a:r>
            <a:r>
              <a:rPr lang="zh-CN" altLang="en-US">
                <a:solidFill>
                  <a:srgbClr val="FF00FF"/>
                </a:solidFill>
              </a:rPr>
              <a:t>例</a:t>
            </a:r>
            <a:r>
              <a:rPr lang="en-US" altLang="zh-CN">
                <a:solidFill>
                  <a:srgbClr val="FF00FF"/>
                </a:solidFill>
              </a:rPr>
              <a:t>-1</a:t>
            </a:r>
            <a:endParaRPr lang="zh-CN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1" y="568325"/>
                <a:ext cx="8907733" cy="3705097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/>
                  <a:t>12</a:t>
                </a:r>
                <a:r>
                  <a:rPr lang="zh-CN" altLang="en-US" sz="2400" dirty="0"/>
                  <a:t>位</a:t>
                </a:r>
                <a:r>
                  <a:rPr lang="en-US" altLang="zh-CN" sz="2400" dirty="0"/>
                  <a:t>A/D</a:t>
                </a:r>
                <a:r>
                  <a:rPr lang="zh-CN" altLang="en-US" sz="2400" dirty="0"/>
                  <a:t>变换器</a:t>
                </a:r>
                <a:r>
                  <a:rPr lang="en-US" altLang="zh-CN" sz="2400" dirty="0">
                    <a:latin typeface="+mn-ea"/>
                  </a:rPr>
                  <a:t>(</a:t>
                </a:r>
                <a:r>
                  <a:rPr lang="zh-CN" altLang="en-US" sz="2400" dirty="0"/>
                  <a:t>比如</a:t>
                </a:r>
                <a:r>
                  <a:rPr lang="en-US" altLang="zh-CN" sz="2400" dirty="0"/>
                  <a:t>AD574</a:t>
                </a:r>
                <a:r>
                  <a:rPr lang="en-US" altLang="zh-CN" sz="2400" dirty="0">
                    <a:latin typeface="+mn-ea"/>
                  </a:rPr>
                  <a:t>)</a:t>
                </a:r>
                <a:r>
                  <a:rPr lang="zh-CN" altLang="en-US" sz="2400" dirty="0"/>
                  <a:t>的工作时序图如图所示。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="1" i="0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zh-CN" altLang="en-US" sz="2400" dirty="0"/>
                  <a:t>引脚送一个宽度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≥</a:t>
                </a:r>
                <a:r>
                  <a:rPr lang="en-US" altLang="zh-CN" sz="2400" dirty="0"/>
                  <a:t>1μs</a:t>
                </a:r>
                <a:r>
                  <a:rPr lang="zh-CN" altLang="en-US" sz="2400" dirty="0"/>
                  <a:t>的负脉冲，则</a:t>
                </a:r>
                <a:r>
                  <a:rPr lang="en-US" altLang="zh-CN" sz="2400" dirty="0"/>
                  <a:t>A/D</a:t>
                </a:r>
                <a:r>
                  <a:rPr lang="zh-CN" altLang="en-US" sz="2400" dirty="0"/>
                  <a:t>变换器开始工作，</a:t>
                </a:r>
                <a:r>
                  <a:rPr lang="en-US" altLang="zh-CN" sz="2400" dirty="0"/>
                  <a:t> STS</a:t>
                </a:r>
                <a:r>
                  <a:rPr lang="zh-CN" altLang="en-US" sz="2400" dirty="0"/>
                  <a:t>信号变为高电平，将输入的模拟电压转换成</a:t>
                </a:r>
                <a:r>
                  <a:rPr lang="en-US" altLang="zh-CN" sz="2400" dirty="0"/>
                  <a:t>12</a:t>
                </a:r>
                <a:r>
                  <a:rPr lang="zh-CN" altLang="en-US" sz="2400" dirty="0"/>
                  <a:t>位的数字量；当变换结束，其</a:t>
                </a:r>
                <a:r>
                  <a:rPr lang="en-US" altLang="zh-CN" sz="2400" dirty="0"/>
                  <a:t>STS</a:t>
                </a:r>
                <a:r>
                  <a:rPr lang="zh-CN" altLang="en-US" sz="2400" dirty="0"/>
                  <a:t>信号变低，即可通过</a:t>
                </a:r>
                <a:r>
                  <a:rPr lang="en-US" altLang="zh-CN" sz="2400" dirty="0"/>
                  <a:t>D</a:t>
                </a:r>
                <a:r>
                  <a:rPr lang="en-US" altLang="zh-CN" sz="2400" baseline="-25000" dirty="0"/>
                  <a:t>0</a:t>
                </a:r>
                <a:r>
                  <a:rPr lang="zh-CN" altLang="en-US" sz="2400" dirty="0"/>
                  <a:t>～</a:t>
                </a:r>
                <a:r>
                  <a:rPr lang="en-US" altLang="zh-CN" sz="2400" dirty="0"/>
                  <a:t>D</a:t>
                </a:r>
                <a:r>
                  <a:rPr lang="en-US" altLang="zh-CN" sz="2400" baseline="-25000" dirty="0"/>
                  <a:t>11</a:t>
                </a:r>
                <a:r>
                  <a:rPr lang="zh-CN" altLang="en-US" sz="2400" dirty="0"/>
                  <a:t>读取变换结果。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将图中的</a:t>
                </a:r>
                <a:r>
                  <a:rPr lang="en-US" altLang="zh-CN" sz="2400" dirty="0"/>
                  <a:t>A/D</a:t>
                </a:r>
                <a:r>
                  <a:rPr lang="zh-CN" altLang="en-US" sz="2400" dirty="0"/>
                  <a:t>变换器与</a:t>
                </a:r>
                <a:r>
                  <a:rPr lang="en-US" altLang="zh-CN" sz="2400" dirty="0"/>
                  <a:t>8255</a:t>
                </a:r>
                <a:r>
                  <a:rPr lang="zh-CN" altLang="en-US" sz="2400" dirty="0"/>
                  <a:t>相连接，并将</a:t>
                </a:r>
                <a:r>
                  <a:rPr lang="en-US" altLang="zh-CN" sz="2400" dirty="0"/>
                  <a:t>8255</a:t>
                </a:r>
                <a:r>
                  <a:rPr lang="zh-CN" altLang="en-US" sz="2400" dirty="0"/>
                  <a:t>连接至</a:t>
                </a:r>
                <a:r>
                  <a:rPr lang="en-US" altLang="zh-CN" sz="2400" dirty="0"/>
                  <a:t>8088</a:t>
                </a:r>
                <a:r>
                  <a:rPr lang="zh-CN" altLang="en-US" sz="2400" dirty="0"/>
                  <a:t>总线，可用的接口地址范围为 </a:t>
                </a:r>
                <a:r>
                  <a:rPr lang="en-US" altLang="zh-CN" sz="2400" dirty="0"/>
                  <a:t>0060H</a:t>
                </a:r>
                <a:r>
                  <a:rPr lang="zh-CN" altLang="en-US" sz="2400" dirty="0"/>
                  <a:t>～</a:t>
                </a:r>
                <a:r>
                  <a:rPr lang="en-US" altLang="zh-CN" sz="2400" dirty="0"/>
                  <a:t>0063H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）设计电路，并编写</a:t>
                </a:r>
                <a:r>
                  <a:rPr lang="en-US" altLang="zh-CN" sz="2400" dirty="0"/>
                  <a:t>8255</a:t>
                </a:r>
                <a:r>
                  <a:rPr lang="zh-CN" altLang="en-US" sz="2400" dirty="0"/>
                  <a:t>初始化程序。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）编写</a:t>
                </a:r>
                <a:r>
                  <a:rPr lang="en-US" altLang="zh-CN" sz="2400" dirty="0"/>
                  <a:t>8088</a:t>
                </a:r>
                <a:r>
                  <a:rPr lang="zh-CN" altLang="en-US" sz="2400" dirty="0"/>
                  <a:t>汇编语言程序，通过</a:t>
                </a:r>
                <a:r>
                  <a:rPr lang="en-US" altLang="zh-CN" sz="2400" dirty="0"/>
                  <a:t>8255</a:t>
                </a:r>
                <a:r>
                  <a:rPr lang="zh-CN" altLang="en-US" sz="2400" dirty="0"/>
                  <a:t>控制</a:t>
                </a:r>
                <a:r>
                  <a:rPr lang="en-US" altLang="zh-CN" sz="2400" dirty="0"/>
                  <a:t>A/D</a:t>
                </a:r>
                <a:r>
                  <a:rPr lang="zh-CN" altLang="en-US" sz="2400" dirty="0"/>
                  <a:t>变换器变换一次数据，将数据存储在</a:t>
                </a:r>
                <a:r>
                  <a:rPr lang="en-US" altLang="zh-CN" sz="2400" dirty="0"/>
                  <a:t>DATA</a:t>
                </a:r>
                <a:r>
                  <a:rPr lang="zh-CN" altLang="en-US" sz="2400" dirty="0"/>
                  <a:t>开始连续两个字节的内存单元中。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1" y="568325"/>
                <a:ext cx="8907733" cy="3705097"/>
              </a:xfrm>
              <a:blipFill rotWithShape="1">
                <a:blip r:embed="rId1"/>
                <a:stretch>
                  <a:fillRect l="-5" r="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4098543"/>
            <a:ext cx="4832604" cy="26990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05" y="4044823"/>
            <a:ext cx="3872484" cy="22448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ct 8"/>
          <p:cNvGraphicFramePr>
            <a:graphicFrameLocks noChangeAspect="1"/>
          </p:cNvGraphicFramePr>
          <p:nvPr/>
        </p:nvGraphicFramePr>
        <p:xfrm>
          <a:off x="-180528" y="476548"/>
          <a:ext cx="7920038" cy="573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Visio" r:id="rId1" imgW="4076700" imgH="2952750" progId="Visio.Drawing.11">
                  <p:embed/>
                </p:oleObj>
              </mc:Choice>
              <mc:Fallback>
                <p:oleObj name="Visio" r:id="rId1" imgW="4076700" imgH="295275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528" y="476548"/>
                        <a:ext cx="7920038" cy="573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/>
              <a:t>、</a:t>
            </a:r>
            <a:r>
              <a:rPr lang="en-US" altLang="zh-CN"/>
              <a:t>8253 </a:t>
            </a:r>
            <a:r>
              <a:rPr lang="zh-CN" altLang="en-US"/>
              <a:t>应用                   </a:t>
            </a:r>
            <a:r>
              <a:rPr lang="zh-CN" altLang="en-US">
                <a:solidFill>
                  <a:srgbClr val="FF00FF"/>
                </a:solidFill>
              </a:rPr>
              <a:t>例</a:t>
            </a:r>
            <a:r>
              <a:rPr lang="en-US" altLang="zh-CN">
                <a:solidFill>
                  <a:srgbClr val="FF00FF"/>
                </a:solidFill>
              </a:rPr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97" name="内容占位符 2"/>
          <p:cNvSpPr>
            <a:spLocks noGrp="1"/>
          </p:cNvSpPr>
          <p:nvPr>
            <p:ph idx="1"/>
          </p:nvPr>
        </p:nvSpPr>
        <p:spPr>
          <a:xfrm>
            <a:off x="6186763" y="4535880"/>
            <a:ext cx="2520280" cy="1920180"/>
          </a:xfrm>
          <a:solidFill>
            <a:srgbClr val="E7FFFF"/>
          </a:solidFill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lvl="0" indent="0" algn="just" defTabSz="386080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DX,0063H</a:t>
            </a:r>
            <a:endParaRPr lang="en-US" altLang="zh-CN" sz="200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lvl="0" indent="0" algn="just" defTabSz="386080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AL,1</a:t>
            </a:r>
            <a:r>
              <a:rPr lang="en-US" altLang="zh-CN" sz="2000" b="0" kern="1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0011</a:t>
            </a:r>
            <a:r>
              <a:rPr lang="en-US" altLang="zh-CN" sz="2000" b="0" kern="120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</a:t>
            </a: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endParaRPr lang="en-US" altLang="zh-CN" sz="200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lvl="0" indent="0" algn="just" defTabSz="386080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 DX,AL</a:t>
            </a:r>
            <a:endParaRPr lang="en-US" altLang="zh-CN" sz="200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lvl="0" indent="0" algn="just" defTabSz="386080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DX,0062H</a:t>
            </a:r>
            <a:endParaRPr lang="en-US" altLang="zh-CN" sz="200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lvl="0" indent="0" algn="just" defTabSz="386080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AL,1</a:t>
            </a:r>
            <a:endParaRPr lang="en-US" altLang="zh-CN" sz="2000" b="0" kern="1200" dirty="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lvl="0" indent="0" algn="just" defTabSz="386080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 DX,AL</a:t>
            </a:r>
            <a:endParaRPr lang="zh-CN" altLang="en-US" sz="2000" b="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8385" y="2799060"/>
            <a:ext cx="504825" cy="3116263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70000"/>
              </a:lnSpc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7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8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8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r">
              <a:lnSpc>
                <a:spcPct val="8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0" name="Group 14"/>
          <p:cNvGrpSpPr/>
          <p:nvPr/>
        </p:nvGrpSpPr>
        <p:grpSpPr bwMode="auto">
          <a:xfrm>
            <a:off x="68459" y="3640435"/>
            <a:ext cx="265363" cy="1784350"/>
            <a:chOff x="192" y="2248"/>
            <a:chExt cx="352" cy="1124"/>
          </a:xfrm>
        </p:grpSpPr>
        <p:sp>
          <p:nvSpPr>
            <p:cNvPr id="101" name="Line 11"/>
            <p:cNvSpPr>
              <a:spLocks noChangeShapeType="1"/>
            </p:cNvSpPr>
            <p:nvPr/>
          </p:nvSpPr>
          <p:spPr bwMode="auto">
            <a:xfrm flipH="1">
              <a:off x="192" y="2248"/>
              <a:ext cx="3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12"/>
            <p:cNvSpPr>
              <a:spLocks noChangeShapeType="1"/>
            </p:cNvSpPr>
            <p:nvPr/>
          </p:nvSpPr>
          <p:spPr bwMode="auto">
            <a:xfrm flipH="1">
              <a:off x="196" y="2788"/>
              <a:ext cx="3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" name="Line 13"/>
            <p:cNvSpPr>
              <a:spLocks noChangeShapeType="1"/>
            </p:cNvSpPr>
            <p:nvPr/>
          </p:nvSpPr>
          <p:spPr bwMode="auto">
            <a:xfrm flipH="1">
              <a:off x="192" y="3372"/>
              <a:ext cx="3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4" name="Text Box 16"/>
          <p:cNvSpPr txBox="1">
            <a:spLocks noChangeArrowheads="1"/>
          </p:cNvSpPr>
          <p:nvPr/>
        </p:nvSpPr>
        <p:spPr bwMode="auto">
          <a:xfrm>
            <a:off x="2484885" y="4437360"/>
            <a:ext cx="2159000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0060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0063H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3" name="Text Box 26"/>
          <p:cNvSpPr txBox="1">
            <a:spLocks noChangeArrowheads="1"/>
          </p:cNvSpPr>
          <p:nvPr/>
        </p:nvSpPr>
        <p:spPr bwMode="auto">
          <a:xfrm>
            <a:off x="3130997" y="2995910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8000"/>
                </a:solidFill>
                <a:ea typeface="宋体" panose="02010600030101010101" pitchFamily="2" charset="-122"/>
              </a:rPr>
              <a:t>方式</a:t>
            </a: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114" name="Line 27"/>
          <p:cNvSpPr>
            <a:spLocks noChangeShapeType="1"/>
          </p:cNvSpPr>
          <p:nvPr/>
        </p:nvSpPr>
        <p:spPr bwMode="auto">
          <a:xfrm flipH="1" flipV="1">
            <a:off x="2627760" y="3932535"/>
            <a:ext cx="144462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 bwMode="auto">
          <a:xfrm>
            <a:off x="3347864" y="5016277"/>
            <a:ext cx="2656496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8255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初始化程序：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116" name="内容占位符 2"/>
          <p:cNvSpPr txBox="1"/>
          <p:nvPr/>
        </p:nvSpPr>
        <p:spPr bwMode="auto">
          <a:xfrm>
            <a:off x="3484599" y="5603980"/>
            <a:ext cx="2520280" cy="7089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9933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50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 algn="just" defTabSz="386080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AL,</a:t>
            </a:r>
            <a:r>
              <a:rPr lang="en-US" altLang="zh-CN" sz="2000" b="0" kern="1200" dirty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000" b="0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000" b="0" kern="1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endParaRPr lang="en-US" altLang="zh-CN" sz="2000" b="0" kern="1200" dirty="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algn="just" defTabSz="386080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 DX,AL</a:t>
            </a:r>
            <a:endParaRPr lang="zh-CN" altLang="en-US" sz="2000" b="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4" name="左大括号 93"/>
          <p:cNvSpPr/>
          <p:nvPr/>
        </p:nvSpPr>
        <p:spPr bwMode="auto">
          <a:xfrm>
            <a:off x="6004879" y="5519955"/>
            <a:ext cx="228800" cy="876955"/>
          </a:xfrm>
          <a:prstGeom prst="leftBrace">
            <a:avLst>
              <a:gd name="adj1" fmla="val 23887"/>
              <a:gd name="adj2" fmla="val 50000"/>
            </a:avLst>
          </a:prstGeom>
          <a:noFill/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 uiExpand="1" build="p"/>
      <p:bldP spid="115" grpId="0"/>
      <p:bldP spid="116" grpId="0" animBg="1" uiExpand="1" build="p"/>
      <p:bldP spid="9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/>
              <a:t>、</a:t>
            </a:r>
            <a:r>
              <a:rPr lang="en-US" altLang="zh-CN"/>
              <a:t>8253 </a:t>
            </a:r>
            <a:r>
              <a:rPr lang="zh-CN" altLang="en-US"/>
              <a:t>应用                   </a:t>
            </a:r>
            <a:r>
              <a:rPr lang="zh-CN" altLang="en-US">
                <a:solidFill>
                  <a:srgbClr val="FF00FF"/>
                </a:solidFill>
              </a:rPr>
              <a:t>例</a:t>
            </a:r>
            <a:r>
              <a:rPr lang="en-US" altLang="zh-CN">
                <a:solidFill>
                  <a:srgbClr val="FF00FF"/>
                </a:solidFill>
              </a:rPr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21" name="内容占位符 2"/>
          <p:cNvSpPr txBox="1"/>
          <p:nvPr/>
        </p:nvSpPr>
        <p:spPr bwMode="auto">
          <a:xfrm>
            <a:off x="467545" y="694926"/>
            <a:ext cx="5556446" cy="58304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MOV  DX,SEG DATA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;DATA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为变量名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MOV  DS,DX</a:t>
            </a:r>
            <a:endParaRPr lang="en-US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MOV  SI,OFFSET DATA</a:t>
            </a:r>
            <a:endParaRPr lang="en-US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ACQUQ: MOV  DX,0062H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;C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口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MOV  AL,00H</a:t>
            </a:r>
            <a:endParaRPr lang="en-US" altLang="zh-CN" sz="2000" b="0" kern="0" dirty="0">
              <a:solidFill>
                <a:srgbClr val="CC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OUT  DX,AL</a:t>
            </a:r>
            <a:endParaRPr lang="en-US" altLang="zh-CN" sz="2000" b="0" kern="0" dirty="0">
              <a:solidFill>
                <a:srgbClr val="CC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CALL Delay1us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延时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1us</a:t>
            </a:r>
            <a:endParaRPr lang="en-US" altLang="zh-CN" sz="2000" b="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MOV  AL,01H</a:t>
            </a:r>
            <a:endParaRPr lang="en-US" altLang="zh-CN" sz="2000" b="0" kern="0" dirty="0">
              <a:solidFill>
                <a:srgbClr val="CC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OUT  DX,AL</a:t>
            </a:r>
            <a:endParaRPr lang="en-US" altLang="zh-CN" sz="2000" b="0" kern="0" dirty="0">
              <a:solidFill>
                <a:srgbClr val="CC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 NOP</a:t>
            </a:r>
            <a:endParaRPr lang="en-US" altLang="zh-CN" sz="2000" b="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WAIT:  IN   AL,DX   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读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口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TEST AL,80H</a:t>
            </a:r>
            <a:endParaRPr lang="en-US" altLang="zh-CN" sz="2000" b="0" kern="0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JNZ  WAIT</a:t>
            </a:r>
            <a:endParaRPr lang="en-US" altLang="zh-CN" sz="2000" b="0" kern="0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MOV  DX,0060H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;A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口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IN   AL,DX</a:t>
            </a:r>
            <a:endParaRPr lang="en-US" altLang="zh-CN" sz="2000" b="0" kern="0" dirty="0">
              <a:solidFill>
                <a:srgbClr val="CC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MOV  [SI],AL 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存储数据低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位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INC  SI</a:t>
            </a:r>
            <a:endParaRPr lang="en-US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MOV  DX,0061H     ;B</a:t>
            </a:r>
            <a:r>
              <a:rPr lang="zh-CN" altLang="en-US" sz="200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口</a:t>
            </a:r>
            <a:endParaRPr lang="en-US" altLang="zh-CN" sz="2000" kern="0" dirty="0">
              <a:solidFill>
                <a:srgbClr val="CC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IN   AL,DX</a:t>
            </a:r>
            <a:endParaRPr lang="en-US" altLang="zh-CN" sz="2000" b="0" kern="0" dirty="0">
              <a:solidFill>
                <a:srgbClr val="CC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0" kern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 AL,0FH</a:t>
            </a:r>
            <a:endParaRPr lang="en-US" altLang="zh-CN" sz="2000" b="0" kern="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MOV  [SI],AL 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存储数据高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位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H="1">
            <a:off x="395537" y="4115448"/>
            <a:ext cx="1079122" cy="0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395537" y="3550716"/>
            <a:ext cx="0" cy="564732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395537" y="3550716"/>
            <a:ext cx="72008" cy="0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1476641" y="1820070"/>
            <a:ext cx="0" cy="486300"/>
          </a:xfrm>
          <a:prstGeom prst="lin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1474659" y="2621036"/>
            <a:ext cx="0" cy="504056"/>
          </a:xfrm>
          <a:prstGeom prst="lin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251521" y="1540915"/>
            <a:ext cx="5318985" cy="16102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61128" y="3394430"/>
            <a:ext cx="5318985" cy="81077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61128" y="4231942"/>
            <a:ext cx="5318985" cy="50357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51520" y="5287776"/>
            <a:ext cx="5318985" cy="5522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72953" y="154996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①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090459" y="3399383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②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87872" y="4237207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③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076459" y="5296861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④</a:t>
            </a:r>
            <a:endParaRPr lang="zh-CN" altLang="en-US" sz="2400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288" y="2292991"/>
            <a:ext cx="3581216" cy="20001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668" y="4328942"/>
            <a:ext cx="3096836" cy="1795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0743" y="604171"/>
            <a:ext cx="2971737" cy="16790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/>
              <a:t>、</a:t>
            </a:r>
            <a:r>
              <a:rPr lang="en-US" altLang="zh-CN"/>
              <a:t>8253 </a:t>
            </a:r>
            <a:r>
              <a:rPr lang="zh-CN" altLang="en-US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38"/>
            <a:ext cx="8507288" cy="5309872"/>
          </a:xfrm>
        </p:spPr>
        <p:txBody>
          <a:bodyPr/>
          <a:lstStyle/>
          <a:p>
            <a:pPr marL="344805" indent="-358775">
              <a:spcBef>
                <a:spcPts val="0"/>
              </a:spcBef>
            </a:pPr>
            <a:r>
              <a:rPr lang="en-US" altLang="zh-CN" sz="2400" dirty="0"/>
              <a:t>6</a:t>
            </a:r>
            <a:r>
              <a:rPr lang="zh-CN" altLang="en-US" sz="2400" dirty="0"/>
              <a:t>种工作方式：时钟周期</a:t>
            </a:r>
            <a:r>
              <a:rPr lang="en-US" altLang="zh-CN" sz="2400" dirty="0"/>
              <a:t>T</a:t>
            </a:r>
            <a:r>
              <a:rPr lang="zh-CN" altLang="en-US" sz="2400" dirty="0"/>
              <a:t>，计数初值</a:t>
            </a:r>
            <a:r>
              <a:rPr lang="en-US" altLang="zh-CN" sz="2400" i="1" dirty="0"/>
              <a:t>n</a:t>
            </a:r>
            <a:endParaRPr lang="en-US" altLang="zh-CN" sz="2400" i="1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产生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zh-CN" altLang="en-US" sz="2400" dirty="0"/>
              <a:t>宽度为</a:t>
            </a:r>
            <a:r>
              <a:rPr lang="en-US" altLang="zh-CN" sz="2400" i="1" dirty="0" err="1">
                <a:solidFill>
                  <a:srgbClr val="D60093"/>
                </a:solidFill>
              </a:rPr>
              <a:t>n</a:t>
            </a:r>
            <a:r>
              <a:rPr lang="en-US" altLang="zh-CN" sz="2400" dirty="0" err="1">
                <a:solidFill>
                  <a:srgbClr val="D60093"/>
                </a:solidFill>
              </a:rPr>
              <a:t>·T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负脉冲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方式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：写入计数初值，负脉冲开始。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：写入计数初值后，</a:t>
            </a:r>
            <a:r>
              <a:rPr lang="en-US" altLang="zh-CN" dirty="0"/>
              <a:t>Gate</a:t>
            </a:r>
            <a:r>
              <a:rPr lang="zh-CN" altLang="en-US" dirty="0"/>
              <a:t>上升沿，负脉冲开始。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方式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：产生周期为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·T</a:t>
            </a:r>
            <a:r>
              <a:rPr lang="zh-CN" altLang="en-US" sz="2400" dirty="0"/>
              <a:t>、宽度为</a:t>
            </a:r>
            <a:r>
              <a:rPr lang="en-US" altLang="zh-CN" sz="2400" dirty="0">
                <a:solidFill>
                  <a:srgbClr val="D60093"/>
                </a:solidFill>
              </a:rPr>
              <a:t>T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周期</a:t>
            </a:r>
            <a:r>
              <a:rPr lang="zh-CN" altLang="en-US" sz="2400"/>
              <a:t>重复的</a:t>
            </a:r>
            <a:r>
              <a:rPr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脉冲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方式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：产生周期为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·T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方波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经过时间</a:t>
            </a:r>
            <a:r>
              <a:rPr lang="en-US" altLang="zh-CN" sz="2400" i="1" dirty="0" err="1">
                <a:solidFill>
                  <a:srgbClr val="C00000"/>
                </a:solidFill>
              </a:rPr>
              <a:t>n</a:t>
            </a:r>
            <a:r>
              <a:rPr lang="en-US" altLang="zh-CN" sz="2400" dirty="0" err="1">
                <a:solidFill>
                  <a:srgbClr val="C00000"/>
                </a:solidFill>
              </a:rPr>
              <a:t>·T</a:t>
            </a:r>
            <a:r>
              <a:rPr lang="zh-CN" altLang="en-US" sz="2400" dirty="0"/>
              <a:t>后，产生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zh-CN" altLang="en-US" sz="2400" dirty="0"/>
              <a:t>宽度为</a:t>
            </a:r>
            <a:r>
              <a:rPr lang="en-US" altLang="zh-CN" sz="2400" dirty="0">
                <a:solidFill>
                  <a:srgbClr val="D60093"/>
                </a:solidFill>
              </a:rPr>
              <a:t>T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负脉冲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方式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en-US" dirty="0"/>
              <a:t>：写入计数初值，马上开始计数。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方式</a:t>
            </a:r>
            <a:r>
              <a:rPr lang="en-US" altLang="zh-CN" dirty="0">
                <a:solidFill>
                  <a:srgbClr val="0000FF"/>
                </a:solidFill>
              </a:rPr>
              <a:t>5</a:t>
            </a:r>
            <a:r>
              <a:rPr lang="zh-CN" altLang="en-US" dirty="0"/>
              <a:t>：写入计数初值后，</a:t>
            </a:r>
            <a:r>
              <a:rPr lang="en-US" altLang="zh-CN" dirty="0"/>
              <a:t> Gate</a:t>
            </a:r>
            <a:r>
              <a:rPr lang="zh-CN" altLang="en-US" dirty="0"/>
              <a:t>上升沿，开始计数。</a:t>
            </a:r>
            <a:endParaRPr lang="en-US" altLang="zh-CN" dirty="0"/>
          </a:p>
          <a:p>
            <a:pPr marL="344805" indent="-358775">
              <a:spcBef>
                <a:spcPts val="0"/>
              </a:spcBef>
            </a:pPr>
            <a:r>
              <a:rPr lang="en-US" altLang="zh-CN" sz="2400" dirty="0"/>
              <a:t>8253</a:t>
            </a:r>
            <a:r>
              <a:rPr lang="zh-CN" altLang="en-US" sz="2400" dirty="0"/>
              <a:t>连接至</a:t>
            </a:r>
            <a:r>
              <a:rPr lang="en-US" altLang="zh-CN" sz="2400" dirty="0"/>
              <a:t>8086/8088</a:t>
            </a:r>
            <a:r>
              <a:rPr lang="zh-CN" altLang="en-US" sz="2400" dirty="0"/>
              <a:t>总线。</a:t>
            </a:r>
            <a:endParaRPr lang="en-US" altLang="zh-CN" sz="2400" dirty="0"/>
          </a:p>
          <a:p>
            <a:pPr marL="344805" indent="-358775">
              <a:spcBef>
                <a:spcPts val="0"/>
              </a:spcBef>
            </a:pPr>
            <a:r>
              <a:rPr lang="en-US" altLang="zh-CN" sz="2400" dirty="0"/>
              <a:t>8253</a:t>
            </a:r>
            <a:r>
              <a:rPr lang="zh-CN" altLang="en-US" sz="2400" dirty="0"/>
              <a:t>的多个计数器串联使用。</a:t>
            </a:r>
            <a:endParaRPr lang="en-US" altLang="zh-CN" sz="2400" dirty="0"/>
          </a:p>
          <a:p>
            <a:pPr marL="344805" indent="-358775">
              <a:spcBef>
                <a:spcPts val="0"/>
              </a:spcBef>
            </a:pPr>
            <a:r>
              <a:rPr lang="zh-CN" altLang="en-US" sz="2400" dirty="0"/>
              <a:t>分析</a:t>
            </a:r>
            <a:r>
              <a:rPr lang="en-US" altLang="zh-CN" sz="2400" dirty="0"/>
              <a:t>8253</a:t>
            </a:r>
            <a:r>
              <a:rPr lang="zh-CN" altLang="en-US" sz="2400" dirty="0"/>
              <a:t>初始化程序，确定</a:t>
            </a:r>
            <a:r>
              <a:rPr lang="en-US" altLang="zh-CN" sz="2400" dirty="0"/>
              <a:t>8253</a:t>
            </a:r>
            <a:r>
              <a:rPr lang="zh-CN" altLang="en-US" sz="2400" dirty="0"/>
              <a:t>工作方式、计数初值、</a:t>
            </a:r>
            <a:br>
              <a:rPr lang="en-US" altLang="zh-CN" sz="2400" dirty="0"/>
            </a:br>
            <a:r>
              <a:rPr lang="zh-CN" altLang="en-US" sz="2400" dirty="0"/>
              <a:t>输出信号的波形；或  根据输出信号的波形，</a:t>
            </a:r>
            <a:br>
              <a:rPr lang="en-US" altLang="zh-CN" sz="2400" dirty="0"/>
            </a:br>
            <a:r>
              <a:rPr lang="zh-CN" altLang="en-US" sz="2400" dirty="0"/>
              <a:t>分析各计数器的工作方式、计数初值。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 bwMode="auto">
          <a:xfrm>
            <a:off x="590550" y="547662"/>
            <a:ext cx="82296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olidFill>
                  <a:srgbClr val="FF00FF"/>
                </a:solidFill>
              </a:rPr>
              <a:t>8253</a:t>
            </a:r>
            <a:endParaRPr lang="zh-CN" altLang="en-US" kern="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8253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种工作方式总结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95420" y="692696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和方式</a:t>
            </a:r>
            <a:r>
              <a:rPr lang="en-US" altLang="zh-CN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kern="0" dirty="0">
              <a:solidFill>
                <a:srgbClr val="D600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69390" y="716645"/>
            <a:ext cx="2451200" cy="1083712"/>
            <a:chOff x="1763610" y="4786322"/>
            <a:chExt cx="2451200" cy="1083712"/>
          </a:xfrm>
        </p:grpSpPr>
        <p:sp>
          <p:nvSpPr>
            <p:cNvPr id="7" name="矩形 6"/>
            <p:cNvSpPr/>
            <p:nvPr/>
          </p:nvSpPr>
          <p:spPr bwMode="auto">
            <a:xfrm>
              <a:off x="2143108" y="5143512"/>
              <a:ext cx="1714512" cy="714380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" name="TextBox 36"/>
            <p:cNvSpPr txBox="1"/>
            <p:nvPr/>
          </p:nvSpPr>
          <p:spPr>
            <a:xfrm>
              <a:off x="2143108" y="5143512"/>
              <a:ext cx="956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CLK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" name="TextBox 38"/>
            <p:cNvSpPr txBox="1"/>
            <p:nvPr/>
          </p:nvSpPr>
          <p:spPr>
            <a:xfrm>
              <a:off x="2143108" y="4786322"/>
              <a:ext cx="1716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Timer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" name="TextBox 43"/>
            <p:cNvSpPr txBox="1"/>
            <p:nvPr/>
          </p:nvSpPr>
          <p:spPr>
            <a:xfrm>
              <a:off x="2143108" y="55007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GATE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1" name="TextBox 44"/>
            <p:cNvSpPr txBox="1"/>
            <p:nvPr/>
          </p:nvSpPr>
          <p:spPr>
            <a:xfrm>
              <a:off x="2857488" y="51435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OUT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1763610" y="5331936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3857620" y="5321556"/>
              <a:ext cx="357190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1763610" y="5696478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5" name="矩形 14"/>
          <p:cNvSpPr/>
          <p:nvPr/>
        </p:nvSpPr>
        <p:spPr>
          <a:xfrm>
            <a:off x="3131800" y="1135963"/>
            <a:ext cx="1955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计数初值 </a:t>
            </a:r>
            <a:r>
              <a:rPr lang="en-US" altLang="zh-CN" i="1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i="1" kern="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时钟周期 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03186" y="1152267"/>
            <a:ext cx="857256" cy="214314"/>
            <a:chOff x="5403186" y="908650"/>
            <a:chExt cx="857256" cy="214314"/>
          </a:xfrm>
        </p:grpSpPr>
        <p:cxnSp>
          <p:nvCxnSpPr>
            <p:cNvPr id="17" name="直接连接符 16"/>
            <p:cNvCxnSpPr/>
            <p:nvPr/>
          </p:nvCxnSpPr>
          <p:spPr bwMode="auto">
            <a:xfrm>
              <a:off x="5403186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5400000" flipH="1" flipV="1">
              <a:off x="5510343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617500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 flipH="1" flipV="1">
              <a:off x="5724657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5831814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 flipH="1" flipV="1">
              <a:off x="5938971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046128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直接连接符 23"/>
          <p:cNvCxnSpPr/>
          <p:nvPr/>
        </p:nvCxnSpPr>
        <p:spPr bwMode="auto">
          <a:xfrm>
            <a:off x="2319649" y="2952517"/>
            <a:ext cx="1224170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3543819" y="2952517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3543819" y="3456587"/>
            <a:ext cx="2830644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V="1">
            <a:off x="6374463" y="2952517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6374463" y="2952517"/>
            <a:ext cx="1149947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3543819" y="360060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6374463" y="360060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>
            <a:off x="3543819" y="3780632"/>
            <a:ext cx="2830644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4581343" y="3519022"/>
            <a:ext cx="744114" cy="5232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·T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2879765" y="3528597"/>
            <a:ext cx="612085" cy="50407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467430" y="3816637"/>
            <a:ext cx="245772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：写入 </a:t>
            </a:r>
            <a:r>
              <a:rPr lang="en-US" altLang="zh-CN" i="1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i="1" kern="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Gate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567435" y="4401720"/>
            <a:ext cx="400428" cy="288040"/>
            <a:chOff x="2567435" y="4158103"/>
            <a:chExt cx="400428" cy="288040"/>
          </a:xfrm>
        </p:grpSpPr>
        <p:cxnSp>
          <p:nvCxnSpPr>
            <p:cNvPr id="36" name="直接连接符 35"/>
            <p:cNvCxnSpPr/>
            <p:nvPr/>
          </p:nvCxnSpPr>
          <p:spPr bwMode="auto">
            <a:xfrm>
              <a:off x="2567435" y="4446143"/>
              <a:ext cx="183511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2750946" y="4158103"/>
              <a:ext cx="0" cy="28804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2750946" y="4158103"/>
              <a:ext cx="216917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2750946" y="4194108"/>
              <a:ext cx="0" cy="21603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40" name="矩形 39"/>
          <p:cNvSpPr/>
          <p:nvPr/>
        </p:nvSpPr>
        <p:spPr>
          <a:xfrm>
            <a:off x="1058214" y="2992740"/>
            <a:ext cx="132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58213" y="5237687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GATE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30059" y="4995173"/>
            <a:ext cx="32480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    暂停计数</a:t>
            </a:r>
            <a:endParaRPr lang="en-US" altLang="zh-CN" i="1" kern="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    重新计数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43401" y="5566827"/>
            <a:ext cx="330738" cy="263837"/>
            <a:chOff x="2567435" y="4158103"/>
            <a:chExt cx="400428" cy="288040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2567435" y="4446143"/>
              <a:ext cx="183511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2750946" y="4158103"/>
              <a:ext cx="0" cy="28804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2750946" y="4158103"/>
              <a:ext cx="216917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2750946" y="4194108"/>
              <a:ext cx="0" cy="21603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48" name="左大括号 47"/>
          <p:cNvSpPr/>
          <p:nvPr/>
        </p:nvSpPr>
        <p:spPr bwMode="auto">
          <a:xfrm>
            <a:off x="2267680" y="5085185"/>
            <a:ext cx="230317" cy="792378"/>
          </a:xfrm>
          <a:prstGeom prst="leftBrace">
            <a:avLst>
              <a:gd name="adj1" fmla="val 33661"/>
              <a:gd name="adj2" fmla="val 5000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3743401" y="5400857"/>
            <a:ext cx="330738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5611208" y="764694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6046128" y="764694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5611208" y="982888"/>
            <a:ext cx="434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5642559" y="543938"/>
            <a:ext cx="3722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i="1" kern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8086/8088 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10985"/>
            <a:ext cx="8325174" cy="6297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主存结构：分段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493700" y="1568938"/>
          <a:ext cx="6156599" cy="445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Visio" r:id="rId1" imgW="2135505" imgH="1534795" progId="">
                  <p:embed/>
                </p:oleObj>
              </mc:Choice>
              <mc:Fallback>
                <p:oleObj name="Visio" r:id="rId1" imgW="2135505" imgH="153479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700" y="1568938"/>
                        <a:ext cx="6156599" cy="445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284929" y="1626267"/>
            <a:ext cx="1538883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启动地址：</a:t>
            </a:r>
            <a:endParaRPr lang="zh-CN" altLang="en-US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1198530" y="2130740"/>
            <a:ext cx="1009892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0000H</a:t>
            </a:r>
            <a:endParaRPr lang="zh-CN" altLang="en-US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651643" y="2583377"/>
            <a:ext cx="939360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FFFFH</a:t>
            </a:r>
            <a:endParaRPr lang="zh-CN" altLang="en-US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8253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种工作方式总结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95420" y="663352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和方式</a:t>
            </a:r>
            <a:r>
              <a:rPr lang="en-US" altLang="zh-CN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kern="0" dirty="0">
              <a:solidFill>
                <a:srgbClr val="D600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69390" y="473028"/>
            <a:ext cx="2451200" cy="1083712"/>
            <a:chOff x="1763610" y="4786322"/>
            <a:chExt cx="2451200" cy="1083712"/>
          </a:xfrm>
        </p:grpSpPr>
        <p:sp>
          <p:nvSpPr>
            <p:cNvPr id="7" name="矩形 6"/>
            <p:cNvSpPr/>
            <p:nvPr/>
          </p:nvSpPr>
          <p:spPr bwMode="auto">
            <a:xfrm>
              <a:off x="2143108" y="5143512"/>
              <a:ext cx="1714512" cy="714380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" name="TextBox 36"/>
            <p:cNvSpPr txBox="1"/>
            <p:nvPr/>
          </p:nvSpPr>
          <p:spPr>
            <a:xfrm>
              <a:off x="2143108" y="5143512"/>
              <a:ext cx="956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CLK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" name="TextBox 38"/>
            <p:cNvSpPr txBox="1"/>
            <p:nvPr/>
          </p:nvSpPr>
          <p:spPr>
            <a:xfrm>
              <a:off x="2143108" y="4786322"/>
              <a:ext cx="1716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Timer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" name="TextBox 43"/>
            <p:cNvSpPr txBox="1"/>
            <p:nvPr/>
          </p:nvSpPr>
          <p:spPr>
            <a:xfrm>
              <a:off x="2143108" y="55007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GATE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1" name="TextBox 44"/>
            <p:cNvSpPr txBox="1"/>
            <p:nvPr/>
          </p:nvSpPr>
          <p:spPr>
            <a:xfrm>
              <a:off x="2857488" y="51435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OUT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1763610" y="5331936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3857620" y="5321556"/>
              <a:ext cx="357190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1763610" y="5696478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5" name="矩形 14"/>
          <p:cNvSpPr/>
          <p:nvPr/>
        </p:nvSpPr>
        <p:spPr>
          <a:xfrm>
            <a:off x="136187" y="1326982"/>
            <a:ext cx="4139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计数初值 </a:t>
            </a:r>
            <a:r>
              <a:rPr lang="en-US" altLang="zh-CN" i="1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；时钟周期 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03186" y="908650"/>
            <a:ext cx="857256" cy="214314"/>
            <a:chOff x="5403186" y="908650"/>
            <a:chExt cx="857256" cy="214314"/>
          </a:xfrm>
        </p:grpSpPr>
        <p:cxnSp>
          <p:nvCxnSpPr>
            <p:cNvPr id="17" name="直接连接符 16"/>
            <p:cNvCxnSpPr/>
            <p:nvPr/>
          </p:nvCxnSpPr>
          <p:spPr bwMode="auto">
            <a:xfrm>
              <a:off x="5403186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5400000" flipH="1" flipV="1">
              <a:off x="5510343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617500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 flipH="1" flipV="1">
              <a:off x="5724657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5831814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 flipH="1" flipV="1">
              <a:off x="5938971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046128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直接连接符 23"/>
          <p:cNvCxnSpPr/>
          <p:nvPr/>
        </p:nvCxnSpPr>
        <p:spPr bwMode="auto">
          <a:xfrm>
            <a:off x="1316846" y="2210664"/>
            <a:ext cx="556039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1872885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1872885" y="2714734"/>
            <a:ext cx="325706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V="1">
            <a:off x="2198591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152772" y="1976657"/>
            <a:ext cx="13227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kern="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2198591" y="2210664"/>
            <a:ext cx="2430715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4629306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4629306" y="2714734"/>
            <a:ext cx="325706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V="1">
            <a:off x="4955012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4955012" y="2210664"/>
            <a:ext cx="2430715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7385727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7385727" y="2714734"/>
            <a:ext cx="325706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7711433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7711433" y="2210664"/>
            <a:ext cx="556039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2201416" y="277410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4955012" y="277410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201416" y="3002774"/>
            <a:ext cx="2753596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3206157" y="2714734"/>
            <a:ext cx="744114" cy="5232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·T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4629306" y="1778604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4949173" y="1778604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4629306" y="1925131"/>
            <a:ext cx="319867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4427602" y="1293586"/>
            <a:ext cx="7232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1·T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2772" y="3434834"/>
            <a:ext cx="13227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kern="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2198591" y="3578854"/>
            <a:ext cx="1316221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flipV="1">
            <a:off x="3514812" y="357885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514812" y="4082924"/>
            <a:ext cx="1316221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flipV="1">
            <a:off x="4826453" y="357885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4826453" y="3578854"/>
            <a:ext cx="1316221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 flipV="1">
            <a:off x="6142674" y="357885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>
            <a:off x="6142674" y="4082924"/>
            <a:ext cx="1316221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V="1">
            <a:off x="7454315" y="357885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flipV="1">
            <a:off x="2198591" y="357885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>
            <a:off x="1316846" y="4082924"/>
            <a:ext cx="881745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>
            <a:off x="7454315" y="3578854"/>
            <a:ext cx="813157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>
            <a:off x="2198591" y="414229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4826102" y="414229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2198591" y="4370964"/>
            <a:ext cx="2627511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3154762" y="4135784"/>
            <a:ext cx="744114" cy="5232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·T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>
            <a:off x="6130538" y="4142297"/>
            <a:ext cx="0" cy="1660561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>
            <a:off x="7454315" y="4135784"/>
            <a:ext cx="0" cy="1667074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4826102" y="4568522"/>
            <a:ext cx="1304436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>
            <a:off x="6130538" y="4568522"/>
            <a:ext cx="1323777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/>
              <p:cNvSpPr/>
              <p:nvPr/>
            </p:nvSpPr>
            <p:spPr>
              <a:xfrm>
                <a:off x="5055522" y="4136445"/>
                <a:ext cx="865311" cy="81939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108000" r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FF"/>
                  </a:buClr>
                  <a:buSzTx/>
                  <a:buFont typeface="Wingdings" panose="05000000000000000000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altLang="zh-CN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altLang="zh-CN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kumimoji="0" lang="en-US" altLang="zh-CN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522" y="4136445"/>
                <a:ext cx="865311" cy="819391"/>
              </a:xfrm>
              <a:prstGeom prst="rect">
                <a:avLst/>
              </a:prstGeom>
              <a:blipFill rotWithShape="1">
                <a:blip r:embed="rId1"/>
                <a:stretch>
                  <a:fillRect l="-33" t="-7" r="11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/>
              <p:cNvSpPr/>
              <p:nvPr/>
            </p:nvSpPr>
            <p:spPr>
              <a:xfrm>
                <a:off x="6356797" y="4136445"/>
                <a:ext cx="865312" cy="81939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108000" r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FF"/>
                  </a:buClr>
                  <a:buSzTx/>
                  <a:buFont typeface="Wingdings" panose="05000000000000000000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altLang="zh-CN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altLang="zh-CN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kumimoji="0" lang="en-US" altLang="zh-CN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97" y="4136445"/>
                <a:ext cx="865312" cy="819391"/>
              </a:xfrm>
              <a:prstGeom prst="rect">
                <a:avLst/>
              </a:prstGeom>
              <a:blipFill rotWithShape="1">
                <a:blip r:embed="rId1"/>
                <a:stretch>
                  <a:fillRect l="-52" t="-7" r="29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/>
          <p:cNvCxnSpPr/>
          <p:nvPr/>
        </p:nvCxnSpPr>
        <p:spPr bwMode="auto">
          <a:xfrm>
            <a:off x="4826102" y="4549066"/>
            <a:ext cx="0" cy="1253792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/>
              <p:cNvSpPr/>
              <p:nvPr/>
            </p:nvSpPr>
            <p:spPr>
              <a:xfrm>
                <a:off x="4826102" y="5021526"/>
                <a:ext cx="1407672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i="1" ker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CN" sz="2400" b="1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1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1" i="1" kern="0" smtClean="0">
                          <a:solidFill>
                            <a:srgbClr val="D6009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zh-CN" sz="2400" kern="0" smtClean="0">
                          <a:solidFill>
                            <a:srgbClr val="D6009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sz="2000" dirty="0">
                  <a:solidFill>
                    <a:srgbClr val="D60093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02" y="5021526"/>
                <a:ext cx="1407672" cy="783804"/>
              </a:xfrm>
              <a:prstGeom prst="rect">
                <a:avLst/>
              </a:prstGeom>
              <a:blipFill rotWithShape="1">
                <a:blip r:embed="rId2"/>
                <a:stretch>
                  <a:fillRect l="-7" t="-74" r="44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/>
              <p:cNvSpPr/>
              <p:nvPr/>
            </p:nvSpPr>
            <p:spPr>
              <a:xfrm>
                <a:off x="6179182" y="5019054"/>
                <a:ext cx="1407672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i="1" ker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CN" sz="2400" b="1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1" i="1" kern="0" smtClean="0">
                          <a:solidFill>
                            <a:srgbClr val="D6009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zh-CN" sz="2400" kern="0" smtClean="0">
                          <a:solidFill>
                            <a:srgbClr val="D6009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sz="2000" dirty="0">
                  <a:solidFill>
                    <a:srgbClr val="D60093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82" y="5019054"/>
                <a:ext cx="1407672" cy="783804"/>
              </a:xfrm>
              <a:prstGeom prst="rect">
                <a:avLst/>
              </a:prstGeom>
              <a:blipFill rotWithShape="1">
                <a:blip r:embed="rId3"/>
                <a:stretch>
                  <a:fillRect l="-45" t="-2" r="36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7502958" y="4276823"/>
            <a:ext cx="14670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i="1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为偶数</a:t>
            </a:r>
            <a:endParaRPr lang="en-US" altLang="zh-CN" kern="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en-US" altLang="zh-CN" kern="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i="1" kern="0" dirty="0">
                <a:solidFill>
                  <a:srgbClr val="D6009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kern="0" dirty="0">
                <a:solidFill>
                  <a:srgbClr val="D6009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为奇数</a:t>
            </a:r>
            <a:endParaRPr lang="zh-CN" altLang="en-US" sz="2400" dirty="0">
              <a:solidFill>
                <a:srgbClr val="D60093"/>
              </a:solidFill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1806" y="5269408"/>
            <a:ext cx="1561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GATE</a:t>
            </a:r>
            <a:r>
              <a:rPr lang="zh-CN" altLang="en-US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 bwMode="auto">
          <a:xfrm>
            <a:off x="1723452" y="5661818"/>
            <a:ext cx="653982" cy="0"/>
          </a:xfrm>
          <a:prstGeom prst="line">
            <a:avLst/>
          </a:prstGeom>
          <a:solidFill>
            <a:srgbClr val="9999FF"/>
          </a:solidFill>
          <a:ln w="3810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74" name="直接连接符 73"/>
          <p:cNvCxnSpPr/>
          <p:nvPr/>
        </p:nvCxnSpPr>
        <p:spPr bwMode="auto">
          <a:xfrm flipV="1">
            <a:off x="2377434" y="5157748"/>
            <a:ext cx="0" cy="504070"/>
          </a:xfrm>
          <a:prstGeom prst="line">
            <a:avLst/>
          </a:prstGeom>
          <a:solidFill>
            <a:srgbClr val="9999FF"/>
          </a:solidFill>
          <a:ln w="3810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2377434" y="5157675"/>
            <a:ext cx="653982" cy="0"/>
          </a:xfrm>
          <a:prstGeom prst="line">
            <a:avLst/>
          </a:prstGeom>
          <a:solidFill>
            <a:srgbClr val="9999FF"/>
          </a:solidFill>
          <a:ln w="3810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flipV="1">
            <a:off x="2377434" y="5288558"/>
            <a:ext cx="0" cy="300742"/>
          </a:xfrm>
          <a:prstGeom prst="straightConnector1">
            <a:avLst/>
          </a:prstGeom>
          <a:solidFill>
            <a:srgbClr val="9999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flipV="1">
            <a:off x="2001472" y="5696986"/>
            <a:ext cx="0" cy="359542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577184" y="5944386"/>
            <a:ext cx="262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kern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禁止计数 </a:t>
            </a:r>
            <a:r>
              <a:rPr lang="en-US" altLang="zh-CN" sz="2400" kern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OUT</a:t>
            </a:r>
            <a:r>
              <a:rPr lang="zh-CN" altLang="en-US" sz="2400" kern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flipH="1" flipV="1">
            <a:off x="2822435" y="5201109"/>
            <a:ext cx="298061" cy="388191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2756968" y="55247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kern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允许计数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77905" y="473022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kern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重新计数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1933793" y="5013403"/>
            <a:ext cx="357440" cy="343915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>
            <a:off x="5611208" y="510506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6046128" y="510506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5611208" y="728700"/>
            <a:ext cx="434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5642559" y="289750"/>
            <a:ext cx="3722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i="1" kern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8253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种工作方式总结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95420" y="692696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ker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sz="2800" ker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ker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和方式</a:t>
            </a:r>
            <a:r>
              <a:rPr lang="en-US" altLang="zh-CN" sz="2800" ker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ker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kern="0" dirty="0">
              <a:solidFill>
                <a:srgbClr val="D600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69390" y="716645"/>
            <a:ext cx="2451200" cy="1083712"/>
            <a:chOff x="1763610" y="4786322"/>
            <a:chExt cx="2451200" cy="1083712"/>
          </a:xfrm>
        </p:grpSpPr>
        <p:sp>
          <p:nvSpPr>
            <p:cNvPr id="7" name="矩形 6"/>
            <p:cNvSpPr/>
            <p:nvPr/>
          </p:nvSpPr>
          <p:spPr bwMode="auto">
            <a:xfrm>
              <a:off x="2143108" y="5143512"/>
              <a:ext cx="1714512" cy="714380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" name="TextBox 36"/>
            <p:cNvSpPr txBox="1"/>
            <p:nvPr/>
          </p:nvSpPr>
          <p:spPr>
            <a:xfrm>
              <a:off x="2143108" y="5143512"/>
              <a:ext cx="956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CLK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" name="TextBox 38"/>
            <p:cNvSpPr txBox="1"/>
            <p:nvPr/>
          </p:nvSpPr>
          <p:spPr>
            <a:xfrm>
              <a:off x="2143108" y="4786322"/>
              <a:ext cx="1716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Timer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" name="TextBox 43"/>
            <p:cNvSpPr txBox="1"/>
            <p:nvPr/>
          </p:nvSpPr>
          <p:spPr>
            <a:xfrm>
              <a:off x="2143108" y="55007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GATE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1" name="TextBox 44"/>
            <p:cNvSpPr txBox="1"/>
            <p:nvPr/>
          </p:nvSpPr>
          <p:spPr>
            <a:xfrm>
              <a:off x="2857488" y="51435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OUT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1763610" y="5331936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3857620" y="5321556"/>
              <a:ext cx="357190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1763610" y="5696478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5" name="矩形 14"/>
          <p:cNvSpPr/>
          <p:nvPr/>
        </p:nvSpPr>
        <p:spPr>
          <a:xfrm>
            <a:off x="3131800" y="1135963"/>
            <a:ext cx="1955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计数初值 </a:t>
            </a:r>
            <a:r>
              <a:rPr lang="en-US" altLang="zh-CN" i="1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i="1" kern="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时钟周期 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03186" y="1152267"/>
            <a:ext cx="857256" cy="214314"/>
            <a:chOff x="5403186" y="908650"/>
            <a:chExt cx="857256" cy="214314"/>
          </a:xfrm>
        </p:grpSpPr>
        <p:cxnSp>
          <p:nvCxnSpPr>
            <p:cNvPr id="17" name="直接连接符 16"/>
            <p:cNvCxnSpPr/>
            <p:nvPr/>
          </p:nvCxnSpPr>
          <p:spPr bwMode="auto">
            <a:xfrm>
              <a:off x="5403186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5400000" flipH="1" flipV="1">
              <a:off x="5510343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617500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 flipH="1" flipV="1">
              <a:off x="5724657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5831814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 flipH="1" flipV="1">
              <a:off x="5938971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046128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直接连接符 23"/>
          <p:cNvCxnSpPr/>
          <p:nvPr/>
        </p:nvCxnSpPr>
        <p:spPr bwMode="auto">
          <a:xfrm>
            <a:off x="6369390" y="3456587"/>
            <a:ext cx="434920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6370037" y="2952517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2267680" y="2952517"/>
            <a:ext cx="4101710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V="1">
            <a:off x="6804310" y="2952517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6804310" y="2952517"/>
            <a:ext cx="720100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2987780" y="2510882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6374463" y="2510882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>
            <a:off x="2987780" y="2690907"/>
            <a:ext cx="3386683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4187936" y="2376437"/>
            <a:ext cx="744114" cy="5232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·T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2987780" y="3024527"/>
            <a:ext cx="0" cy="79211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899490" y="3672617"/>
            <a:ext cx="245772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：写入 </a:t>
            </a:r>
            <a:r>
              <a:rPr lang="en-US" altLang="zh-CN" i="1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i="1" kern="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Gate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99495" y="4257700"/>
            <a:ext cx="400428" cy="288040"/>
            <a:chOff x="2567435" y="4158103"/>
            <a:chExt cx="400428" cy="288040"/>
          </a:xfrm>
        </p:grpSpPr>
        <p:cxnSp>
          <p:nvCxnSpPr>
            <p:cNvPr id="36" name="直接连接符 35"/>
            <p:cNvCxnSpPr/>
            <p:nvPr/>
          </p:nvCxnSpPr>
          <p:spPr bwMode="auto">
            <a:xfrm>
              <a:off x="2567435" y="4446143"/>
              <a:ext cx="183511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2750946" y="4158103"/>
              <a:ext cx="0" cy="28804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2750946" y="4158103"/>
              <a:ext cx="216917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2750946" y="4194108"/>
              <a:ext cx="0" cy="21603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40" name="矩形 39"/>
          <p:cNvSpPr/>
          <p:nvPr/>
        </p:nvSpPr>
        <p:spPr>
          <a:xfrm>
            <a:off x="1058214" y="2952517"/>
            <a:ext cx="132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58213" y="5237687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GATE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30059" y="4995173"/>
            <a:ext cx="32480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    暂停计数</a:t>
            </a:r>
            <a:endParaRPr lang="en-US" altLang="zh-CN" i="1" kern="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    重新计数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43401" y="5566827"/>
            <a:ext cx="330738" cy="263837"/>
            <a:chOff x="2567435" y="4158103"/>
            <a:chExt cx="400428" cy="288040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2567435" y="4446143"/>
              <a:ext cx="183511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2750946" y="4158103"/>
              <a:ext cx="0" cy="28804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2750946" y="4158103"/>
              <a:ext cx="216917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2750946" y="4194108"/>
              <a:ext cx="0" cy="21603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48" name="左大括号 47"/>
          <p:cNvSpPr/>
          <p:nvPr/>
        </p:nvSpPr>
        <p:spPr bwMode="auto">
          <a:xfrm>
            <a:off x="2267680" y="5085185"/>
            <a:ext cx="230317" cy="792086"/>
          </a:xfrm>
          <a:prstGeom prst="leftBrace">
            <a:avLst>
              <a:gd name="adj1" fmla="val 33661"/>
              <a:gd name="adj2" fmla="val 5000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3743401" y="5400857"/>
            <a:ext cx="330738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6369390" y="3526433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6804310" y="3526433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6369390" y="3744627"/>
            <a:ext cx="434920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6225212" y="3825537"/>
            <a:ext cx="7232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1·T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5611208" y="764694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6046128" y="764694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5611208" y="982888"/>
            <a:ext cx="434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5642559" y="543938"/>
            <a:ext cx="3722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i="1" kern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4624"/>
            <a:ext cx="8229600" cy="533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可编程定时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计数器</a:t>
            </a:r>
            <a:r>
              <a:rPr lang="en-US" altLang="zh-CN" sz="2800" b="1" dirty="0">
                <a:solidFill>
                  <a:srgbClr val="D60093"/>
                </a:solidFill>
                <a:ea typeface="黑体" panose="02010609060101010101" pitchFamily="2" charset="-122"/>
              </a:rPr>
              <a:t>8253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66"/>
                </a:solidFill>
                <a:ea typeface="黑体" panose="02010609060101010101" pitchFamily="2" charset="-122"/>
              </a:rPr>
              <a:t>串联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使用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107" y="4694687"/>
            <a:ext cx="7977239" cy="1414512"/>
          </a:xfrm>
        </p:spPr>
        <p:txBody>
          <a:bodyPr/>
          <a:lstStyle/>
          <a:p>
            <a:pPr marL="0" lvl="0" indent="0" defTabSz="386080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zh-CN" altLang="en-US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如果希望定时时间更长（输出信号的周期更长），</a:t>
            </a:r>
            <a:br>
              <a:rPr lang="en-US" altLang="zh-CN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如何实现？</a:t>
            </a:r>
            <a:endParaRPr lang="en-US" altLang="zh-CN" sz="2600" b="1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defTabSz="386080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 </a:t>
            </a:r>
            <a:r>
              <a:rPr lang="zh-CN" altLang="en-US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多个定时</a:t>
            </a:r>
            <a:r>
              <a:rPr lang="en-US" altLang="zh-CN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zh-CN" altLang="en-US" sz="2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串联</a:t>
            </a:r>
            <a:r>
              <a:rPr lang="zh-CN" altLang="en-US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使用。</a:t>
            </a:r>
            <a:endParaRPr lang="zh-CN" altLang="en-US" sz="2600" b="1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8F3DDBED-BA03-409D-815C-67484B0CFA91}" type="slidenum">
              <a:rPr lang="zh-CN" altLang="en-US" smtClean="0"/>
            </a:fld>
            <a:endParaRPr lang="en-US" altLang="zh-CN"/>
          </a:p>
        </p:txBody>
      </p:sp>
      <p:sp>
        <p:nvSpPr>
          <p:cNvPr id="5" name="标题 1"/>
          <p:cNvSpPr txBox="1"/>
          <p:nvPr/>
        </p:nvSpPr>
        <p:spPr bwMode="auto">
          <a:xfrm>
            <a:off x="395420" y="620688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</a:pP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2" charset="-122"/>
              </a:rPr>
              <a:t>一、</a:t>
            </a:r>
            <a:r>
              <a:rPr lang="zh-CN" altLang="en-US" sz="2800" kern="0" dirty="0">
                <a:solidFill>
                  <a:srgbClr val="FF6600"/>
                </a:solidFill>
                <a:ea typeface="黑体" panose="02010609060101010101" pitchFamily="2" charset="-122"/>
              </a:rPr>
              <a:t>单个</a:t>
            </a: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2" charset="-122"/>
              </a:rPr>
              <a:t>定时</a:t>
            </a:r>
            <a:r>
              <a:rPr lang="en-US" altLang="zh-CN" sz="2800" kern="0" dirty="0">
                <a:solidFill>
                  <a:srgbClr val="008000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2" charset="-122"/>
              </a:rPr>
              <a:t>计数器的</a:t>
            </a:r>
            <a:r>
              <a:rPr lang="zh-CN" altLang="en-US" sz="2800" kern="0" dirty="0">
                <a:solidFill>
                  <a:srgbClr val="FF0000"/>
                </a:solidFill>
                <a:ea typeface="黑体" panose="02010609060101010101" pitchFamily="2" charset="-122"/>
              </a:rPr>
              <a:t>限制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28699" y="1402995"/>
            <a:ext cx="4732481" cy="1134235"/>
            <a:chOff x="653911" y="4786322"/>
            <a:chExt cx="4732481" cy="1134235"/>
          </a:xfrm>
        </p:grpSpPr>
        <p:sp>
          <p:nvSpPr>
            <p:cNvPr id="8" name="矩形 7"/>
            <p:cNvSpPr/>
            <p:nvPr/>
          </p:nvSpPr>
          <p:spPr bwMode="auto">
            <a:xfrm>
              <a:off x="2143108" y="5143512"/>
              <a:ext cx="1714512" cy="714380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Box 36"/>
            <p:cNvSpPr txBox="1"/>
            <p:nvPr/>
          </p:nvSpPr>
          <p:spPr>
            <a:xfrm>
              <a:off x="2143108" y="5143512"/>
              <a:ext cx="956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CLK0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Box 38"/>
            <p:cNvSpPr txBox="1"/>
            <p:nvPr/>
          </p:nvSpPr>
          <p:spPr>
            <a:xfrm>
              <a:off x="2143108" y="478632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8253 Timer0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2143108" y="55007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GATE0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Box 44"/>
            <p:cNvSpPr txBox="1"/>
            <p:nvPr/>
          </p:nvSpPr>
          <p:spPr>
            <a:xfrm>
              <a:off x="2857488" y="51435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OUT0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1500166" y="5286388"/>
              <a:ext cx="642942" cy="1588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4" name="直接连接符 13"/>
            <p:cNvCxnSpPr>
              <a:stCxn id="20" idx="3"/>
            </p:cNvCxnSpPr>
            <p:nvPr/>
          </p:nvCxnSpPr>
          <p:spPr bwMode="auto">
            <a:xfrm>
              <a:off x="1935939" y="5715016"/>
              <a:ext cx="207169" cy="0"/>
            </a:xfrm>
            <a:prstGeom prst="line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>
              <a:endCxn id="20" idx="1"/>
            </p:cNvCxnSpPr>
            <p:nvPr/>
          </p:nvCxnSpPr>
          <p:spPr bwMode="auto">
            <a:xfrm>
              <a:off x="1357290" y="5715016"/>
              <a:ext cx="221459" cy="0"/>
            </a:xfrm>
            <a:prstGeom prst="line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椭圆 15"/>
            <p:cNvSpPr>
              <a:spLocks noChangeAspect="1"/>
            </p:cNvSpPr>
            <p:nvPr/>
          </p:nvSpPr>
          <p:spPr bwMode="auto">
            <a:xfrm>
              <a:off x="1250149" y="5661445"/>
              <a:ext cx="107141" cy="107141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09573" y="5143512"/>
              <a:ext cx="571504" cy="214314"/>
              <a:chOff x="500034" y="5214950"/>
              <a:chExt cx="1071570" cy="214314"/>
            </a:xfrm>
          </p:grpSpPr>
          <p:cxnSp>
            <p:nvCxnSpPr>
              <p:cNvPr id="29" name="直接连接符 28"/>
              <p:cNvCxnSpPr/>
              <p:nvPr/>
            </p:nvCxnSpPr>
            <p:spPr bwMode="auto">
              <a:xfrm>
                <a:off x="500034" y="5429264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 rot="5400000" flipH="1" flipV="1">
                <a:off x="607191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714348" y="5214950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 rot="5400000" flipH="1" flipV="1">
                <a:off x="821505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928662" y="5429264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 bwMode="auto">
              <a:xfrm rot="5400000" flipH="1" flipV="1">
                <a:off x="1035819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1142976" y="5214950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 rot="5400000" flipH="1" flipV="1">
                <a:off x="1250133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1357290" y="5429264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" name="直接箭头连接符 17"/>
            <p:cNvCxnSpPr/>
            <p:nvPr/>
          </p:nvCxnSpPr>
          <p:spPr bwMode="auto">
            <a:xfrm>
              <a:off x="3857620" y="5286388"/>
              <a:ext cx="357190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grpSp>
          <p:nvGrpSpPr>
            <p:cNvPr id="19" name="组合 18"/>
            <p:cNvGrpSpPr/>
            <p:nvPr/>
          </p:nvGrpSpPr>
          <p:grpSpPr>
            <a:xfrm>
              <a:off x="4243384" y="5186432"/>
              <a:ext cx="1143008" cy="214314"/>
              <a:chOff x="4214834" y="5214950"/>
              <a:chExt cx="1143008" cy="214314"/>
            </a:xfrm>
          </p:grpSpPr>
          <p:cxnSp>
            <p:nvCxnSpPr>
              <p:cNvPr id="22" name="直接连接符 21"/>
              <p:cNvCxnSpPr/>
              <p:nvPr/>
            </p:nvCxnSpPr>
            <p:spPr bwMode="auto">
              <a:xfrm rot="5400000" flipH="1" flipV="1">
                <a:off x="5107809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4214834" y="5429264"/>
                <a:ext cx="142876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 rot="5400000" flipH="1" flipV="1">
                <a:off x="4250553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4357710" y="5214950"/>
                <a:ext cx="428628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 rot="5400000" flipH="1" flipV="1">
                <a:off x="4679181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4786338" y="5429264"/>
                <a:ext cx="428628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5214966" y="5214950"/>
                <a:ext cx="142876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矩形 19"/>
            <p:cNvSpPr/>
            <p:nvPr/>
          </p:nvSpPr>
          <p:spPr bwMode="auto">
            <a:xfrm>
              <a:off x="1578749" y="5672280"/>
              <a:ext cx="357190" cy="85472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53911" y="5520447"/>
              <a:ext cx="6447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+5V</a:t>
              </a:r>
              <a:endPara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73737" y="1602994"/>
            <a:ext cx="1936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2MHz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55470" y="2042705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el-GR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64604" y="2806117"/>
            <a:ext cx="56576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386080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zh-CN" altLang="en-US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一个计数器的最长定时时间</a:t>
            </a:r>
            <a:endParaRPr lang="en-US" altLang="zh-CN" sz="26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6080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zh-CN" altLang="en-US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＝最大计数值 </a:t>
            </a:r>
            <a:r>
              <a:rPr lang="en-US" altLang="zh-CN" sz="2600" i="1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600" i="1" baseline="-25000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× </a:t>
            </a:r>
            <a:r>
              <a:rPr lang="zh-CN" altLang="en-US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时钟周期 </a:t>
            </a:r>
            <a:r>
              <a:rPr lang="en-US" altLang="zh-CN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endParaRPr lang="zh-CN" altLang="en-US" sz="2600" baseline="-250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6080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zh-CN" altLang="en-US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65536×0.5μs</a:t>
            </a:r>
            <a:endParaRPr lang="en-US" altLang="zh-CN" sz="26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6080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zh-CN" altLang="en-US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32.768ms</a:t>
            </a:r>
            <a:endParaRPr lang="en-US" altLang="zh-CN" sz="26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66515" y="1245471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75440" y="2144447"/>
            <a:ext cx="20665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32.768ms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3" grpId="0"/>
      <p:bldP spid="4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4624"/>
            <a:ext cx="8229600" cy="533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可编程定时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计数器</a:t>
            </a:r>
            <a:r>
              <a:rPr lang="en-US" altLang="zh-CN" sz="2800" b="1" dirty="0">
                <a:solidFill>
                  <a:srgbClr val="D60093"/>
                </a:solidFill>
                <a:ea typeface="黑体" panose="02010609060101010101" pitchFamily="2" charset="-122"/>
              </a:rPr>
              <a:t>8253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66"/>
                </a:solidFill>
                <a:ea typeface="黑体" panose="02010609060101010101" pitchFamily="2" charset="-122"/>
              </a:rPr>
              <a:t>串联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使用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710" y="4813833"/>
            <a:ext cx="6130063" cy="18917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这种设计的适用场合：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要求输出信号为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方波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周期性的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负脉冲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对输出</a:t>
            </a:r>
            <a:r>
              <a:rPr lang="zh-CN" altLang="en-US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负脉冲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没有要求。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单个定时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计数器的定时时间不够。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8F3DDBED-BA03-409D-815C-67484B0CFA91}" type="slidenum">
              <a:rPr lang="zh-CN" altLang="en-US" smtClean="0"/>
            </a:fld>
            <a:endParaRPr lang="en-US" altLang="zh-CN"/>
          </a:p>
        </p:txBody>
      </p:sp>
      <p:sp>
        <p:nvSpPr>
          <p:cNvPr id="5" name="标题 1"/>
          <p:cNvSpPr txBox="1"/>
          <p:nvPr/>
        </p:nvSpPr>
        <p:spPr bwMode="auto">
          <a:xfrm>
            <a:off x="395420" y="620688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</a:pP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2" charset="-122"/>
              </a:rPr>
              <a:t>二、</a:t>
            </a:r>
            <a:r>
              <a:rPr lang="zh-CN" altLang="en-US" sz="2800" kern="0" dirty="0">
                <a:solidFill>
                  <a:srgbClr val="FF6600"/>
                </a:solidFill>
                <a:ea typeface="黑体" panose="02010609060101010101" pitchFamily="2" charset="-122"/>
              </a:rPr>
              <a:t>多个</a:t>
            </a: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2" charset="-122"/>
              </a:rPr>
              <a:t>定时</a:t>
            </a:r>
            <a:r>
              <a:rPr lang="en-US" altLang="zh-CN" sz="2800" kern="0" dirty="0">
                <a:solidFill>
                  <a:srgbClr val="008000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2" charset="-122"/>
              </a:rPr>
              <a:t>计数器</a:t>
            </a:r>
            <a:r>
              <a:rPr lang="zh-CN" altLang="en-US" sz="2800" kern="0" dirty="0">
                <a:solidFill>
                  <a:srgbClr val="FF0000"/>
                </a:solidFill>
                <a:ea typeface="黑体" panose="02010609060101010101" pitchFamily="2" charset="-122"/>
              </a:rPr>
              <a:t>串联</a:t>
            </a: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2" charset="-122"/>
              </a:rPr>
              <a:t>使用</a:t>
            </a:r>
            <a:endParaRPr lang="zh-CN" altLang="en-US" b="1" kern="0" dirty="0">
              <a:solidFill>
                <a:srgbClr val="008000"/>
              </a:solidFill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3684933" y="1869995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Box 36"/>
          <p:cNvSpPr txBox="1"/>
          <p:nvPr/>
        </p:nvSpPr>
        <p:spPr>
          <a:xfrm>
            <a:off x="3684933" y="1869995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38"/>
          <p:cNvSpPr txBox="1"/>
          <p:nvPr/>
        </p:nvSpPr>
        <p:spPr>
          <a:xfrm>
            <a:off x="3563888" y="146988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Timer0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43"/>
          <p:cNvSpPr txBox="1"/>
          <p:nvPr/>
        </p:nvSpPr>
        <p:spPr>
          <a:xfrm>
            <a:off x="3684933" y="2227185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44"/>
          <p:cNvSpPr txBox="1"/>
          <p:nvPr/>
        </p:nvSpPr>
        <p:spPr>
          <a:xfrm>
            <a:off x="4211960" y="1869995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OUT0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2" name="直接箭头连接符 101"/>
          <p:cNvCxnSpPr/>
          <p:nvPr/>
        </p:nvCxnSpPr>
        <p:spPr bwMode="auto">
          <a:xfrm>
            <a:off x="3041991" y="2059171"/>
            <a:ext cx="64294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3" name="直接连接符 102"/>
          <p:cNvCxnSpPr/>
          <p:nvPr/>
        </p:nvCxnSpPr>
        <p:spPr bwMode="auto">
          <a:xfrm>
            <a:off x="3547187" y="2441499"/>
            <a:ext cx="13774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椭圆 103"/>
          <p:cNvSpPr>
            <a:spLocks noChangeAspect="1"/>
          </p:cNvSpPr>
          <p:nvPr/>
        </p:nvSpPr>
        <p:spPr bwMode="auto">
          <a:xfrm>
            <a:off x="3440046" y="2387928"/>
            <a:ext cx="107141" cy="10714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971391" y="1732002"/>
            <a:ext cx="446718" cy="214314"/>
            <a:chOff x="500034" y="5214950"/>
            <a:chExt cx="1071570" cy="21431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5" name="直接箭头连接符 114"/>
          <p:cNvCxnSpPr/>
          <p:nvPr/>
        </p:nvCxnSpPr>
        <p:spPr bwMode="auto">
          <a:xfrm>
            <a:off x="5212092" y="2059171"/>
            <a:ext cx="946232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116" name="组合 115"/>
          <p:cNvGrpSpPr/>
          <p:nvPr/>
        </p:nvGrpSpPr>
        <p:grpSpPr>
          <a:xfrm>
            <a:off x="7755944" y="1754354"/>
            <a:ext cx="723539" cy="214314"/>
            <a:chOff x="4214834" y="5214950"/>
            <a:chExt cx="1143008" cy="214314"/>
          </a:xfrm>
        </p:grpSpPr>
        <p:cxnSp>
          <p:nvCxnSpPr>
            <p:cNvPr id="117" name="直接连接符 116"/>
            <p:cNvCxnSpPr/>
            <p:nvPr/>
          </p:nvCxnSpPr>
          <p:spPr bwMode="auto">
            <a:xfrm rot="5400000" flipH="1" flipV="1">
              <a:off x="510780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4214834" y="5429264"/>
              <a:ext cx="142876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rot="5400000" flipH="1" flipV="1">
              <a:off x="425055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4357710" y="5214950"/>
              <a:ext cx="428628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rot="5400000" flipH="1" flipV="1">
              <a:off x="467918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4786338" y="5429264"/>
              <a:ext cx="428628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5214966" y="5214950"/>
              <a:ext cx="142876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4" name="矩形 123"/>
          <p:cNvSpPr/>
          <p:nvPr/>
        </p:nvSpPr>
        <p:spPr>
          <a:xfrm>
            <a:off x="2872386" y="2223115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+5V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158324" y="1870687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TextBox 36"/>
          <p:cNvSpPr txBox="1"/>
          <p:nvPr/>
        </p:nvSpPr>
        <p:spPr>
          <a:xfrm>
            <a:off x="6158324" y="1870687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TextBox 38"/>
          <p:cNvSpPr txBox="1"/>
          <p:nvPr/>
        </p:nvSpPr>
        <p:spPr>
          <a:xfrm>
            <a:off x="6037279" y="147057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Timer1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TextBox 43"/>
          <p:cNvSpPr txBox="1"/>
          <p:nvPr/>
        </p:nvSpPr>
        <p:spPr>
          <a:xfrm>
            <a:off x="6158324" y="222787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TextBox 44"/>
          <p:cNvSpPr txBox="1"/>
          <p:nvPr/>
        </p:nvSpPr>
        <p:spPr>
          <a:xfrm>
            <a:off x="6685351" y="1870687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0" name="直接连接符 129"/>
          <p:cNvCxnSpPr/>
          <p:nvPr/>
        </p:nvCxnSpPr>
        <p:spPr bwMode="auto">
          <a:xfrm>
            <a:off x="6020578" y="2442191"/>
            <a:ext cx="13774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椭圆 130"/>
          <p:cNvSpPr>
            <a:spLocks noChangeAspect="1"/>
          </p:cNvSpPr>
          <p:nvPr/>
        </p:nvSpPr>
        <p:spPr bwMode="auto">
          <a:xfrm>
            <a:off x="5913437" y="2388620"/>
            <a:ext cx="107141" cy="10714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2" name="直接箭头连接符 131"/>
          <p:cNvCxnSpPr/>
          <p:nvPr/>
        </p:nvCxnSpPr>
        <p:spPr bwMode="auto">
          <a:xfrm>
            <a:off x="7685483" y="2059863"/>
            <a:ext cx="357190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33" name="矩形 132"/>
          <p:cNvSpPr/>
          <p:nvPr/>
        </p:nvSpPr>
        <p:spPr>
          <a:xfrm>
            <a:off x="5345777" y="2223807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+5V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5292400" y="1750269"/>
            <a:ext cx="728178" cy="214314"/>
            <a:chOff x="500034" y="5214950"/>
            <a:chExt cx="1071570" cy="214314"/>
          </a:xfrm>
        </p:grpSpPr>
        <p:cxnSp>
          <p:nvCxnSpPr>
            <p:cNvPr id="135" name="直接连接符 134"/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4" name="矩形 143"/>
          <p:cNvSpPr/>
          <p:nvPr/>
        </p:nvSpPr>
        <p:spPr>
          <a:xfrm>
            <a:off x="3404306" y="2596517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5591" y="2596517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773854" y="1221768"/>
            <a:ext cx="8883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endParaRPr lang="zh-CN" altLang="en-US" sz="1405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652297" y="1271073"/>
            <a:ext cx="8823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endParaRPr lang="zh-CN" altLang="en-US" sz="1405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673646" y="2024046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405" dirty="0">
              <a:solidFill>
                <a:srgbClr val="FF66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121986" y="2034325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405" dirty="0">
              <a:solidFill>
                <a:srgbClr val="FF66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2995082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计数值为 </a:t>
            </a:r>
            <a:r>
              <a:rPr lang="en-US" altLang="zh-CN" sz="2400" i="1" dirty="0">
                <a:solidFill>
                  <a:srgbClr val="FF6600"/>
                </a:solidFill>
              </a:rPr>
              <a:t>n</a:t>
            </a:r>
            <a:r>
              <a:rPr lang="en-US" altLang="zh-CN" sz="2400" baseline="-25000" dirty="0">
                <a:solidFill>
                  <a:srgbClr val="FF6600"/>
                </a:solidFill>
              </a:rPr>
              <a:t>0</a:t>
            </a:r>
            <a:r>
              <a:rPr lang="en-US" altLang="zh-CN" sz="2400" baseline="-25000" dirty="0"/>
              <a:t> </a:t>
            </a:r>
            <a:endParaRPr lang="zh-CN" altLang="en-US" sz="2400" dirty="0"/>
          </a:p>
        </p:txBody>
      </p:sp>
      <p:sp>
        <p:nvSpPr>
          <p:cNvPr id="150" name="矩形 149"/>
          <p:cNvSpPr/>
          <p:nvPr/>
        </p:nvSpPr>
        <p:spPr>
          <a:xfrm>
            <a:off x="6036010" y="2995081"/>
            <a:ext cx="1824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计数值为 </a:t>
            </a:r>
            <a:r>
              <a:rPr lang="en-US" altLang="zh-CN" sz="2400" i="1" dirty="0">
                <a:solidFill>
                  <a:srgbClr val="FF6600"/>
                </a:solidFill>
              </a:rPr>
              <a:t>n</a:t>
            </a:r>
            <a:r>
              <a:rPr lang="en-US" altLang="zh-CN" sz="2400" baseline="-25000" dirty="0">
                <a:solidFill>
                  <a:srgbClr val="FF6600"/>
                </a:solidFill>
              </a:rPr>
              <a:t>1 </a:t>
            </a:r>
            <a:endParaRPr lang="zh-CN" altLang="en-US" sz="2400" dirty="0">
              <a:solidFill>
                <a:srgbClr val="FF66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938822" y="3717040"/>
            <a:ext cx="51698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386080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 总</a:t>
            </a: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定时时间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6080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×T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6080" fontAlgn="auto">
              <a:spcBef>
                <a:spcPts val="1200"/>
              </a:spcBef>
              <a:spcAft>
                <a:spcPts val="0"/>
              </a:spcAft>
              <a:buSzPct val="75000"/>
            </a:pP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只需满足 </a:t>
            </a:r>
            <a:r>
              <a:rPr lang="en-US" altLang="zh-CN" sz="2400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 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 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即可。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 bwMode="auto">
          <a:xfrm>
            <a:off x="246391" y="1521983"/>
            <a:ext cx="3179363" cy="3139321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altLang="zh-CN" sz="240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2MHz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0.5μs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产生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方波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或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负脉冲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周期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100ms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×n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100ms/0.5μs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         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200000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         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1000×200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8879" y="1221768"/>
            <a:ext cx="3033091" cy="3434847"/>
            <a:chOff x="208879" y="1221768"/>
            <a:chExt cx="3033091" cy="3434847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208879" y="1412776"/>
              <a:ext cx="2130873" cy="0"/>
            </a:xfrm>
            <a:prstGeom prst="line">
              <a:avLst/>
            </a:prstGeom>
            <a:solidFill>
              <a:schemeClr val="accent1"/>
            </a:solidFill>
            <a:ln w="57150" cap="rnd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339752" y="1412776"/>
              <a:ext cx="899670" cy="1813137"/>
            </a:xfrm>
            <a:prstGeom prst="line">
              <a:avLst/>
            </a:prstGeom>
            <a:solidFill>
              <a:schemeClr val="accent1"/>
            </a:solidFill>
            <a:ln w="57150" cap="rnd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241970" y="3225913"/>
              <a:ext cx="0" cy="1430702"/>
            </a:xfrm>
            <a:prstGeom prst="line">
              <a:avLst/>
            </a:prstGeom>
            <a:solidFill>
              <a:schemeClr val="accent1"/>
            </a:solidFill>
            <a:ln w="57150" cap="rnd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flipH="1">
              <a:off x="208879" y="4656615"/>
              <a:ext cx="3030543" cy="0"/>
            </a:xfrm>
            <a:prstGeom prst="line">
              <a:avLst/>
            </a:prstGeom>
            <a:solidFill>
              <a:schemeClr val="accent1"/>
            </a:solidFill>
            <a:ln w="57150" cap="rnd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flipV="1">
              <a:off x="208879" y="1412776"/>
              <a:ext cx="0" cy="3243839"/>
            </a:xfrm>
            <a:prstGeom prst="line">
              <a:avLst/>
            </a:prstGeom>
            <a:solidFill>
              <a:schemeClr val="accent1"/>
            </a:solidFill>
            <a:ln w="57150" cap="rnd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矩形 76"/>
            <p:cNvSpPr/>
            <p:nvPr/>
          </p:nvSpPr>
          <p:spPr>
            <a:xfrm>
              <a:off x="403501" y="1221768"/>
              <a:ext cx="9281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【</a:t>
              </a:r>
              <a:r>
                <a:rPr lang="zh-CN" altLang="en-US" sz="2400" dirty="0">
                  <a:solidFill>
                    <a:srgbClr val="C00000"/>
                  </a:solidFill>
                </a:rPr>
                <a:t>例</a:t>
              </a:r>
              <a:r>
                <a:rPr lang="en-US" altLang="zh-CN" sz="2400" dirty="0">
                  <a:solidFill>
                    <a:srgbClr val="C00000"/>
                  </a:solidFill>
                </a:rPr>
                <a:t>】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4624"/>
            <a:ext cx="8229600" cy="533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多个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定时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计数器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串联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使用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316" y="5328600"/>
            <a:ext cx="6130063" cy="105272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位计数器的定时结果。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的整数倍。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8F3DDBED-BA03-409D-815C-67484B0CFA91}" type="slidenum">
              <a:rPr lang="zh-CN" altLang="en-US" smtClean="0"/>
            </a:fld>
            <a:endParaRPr lang="en-US" altLang="zh-CN"/>
          </a:p>
        </p:txBody>
      </p:sp>
      <p:sp>
        <p:nvSpPr>
          <p:cNvPr id="5" name="标题 1"/>
          <p:cNvSpPr txBox="1"/>
          <p:nvPr/>
        </p:nvSpPr>
        <p:spPr bwMode="auto">
          <a:xfrm>
            <a:off x="395420" y="620085"/>
            <a:ext cx="86412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713105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2" charset="-122"/>
                <a:cs typeface="+mn-cs"/>
              </a:rPr>
              <a:t>要求输出为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+mn-cs"/>
              </a:rPr>
              <a:t>指定宽度</a:t>
            </a: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2" charset="-122"/>
                <a:cs typeface="+mn-cs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+mn-cs"/>
              </a:rPr>
              <a:t>周期性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+mn-cs"/>
              </a:rPr>
              <a:t>负脉冲</a:t>
            </a: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2" charset="-122"/>
                <a:cs typeface="+mn-cs"/>
              </a:rPr>
              <a:t>，如何设计？</a:t>
            </a:r>
            <a:endParaRPr lang="zh-CN" altLang="en-US" sz="2800" dirty="0">
              <a:solidFill>
                <a:srgbClr val="9900CC"/>
              </a:solidFill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08877" y="188640"/>
            <a:ext cx="1827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900CC"/>
                </a:solidFill>
                <a:latin typeface="Arial" panose="020B0604020202020204"/>
                <a:ea typeface="黑体" panose="02010609060101010101" pitchFamily="2" charset="-122"/>
              </a:rPr>
              <a:t>【</a:t>
            </a:r>
            <a:r>
              <a:rPr lang="zh-CN" altLang="en-US" sz="2800" dirty="0">
                <a:solidFill>
                  <a:srgbClr val="9900CC"/>
                </a:solidFill>
                <a:latin typeface="Arial" panose="020B0604020202020204"/>
                <a:ea typeface="黑体" panose="02010609060101010101" pitchFamily="2" charset="-122"/>
              </a:rPr>
              <a:t>方法</a:t>
            </a:r>
            <a:r>
              <a:rPr lang="en-US" altLang="zh-CN" sz="2800" dirty="0">
                <a:solidFill>
                  <a:srgbClr val="9900CC"/>
                </a:solidFill>
                <a:latin typeface="Arial" panose="020B0604020202020204"/>
                <a:ea typeface="黑体" panose="02010609060101010101" pitchFamily="2" charset="-122"/>
              </a:rPr>
              <a:t>1】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 bwMode="auto">
          <a:xfrm>
            <a:off x="1934523" y="2154668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TextBox 36"/>
          <p:cNvSpPr txBox="1"/>
          <p:nvPr/>
        </p:nvSpPr>
        <p:spPr>
          <a:xfrm>
            <a:off x="1934523" y="2154668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1813478" y="1789283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Timer0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1934523" y="251185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TextBox 44"/>
          <p:cNvSpPr txBox="1"/>
          <p:nvPr/>
        </p:nvSpPr>
        <p:spPr>
          <a:xfrm>
            <a:off x="2461550" y="215466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OUT0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1291581" y="2343844"/>
            <a:ext cx="64294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1796777" y="2726172"/>
            <a:ext cx="13774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椭圆 70"/>
          <p:cNvSpPr>
            <a:spLocks noChangeAspect="1"/>
          </p:cNvSpPr>
          <p:nvPr/>
        </p:nvSpPr>
        <p:spPr bwMode="auto">
          <a:xfrm>
            <a:off x="1689636" y="2672601"/>
            <a:ext cx="107141" cy="10714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220981" y="2016675"/>
            <a:ext cx="446718" cy="214314"/>
            <a:chOff x="500034" y="5214950"/>
            <a:chExt cx="1071570" cy="214314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2" name="直接箭头连接符 81"/>
          <p:cNvCxnSpPr/>
          <p:nvPr/>
        </p:nvCxnSpPr>
        <p:spPr bwMode="auto">
          <a:xfrm>
            <a:off x="3461682" y="2343844"/>
            <a:ext cx="946232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1121976" y="2507788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+5V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407914" y="2155360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TextBox 36"/>
          <p:cNvSpPr txBox="1"/>
          <p:nvPr/>
        </p:nvSpPr>
        <p:spPr>
          <a:xfrm>
            <a:off x="4407914" y="2155360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TextBox 38"/>
          <p:cNvSpPr txBox="1"/>
          <p:nvPr/>
        </p:nvSpPr>
        <p:spPr>
          <a:xfrm>
            <a:off x="4286869" y="178997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Timer1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TextBox 43"/>
          <p:cNvSpPr txBox="1"/>
          <p:nvPr/>
        </p:nvSpPr>
        <p:spPr>
          <a:xfrm>
            <a:off x="4407914" y="25125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TextBox 44"/>
          <p:cNvSpPr txBox="1"/>
          <p:nvPr/>
        </p:nvSpPr>
        <p:spPr>
          <a:xfrm>
            <a:off x="4934941" y="215536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>
            <a:off x="4270168" y="2726864"/>
            <a:ext cx="13774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椭圆 89"/>
          <p:cNvSpPr>
            <a:spLocks noChangeAspect="1"/>
          </p:cNvSpPr>
          <p:nvPr/>
        </p:nvSpPr>
        <p:spPr bwMode="auto">
          <a:xfrm>
            <a:off x="4163027" y="2673293"/>
            <a:ext cx="107141" cy="10714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5935073" y="2344536"/>
            <a:ext cx="357190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3595367" y="2508480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+5V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541990" y="2034942"/>
            <a:ext cx="728178" cy="214314"/>
            <a:chOff x="500034" y="5214950"/>
            <a:chExt cx="1071570" cy="21431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8" name="矩形 157"/>
          <p:cNvSpPr/>
          <p:nvPr/>
        </p:nvSpPr>
        <p:spPr>
          <a:xfrm>
            <a:off x="1653896" y="2823315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701167" y="2823315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122587" y="1529591"/>
            <a:ext cx="8883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endParaRPr lang="zh-CN" altLang="en-US" sz="1405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905598" y="2308719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405" dirty="0">
              <a:solidFill>
                <a:srgbClr val="FF66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389624" y="2318998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405" dirty="0">
              <a:solidFill>
                <a:srgbClr val="FF66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107259" y="1486493"/>
            <a:ext cx="16614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OUT0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endParaRPr lang="zh-CN" altLang="en-US" sz="1405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6152807" y="1502433"/>
            <a:ext cx="1659643" cy="1710873"/>
            <a:chOff x="3934161" y="3388049"/>
            <a:chExt cx="1659643" cy="1710873"/>
          </a:xfrm>
        </p:grpSpPr>
        <p:grpSp>
          <p:nvGrpSpPr>
            <p:cNvPr id="176" name="组合 175"/>
            <p:cNvGrpSpPr/>
            <p:nvPr/>
          </p:nvGrpSpPr>
          <p:grpSpPr>
            <a:xfrm>
              <a:off x="3934161" y="4057337"/>
              <a:ext cx="1659643" cy="221457"/>
              <a:chOff x="3862153" y="3810349"/>
              <a:chExt cx="1659643" cy="221457"/>
            </a:xfrm>
          </p:grpSpPr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4360046" y="3818033"/>
                <a:ext cx="0" cy="20663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直接连接符 186"/>
              <p:cNvCxnSpPr/>
              <p:nvPr/>
            </p:nvCxnSpPr>
            <p:spPr bwMode="auto">
              <a:xfrm>
                <a:off x="3862153" y="3810349"/>
                <a:ext cx="305986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rot="5400000" flipH="1" flipV="1">
                <a:off x="4060982" y="3917506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直接连接符 188"/>
              <p:cNvCxnSpPr/>
              <p:nvPr/>
            </p:nvCxnSpPr>
            <p:spPr bwMode="auto">
              <a:xfrm>
                <a:off x="4168139" y="4024663"/>
                <a:ext cx="191907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直接连接符 189"/>
              <p:cNvCxnSpPr/>
              <p:nvPr/>
            </p:nvCxnSpPr>
            <p:spPr bwMode="auto">
              <a:xfrm>
                <a:off x="4360046" y="3818033"/>
                <a:ext cx="621451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直接连接符 190"/>
              <p:cNvCxnSpPr/>
              <p:nvPr/>
            </p:nvCxnSpPr>
            <p:spPr bwMode="auto">
              <a:xfrm flipV="1">
                <a:off x="5173404" y="3825176"/>
                <a:ext cx="0" cy="20663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直接连接符 191"/>
              <p:cNvCxnSpPr/>
              <p:nvPr/>
            </p:nvCxnSpPr>
            <p:spPr bwMode="auto">
              <a:xfrm rot="5400000" flipH="1" flipV="1">
                <a:off x="4874340" y="3924649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直接连接符 192"/>
              <p:cNvCxnSpPr/>
              <p:nvPr/>
            </p:nvCxnSpPr>
            <p:spPr bwMode="auto">
              <a:xfrm>
                <a:off x="4981497" y="4031806"/>
                <a:ext cx="191907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直接连接符 193"/>
              <p:cNvCxnSpPr/>
              <p:nvPr/>
            </p:nvCxnSpPr>
            <p:spPr bwMode="auto">
              <a:xfrm>
                <a:off x="5173404" y="3825176"/>
                <a:ext cx="348392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7" name="矩形 176"/>
            <p:cNvSpPr/>
            <p:nvPr/>
          </p:nvSpPr>
          <p:spPr>
            <a:xfrm>
              <a:off x="4271756" y="3388049"/>
              <a:ext cx="99296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7131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600" i="0" u="none" strike="noStrike" kern="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OUT1</a:t>
              </a:r>
              <a:endParaRPr kumimoji="0" lang="zh-CN" altLang="en-US" sz="1405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178" name="直接连接符 177"/>
            <p:cNvCxnSpPr/>
            <p:nvPr/>
          </p:nvCxnSpPr>
          <p:spPr>
            <a:xfrm flipV="1">
              <a:off x="4432054" y="3829156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>
            <a:xfrm flipV="1">
              <a:off x="5245412" y="3825729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>
            <a:xfrm>
              <a:off x="4432054" y="3923928"/>
              <a:ext cx="813358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  <a:headEnd type="triangle" w="med" len="lg"/>
              <a:tailEnd type="triangle" w="med" len="lg"/>
            </a:ln>
            <a:effectLst/>
          </p:spPr>
        </p:cxnSp>
        <p:sp>
          <p:nvSpPr>
            <p:cNvPr id="181" name="矩形 180"/>
            <p:cNvSpPr/>
            <p:nvPr/>
          </p:nvSpPr>
          <p:spPr>
            <a:xfrm>
              <a:off x="4882922" y="4606479"/>
              <a:ext cx="51809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7131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endParaRPr kumimoji="0" lang="zh-CN" altLang="en-US" sz="1405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182" name="直接箭头连接符 181"/>
            <p:cNvCxnSpPr/>
            <p:nvPr/>
          </p:nvCxnSpPr>
          <p:spPr>
            <a:xfrm flipV="1">
              <a:off x="5149458" y="4478780"/>
              <a:ext cx="0" cy="204469"/>
            </a:xfrm>
            <a:prstGeom prst="straightConnector1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>
            <a:xfrm flipV="1">
              <a:off x="5050497" y="4325147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>
            <a:xfrm flipV="1">
              <a:off x="5247793" y="4325147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>
            <a:xfrm>
              <a:off x="5048116" y="4424102"/>
              <a:ext cx="1972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10" name="矩形 9"/>
          <p:cNvSpPr/>
          <p:nvPr/>
        </p:nvSpPr>
        <p:spPr>
          <a:xfrm>
            <a:off x="1566779" y="3561537"/>
            <a:ext cx="267015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386080" fontAlgn="auto">
              <a:spcBef>
                <a:spcPts val="1200"/>
              </a:spcBef>
              <a:spcAft>
                <a:spcPts val="0"/>
              </a:spcAft>
              <a:buSzPct val="75000"/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OUT0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6080" fontAlgn="auto">
              <a:spcBef>
                <a:spcPts val="1200"/>
              </a:spcBef>
              <a:spcAft>
                <a:spcPts val="0"/>
              </a:spcAft>
              <a:buSzPct val="75000"/>
            </a:pPr>
            <a:r>
              <a:rPr lang="en-US" altLang="zh-CN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 / T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 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6080" fontAlgn="auto">
              <a:spcBef>
                <a:spcPts val="1200"/>
              </a:spcBef>
              <a:spcAft>
                <a:spcPts val="0"/>
              </a:spcAft>
              <a:buSzPct val="75000"/>
            </a:pPr>
            <a:r>
              <a:rPr lang="en-US" altLang="zh-CN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OUT1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 W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30981" y="417041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即：Timer0 定时时间为 W;</a:t>
            </a:r>
            <a:endParaRPr lang="zh-CN" altLang="en-US" sz="2400" dirty="0">
              <a:solidFill>
                <a:srgbClr val="99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Timer1 定时时间为 T</a:t>
            </a:r>
            <a:r>
              <a:rPr lang="zh-CN" altLang="en-US" sz="2400" baseline="-250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OUT1 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99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 bwMode="auto">
          <a:xfrm>
            <a:off x="284501" y="1255185"/>
            <a:ext cx="182133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  <a:cs typeface="+mn-cs"/>
              </a:rPr>
              <a:t>T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  <a:cs typeface="+mn-cs"/>
              </a:rPr>
              <a:t>CLK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</a:rPr>
              <a:t>0.5μs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98" name="文本框 97"/>
          <p:cNvSpPr txBox="1"/>
          <p:nvPr/>
        </p:nvSpPr>
        <p:spPr bwMode="auto">
          <a:xfrm>
            <a:off x="6977169" y="2963501"/>
            <a:ext cx="715260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</a:rPr>
              <a:t>2ms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99" name="文本框 98"/>
          <p:cNvSpPr txBox="1"/>
          <p:nvPr/>
        </p:nvSpPr>
        <p:spPr bwMode="auto">
          <a:xfrm>
            <a:off x="6569095" y="1208528"/>
            <a:ext cx="86914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</a:rPr>
              <a:t>10ms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00" name="文本框 99"/>
          <p:cNvSpPr txBox="1"/>
          <p:nvPr/>
        </p:nvSpPr>
        <p:spPr bwMode="auto">
          <a:xfrm>
            <a:off x="527537" y="3138150"/>
            <a:ext cx="298831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</a:rPr>
              <a:t>n</a:t>
            </a:r>
            <a:r>
              <a:rPr lang="en-US" altLang="zh-CN" sz="2400" baseline="-25000" dirty="0">
                <a:solidFill>
                  <a:srgbClr val="0066FF"/>
                </a:solidFill>
              </a:rPr>
              <a:t>0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2ms/0.5μs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4000</a:t>
            </a:r>
            <a:endParaRPr lang="zh-CN" altLang="en-US" sz="8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01" name="文本框 100"/>
          <p:cNvSpPr txBox="1"/>
          <p:nvPr/>
        </p:nvSpPr>
        <p:spPr bwMode="auto">
          <a:xfrm>
            <a:off x="3999817" y="3138150"/>
            <a:ext cx="253146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</a:rPr>
              <a:t>n</a:t>
            </a:r>
            <a:r>
              <a:rPr lang="en-US" altLang="zh-CN" sz="2400" baseline="-25000" dirty="0">
                <a:solidFill>
                  <a:srgbClr val="0066FF"/>
                </a:solidFill>
              </a:rPr>
              <a:t>1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10ms/2ms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5</a:t>
            </a:r>
            <a:endParaRPr lang="zh-CN" altLang="en-US" sz="8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02" name="文本框 101"/>
          <p:cNvSpPr txBox="1"/>
          <p:nvPr/>
        </p:nvSpPr>
        <p:spPr bwMode="auto">
          <a:xfrm>
            <a:off x="1753015" y="6279703"/>
            <a:ext cx="6349815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66FF"/>
                </a:solidFill>
              </a:rPr>
              <a:t>如何产生宽度是</a:t>
            </a:r>
            <a:r>
              <a:rPr lang="en-US" altLang="zh-CN" sz="2400" dirty="0">
                <a:solidFill>
                  <a:srgbClr val="0066FF"/>
                </a:solidFill>
              </a:rPr>
              <a:t>3ms</a:t>
            </a:r>
            <a:r>
              <a:rPr lang="zh-CN" altLang="en-US" sz="2400" dirty="0">
                <a:solidFill>
                  <a:srgbClr val="0066FF"/>
                </a:solidFill>
              </a:rPr>
              <a:t>、周期是</a:t>
            </a:r>
            <a:r>
              <a:rPr lang="en-US" altLang="zh-CN" sz="2400" dirty="0">
                <a:solidFill>
                  <a:srgbClr val="0066FF"/>
                </a:solidFill>
              </a:rPr>
              <a:t>10ms</a:t>
            </a:r>
            <a:r>
              <a:rPr lang="zh-CN" altLang="en-US" sz="2400" dirty="0">
                <a:solidFill>
                  <a:srgbClr val="0066FF"/>
                </a:solidFill>
              </a:rPr>
              <a:t>的负脉冲？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4624"/>
            <a:ext cx="8229600" cy="533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多个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定时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计数器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串联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使用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426" y="5464532"/>
            <a:ext cx="5443600" cy="1052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可以不是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的整数倍。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位计数器的定时结果。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8F3DDBED-BA03-409D-815C-67484B0CFA91}" type="slidenum">
              <a:rPr lang="zh-CN" altLang="en-US" smtClean="0"/>
            </a:fld>
            <a:endParaRPr lang="en-US" altLang="zh-CN"/>
          </a:p>
        </p:txBody>
      </p:sp>
      <p:sp>
        <p:nvSpPr>
          <p:cNvPr id="5" name="标题 1"/>
          <p:cNvSpPr txBox="1"/>
          <p:nvPr/>
        </p:nvSpPr>
        <p:spPr bwMode="auto">
          <a:xfrm>
            <a:off x="395420" y="620085"/>
            <a:ext cx="86412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713105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2" charset="-122"/>
                <a:cs typeface="+mn-cs"/>
              </a:rPr>
              <a:t>要求输出为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+mn-cs"/>
              </a:rPr>
              <a:t>指定宽度</a:t>
            </a: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2" charset="-122"/>
                <a:cs typeface="+mn-cs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+mn-cs"/>
              </a:rPr>
              <a:t>周期性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+mn-cs"/>
              </a:rPr>
              <a:t>负脉冲</a:t>
            </a: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2" charset="-122"/>
                <a:cs typeface="+mn-cs"/>
              </a:rPr>
              <a:t>，如何设计？</a:t>
            </a:r>
            <a:endParaRPr lang="zh-CN" altLang="en-US" sz="2800" dirty="0">
              <a:solidFill>
                <a:srgbClr val="9900CC"/>
              </a:solidFill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08877" y="188640"/>
            <a:ext cx="1827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900CC"/>
                </a:solidFill>
                <a:latin typeface="Arial" panose="020B0604020202020204"/>
                <a:ea typeface="黑体" panose="02010609060101010101" pitchFamily="2" charset="-122"/>
              </a:rPr>
              <a:t>【</a:t>
            </a:r>
            <a:r>
              <a:rPr lang="zh-CN" altLang="en-US" sz="2800" dirty="0">
                <a:solidFill>
                  <a:srgbClr val="9900CC"/>
                </a:solidFill>
                <a:latin typeface="Arial" panose="020B0604020202020204"/>
                <a:ea typeface="黑体" panose="02010609060101010101" pitchFamily="2" charset="-122"/>
              </a:rPr>
              <a:t>方法</a:t>
            </a:r>
            <a:r>
              <a:rPr lang="en-US" altLang="zh-CN" sz="2800" dirty="0">
                <a:solidFill>
                  <a:srgbClr val="9900CC"/>
                </a:solidFill>
                <a:latin typeface="Arial" panose="020B0604020202020204"/>
                <a:ea typeface="黑体" panose="02010609060101010101" pitchFamily="2" charset="-122"/>
              </a:rPr>
              <a:t>2】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 bwMode="auto">
          <a:xfrm>
            <a:off x="2216107" y="2339242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Box 36"/>
          <p:cNvSpPr txBox="1"/>
          <p:nvPr/>
        </p:nvSpPr>
        <p:spPr>
          <a:xfrm>
            <a:off x="2216107" y="2339242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38"/>
          <p:cNvSpPr txBox="1"/>
          <p:nvPr/>
        </p:nvSpPr>
        <p:spPr>
          <a:xfrm>
            <a:off x="2095062" y="19772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Timer0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43"/>
          <p:cNvSpPr txBox="1"/>
          <p:nvPr/>
        </p:nvSpPr>
        <p:spPr>
          <a:xfrm>
            <a:off x="2216107" y="26964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44"/>
          <p:cNvSpPr txBox="1"/>
          <p:nvPr/>
        </p:nvSpPr>
        <p:spPr>
          <a:xfrm>
            <a:off x="2743134" y="233924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OUT0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2" name="直接箭头连接符 101"/>
          <p:cNvCxnSpPr/>
          <p:nvPr/>
        </p:nvCxnSpPr>
        <p:spPr bwMode="auto">
          <a:xfrm>
            <a:off x="1982084" y="2530006"/>
            <a:ext cx="234023" cy="0"/>
          </a:xfrm>
          <a:prstGeom prst="straightConnector1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3" name="直接连接符 102"/>
          <p:cNvCxnSpPr/>
          <p:nvPr/>
        </p:nvCxnSpPr>
        <p:spPr bwMode="auto">
          <a:xfrm>
            <a:off x="2078361" y="2882168"/>
            <a:ext cx="13774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椭圆 103"/>
          <p:cNvSpPr>
            <a:spLocks noChangeAspect="1"/>
          </p:cNvSpPr>
          <p:nvPr/>
        </p:nvSpPr>
        <p:spPr bwMode="auto">
          <a:xfrm>
            <a:off x="1971220" y="2828597"/>
            <a:ext cx="107141" cy="10714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285606" y="2043839"/>
            <a:ext cx="446718" cy="214314"/>
            <a:chOff x="500034" y="5214950"/>
            <a:chExt cx="1071570" cy="21431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5" name="直接箭头连接符 114"/>
          <p:cNvCxnSpPr/>
          <p:nvPr/>
        </p:nvCxnSpPr>
        <p:spPr bwMode="auto">
          <a:xfrm>
            <a:off x="4244193" y="2528418"/>
            <a:ext cx="228346" cy="0"/>
          </a:xfrm>
          <a:prstGeom prst="straightConnector1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0" name="矩形 119"/>
          <p:cNvSpPr/>
          <p:nvPr/>
        </p:nvSpPr>
        <p:spPr>
          <a:xfrm>
            <a:off x="1403560" y="2663784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+5V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4472539" y="2339934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2" name="TextBox 36"/>
          <p:cNvSpPr txBox="1"/>
          <p:nvPr/>
        </p:nvSpPr>
        <p:spPr>
          <a:xfrm>
            <a:off x="4472539" y="2339934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3" name="TextBox 38"/>
          <p:cNvSpPr txBox="1"/>
          <p:nvPr/>
        </p:nvSpPr>
        <p:spPr>
          <a:xfrm>
            <a:off x="4351494" y="197792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Timer1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4" name="TextBox 43"/>
          <p:cNvSpPr txBox="1"/>
          <p:nvPr/>
        </p:nvSpPr>
        <p:spPr>
          <a:xfrm>
            <a:off x="4472539" y="269712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TextBox 44"/>
          <p:cNvSpPr txBox="1"/>
          <p:nvPr/>
        </p:nvSpPr>
        <p:spPr>
          <a:xfrm>
            <a:off x="4999566" y="233993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6" name="直接连接符 125"/>
          <p:cNvCxnSpPr/>
          <p:nvPr/>
        </p:nvCxnSpPr>
        <p:spPr bwMode="auto">
          <a:xfrm>
            <a:off x="3994913" y="2878097"/>
            <a:ext cx="477626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7" name="直接箭头连接符 126"/>
          <p:cNvCxnSpPr/>
          <p:nvPr/>
        </p:nvCxnSpPr>
        <p:spPr bwMode="auto">
          <a:xfrm>
            <a:off x="5999698" y="2529110"/>
            <a:ext cx="357190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128" name="组合 127"/>
          <p:cNvGrpSpPr/>
          <p:nvPr/>
        </p:nvGrpSpPr>
        <p:grpSpPr>
          <a:xfrm>
            <a:off x="3719581" y="3118623"/>
            <a:ext cx="863600" cy="214314"/>
            <a:chOff x="500034" y="5214950"/>
            <a:chExt cx="1071570" cy="21431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8" name="矩形 137"/>
          <p:cNvSpPr/>
          <p:nvPr/>
        </p:nvSpPr>
        <p:spPr>
          <a:xfrm>
            <a:off x="1688499" y="3026073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765792" y="3026073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152786" y="1439197"/>
            <a:ext cx="8883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endParaRPr lang="zh-CN" altLang="en-US" sz="1405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193952" y="2493293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405" dirty="0">
              <a:solidFill>
                <a:srgbClr val="FF66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443846" y="2503572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405" dirty="0">
              <a:solidFill>
                <a:srgbClr val="FF66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>
            <a:off x="3755050" y="2532320"/>
            <a:ext cx="239863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0" name="直接连接符 149"/>
          <p:cNvCxnSpPr/>
          <p:nvPr/>
        </p:nvCxnSpPr>
        <p:spPr>
          <a:xfrm>
            <a:off x="3994913" y="2532320"/>
            <a:ext cx="0" cy="345777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1" name="直接连接符 150"/>
          <p:cNvCxnSpPr/>
          <p:nvPr/>
        </p:nvCxnSpPr>
        <p:spPr>
          <a:xfrm flipV="1">
            <a:off x="4233726" y="1960386"/>
            <a:ext cx="0" cy="563522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1" name="直接连接符 160"/>
          <p:cNvCxnSpPr/>
          <p:nvPr/>
        </p:nvCxnSpPr>
        <p:spPr>
          <a:xfrm flipV="1">
            <a:off x="1978689" y="1955797"/>
            <a:ext cx="0" cy="576523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4" name="直接连接符 163"/>
          <p:cNvCxnSpPr/>
          <p:nvPr/>
        </p:nvCxnSpPr>
        <p:spPr>
          <a:xfrm flipH="1">
            <a:off x="1403560" y="1955797"/>
            <a:ext cx="2830166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sp>
        <p:nvSpPr>
          <p:cNvPr id="165" name="椭圆 164"/>
          <p:cNvSpPr>
            <a:spLocks noChangeAspect="1"/>
          </p:cNvSpPr>
          <p:nvPr/>
        </p:nvSpPr>
        <p:spPr>
          <a:xfrm>
            <a:off x="1933567" y="1910059"/>
            <a:ext cx="90219" cy="90219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713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5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355028" y="1710059"/>
            <a:ext cx="1659643" cy="1566467"/>
            <a:chOff x="6355028" y="1710059"/>
            <a:chExt cx="1659643" cy="1566467"/>
          </a:xfrm>
        </p:grpSpPr>
        <p:grpSp>
          <p:nvGrpSpPr>
            <p:cNvPr id="166" name="组合 165"/>
            <p:cNvGrpSpPr/>
            <p:nvPr/>
          </p:nvGrpSpPr>
          <p:grpSpPr>
            <a:xfrm>
              <a:off x="6355028" y="2379347"/>
              <a:ext cx="1659643" cy="221457"/>
              <a:chOff x="3862153" y="3810349"/>
              <a:chExt cx="1659643" cy="221457"/>
            </a:xfrm>
          </p:grpSpPr>
          <p:cxnSp>
            <p:nvCxnSpPr>
              <p:cNvPr id="167" name="直接连接符 166"/>
              <p:cNvCxnSpPr/>
              <p:nvPr/>
            </p:nvCxnSpPr>
            <p:spPr bwMode="auto">
              <a:xfrm flipV="1">
                <a:off x="4360046" y="3818033"/>
                <a:ext cx="0" cy="20663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直接连接符 167"/>
              <p:cNvCxnSpPr/>
              <p:nvPr/>
            </p:nvCxnSpPr>
            <p:spPr bwMode="auto">
              <a:xfrm>
                <a:off x="3862153" y="3810349"/>
                <a:ext cx="305986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直接连接符 168"/>
              <p:cNvCxnSpPr/>
              <p:nvPr/>
            </p:nvCxnSpPr>
            <p:spPr bwMode="auto">
              <a:xfrm rot="5400000" flipH="1" flipV="1">
                <a:off x="4060982" y="3917506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直接连接符 169"/>
              <p:cNvCxnSpPr/>
              <p:nvPr/>
            </p:nvCxnSpPr>
            <p:spPr bwMode="auto">
              <a:xfrm>
                <a:off x="4168139" y="4024663"/>
                <a:ext cx="191907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直接连接符 170"/>
              <p:cNvCxnSpPr/>
              <p:nvPr/>
            </p:nvCxnSpPr>
            <p:spPr bwMode="auto">
              <a:xfrm>
                <a:off x="4360046" y="3818033"/>
                <a:ext cx="621451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直接连接符 171"/>
              <p:cNvCxnSpPr/>
              <p:nvPr/>
            </p:nvCxnSpPr>
            <p:spPr bwMode="auto">
              <a:xfrm flipV="1">
                <a:off x="5173404" y="3825176"/>
                <a:ext cx="0" cy="20663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直接连接符 172"/>
              <p:cNvCxnSpPr/>
              <p:nvPr/>
            </p:nvCxnSpPr>
            <p:spPr bwMode="auto">
              <a:xfrm rot="5400000" flipH="1" flipV="1">
                <a:off x="4874340" y="3924649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直接连接符 194"/>
              <p:cNvCxnSpPr/>
              <p:nvPr/>
            </p:nvCxnSpPr>
            <p:spPr bwMode="auto">
              <a:xfrm>
                <a:off x="4981497" y="4031806"/>
                <a:ext cx="191907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>
                <a:off x="5173404" y="3825176"/>
                <a:ext cx="348392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7" name="矩形 196"/>
            <p:cNvSpPr/>
            <p:nvPr/>
          </p:nvSpPr>
          <p:spPr>
            <a:xfrm>
              <a:off x="6504303" y="1710059"/>
              <a:ext cx="99296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713105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zh-CN" sz="2600" dirty="0">
                  <a:solidFill>
                    <a:srgbClr val="FF66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00" baseline="-25000" dirty="0">
                  <a:solidFill>
                    <a:srgbClr val="FF66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OUT1</a:t>
              </a:r>
              <a:endParaRPr lang="zh-CN" altLang="en-US" sz="1405" dirty="0">
                <a:solidFill>
                  <a:srgbClr val="FF66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>
            <a:xfrm flipV="1">
              <a:off x="6664601" y="2151166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>
            <a:xfrm flipV="1">
              <a:off x="7477959" y="2147739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>
            <a:xfrm>
              <a:off x="6664601" y="2245938"/>
              <a:ext cx="813358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  <a:headEnd type="triangle" w="med" len="lg"/>
              <a:tailEnd type="triangle" w="med" len="lg"/>
            </a:ln>
            <a:effectLst/>
          </p:spPr>
        </p:cxnSp>
        <p:sp>
          <p:nvSpPr>
            <p:cNvPr id="201" name="矩形 200"/>
            <p:cNvSpPr/>
            <p:nvPr/>
          </p:nvSpPr>
          <p:spPr>
            <a:xfrm>
              <a:off x="6495899" y="2784083"/>
              <a:ext cx="51809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713105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zh-CN" sz="2600" dirty="0">
                  <a:solidFill>
                    <a:srgbClr val="FF66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endParaRPr lang="zh-CN" altLang="en-US" sz="1405" dirty="0">
                <a:solidFill>
                  <a:srgbClr val="FF66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6658678" y="2647157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6855974" y="2647157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>
            <a:xfrm>
              <a:off x="6656297" y="2746112"/>
              <a:ext cx="1972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206" name="矩形 205"/>
          <p:cNvSpPr/>
          <p:nvPr/>
        </p:nvSpPr>
        <p:spPr>
          <a:xfrm>
            <a:off x="3073248" y="3308160"/>
            <a:ext cx="22136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105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OUT0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OUT1</a:t>
            </a:r>
            <a:endParaRPr lang="zh-CN" altLang="en-US" sz="1405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9632" y="3479297"/>
            <a:ext cx="277423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CN" sz="2400" i="1" dirty="0"/>
              <a:t>n</a:t>
            </a:r>
            <a:r>
              <a:rPr lang="en-US" altLang="zh-CN" sz="2400" baseline="-25000" dirty="0"/>
              <a:t>0 </a:t>
            </a:r>
            <a:r>
              <a:rPr lang="zh-CN" altLang="en-US" sz="2400" dirty="0"/>
              <a:t>＝ 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OUT1</a:t>
            </a:r>
            <a:r>
              <a:rPr lang="en-US" altLang="zh-CN" sz="2400" dirty="0"/>
              <a:t> / T</a:t>
            </a:r>
            <a:r>
              <a:rPr lang="en-US" altLang="zh-CN" sz="2400" baseline="-25000" dirty="0"/>
              <a:t>CLK </a:t>
            </a:r>
            <a:endParaRPr lang="en-US" altLang="zh-CN" sz="2400" dirty="0"/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CN" sz="2400" i="1" dirty="0"/>
              <a:t>n</a:t>
            </a:r>
            <a:r>
              <a:rPr lang="en-US" altLang="zh-CN" sz="2400" baseline="-25000" dirty="0"/>
              <a:t>1 </a:t>
            </a:r>
            <a:r>
              <a:rPr lang="zh-CN" altLang="en-US" sz="2400" dirty="0"/>
              <a:t>＝ </a:t>
            </a:r>
            <a:r>
              <a:rPr lang="en-US" altLang="zh-CN" sz="2400" dirty="0"/>
              <a:t>W / T</a:t>
            </a:r>
            <a:r>
              <a:rPr lang="en-US" altLang="zh-CN" sz="2400" baseline="-25000" dirty="0"/>
              <a:t>CLK</a:t>
            </a:r>
            <a:endParaRPr lang="en-US" altLang="zh-CN" sz="2400" baseline="-25000" dirty="0"/>
          </a:p>
          <a:p>
            <a:pPr marL="0" indent="0" algn="l">
              <a:spcBef>
                <a:spcPts val="600"/>
              </a:spcBef>
              <a:buNone/>
            </a:pPr>
            <a:r>
              <a:rPr lang="zh-CN" altLang="en-US" sz="2400" dirty="0"/>
              <a:t>要求 </a:t>
            </a:r>
            <a:r>
              <a:rPr lang="en-US" altLang="zh-CN" sz="2400" dirty="0"/>
              <a:t>W </a:t>
            </a:r>
            <a:r>
              <a:rPr lang="zh-CN" altLang="en-US" sz="2400" dirty="0"/>
              <a:t>＜ 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OUT1</a:t>
            </a:r>
            <a:endParaRPr lang="en-US" altLang="zh-CN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3593020" y="4860554"/>
            <a:ext cx="54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Timer0</a:t>
            </a: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/1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的定时时间为 T</a:t>
            </a:r>
            <a:r>
              <a:rPr lang="zh-CN" altLang="en-US" sz="2400" baseline="-250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OUT1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99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 bwMode="auto">
          <a:xfrm>
            <a:off x="374940" y="1143434"/>
            <a:ext cx="182133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  <a:cs typeface="+mn-cs"/>
              </a:rPr>
              <a:t>T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  <a:cs typeface="+mn-cs"/>
              </a:rPr>
              <a:t>CLK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</a:rPr>
              <a:t>0.5μs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78" name="文本框 77"/>
          <p:cNvSpPr txBox="1"/>
          <p:nvPr/>
        </p:nvSpPr>
        <p:spPr bwMode="auto">
          <a:xfrm>
            <a:off x="6434690" y="3021471"/>
            <a:ext cx="715260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</a:rPr>
              <a:t>3ms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79" name="文本框 78"/>
          <p:cNvSpPr txBox="1"/>
          <p:nvPr/>
        </p:nvSpPr>
        <p:spPr bwMode="auto">
          <a:xfrm>
            <a:off x="6597089" y="1425095"/>
            <a:ext cx="86914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charset="-122"/>
              </a:rPr>
              <a:t>10ms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80" name="文本框 79"/>
          <p:cNvSpPr txBox="1"/>
          <p:nvPr/>
        </p:nvSpPr>
        <p:spPr bwMode="auto">
          <a:xfrm>
            <a:off x="411809" y="3873821"/>
            <a:ext cx="3296095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66FF"/>
                </a:solidFill>
              </a:rPr>
              <a:t>n</a:t>
            </a:r>
            <a:r>
              <a:rPr lang="en-US" altLang="zh-CN" sz="2400" baseline="-25000" dirty="0">
                <a:solidFill>
                  <a:srgbClr val="0066FF"/>
                </a:solidFill>
              </a:rPr>
              <a:t>0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10ms/0.5μs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20000</a:t>
            </a:r>
            <a:endParaRPr lang="zh-CN" altLang="en-US" sz="8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81" name="文本框 80"/>
          <p:cNvSpPr txBox="1"/>
          <p:nvPr/>
        </p:nvSpPr>
        <p:spPr bwMode="auto">
          <a:xfrm>
            <a:off x="411809" y="4335487"/>
            <a:ext cx="298831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66FF"/>
                </a:solidFill>
              </a:rPr>
              <a:t>n</a:t>
            </a:r>
            <a:r>
              <a:rPr lang="en-US" altLang="zh-CN" sz="2400" baseline="-25000" dirty="0">
                <a:solidFill>
                  <a:srgbClr val="0066FF"/>
                </a:solidFill>
              </a:rPr>
              <a:t>1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3ms/0.5μs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6000</a:t>
            </a:r>
            <a:endParaRPr lang="zh-CN" altLang="en-US" sz="8800" dirty="0">
              <a:solidFill>
                <a:srgbClr val="0066FF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7" grpId="0"/>
      <p:bldP spid="78" grpId="0"/>
      <p:bldP spid="79" grpId="0"/>
      <p:bldP spid="80" grpId="0"/>
      <p:bldP spid="8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4624"/>
            <a:ext cx="8229600" cy="533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多个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定时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计数器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串联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使用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420" y="1268760"/>
            <a:ext cx="8425170" cy="5328680"/>
          </a:xfrm>
        </p:spPr>
        <p:txBody>
          <a:bodyPr/>
          <a:lstStyle/>
          <a:p>
            <a:pPr marL="0" lvl="0" indent="0" defTabSz="38608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zh-CN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根据上述分析，可以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0" indent="-361950" defTabSz="38608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8253</a:t>
            </a:r>
            <a:r>
              <a:rPr lang="zh-CN" altLang="en-US" sz="2800" b="1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硬件连接</a:t>
            </a:r>
            <a:r>
              <a:rPr lang="zh-CN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电路；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2630" lvl="1" indent="-360680" defTabSz="386080" fontAlgn="auto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8253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系统总线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侧的连接；</a:t>
            </a:r>
            <a:endParaRPr lang="en-US" altLang="zh-CN" b="1" kern="12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22630" lvl="1" indent="-360680" defTabSz="386080" fontAlgn="auto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8253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计数器</a:t>
            </a:r>
            <a:r>
              <a:rPr lang="en-US" altLang="zh-CN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计数器</a:t>
            </a:r>
            <a:r>
              <a:rPr lang="en-US" altLang="zh-CN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的连接。</a:t>
            </a:r>
            <a:endParaRPr lang="en-US" altLang="zh-CN" b="1" kern="12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1950" lvl="0" indent="-361950" defTabSz="386080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8253</a:t>
            </a:r>
            <a:r>
              <a:rPr lang="zh-CN" altLang="en-US" sz="2800" b="1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初始化程序</a:t>
            </a:r>
            <a:r>
              <a:rPr lang="zh-CN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2630" lvl="1" indent="-360680" defTabSz="386080" fontAlgn="auto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写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方式字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：工作在方式几</a:t>
            </a:r>
            <a:endParaRPr lang="en-US" altLang="zh-CN" b="1" kern="12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22630" lvl="1" indent="-360680" defTabSz="386080" fontAlgn="auto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写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计数值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：定时时间 </a:t>
            </a:r>
            <a:r>
              <a:rPr lang="en-US" altLang="zh-CN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 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时钟周期</a:t>
            </a:r>
            <a:endParaRPr lang="zh-CN" altLang="en-US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8F3DDBED-BA03-409D-815C-67484B0CFA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 dirty="0"/>
              <a:t>、</a:t>
            </a:r>
            <a:r>
              <a:rPr lang="en-US" altLang="zh-CN" dirty="0"/>
              <a:t>8253 </a:t>
            </a:r>
            <a:r>
              <a:rPr lang="zh-CN" altLang="en-US"/>
              <a:t>应用             </a:t>
            </a:r>
            <a:r>
              <a:rPr lang="zh-CN" altLang="en-US">
                <a:solidFill>
                  <a:srgbClr val="009900"/>
                </a:solidFill>
              </a:rPr>
              <a:t>例</a:t>
            </a:r>
            <a:r>
              <a:rPr lang="en-US" altLang="zh-CN">
                <a:solidFill>
                  <a:srgbClr val="009900"/>
                </a:solidFill>
              </a:rPr>
              <a:t>-2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36" y="620611"/>
            <a:ext cx="3914800" cy="3456462"/>
          </a:xfrm>
        </p:spPr>
        <p:txBody>
          <a:bodyPr/>
          <a:lstStyle/>
          <a:p>
            <a:pPr marL="0" lvl="0" indent="0" defTabSz="386080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已知加到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8253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上的时钟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信号频率为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2MHz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若利用计数器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产生如下信号：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0" indent="-361950" defTabSz="386080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20μs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方波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0" indent="-361950" defTabSz="386080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1s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负脉冲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0" indent="-361950" defTabSz="386080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10s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负脉冲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defTabSz="386080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试说明</a:t>
            </a:r>
            <a:r>
              <a:rPr lang="zh-CN" altLang="en-US" sz="2400" kern="1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如何连接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工作方式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计数值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5496" y="4165126"/>
            <a:ext cx="3914800" cy="25762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50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defTabSz="3860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O"/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：方式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2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μs/0.5μs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860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O"/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：方式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1s/20μs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50000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3860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O"/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：方式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10s/1s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394234" y="620611"/>
            <a:ext cx="0" cy="608498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6FF33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153144" y="4077073"/>
            <a:ext cx="324109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6FF33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541060" y="5988544"/>
          <a:ext cx="5328608" cy="669672"/>
        </p:xfrm>
        <a:graphic>
          <a:graphicData uri="http://schemas.openxmlformats.org/drawingml/2006/table">
            <a:tbl>
              <a:tblPr firstRow="1" bandRow="1"/>
              <a:tblGrid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</a:tblGrid>
              <a:tr h="334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15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14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10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9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8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7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6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5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4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0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zh-CN" altLang="en-US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4234" y="512688"/>
            <a:ext cx="5714269" cy="536458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372200" y="4581128"/>
            <a:ext cx="24945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地址范围：</a:t>
            </a:r>
            <a:endParaRPr lang="en-US" altLang="zh-CN" sz="2400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2400" dirty="0">
                <a:solidFill>
                  <a:srgbClr val="FF00FF"/>
                </a:solidFill>
              </a:rPr>
              <a:t>BC08H</a:t>
            </a:r>
            <a:r>
              <a:rPr lang="zh-CN" altLang="en-US" sz="2400" dirty="0">
                <a:solidFill>
                  <a:srgbClr val="FF00FF"/>
                </a:solidFill>
              </a:rPr>
              <a:t>～</a:t>
            </a:r>
            <a:r>
              <a:rPr lang="en-US" altLang="zh-CN" sz="2400" dirty="0">
                <a:solidFill>
                  <a:srgbClr val="FF00FF"/>
                </a:solidFill>
              </a:rPr>
              <a:t>BC0BH</a:t>
            </a:r>
            <a:endParaRPr lang="zh-CN" altLang="en-US" sz="2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08720"/>
            <a:ext cx="8136582" cy="547268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/>
              <a:t>LED </a:t>
            </a:r>
            <a:r>
              <a:rPr lang="zh-CN" altLang="en-US"/>
              <a:t>数码管接口</a:t>
            </a:r>
            <a:endParaRPr lang="en-US" altLang="zh-CN"/>
          </a:p>
          <a:p>
            <a:pPr lvl="1">
              <a:spcBef>
                <a:spcPts val="1800"/>
              </a:spcBef>
            </a:pPr>
            <a:r>
              <a:rPr lang="zh-CN" altLang="en-US"/>
              <a:t>静态显示</a:t>
            </a:r>
            <a:endParaRPr lang="en-US" altLang="zh-CN"/>
          </a:p>
          <a:p>
            <a:pPr lvl="1">
              <a:spcBef>
                <a:spcPts val="1800"/>
              </a:spcBef>
            </a:pPr>
            <a:r>
              <a:rPr lang="zh-CN" altLang="en-US"/>
              <a:t>动态显示</a:t>
            </a:r>
            <a:endParaRPr lang="en-US" altLang="zh-CN"/>
          </a:p>
          <a:p>
            <a:pPr>
              <a:spcBef>
                <a:spcPts val="1800"/>
              </a:spcBef>
            </a:pPr>
            <a:r>
              <a:rPr lang="zh-CN" altLang="en-US"/>
              <a:t>键盘接口（矩阵式扫描键盘）</a:t>
            </a:r>
            <a:br>
              <a:rPr lang="en-US" altLang="zh-CN"/>
            </a:br>
            <a:r>
              <a:rPr lang="zh-CN" altLang="en-US"/>
              <a:t>键盘扫描的原理及过程</a:t>
            </a:r>
            <a:endParaRPr lang="en-US" altLang="zh-CN"/>
          </a:p>
          <a:p>
            <a:pPr>
              <a:spcBef>
                <a:spcPts val="1800"/>
              </a:spcBef>
            </a:pPr>
            <a:r>
              <a:rPr lang="zh-CN" altLang="en-US"/>
              <a:t>光电隔离接口</a:t>
            </a:r>
            <a:endParaRPr lang="en-US" altLang="zh-CN"/>
          </a:p>
          <a:p>
            <a:pPr>
              <a:spcBef>
                <a:spcPts val="1800"/>
              </a:spcBef>
            </a:pPr>
            <a:r>
              <a:rPr lang="en-US" altLang="zh-CN"/>
              <a:t>D/A</a:t>
            </a:r>
            <a:r>
              <a:rPr lang="zh-CN" altLang="en-US"/>
              <a:t>、</a:t>
            </a:r>
            <a:r>
              <a:rPr lang="en-US" altLang="zh-CN"/>
              <a:t>A/D</a:t>
            </a:r>
            <a:r>
              <a:rPr lang="zh-CN" altLang="en-US"/>
              <a:t>：结合第</a:t>
            </a:r>
            <a:r>
              <a:rPr lang="en-US" altLang="zh-CN"/>
              <a:t>7</a:t>
            </a:r>
            <a:r>
              <a:rPr lang="zh-CN" altLang="en-US"/>
              <a:t>章的</a:t>
            </a:r>
            <a:r>
              <a:rPr lang="en-US" altLang="zh-CN"/>
              <a:t>8255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组合 90"/>
          <p:cNvGrpSpPr/>
          <p:nvPr/>
        </p:nvGrpSpPr>
        <p:grpSpPr bwMode="auto">
          <a:xfrm>
            <a:off x="2800352" y="2462064"/>
            <a:ext cx="1524000" cy="2133600"/>
            <a:chOff x="2743200" y="609600"/>
            <a:chExt cx="1524000" cy="2133600"/>
          </a:xfrm>
        </p:grpSpPr>
        <p:sp>
          <p:nvSpPr>
            <p:cNvPr id="708" name="矩形 707"/>
            <p:cNvSpPr/>
            <p:nvPr/>
          </p:nvSpPr>
          <p:spPr>
            <a:xfrm>
              <a:off x="2895600" y="1143000"/>
              <a:ext cx="1219200" cy="1066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09" name="直接连接符 708"/>
            <p:cNvCxnSpPr/>
            <p:nvPr/>
          </p:nvCxnSpPr>
          <p:spPr>
            <a:xfrm>
              <a:off x="3341688" y="1295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0" name="直接连接符 709"/>
            <p:cNvCxnSpPr/>
            <p:nvPr/>
          </p:nvCxnSpPr>
          <p:spPr>
            <a:xfrm rot="5400000">
              <a:off x="31496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1" name="直接连接符 710"/>
            <p:cNvCxnSpPr/>
            <p:nvPr/>
          </p:nvCxnSpPr>
          <p:spPr>
            <a:xfrm rot="5400000">
              <a:off x="36068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2" name="直接连接符 711"/>
            <p:cNvCxnSpPr/>
            <p:nvPr/>
          </p:nvCxnSpPr>
          <p:spPr>
            <a:xfrm>
              <a:off x="3341688" y="1676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3" name="直接连接符 712"/>
            <p:cNvCxnSpPr/>
            <p:nvPr/>
          </p:nvCxnSpPr>
          <p:spPr>
            <a:xfrm rot="5400000">
              <a:off x="36068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4" name="直接连接符 713"/>
            <p:cNvCxnSpPr/>
            <p:nvPr/>
          </p:nvCxnSpPr>
          <p:spPr>
            <a:xfrm rot="5400000">
              <a:off x="31496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5" name="直接连接符 714"/>
            <p:cNvCxnSpPr/>
            <p:nvPr/>
          </p:nvCxnSpPr>
          <p:spPr>
            <a:xfrm>
              <a:off x="3341688" y="2057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716" name="椭圆 715"/>
            <p:cNvSpPr/>
            <p:nvPr/>
          </p:nvSpPr>
          <p:spPr>
            <a:xfrm>
              <a:off x="3886200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17" name="直接连接符 716"/>
            <p:cNvCxnSpPr/>
            <p:nvPr/>
          </p:nvCxnSpPr>
          <p:spPr>
            <a:xfrm rot="5400000" flipH="1" flipV="1">
              <a:off x="2705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18" name="直接连接符 717"/>
            <p:cNvCxnSpPr/>
            <p:nvPr/>
          </p:nvCxnSpPr>
          <p:spPr>
            <a:xfrm rot="5400000" flipH="1" flipV="1">
              <a:off x="2857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19" name="直接连接符 718"/>
            <p:cNvCxnSpPr/>
            <p:nvPr/>
          </p:nvCxnSpPr>
          <p:spPr>
            <a:xfrm rot="5400000" flipH="1" flipV="1">
              <a:off x="3009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0" name="直接连接符 719"/>
            <p:cNvCxnSpPr/>
            <p:nvPr/>
          </p:nvCxnSpPr>
          <p:spPr>
            <a:xfrm rot="5400000" flipH="1" flipV="1">
              <a:off x="31623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1" name="直接连接符 720"/>
            <p:cNvCxnSpPr/>
            <p:nvPr/>
          </p:nvCxnSpPr>
          <p:spPr>
            <a:xfrm rot="5400000" flipH="1" flipV="1">
              <a:off x="33147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2" name="直接连接符 721"/>
            <p:cNvCxnSpPr/>
            <p:nvPr/>
          </p:nvCxnSpPr>
          <p:spPr>
            <a:xfrm rot="5400000" flipH="1" flipV="1">
              <a:off x="3467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" name="直接连接符 722"/>
            <p:cNvCxnSpPr/>
            <p:nvPr/>
          </p:nvCxnSpPr>
          <p:spPr>
            <a:xfrm rot="5400000" flipH="1" flipV="1">
              <a:off x="3619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4" name="直接连接符 723"/>
            <p:cNvCxnSpPr/>
            <p:nvPr/>
          </p:nvCxnSpPr>
          <p:spPr>
            <a:xfrm rot="5400000" flipH="1" flipV="1">
              <a:off x="3771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25" name="TextBox 43"/>
            <p:cNvSpPr txBox="1">
              <a:spLocks noChangeArrowheads="1"/>
            </p:cNvSpPr>
            <p:nvPr/>
          </p:nvSpPr>
          <p:spPr bwMode="auto">
            <a:xfrm>
              <a:off x="2743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TextBox 44"/>
            <p:cNvSpPr txBox="1">
              <a:spLocks noChangeArrowheads="1"/>
            </p:cNvSpPr>
            <p:nvPr/>
          </p:nvSpPr>
          <p:spPr bwMode="auto">
            <a:xfrm>
              <a:off x="2895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" name="TextBox 45"/>
            <p:cNvSpPr txBox="1">
              <a:spLocks noChangeArrowheads="1"/>
            </p:cNvSpPr>
            <p:nvPr/>
          </p:nvSpPr>
          <p:spPr bwMode="auto">
            <a:xfrm>
              <a:off x="30480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8" name="TextBox 46"/>
            <p:cNvSpPr txBox="1">
              <a:spLocks noChangeArrowheads="1"/>
            </p:cNvSpPr>
            <p:nvPr/>
          </p:nvSpPr>
          <p:spPr bwMode="auto">
            <a:xfrm>
              <a:off x="32004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9" name="TextBox 47"/>
            <p:cNvSpPr txBox="1">
              <a:spLocks noChangeArrowheads="1"/>
            </p:cNvSpPr>
            <p:nvPr/>
          </p:nvSpPr>
          <p:spPr bwMode="auto">
            <a:xfrm>
              <a:off x="33528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0" name="TextBox 48"/>
            <p:cNvSpPr txBox="1">
              <a:spLocks noChangeArrowheads="1"/>
            </p:cNvSpPr>
            <p:nvPr/>
          </p:nvSpPr>
          <p:spPr bwMode="auto">
            <a:xfrm>
              <a:off x="3505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1" name="TextBox 49"/>
            <p:cNvSpPr txBox="1">
              <a:spLocks noChangeArrowheads="1"/>
            </p:cNvSpPr>
            <p:nvPr/>
          </p:nvSpPr>
          <p:spPr bwMode="auto">
            <a:xfrm>
              <a:off x="3657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TextBox 50"/>
            <p:cNvSpPr txBox="1">
              <a:spLocks noChangeArrowheads="1"/>
            </p:cNvSpPr>
            <p:nvPr/>
          </p:nvSpPr>
          <p:spPr bwMode="auto">
            <a:xfrm>
              <a:off x="3810000" y="762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3" name="直接连接符 732"/>
            <p:cNvCxnSpPr/>
            <p:nvPr/>
          </p:nvCxnSpPr>
          <p:spPr>
            <a:xfrm rot="5400000" flipH="1" flipV="1">
              <a:off x="3086100" y="24765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34" name="直接连接符 733"/>
            <p:cNvCxnSpPr/>
            <p:nvPr/>
          </p:nvCxnSpPr>
          <p:spPr>
            <a:xfrm rot="5400000" flipH="1" flipV="1">
              <a:off x="3581400" y="2362200"/>
              <a:ext cx="3048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35" name="直接连接符 734"/>
            <p:cNvCxnSpPr/>
            <p:nvPr/>
          </p:nvCxnSpPr>
          <p:spPr>
            <a:xfrm rot="10800000">
              <a:off x="3352800" y="2514600"/>
              <a:ext cx="381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36" name="椭圆 735"/>
            <p:cNvSpPr>
              <a:spLocks noChangeArrowheads="1"/>
            </p:cNvSpPr>
            <p:nvPr/>
          </p:nvSpPr>
          <p:spPr bwMode="auto">
            <a:xfrm flipV="1">
              <a:off x="3316288" y="2481263"/>
              <a:ext cx="76200" cy="76200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37" name="组合 91"/>
          <p:cNvGrpSpPr/>
          <p:nvPr/>
        </p:nvGrpSpPr>
        <p:grpSpPr bwMode="auto">
          <a:xfrm>
            <a:off x="4248152" y="2462064"/>
            <a:ext cx="1524000" cy="2133600"/>
            <a:chOff x="2743200" y="609600"/>
            <a:chExt cx="1524000" cy="2133600"/>
          </a:xfrm>
        </p:grpSpPr>
        <p:sp>
          <p:nvSpPr>
            <p:cNvPr id="738" name="矩形 737"/>
            <p:cNvSpPr/>
            <p:nvPr/>
          </p:nvSpPr>
          <p:spPr>
            <a:xfrm>
              <a:off x="2895600" y="1143000"/>
              <a:ext cx="1219200" cy="1066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39" name="直接连接符 738"/>
            <p:cNvCxnSpPr/>
            <p:nvPr/>
          </p:nvCxnSpPr>
          <p:spPr>
            <a:xfrm>
              <a:off x="3341688" y="1295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0" name="直接连接符 739"/>
            <p:cNvCxnSpPr/>
            <p:nvPr/>
          </p:nvCxnSpPr>
          <p:spPr>
            <a:xfrm rot="5400000">
              <a:off x="31496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1" name="直接连接符 740"/>
            <p:cNvCxnSpPr/>
            <p:nvPr/>
          </p:nvCxnSpPr>
          <p:spPr>
            <a:xfrm rot="5400000">
              <a:off x="36068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2" name="直接连接符 741"/>
            <p:cNvCxnSpPr/>
            <p:nvPr/>
          </p:nvCxnSpPr>
          <p:spPr>
            <a:xfrm>
              <a:off x="3341688" y="1676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3" name="直接连接符 742"/>
            <p:cNvCxnSpPr/>
            <p:nvPr/>
          </p:nvCxnSpPr>
          <p:spPr>
            <a:xfrm rot="5400000">
              <a:off x="36068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4" name="直接连接符 743"/>
            <p:cNvCxnSpPr/>
            <p:nvPr/>
          </p:nvCxnSpPr>
          <p:spPr>
            <a:xfrm rot="5400000">
              <a:off x="31496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5" name="直接连接符 744"/>
            <p:cNvCxnSpPr/>
            <p:nvPr/>
          </p:nvCxnSpPr>
          <p:spPr>
            <a:xfrm>
              <a:off x="3341688" y="2057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746" name="椭圆 745"/>
            <p:cNvSpPr/>
            <p:nvPr/>
          </p:nvSpPr>
          <p:spPr>
            <a:xfrm>
              <a:off x="3886200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47" name="直接连接符 746"/>
            <p:cNvCxnSpPr/>
            <p:nvPr/>
          </p:nvCxnSpPr>
          <p:spPr>
            <a:xfrm rot="5400000" flipH="1" flipV="1">
              <a:off x="2705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48" name="直接连接符 747"/>
            <p:cNvCxnSpPr/>
            <p:nvPr/>
          </p:nvCxnSpPr>
          <p:spPr>
            <a:xfrm rot="5400000" flipH="1" flipV="1">
              <a:off x="2857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49" name="直接连接符 748"/>
            <p:cNvCxnSpPr/>
            <p:nvPr/>
          </p:nvCxnSpPr>
          <p:spPr>
            <a:xfrm rot="5400000" flipH="1" flipV="1">
              <a:off x="3009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0" name="直接连接符 749"/>
            <p:cNvCxnSpPr/>
            <p:nvPr/>
          </p:nvCxnSpPr>
          <p:spPr>
            <a:xfrm rot="5400000" flipH="1" flipV="1">
              <a:off x="31623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1" name="直接连接符 750"/>
            <p:cNvCxnSpPr/>
            <p:nvPr/>
          </p:nvCxnSpPr>
          <p:spPr>
            <a:xfrm rot="5400000" flipH="1" flipV="1">
              <a:off x="33147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2" name="直接连接符 751"/>
            <p:cNvCxnSpPr/>
            <p:nvPr/>
          </p:nvCxnSpPr>
          <p:spPr>
            <a:xfrm rot="5400000" flipH="1" flipV="1">
              <a:off x="3467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3" name="直接连接符 752"/>
            <p:cNvCxnSpPr/>
            <p:nvPr/>
          </p:nvCxnSpPr>
          <p:spPr>
            <a:xfrm rot="5400000" flipH="1" flipV="1">
              <a:off x="3619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4" name="直接连接符 753"/>
            <p:cNvCxnSpPr/>
            <p:nvPr/>
          </p:nvCxnSpPr>
          <p:spPr>
            <a:xfrm rot="5400000" flipH="1" flipV="1">
              <a:off x="3771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55" name="TextBox 109"/>
            <p:cNvSpPr txBox="1">
              <a:spLocks noChangeArrowheads="1"/>
            </p:cNvSpPr>
            <p:nvPr/>
          </p:nvSpPr>
          <p:spPr bwMode="auto">
            <a:xfrm>
              <a:off x="2743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6" name="TextBox 110"/>
            <p:cNvSpPr txBox="1">
              <a:spLocks noChangeArrowheads="1"/>
            </p:cNvSpPr>
            <p:nvPr/>
          </p:nvSpPr>
          <p:spPr bwMode="auto">
            <a:xfrm>
              <a:off x="2895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" name="TextBox 111"/>
            <p:cNvSpPr txBox="1">
              <a:spLocks noChangeArrowheads="1"/>
            </p:cNvSpPr>
            <p:nvPr/>
          </p:nvSpPr>
          <p:spPr bwMode="auto">
            <a:xfrm>
              <a:off x="30480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TextBox 112"/>
            <p:cNvSpPr txBox="1">
              <a:spLocks noChangeArrowheads="1"/>
            </p:cNvSpPr>
            <p:nvPr/>
          </p:nvSpPr>
          <p:spPr bwMode="auto">
            <a:xfrm>
              <a:off x="32004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9" name="TextBox 113"/>
            <p:cNvSpPr txBox="1">
              <a:spLocks noChangeArrowheads="1"/>
            </p:cNvSpPr>
            <p:nvPr/>
          </p:nvSpPr>
          <p:spPr bwMode="auto">
            <a:xfrm>
              <a:off x="33528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0" name="TextBox 114"/>
            <p:cNvSpPr txBox="1">
              <a:spLocks noChangeArrowheads="1"/>
            </p:cNvSpPr>
            <p:nvPr/>
          </p:nvSpPr>
          <p:spPr bwMode="auto">
            <a:xfrm>
              <a:off x="3505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1" name="TextBox 115"/>
            <p:cNvSpPr txBox="1">
              <a:spLocks noChangeArrowheads="1"/>
            </p:cNvSpPr>
            <p:nvPr/>
          </p:nvSpPr>
          <p:spPr bwMode="auto">
            <a:xfrm>
              <a:off x="3657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2" name="TextBox 116"/>
            <p:cNvSpPr txBox="1">
              <a:spLocks noChangeArrowheads="1"/>
            </p:cNvSpPr>
            <p:nvPr/>
          </p:nvSpPr>
          <p:spPr bwMode="auto">
            <a:xfrm>
              <a:off x="3810000" y="762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3" name="直接连接符 762"/>
            <p:cNvCxnSpPr/>
            <p:nvPr/>
          </p:nvCxnSpPr>
          <p:spPr>
            <a:xfrm rot="5400000" flipH="1" flipV="1">
              <a:off x="3086100" y="24765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64" name="直接连接符 763"/>
            <p:cNvCxnSpPr/>
            <p:nvPr/>
          </p:nvCxnSpPr>
          <p:spPr>
            <a:xfrm rot="5400000" flipH="1" flipV="1">
              <a:off x="3581400" y="2362200"/>
              <a:ext cx="3048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65" name="直接连接符 764"/>
            <p:cNvCxnSpPr/>
            <p:nvPr/>
          </p:nvCxnSpPr>
          <p:spPr>
            <a:xfrm rot="10800000">
              <a:off x="3352800" y="2514600"/>
              <a:ext cx="381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66" name="椭圆 765"/>
            <p:cNvSpPr>
              <a:spLocks noChangeArrowheads="1"/>
            </p:cNvSpPr>
            <p:nvPr/>
          </p:nvSpPr>
          <p:spPr bwMode="auto">
            <a:xfrm flipV="1">
              <a:off x="3316288" y="2481263"/>
              <a:ext cx="76200" cy="76200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67" name="组合 121"/>
          <p:cNvGrpSpPr/>
          <p:nvPr/>
        </p:nvGrpSpPr>
        <p:grpSpPr bwMode="auto">
          <a:xfrm>
            <a:off x="5695952" y="2462064"/>
            <a:ext cx="1524000" cy="2133600"/>
            <a:chOff x="2743200" y="609600"/>
            <a:chExt cx="1524000" cy="2133600"/>
          </a:xfrm>
        </p:grpSpPr>
        <p:sp>
          <p:nvSpPr>
            <p:cNvPr id="768" name="矩形 767"/>
            <p:cNvSpPr/>
            <p:nvPr/>
          </p:nvSpPr>
          <p:spPr>
            <a:xfrm>
              <a:off x="2895600" y="1143000"/>
              <a:ext cx="1219200" cy="1066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69" name="直接连接符 768"/>
            <p:cNvCxnSpPr/>
            <p:nvPr/>
          </p:nvCxnSpPr>
          <p:spPr>
            <a:xfrm>
              <a:off x="3341688" y="1295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0" name="直接连接符 769"/>
            <p:cNvCxnSpPr/>
            <p:nvPr/>
          </p:nvCxnSpPr>
          <p:spPr>
            <a:xfrm rot="5400000">
              <a:off x="31496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1" name="直接连接符 770"/>
            <p:cNvCxnSpPr/>
            <p:nvPr/>
          </p:nvCxnSpPr>
          <p:spPr>
            <a:xfrm rot="5400000">
              <a:off x="36068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2" name="直接连接符 771"/>
            <p:cNvCxnSpPr/>
            <p:nvPr/>
          </p:nvCxnSpPr>
          <p:spPr>
            <a:xfrm>
              <a:off x="3341688" y="1676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3" name="直接连接符 772"/>
            <p:cNvCxnSpPr/>
            <p:nvPr/>
          </p:nvCxnSpPr>
          <p:spPr>
            <a:xfrm rot="5400000">
              <a:off x="36068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4" name="直接连接符 773"/>
            <p:cNvCxnSpPr/>
            <p:nvPr/>
          </p:nvCxnSpPr>
          <p:spPr>
            <a:xfrm rot="5400000">
              <a:off x="31496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5" name="直接连接符 774"/>
            <p:cNvCxnSpPr/>
            <p:nvPr/>
          </p:nvCxnSpPr>
          <p:spPr>
            <a:xfrm>
              <a:off x="3341688" y="2057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776" name="椭圆 775"/>
            <p:cNvSpPr/>
            <p:nvPr/>
          </p:nvSpPr>
          <p:spPr>
            <a:xfrm>
              <a:off x="3886200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77" name="直接连接符 776"/>
            <p:cNvCxnSpPr/>
            <p:nvPr/>
          </p:nvCxnSpPr>
          <p:spPr>
            <a:xfrm rot="5400000" flipH="1" flipV="1">
              <a:off x="2705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78" name="直接连接符 777"/>
            <p:cNvCxnSpPr/>
            <p:nvPr/>
          </p:nvCxnSpPr>
          <p:spPr>
            <a:xfrm rot="5400000" flipH="1" flipV="1">
              <a:off x="2857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79" name="直接连接符 778"/>
            <p:cNvCxnSpPr/>
            <p:nvPr/>
          </p:nvCxnSpPr>
          <p:spPr>
            <a:xfrm rot="5400000" flipH="1" flipV="1">
              <a:off x="3009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0" name="直接连接符 779"/>
            <p:cNvCxnSpPr/>
            <p:nvPr/>
          </p:nvCxnSpPr>
          <p:spPr>
            <a:xfrm rot="5400000" flipH="1" flipV="1">
              <a:off x="31623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1" name="直接连接符 780"/>
            <p:cNvCxnSpPr/>
            <p:nvPr/>
          </p:nvCxnSpPr>
          <p:spPr>
            <a:xfrm rot="5400000" flipH="1" flipV="1">
              <a:off x="33147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2" name="直接连接符 781"/>
            <p:cNvCxnSpPr/>
            <p:nvPr/>
          </p:nvCxnSpPr>
          <p:spPr>
            <a:xfrm rot="5400000" flipH="1" flipV="1">
              <a:off x="3467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3" name="直接连接符 782"/>
            <p:cNvCxnSpPr/>
            <p:nvPr/>
          </p:nvCxnSpPr>
          <p:spPr>
            <a:xfrm rot="5400000" flipH="1" flipV="1">
              <a:off x="3619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4" name="直接连接符 783"/>
            <p:cNvCxnSpPr/>
            <p:nvPr/>
          </p:nvCxnSpPr>
          <p:spPr>
            <a:xfrm rot="5400000" flipH="1" flipV="1">
              <a:off x="3771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85" name="TextBox 139"/>
            <p:cNvSpPr txBox="1">
              <a:spLocks noChangeArrowheads="1"/>
            </p:cNvSpPr>
            <p:nvPr/>
          </p:nvSpPr>
          <p:spPr bwMode="auto">
            <a:xfrm>
              <a:off x="2743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6" name="TextBox 140"/>
            <p:cNvSpPr txBox="1">
              <a:spLocks noChangeArrowheads="1"/>
            </p:cNvSpPr>
            <p:nvPr/>
          </p:nvSpPr>
          <p:spPr bwMode="auto">
            <a:xfrm>
              <a:off x="2895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7" name="TextBox 141"/>
            <p:cNvSpPr txBox="1">
              <a:spLocks noChangeArrowheads="1"/>
            </p:cNvSpPr>
            <p:nvPr/>
          </p:nvSpPr>
          <p:spPr bwMode="auto">
            <a:xfrm>
              <a:off x="30480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" name="TextBox 142"/>
            <p:cNvSpPr txBox="1">
              <a:spLocks noChangeArrowheads="1"/>
            </p:cNvSpPr>
            <p:nvPr/>
          </p:nvSpPr>
          <p:spPr bwMode="auto">
            <a:xfrm>
              <a:off x="32004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9" name="TextBox 143"/>
            <p:cNvSpPr txBox="1">
              <a:spLocks noChangeArrowheads="1"/>
            </p:cNvSpPr>
            <p:nvPr/>
          </p:nvSpPr>
          <p:spPr bwMode="auto">
            <a:xfrm>
              <a:off x="33528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0" name="TextBox 144"/>
            <p:cNvSpPr txBox="1">
              <a:spLocks noChangeArrowheads="1"/>
            </p:cNvSpPr>
            <p:nvPr/>
          </p:nvSpPr>
          <p:spPr bwMode="auto">
            <a:xfrm>
              <a:off x="3505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1" name="TextBox 145"/>
            <p:cNvSpPr txBox="1">
              <a:spLocks noChangeArrowheads="1"/>
            </p:cNvSpPr>
            <p:nvPr/>
          </p:nvSpPr>
          <p:spPr bwMode="auto">
            <a:xfrm>
              <a:off x="3657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TextBox 146"/>
            <p:cNvSpPr txBox="1">
              <a:spLocks noChangeArrowheads="1"/>
            </p:cNvSpPr>
            <p:nvPr/>
          </p:nvSpPr>
          <p:spPr bwMode="auto">
            <a:xfrm>
              <a:off x="3810000" y="762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3" name="直接连接符 792"/>
            <p:cNvCxnSpPr/>
            <p:nvPr/>
          </p:nvCxnSpPr>
          <p:spPr>
            <a:xfrm rot="5400000" flipH="1" flipV="1">
              <a:off x="3086100" y="24765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94" name="直接连接符 793"/>
            <p:cNvCxnSpPr/>
            <p:nvPr/>
          </p:nvCxnSpPr>
          <p:spPr>
            <a:xfrm rot="5400000" flipH="1" flipV="1">
              <a:off x="3581400" y="2362200"/>
              <a:ext cx="3048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95" name="直接连接符 794"/>
            <p:cNvCxnSpPr/>
            <p:nvPr/>
          </p:nvCxnSpPr>
          <p:spPr>
            <a:xfrm rot="10800000">
              <a:off x="3352800" y="2514600"/>
              <a:ext cx="381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96" name="椭圆 795"/>
            <p:cNvSpPr>
              <a:spLocks noChangeArrowheads="1"/>
            </p:cNvSpPr>
            <p:nvPr/>
          </p:nvSpPr>
          <p:spPr bwMode="auto">
            <a:xfrm flipV="1">
              <a:off x="3316288" y="2481263"/>
              <a:ext cx="76200" cy="76200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97" name="组合 151"/>
          <p:cNvGrpSpPr/>
          <p:nvPr/>
        </p:nvGrpSpPr>
        <p:grpSpPr bwMode="auto">
          <a:xfrm>
            <a:off x="7143752" y="2462064"/>
            <a:ext cx="1524000" cy="2133600"/>
            <a:chOff x="2743200" y="609600"/>
            <a:chExt cx="1524000" cy="2133600"/>
          </a:xfrm>
        </p:grpSpPr>
        <p:sp>
          <p:nvSpPr>
            <p:cNvPr id="798" name="矩形 797"/>
            <p:cNvSpPr/>
            <p:nvPr/>
          </p:nvSpPr>
          <p:spPr>
            <a:xfrm>
              <a:off x="2895600" y="1143000"/>
              <a:ext cx="1219200" cy="1066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99" name="直接连接符 798"/>
            <p:cNvCxnSpPr/>
            <p:nvPr/>
          </p:nvCxnSpPr>
          <p:spPr>
            <a:xfrm>
              <a:off x="3341688" y="1295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0" name="直接连接符 799"/>
            <p:cNvCxnSpPr/>
            <p:nvPr/>
          </p:nvCxnSpPr>
          <p:spPr>
            <a:xfrm rot="5400000">
              <a:off x="31496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1" name="直接连接符 800"/>
            <p:cNvCxnSpPr/>
            <p:nvPr/>
          </p:nvCxnSpPr>
          <p:spPr>
            <a:xfrm rot="5400000">
              <a:off x="36068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2" name="直接连接符 801"/>
            <p:cNvCxnSpPr/>
            <p:nvPr/>
          </p:nvCxnSpPr>
          <p:spPr>
            <a:xfrm>
              <a:off x="3341688" y="1676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3" name="直接连接符 802"/>
            <p:cNvCxnSpPr/>
            <p:nvPr/>
          </p:nvCxnSpPr>
          <p:spPr>
            <a:xfrm rot="5400000">
              <a:off x="36068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4" name="直接连接符 803"/>
            <p:cNvCxnSpPr/>
            <p:nvPr/>
          </p:nvCxnSpPr>
          <p:spPr>
            <a:xfrm rot="5400000">
              <a:off x="31496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5" name="直接连接符 804"/>
            <p:cNvCxnSpPr/>
            <p:nvPr/>
          </p:nvCxnSpPr>
          <p:spPr>
            <a:xfrm>
              <a:off x="3341688" y="2057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806" name="椭圆 805"/>
            <p:cNvSpPr/>
            <p:nvPr/>
          </p:nvSpPr>
          <p:spPr>
            <a:xfrm>
              <a:off x="3886200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07" name="直接连接符 806"/>
            <p:cNvCxnSpPr/>
            <p:nvPr/>
          </p:nvCxnSpPr>
          <p:spPr>
            <a:xfrm rot="5400000" flipH="1" flipV="1">
              <a:off x="2705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08" name="直接连接符 807"/>
            <p:cNvCxnSpPr/>
            <p:nvPr/>
          </p:nvCxnSpPr>
          <p:spPr>
            <a:xfrm rot="5400000" flipH="1" flipV="1">
              <a:off x="2857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09" name="直接连接符 808"/>
            <p:cNvCxnSpPr/>
            <p:nvPr/>
          </p:nvCxnSpPr>
          <p:spPr>
            <a:xfrm rot="5400000" flipH="1" flipV="1">
              <a:off x="3009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0" name="直接连接符 809"/>
            <p:cNvCxnSpPr/>
            <p:nvPr/>
          </p:nvCxnSpPr>
          <p:spPr>
            <a:xfrm rot="5400000" flipH="1" flipV="1">
              <a:off x="31623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1" name="直接连接符 810"/>
            <p:cNvCxnSpPr/>
            <p:nvPr/>
          </p:nvCxnSpPr>
          <p:spPr>
            <a:xfrm rot="5400000" flipH="1" flipV="1">
              <a:off x="33147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2" name="直接连接符 811"/>
            <p:cNvCxnSpPr/>
            <p:nvPr/>
          </p:nvCxnSpPr>
          <p:spPr>
            <a:xfrm rot="5400000" flipH="1" flipV="1">
              <a:off x="3467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3" name="直接连接符 812"/>
            <p:cNvCxnSpPr/>
            <p:nvPr/>
          </p:nvCxnSpPr>
          <p:spPr>
            <a:xfrm rot="5400000" flipH="1" flipV="1">
              <a:off x="3619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4" name="直接连接符 813"/>
            <p:cNvCxnSpPr/>
            <p:nvPr/>
          </p:nvCxnSpPr>
          <p:spPr>
            <a:xfrm rot="5400000" flipH="1" flipV="1">
              <a:off x="3771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815" name="TextBox 169"/>
            <p:cNvSpPr txBox="1">
              <a:spLocks noChangeArrowheads="1"/>
            </p:cNvSpPr>
            <p:nvPr/>
          </p:nvSpPr>
          <p:spPr bwMode="auto">
            <a:xfrm>
              <a:off x="2743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6" name="TextBox 170"/>
            <p:cNvSpPr txBox="1">
              <a:spLocks noChangeArrowheads="1"/>
            </p:cNvSpPr>
            <p:nvPr/>
          </p:nvSpPr>
          <p:spPr bwMode="auto">
            <a:xfrm>
              <a:off x="2895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7" name="TextBox 171"/>
            <p:cNvSpPr txBox="1">
              <a:spLocks noChangeArrowheads="1"/>
            </p:cNvSpPr>
            <p:nvPr/>
          </p:nvSpPr>
          <p:spPr bwMode="auto">
            <a:xfrm>
              <a:off x="30480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8" name="TextBox 172"/>
            <p:cNvSpPr txBox="1">
              <a:spLocks noChangeArrowheads="1"/>
            </p:cNvSpPr>
            <p:nvPr/>
          </p:nvSpPr>
          <p:spPr bwMode="auto">
            <a:xfrm>
              <a:off x="32004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" name="TextBox 173"/>
            <p:cNvSpPr txBox="1">
              <a:spLocks noChangeArrowheads="1"/>
            </p:cNvSpPr>
            <p:nvPr/>
          </p:nvSpPr>
          <p:spPr bwMode="auto">
            <a:xfrm>
              <a:off x="33528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" name="TextBox 174"/>
            <p:cNvSpPr txBox="1">
              <a:spLocks noChangeArrowheads="1"/>
            </p:cNvSpPr>
            <p:nvPr/>
          </p:nvSpPr>
          <p:spPr bwMode="auto">
            <a:xfrm>
              <a:off x="3505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" name="TextBox 175"/>
            <p:cNvSpPr txBox="1">
              <a:spLocks noChangeArrowheads="1"/>
            </p:cNvSpPr>
            <p:nvPr/>
          </p:nvSpPr>
          <p:spPr bwMode="auto">
            <a:xfrm>
              <a:off x="3657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" name="TextBox 176"/>
            <p:cNvSpPr txBox="1">
              <a:spLocks noChangeArrowheads="1"/>
            </p:cNvSpPr>
            <p:nvPr/>
          </p:nvSpPr>
          <p:spPr bwMode="auto">
            <a:xfrm>
              <a:off x="3810000" y="762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3" name="直接连接符 822"/>
            <p:cNvCxnSpPr/>
            <p:nvPr/>
          </p:nvCxnSpPr>
          <p:spPr>
            <a:xfrm rot="5400000" flipH="1" flipV="1">
              <a:off x="3086100" y="24765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24" name="直接连接符 823"/>
            <p:cNvCxnSpPr/>
            <p:nvPr/>
          </p:nvCxnSpPr>
          <p:spPr>
            <a:xfrm rot="5400000" flipH="1" flipV="1">
              <a:off x="3581400" y="2362200"/>
              <a:ext cx="3048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25" name="直接连接符 824"/>
            <p:cNvCxnSpPr/>
            <p:nvPr/>
          </p:nvCxnSpPr>
          <p:spPr>
            <a:xfrm rot="10800000">
              <a:off x="3352800" y="2514600"/>
              <a:ext cx="381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826" name="椭圆 825"/>
            <p:cNvSpPr>
              <a:spLocks noChangeArrowheads="1"/>
            </p:cNvSpPr>
            <p:nvPr/>
          </p:nvSpPr>
          <p:spPr bwMode="auto">
            <a:xfrm flipV="1">
              <a:off x="3316288" y="2481263"/>
              <a:ext cx="76200" cy="76200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27" name="组合 183"/>
          <p:cNvGrpSpPr/>
          <p:nvPr/>
        </p:nvGrpSpPr>
        <p:grpSpPr bwMode="auto">
          <a:xfrm>
            <a:off x="3181352" y="4595664"/>
            <a:ext cx="457200" cy="609600"/>
            <a:chOff x="2514600" y="2743200"/>
            <a:chExt cx="457200" cy="609600"/>
          </a:xfrm>
        </p:grpSpPr>
        <p:sp>
          <p:nvSpPr>
            <p:cNvPr id="828" name="等腰三角形 827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" name="椭圆 828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0" name="组合 184"/>
          <p:cNvGrpSpPr/>
          <p:nvPr/>
        </p:nvGrpSpPr>
        <p:grpSpPr bwMode="auto">
          <a:xfrm>
            <a:off x="4629152" y="4595664"/>
            <a:ext cx="457200" cy="609600"/>
            <a:chOff x="2514600" y="2743200"/>
            <a:chExt cx="457200" cy="609600"/>
          </a:xfrm>
        </p:grpSpPr>
        <p:sp>
          <p:nvSpPr>
            <p:cNvPr id="831" name="等腰三角形 830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" name="椭圆 831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" name="组合 187"/>
          <p:cNvGrpSpPr/>
          <p:nvPr/>
        </p:nvGrpSpPr>
        <p:grpSpPr bwMode="auto">
          <a:xfrm>
            <a:off x="6076952" y="4595664"/>
            <a:ext cx="457200" cy="609600"/>
            <a:chOff x="2514600" y="2743200"/>
            <a:chExt cx="457200" cy="609600"/>
          </a:xfrm>
        </p:grpSpPr>
        <p:sp>
          <p:nvSpPr>
            <p:cNvPr id="834" name="等腰三角形 833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5" name="椭圆 834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6" name="组合 190"/>
          <p:cNvGrpSpPr/>
          <p:nvPr/>
        </p:nvGrpSpPr>
        <p:grpSpPr bwMode="auto">
          <a:xfrm>
            <a:off x="7524752" y="4595664"/>
            <a:ext cx="457200" cy="609600"/>
            <a:chOff x="2514600" y="2743200"/>
            <a:chExt cx="457200" cy="609600"/>
          </a:xfrm>
        </p:grpSpPr>
        <p:sp>
          <p:nvSpPr>
            <p:cNvPr id="837" name="等腰三角形 836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8" name="椭圆 837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39" name="直接连接符 838"/>
          <p:cNvCxnSpPr/>
          <p:nvPr/>
        </p:nvCxnSpPr>
        <p:spPr>
          <a:xfrm rot="5400000">
            <a:off x="3257552" y="5357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0" name="直接连接符 839"/>
          <p:cNvCxnSpPr/>
          <p:nvPr/>
        </p:nvCxnSpPr>
        <p:spPr>
          <a:xfrm rot="10800000">
            <a:off x="1657352" y="5510064"/>
            <a:ext cx="1752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1" name="直接连接符 840"/>
          <p:cNvCxnSpPr/>
          <p:nvPr/>
        </p:nvCxnSpPr>
        <p:spPr>
          <a:xfrm rot="10800000">
            <a:off x="1657352" y="5662464"/>
            <a:ext cx="3200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2" name="直接连接符 841"/>
          <p:cNvCxnSpPr/>
          <p:nvPr/>
        </p:nvCxnSpPr>
        <p:spPr>
          <a:xfrm rot="10800000">
            <a:off x="1657352" y="5814864"/>
            <a:ext cx="4648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3" name="直接连接符 842"/>
          <p:cNvCxnSpPr/>
          <p:nvPr/>
        </p:nvCxnSpPr>
        <p:spPr>
          <a:xfrm rot="10800000">
            <a:off x="1657352" y="5967264"/>
            <a:ext cx="6096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4" name="直接连接符 843"/>
          <p:cNvCxnSpPr/>
          <p:nvPr/>
        </p:nvCxnSpPr>
        <p:spPr>
          <a:xfrm rot="5400000">
            <a:off x="4629152" y="54338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5" name="直接连接符 844"/>
          <p:cNvCxnSpPr/>
          <p:nvPr/>
        </p:nvCxnSpPr>
        <p:spPr>
          <a:xfrm rot="5400000">
            <a:off x="6000752" y="55100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6" name="直接连接符 845"/>
          <p:cNvCxnSpPr/>
          <p:nvPr/>
        </p:nvCxnSpPr>
        <p:spPr>
          <a:xfrm rot="5400000">
            <a:off x="7372352" y="55862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7" name="直接连接符 846"/>
          <p:cNvCxnSpPr/>
          <p:nvPr/>
        </p:nvCxnSpPr>
        <p:spPr>
          <a:xfrm rot="10800000">
            <a:off x="1657352" y="2004864"/>
            <a:ext cx="5715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8" name="直接连接符 847"/>
          <p:cNvCxnSpPr/>
          <p:nvPr/>
        </p:nvCxnSpPr>
        <p:spPr>
          <a:xfrm rot="5400000" flipH="1" flipV="1">
            <a:off x="71437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9" name="直接连接符 848"/>
          <p:cNvCxnSpPr/>
          <p:nvPr/>
        </p:nvCxnSpPr>
        <p:spPr>
          <a:xfrm rot="10800000">
            <a:off x="1657352" y="1852464"/>
            <a:ext cx="5867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0" name="直接连接符 849"/>
          <p:cNvCxnSpPr/>
          <p:nvPr/>
        </p:nvCxnSpPr>
        <p:spPr>
          <a:xfrm rot="10800000">
            <a:off x="1657352" y="1700064"/>
            <a:ext cx="6019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1" name="直接连接符 850"/>
          <p:cNvCxnSpPr/>
          <p:nvPr/>
        </p:nvCxnSpPr>
        <p:spPr>
          <a:xfrm rot="10800000">
            <a:off x="1657352" y="1547664"/>
            <a:ext cx="6172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2" name="直接连接符 851"/>
          <p:cNvCxnSpPr/>
          <p:nvPr/>
        </p:nvCxnSpPr>
        <p:spPr>
          <a:xfrm rot="10800000">
            <a:off x="1657352" y="1395264"/>
            <a:ext cx="6324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3" name="直接连接符 852"/>
          <p:cNvCxnSpPr/>
          <p:nvPr/>
        </p:nvCxnSpPr>
        <p:spPr>
          <a:xfrm rot="10800000">
            <a:off x="1657352" y="1242864"/>
            <a:ext cx="6477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4" name="直接连接符 853"/>
          <p:cNvCxnSpPr/>
          <p:nvPr/>
        </p:nvCxnSpPr>
        <p:spPr>
          <a:xfrm rot="10800000">
            <a:off x="1657352" y="1090464"/>
            <a:ext cx="6629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5" name="直接连接符 854"/>
          <p:cNvCxnSpPr/>
          <p:nvPr/>
        </p:nvCxnSpPr>
        <p:spPr>
          <a:xfrm rot="10800000">
            <a:off x="1657352" y="938064"/>
            <a:ext cx="6781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6" name="直接连接符 855"/>
          <p:cNvCxnSpPr/>
          <p:nvPr/>
        </p:nvCxnSpPr>
        <p:spPr>
          <a:xfrm rot="5400000" flipH="1" flipV="1">
            <a:off x="72199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7" name="直接连接符 856"/>
          <p:cNvCxnSpPr/>
          <p:nvPr/>
        </p:nvCxnSpPr>
        <p:spPr>
          <a:xfrm rot="5400000" flipH="1" flipV="1">
            <a:off x="72961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8" name="直接连接符 857"/>
          <p:cNvCxnSpPr/>
          <p:nvPr/>
        </p:nvCxnSpPr>
        <p:spPr>
          <a:xfrm rot="5400000" flipH="1" flipV="1">
            <a:off x="73723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9" name="直接连接符 858"/>
          <p:cNvCxnSpPr/>
          <p:nvPr/>
        </p:nvCxnSpPr>
        <p:spPr>
          <a:xfrm rot="5400000" flipH="1" flipV="1">
            <a:off x="74485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0" name="直接连接符 859"/>
          <p:cNvCxnSpPr/>
          <p:nvPr/>
        </p:nvCxnSpPr>
        <p:spPr>
          <a:xfrm rot="5400000" flipH="1" flipV="1">
            <a:off x="75247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1" name="直接连接符 860"/>
          <p:cNvCxnSpPr/>
          <p:nvPr/>
        </p:nvCxnSpPr>
        <p:spPr>
          <a:xfrm rot="5400000" flipH="1" flipV="1">
            <a:off x="76009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2" name="直接连接符 861"/>
          <p:cNvCxnSpPr/>
          <p:nvPr/>
        </p:nvCxnSpPr>
        <p:spPr>
          <a:xfrm rot="5400000" flipH="1" flipV="1">
            <a:off x="76771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3" name="直接连接符 862"/>
          <p:cNvCxnSpPr/>
          <p:nvPr/>
        </p:nvCxnSpPr>
        <p:spPr>
          <a:xfrm rot="5400000" flipH="1" flipV="1">
            <a:off x="56959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4" name="直接连接符 863"/>
          <p:cNvCxnSpPr/>
          <p:nvPr/>
        </p:nvCxnSpPr>
        <p:spPr>
          <a:xfrm rot="5400000" flipH="1" flipV="1">
            <a:off x="57721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5" name="直接连接符 864"/>
          <p:cNvCxnSpPr/>
          <p:nvPr/>
        </p:nvCxnSpPr>
        <p:spPr>
          <a:xfrm rot="5400000" flipH="1" flipV="1">
            <a:off x="58483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6" name="直接连接符 865"/>
          <p:cNvCxnSpPr/>
          <p:nvPr/>
        </p:nvCxnSpPr>
        <p:spPr>
          <a:xfrm rot="5400000" flipH="1" flipV="1">
            <a:off x="59245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7" name="直接连接符 866"/>
          <p:cNvCxnSpPr/>
          <p:nvPr/>
        </p:nvCxnSpPr>
        <p:spPr>
          <a:xfrm rot="5400000" flipH="1" flipV="1">
            <a:off x="60007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8" name="直接连接符 867"/>
          <p:cNvCxnSpPr/>
          <p:nvPr/>
        </p:nvCxnSpPr>
        <p:spPr>
          <a:xfrm rot="5400000" flipH="1" flipV="1">
            <a:off x="60769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9" name="直接连接符 868"/>
          <p:cNvCxnSpPr/>
          <p:nvPr/>
        </p:nvCxnSpPr>
        <p:spPr>
          <a:xfrm rot="5400000" flipH="1" flipV="1">
            <a:off x="61531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0" name="直接连接符 869"/>
          <p:cNvCxnSpPr/>
          <p:nvPr/>
        </p:nvCxnSpPr>
        <p:spPr>
          <a:xfrm rot="5400000" flipH="1" flipV="1">
            <a:off x="62293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1" name="直接连接符 870"/>
          <p:cNvCxnSpPr/>
          <p:nvPr/>
        </p:nvCxnSpPr>
        <p:spPr>
          <a:xfrm rot="5400000" flipH="1" flipV="1">
            <a:off x="42481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2" name="直接连接符 871"/>
          <p:cNvCxnSpPr/>
          <p:nvPr/>
        </p:nvCxnSpPr>
        <p:spPr>
          <a:xfrm rot="5400000" flipH="1" flipV="1">
            <a:off x="43243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3" name="直接连接符 872"/>
          <p:cNvCxnSpPr/>
          <p:nvPr/>
        </p:nvCxnSpPr>
        <p:spPr>
          <a:xfrm rot="5400000" flipH="1" flipV="1">
            <a:off x="44005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4" name="直接连接符 873"/>
          <p:cNvCxnSpPr/>
          <p:nvPr/>
        </p:nvCxnSpPr>
        <p:spPr>
          <a:xfrm rot="5400000" flipH="1" flipV="1">
            <a:off x="44767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5" name="直接连接符 874"/>
          <p:cNvCxnSpPr/>
          <p:nvPr/>
        </p:nvCxnSpPr>
        <p:spPr>
          <a:xfrm rot="5400000" flipH="1" flipV="1">
            <a:off x="45529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 rot="5400000" flipH="1" flipV="1">
            <a:off x="46291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7" name="直接连接符 876"/>
          <p:cNvCxnSpPr/>
          <p:nvPr/>
        </p:nvCxnSpPr>
        <p:spPr>
          <a:xfrm rot="5400000" flipH="1" flipV="1">
            <a:off x="47053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8" name="直接连接符 877"/>
          <p:cNvCxnSpPr/>
          <p:nvPr/>
        </p:nvCxnSpPr>
        <p:spPr>
          <a:xfrm rot="5400000" flipH="1" flipV="1">
            <a:off x="47815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 rot="5400000" flipH="1" flipV="1">
            <a:off x="28003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 rot="5400000" flipH="1" flipV="1">
            <a:off x="28765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 rot="5400000" flipH="1" flipV="1">
            <a:off x="29527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2" name="直接连接符 881"/>
          <p:cNvCxnSpPr/>
          <p:nvPr/>
        </p:nvCxnSpPr>
        <p:spPr>
          <a:xfrm rot="5400000" flipH="1" flipV="1">
            <a:off x="30289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3" name="直接连接符 882"/>
          <p:cNvCxnSpPr/>
          <p:nvPr/>
        </p:nvCxnSpPr>
        <p:spPr>
          <a:xfrm rot="5400000" flipH="1" flipV="1">
            <a:off x="31051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4" name="直接连接符 883"/>
          <p:cNvCxnSpPr/>
          <p:nvPr/>
        </p:nvCxnSpPr>
        <p:spPr>
          <a:xfrm rot="5400000" flipH="1" flipV="1">
            <a:off x="31813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5" name="直接连接符 884"/>
          <p:cNvCxnSpPr/>
          <p:nvPr/>
        </p:nvCxnSpPr>
        <p:spPr>
          <a:xfrm rot="5400000" flipH="1" flipV="1">
            <a:off x="32575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6" name="直接连接符 885"/>
          <p:cNvCxnSpPr/>
          <p:nvPr/>
        </p:nvCxnSpPr>
        <p:spPr>
          <a:xfrm rot="5400000" flipH="1" flipV="1">
            <a:off x="33337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87" name="组合 282"/>
          <p:cNvGrpSpPr/>
          <p:nvPr/>
        </p:nvGrpSpPr>
        <p:grpSpPr bwMode="auto">
          <a:xfrm>
            <a:off x="2990852" y="899964"/>
            <a:ext cx="1143000" cy="1141413"/>
            <a:chOff x="2705100" y="647699"/>
            <a:chExt cx="1143001" cy="1140620"/>
          </a:xfrm>
        </p:grpSpPr>
        <p:sp>
          <p:nvSpPr>
            <p:cNvPr id="888" name="椭圆 887"/>
            <p:cNvSpPr>
              <a:spLocks noChangeArrowheads="1"/>
            </p:cNvSpPr>
            <p:nvPr/>
          </p:nvSpPr>
          <p:spPr bwMode="auto">
            <a:xfrm flipV="1">
              <a:off x="2705100" y="1712172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89" name="椭圆 888"/>
            <p:cNvSpPr>
              <a:spLocks noChangeArrowheads="1"/>
            </p:cNvSpPr>
            <p:nvPr/>
          </p:nvSpPr>
          <p:spPr bwMode="auto">
            <a:xfrm flipV="1">
              <a:off x="2857500" y="1561464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0" name="椭圆 889"/>
            <p:cNvSpPr>
              <a:spLocks noChangeArrowheads="1"/>
            </p:cNvSpPr>
            <p:nvPr/>
          </p:nvSpPr>
          <p:spPr bwMode="auto">
            <a:xfrm flipV="1">
              <a:off x="3009900" y="1409170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1" name="椭圆 890"/>
            <p:cNvSpPr>
              <a:spLocks noChangeArrowheads="1"/>
            </p:cNvSpPr>
            <p:nvPr/>
          </p:nvSpPr>
          <p:spPr bwMode="auto">
            <a:xfrm flipV="1">
              <a:off x="3162300" y="1256875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2" name="椭圆 891"/>
            <p:cNvSpPr>
              <a:spLocks noChangeArrowheads="1"/>
            </p:cNvSpPr>
            <p:nvPr/>
          </p:nvSpPr>
          <p:spPr bwMode="auto">
            <a:xfrm flipV="1">
              <a:off x="3314701" y="1104581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3" name="椭圆 892"/>
            <p:cNvSpPr>
              <a:spLocks noChangeArrowheads="1"/>
            </p:cNvSpPr>
            <p:nvPr/>
          </p:nvSpPr>
          <p:spPr bwMode="auto">
            <a:xfrm flipV="1">
              <a:off x="3467101" y="952287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4" name="椭圆 893"/>
            <p:cNvSpPr>
              <a:spLocks noChangeArrowheads="1"/>
            </p:cNvSpPr>
            <p:nvPr/>
          </p:nvSpPr>
          <p:spPr bwMode="auto">
            <a:xfrm flipV="1">
              <a:off x="3619501" y="799993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5" name="椭圆 894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96" name="组合 283"/>
          <p:cNvGrpSpPr/>
          <p:nvPr/>
        </p:nvGrpSpPr>
        <p:grpSpPr bwMode="auto">
          <a:xfrm>
            <a:off x="4441827" y="901552"/>
            <a:ext cx="1143000" cy="1139825"/>
            <a:chOff x="2705100" y="647699"/>
            <a:chExt cx="1143001" cy="1140620"/>
          </a:xfrm>
        </p:grpSpPr>
        <p:sp>
          <p:nvSpPr>
            <p:cNvPr id="897" name="椭圆 896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8" name="椭圆 897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9" name="椭圆 898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0" name="椭圆 899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1" name="椭圆 900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2" name="椭圆 901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3" name="椭圆 902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4" name="椭圆 903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05" name="组合 292"/>
          <p:cNvGrpSpPr/>
          <p:nvPr/>
        </p:nvGrpSpPr>
        <p:grpSpPr bwMode="auto">
          <a:xfrm>
            <a:off x="5889627" y="901552"/>
            <a:ext cx="1143000" cy="1139825"/>
            <a:chOff x="2705100" y="647699"/>
            <a:chExt cx="1143001" cy="1140620"/>
          </a:xfrm>
        </p:grpSpPr>
        <p:sp>
          <p:nvSpPr>
            <p:cNvPr id="906" name="椭圆 905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7" name="椭圆 906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8" name="椭圆 907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9" name="椭圆 908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0" name="椭圆 909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1" name="椭圆 910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2" name="椭圆 911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3" name="椭圆 912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14" name="TextBox 301"/>
          <p:cNvSpPr txBox="1">
            <a:spLocks noChangeArrowheads="1"/>
          </p:cNvSpPr>
          <p:nvPr/>
        </p:nvSpPr>
        <p:spPr bwMode="auto">
          <a:xfrm>
            <a:off x="1276352" y="804714"/>
            <a:ext cx="457200" cy="1327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5" name="圆角矩形 914"/>
          <p:cNvSpPr/>
          <p:nvPr/>
        </p:nvSpPr>
        <p:spPr>
          <a:xfrm>
            <a:off x="2952752" y="4519464"/>
            <a:ext cx="5257800" cy="838200"/>
          </a:xfrm>
          <a:prstGeom prst="roundRect">
            <a:avLst>
              <a:gd name="adj" fmla="val 24622"/>
            </a:avLst>
          </a:prstGeom>
          <a:noFill/>
          <a:ln w="19050" cap="flat" cmpd="sng" algn="ctr">
            <a:solidFill>
              <a:srgbClr val="FF66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6" name="TextBox 303"/>
          <p:cNvSpPr txBox="1">
            <a:spLocks noChangeArrowheads="1"/>
          </p:cNvSpPr>
          <p:nvPr/>
        </p:nvSpPr>
        <p:spPr bwMode="auto">
          <a:xfrm>
            <a:off x="1276352" y="5308281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7" name="Text Box 11"/>
          <p:cNvSpPr txBox="1">
            <a:spLocks noChangeArrowheads="1"/>
          </p:cNvSpPr>
          <p:nvPr/>
        </p:nvSpPr>
        <p:spPr bwMode="auto">
          <a:xfrm>
            <a:off x="2876552" y="6210152"/>
            <a:ext cx="4551363" cy="5191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6600FF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sz="2800" dirty="0">
                <a:solidFill>
                  <a:srgbClr val="6600FF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数码管动态显示电路</a:t>
            </a:r>
            <a:endParaRPr lang="zh-CN" altLang="en-US" sz="2800" dirty="0">
              <a:solidFill>
                <a:srgbClr val="6600FF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1" name="TextBox 536"/>
          <p:cNvSpPr txBox="1">
            <a:spLocks noChangeArrowheads="1"/>
          </p:cNvSpPr>
          <p:nvPr/>
        </p:nvSpPr>
        <p:spPr bwMode="auto">
          <a:xfrm>
            <a:off x="1160831" y="6115458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位选择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2" name="TextBox 537"/>
          <p:cNvSpPr txBox="1">
            <a:spLocks noChangeArrowheads="1"/>
          </p:cNvSpPr>
          <p:nvPr/>
        </p:nvSpPr>
        <p:spPr bwMode="auto">
          <a:xfrm>
            <a:off x="1276352" y="5476111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3" name="TextBox 538"/>
          <p:cNvSpPr txBox="1">
            <a:spLocks noChangeArrowheads="1"/>
          </p:cNvSpPr>
          <p:nvPr/>
        </p:nvSpPr>
        <p:spPr bwMode="auto">
          <a:xfrm>
            <a:off x="1276352" y="5648703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TextBox 539"/>
          <p:cNvSpPr txBox="1">
            <a:spLocks noChangeArrowheads="1"/>
          </p:cNvSpPr>
          <p:nvPr/>
        </p:nvSpPr>
        <p:spPr bwMode="auto">
          <a:xfrm>
            <a:off x="1276352" y="5814152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TextBox 540"/>
          <p:cNvSpPr txBox="1">
            <a:spLocks noChangeArrowheads="1"/>
          </p:cNvSpPr>
          <p:nvPr/>
        </p:nvSpPr>
        <p:spPr bwMode="auto">
          <a:xfrm>
            <a:off x="919146" y="2081064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段编码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TextBox 541"/>
          <p:cNvSpPr txBox="1">
            <a:spLocks noChangeArrowheads="1"/>
          </p:cNvSpPr>
          <p:nvPr/>
        </p:nvSpPr>
        <p:spPr bwMode="auto">
          <a:xfrm>
            <a:off x="6429388" y="4548068"/>
            <a:ext cx="1143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MC1413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23"/>
          <p:cNvSpPr>
            <a:spLocks noChangeArrowheads="1"/>
          </p:cNvSpPr>
          <p:nvPr/>
        </p:nvSpPr>
        <p:spPr bwMode="auto">
          <a:xfrm>
            <a:off x="2114552" y="1947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" name="Rectangle 324"/>
          <p:cNvSpPr>
            <a:spLocks noChangeArrowheads="1"/>
          </p:cNvSpPr>
          <p:nvPr/>
        </p:nvSpPr>
        <p:spPr bwMode="auto">
          <a:xfrm>
            <a:off x="2114552" y="1795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" name="Rectangle 325"/>
          <p:cNvSpPr>
            <a:spLocks noChangeArrowheads="1"/>
          </p:cNvSpPr>
          <p:nvPr/>
        </p:nvSpPr>
        <p:spPr bwMode="auto">
          <a:xfrm>
            <a:off x="2114552" y="1642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" name="Rectangle 326"/>
          <p:cNvSpPr>
            <a:spLocks noChangeArrowheads="1"/>
          </p:cNvSpPr>
          <p:nvPr/>
        </p:nvSpPr>
        <p:spPr bwMode="auto">
          <a:xfrm>
            <a:off x="2114552" y="14905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" name="Rectangle 327"/>
          <p:cNvSpPr>
            <a:spLocks noChangeArrowheads="1"/>
          </p:cNvSpPr>
          <p:nvPr/>
        </p:nvSpPr>
        <p:spPr bwMode="auto">
          <a:xfrm>
            <a:off x="2114552" y="13381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" name="Rectangle 328"/>
          <p:cNvSpPr>
            <a:spLocks noChangeArrowheads="1"/>
          </p:cNvSpPr>
          <p:nvPr/>
        </p:nvSpPr>
        <p:spPr bwMode="auto">
          <a:xfrm>
            <a:off x="2114552" y="1185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Rectangle 329"/>
          <p:cNvSpPr>
            <a:spLocks noChangeArrowheads="1"/>
          </p:cNvSpPr>
          <p:nvPr/>
        </p:nvSpPr>
        <p:spPr bwMode="auto">
          <a:xfrm>
            <a:off x="2109790" y="1033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" name="Rectangle 330"/>
          <p:cNvSpPr>
            <a:spLocks noChangeArrowheads="1"/>
          </p:cNvSpPr>
          <p:nvPr/>
        </p:nvSpPr>
        <p:spPr bwMode="auto">
          <a:xfrm>
            <a:off x="2109790" y="880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" name="TextBox 540"/>
          <p:cNvSpPr txBox="1">
            <a:spLocks noChangeArrowheads="1"/>
          </p:cNvSpPr>
          <p:nvPr/>
        </p:nvSpPr>
        <p:spPr bwMode="auto">
          <a:xfrm>
            <a:off x="1885952" y="45152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限流电阻</a:t>
            </a:r>
            <a:endParaRPr lang="zh-CN" altLang="en-US" sz="2400" b="1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1" name="矩形 1420"/>
          <p:cNvSpPr/>
          <p:nvPr/>
        </p:nvSpPr>
        <p:spPr bwMode="auto">
          <a:xfrm>
            <a:off x="642910" y="761855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" name="右箭头 1422"/>
          <p:cNvSpPr/>
          <p:nvPr/>
        </p:nvSpPr>
        <p:spPr bwMode="auto">
          <a:xfrm>
            <a:off x="1214414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4" name="右箭头 1423"/>
          <p:cNvSpPr/>
          <p:nvPr/>
        </p:nvSpPr>
        <p:spPr bwMode="auto">
          <a:xfrm>
            <a:off x="428596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26" name="直接箭头连接符 1425"/>
          <p:cNvCxnSpPr/>
          <p:nvPr/>
        </p:nvCxnSpPr>
        <p:spPr bwMode="auto">
          <a:xfrm>
            <a:off x="428596" y="1761986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7" name="矩形 1426"/>
          <p:cNvSpPr/>
          <p:nvPr/>
        </p:nvSpPr>
        <p:spPr bwMode="auto">
          <a:xfrm>
            <a:off x="642910" y="5262448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8" name="右箭头 1427"/>
          <p:cNvSpPr/>
          <p:nvPr/>
        </p:nvSpPr>
        <p:spPr bwMode="auto">
          <a:xfrm>
            <a:off x="1214414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9" name="右箭头 1428"/>
          <p:cNvSpPr/>
          <p:nvPr/>
        </p:nvSpPr>
        <p:spPr bwMode="auto">
          <a:xfrm>
            <a:off x="428596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30" name="直接箭头连接符 1429"/>
          <p:cNvCxnSpPr/>
          <p:nvPr/>
        </p:nvCxnSpPr>
        <p:spPr bwMode="auto">
          <a:xfrm>
            <a:off x="428596" y="6119704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1" name="TextBox 536"/>
          <p:cNvSpPr txBox="1">
            <a:spLocks noChangeArrowheads="1"/>
          </p:cNvSpPr>
          <p:nvPr/>
        </p:nvSpPr>
        <p:spPr bwMode="auto">
          <a:xfrm>
            <a:off x="6357950" y="483382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驱动器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5" name="组合 334"/>
          <p:cNvGrpSpPr>
            <a:grpSpLocks noChangeAspect="1"/>
          </p:cNvGrpSpPr>
          <p:nvPr/>
        </p:nvGrpSpPr>
        <p:grpSpPr>
          <a:xfrm>
            <a:off x="122680" y="2682163"/>
            <a:ext cx="2611669" cy="866345"/>
            <a:chOff x="228600" y="3048000"/>
            <a:chExt cx="2297113" cy="762000"/>
          </a:xfrm>
        </p:grpSpPr>
        <p:cxnSp>
          <p:nvCxnSpPr>
            <p:cNvPr id="336" name="直接连接符 335"/>
            <p:cNvCxnSpPr/>
            <p:nvPr/>
          </p:nvCxnSpPr>
          <p:spPr bwMode="auto">
            <a:xfrm rot="5400000" flipH="1" flipV="1">
              <a:off x="247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 bwMode="auto">
            <a:xfrm>
              <a:off x="228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 bwMode="auto">
            <a:xfrm rot="5400000">
              <a:off x="266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 bwMode="auto">
            <a:xfrm rot="16200000" flipV="1">
              <a:off x="190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 bwMode="auto">
            <a:xfrm>
              <a:off x="228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 bwMode="auto">
            <a:xfrm rot="5400000" flipH="1" flipV="1">
              <a:off x="247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箭头连接符 341"/>
            <p:cNvCxnSpPr/>
            <p:nvPr/>
          </p:nvCxnSpPr>
          <p:spPr bwMode="auto">
            <a:xfrm flipV="1">
              <a:off x="392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/>
            <p:cNvCxnSpPr/>
            <p:nvPr/>
          </p:nvCxnSpPr>
          <p:spPr bwMode="auto">
            <a:xfrm flipV="1">
              <a:off x="369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椭圆 343"/>
            <p:cNvSpPr/>
            <p:nvPr/>
          </p:nvSpPr>
          <p:spPr bwMode="auto">
            <a:xfrm>
              <a:off x="533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45" name="椭圆 344"/>
            <p:cNvSpPr/>
            <p:nvPr/>
          </p:nvSpPr>
          <p:spPr bwMode="auto">
            <a:xfrm>
              <a:off x="266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46" name="椭圆 345"/>
            <p:cNvSpPr/>
            <p:nvPr/>
          </p:nvSpPr>
          <p:spPr bwMode="auto">
            <a:xfrm>
              <a:off x="11430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47" name="椭圆 346"/>
            <p:cNvSpPr/>
            <p:nvPr/>
          </p:nvSpPr>
          <p:spPr bwMode="auto">
            <a:xfrm>
              <a:off x="8763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48" name="椭圆 347"/>
            <p:cNvSpPr/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49" name="椭圆 348"/>
            <p:cNvSpPr/>
            <p:nvPr/>
          </p:nvSpPr>
          <p:spPr bwMode="auto">
            <a:xfrm>
              <a:off x="1409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0" name="椭圆 349"/>
            <p:cNvSpPr/>
            <p:nvPr/>
          </p:nvSpPr>
          <p:spPr bwMode="auto">
            <a:xfrm>
              <a:off x="23241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1" name="椭圆 350"/>
            <p:cNvSpPr/>
            <p:nvPr/>
          </p:nvSpPr>
          <p:spPr bwMode="auto">
            <a:xfrm>
              <a:off x="2057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 bwMode="auto">
            <a:xfrm rot="16200000" flipV="1">
              <a:off x="247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 bwMode="auto">
            <a:xfrm rot="16200000" flipV="1">
              <a:off x="514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 bwMode="auto">
            <a:xfrm rot="16200000" flipV="1">
              <a:off x="704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 bwMode="auto">
            <a:xfrm rot="16200000" flipV="1">
              <a:off x="8572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 bwMode="auto">
            <a:xfrm rot="16200000" flipV="1">
              <a:off x="11239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 bwMode="auto">
            <a:xfrm rot="16200000" flipV="1">
              <a:off x="1390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 bwMode="auto">
            <a:xfrm rot="16200000" flipV="1">
              <a:off x="1657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 bwMode="auto">
            <a:xfrm rot="16200000" flipV="1">
              <a:off x="1847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 bwMode="auto">
            <a:xfrm rot="16200000" flipV="1">
              <a:off x="2038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 bwMode="auto">
            <a:xfrm rot="16200000" flipV="1">
              <a:off x="23050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 bwMode="auto">
            <a:xfrm flipV="1">
              <a:off x="304800" y="3619500"/>
              <a:ext cx="2057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椭圆 362"/>
            <p:cNvSpPr>
              <a:spLocks noChangeArrowheads="1"/>
            </p:cNvSpPr>
            <p:nvPr/>
          </p:nvSpPr>
          <p:spPr bwMode="auto">
            <a:xfrm flipV="1">
              <a:off x="723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4" name="椭圆 363"/>
            <p:cNvSpPr>
              <a:spLocks noChangeArrowheads="1"/>
            </p:cNvSpPr>
            <p:nvPr/>
          </p:nvSpPr>
          <p:spPr bwMode="auto">
            <a:xfrm flipV="1">
              <a:off x="1866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5" name="椭圆 364"/>
            <p:cNvSpPr>
              <a:spLocks noChangeArrowheads="1"/>
            </p:cNvSpPr>
            <p:nvPr/>
          </p:nvSpPr>
          <p:spPr bwMode="auto">
            <a:xfrm flipV="1">
              <a:off x="552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6" name="椭圆 365"/>
            <p:cNvSpPr>
              <a:spLocks noChangeArrowheads="1"/>
            </p:cNvSpPr>
            <p:nvPr/>
          </p:nvSpPr>
          <p:spPr bwMode="auto">
            <a:xfrm flipV="1">
              <a:off x="7429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7" name="椭圆 366"/>
            <p:cNvSpPr>
              <a:spLocks noChangeArrowheads="1"/>
            </p:cNvSpPr>
            <p:nvPr/>
          </p:nvSpPr>
          <p:spPr bwMode="auto">
            <a:xfrm flipV="1">
              <a:off x="8953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8" name="椭圆 367"/>
            <p:cNvSpPr>
              <a:spLocks noChangeArrowheads="1"/>
            </p:cNvSpPr>
            <p:nvPr/>
          </p:nvSpPr>
          <p:spPr bwMode="auto">
            <a:xfrm flipV="1">
              <a:off x="11652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9" name="椭圆 368"/>
            <p:cNvSpPr>
              <a:spLocks noChangeArrowheads="1"/>
            </p:cNvSpPr>
            <p:nvPr/>
          </p:nvSpPr>
          <p:spPr bwMode="auto">
            <a:xfrm flipV="1">
              <a:off x="14287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0" name="椭圆 369"/>
            <p:cNvSpPr>
              <a:spLocks noChangeArrowheads="1"/>
            </p:cNvSpPr>
            <p:nvPr/>
          </p:nvSpPr>
          <p:spPr bwMode="auto">
            <a:xfrm flipV="1">
              <a:off x="1695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1" name="椭圆 370"/>
            <p:cNvSpPr>
              <a:spLocks noChangeArrowheads="1"/>
            </p:cNvSpPr>
            <p:nvPr/>
          </p:nvSpPr>
          <p:spPr bwMode="auto">
            <a:xfrm flipV="1">
              <a:off x="18891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2" name="椭圆 371"/>
            <p:cNvSpPr>
              <a:spLocks noChangeArrowheads="1"/>
            </p:cNvSpPr>
            <p:nvPr/>
          </p:nvSpPr>
          <p:spPr bwMode="auto">
            <a:xfrm flipV="1">
              <a:off x="20796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 flipH="1" flipV="1">
              <a:off x="514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 bwMode="auto">
            <a:xfrm>
              <a:off x="495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 bwMode="auto">
            <a:xfrm rot="5400000">
              <a:off x="533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 bwMode="auto">
            <a:xfrm rot="16200000" flipV="1">
              <a:off x="457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 bwMode="auto">
            <a:xfrm>
              <a:off x="495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 bwMode="auto">
            <a:xfrm rot="5400000" flipH="1" flipV="1">
              <a:off x="514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箭头连接符 378"/>
            <p:cNvCxnSpPr/>
            <p:nvPr/>
          </p:nvCxnSpPr>
          <p:spPr bwMode="auto">
            <a:xfrm flipV="1">
              <a:off x="658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/>
            <p:cNvCxnSpPr/>
            <p:nvPr/>
          </p:nvCxnSpPr>
          <p:spPr bwMode="auto">
            <a:xfrm flipV="1">
              <a:off x="636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 bwMode="auto">
            <a:xfrm rot="5400000" flipH="1" flipV="1">
              <a:off x="8572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 bwMode="auto">
            <a:xfrm>
              <a:off x="8382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 bwMode="auto">
            <a:xfrm rot="5400000">
              <a:off x="8763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 bwMode="auto">
            <a:xfrm rot="16200000" flipV="1">
              <a:off x="800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 bwMode="auto">
            <a:xfrm>
              <a:off x="8382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 bwMode="auto">
            <a:xfrm rot="5400000" flipH="1" flipV="1">
              <a:off x="8572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箭头连接符 386"/>
            <p:cNvCxnSpPr/>
            <p:nvPr/>
          </p:nvCxnSpPr>
          <p:spPr bwMode="auto">
            <a:xfrm flipV="1">
              <a:off x="10017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箭头连接符 387"/>
            <p:cNvCxnSpPr/>
            <p:nvPr/>
          </p:nvCxnSpPr>
          <p:spPr bwMode="auto">
            <a:xfrm flipV="1">
              <a:off x="9794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 bwMode="auto">
            <a:xfrm rot="5400000" flipH="1" flipV="1">
              <a:off x="11239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 bwMode="auto">
            <a:xfrm>
              <a:off x="11049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 bwMode="auto">
            <a:xfrm rot="5400000">
              <a:off x="11430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 bwMode="auto">
            <a:xfrm rot="16200000" flipV="1">
              <a:off x="10668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 bwMode="auto">
            <a:xfrm>
              <a:off x="11049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 bwMode="auto">
            <a:xfrm rot="5400000" flipH="1" flipV="1">
              <a:off x="11239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箭头连接符 394"/>
            <p:cNvCxnSpPr/>
            <p:nvPr/>
          </p:nvCxnSpPr>
          <p:spPr bwMode="auto">
            <a:xfrm flipV="1">
              <a:off x="12684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箭头连接符 395"/>
            <p:cNvCxnSpPr/>
            <p:nvPr/>
          </p:nvCxnSpPr>
          <p:spPr bwMode="auto">
            <a:xfrm flipV="1">
              <a:off x="12461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 bwMode="auto">
            <a:xfrm rot="5400000" flipH="1" flipV="1">
              <a:off x="1390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 bwMode="auto">
            <a:xfrm>
              <a:off x="1371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 bwMode="auto">
            <a:xfrm rot="5400000">
              <a:off x="1409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 bwMode="auto">
            <a:xfrm rot="16200000" flipV="1">
              <a:off x="1333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 bwMode="auto">
            <a:xfrm>
              <a:off x="1371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 bwMode="auto">
            <a:xfrm rot="5400000" flipH="1" flipV="1">
              <a:off x="1390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/>
            <p:nvPr/>
          </p:nvCxnSpPr>
          <p:spPr bwMode="auto">
            <a:xfrm flipV="1">
              <a:off x="1535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箭头连接符 403"/>
            <p:cNvCxnSpPr/>
            <p:nvPr/>
          </p:nvCxnSpPr>
          <p:spPr bwMode="auto">
            <a:xfrm flipV="1">
              <a:off x="1512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 bwMode="auto">
            <a:xfrm rot="5400000" flipH="1" flipV="1">
              <a:off x="1657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 bwMode="auto">
            <a:xfrm>
              <a:off x="1638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 bwMode="auto">
            <a:xfrm rot="5400000">
              <a:off x="1676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 bwMode="auto">
            <a:xfrm rot="16200000" flipV="1">
              <a:off x="1600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 bwMode="auto">
            <a:xfrm>
              <a:off x="1638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 bwMode="auto">
            <a:xfrm rot="5400000" flipH="1" flipV="1">
              <a:off x="1657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箭头连接符 410"/>
            <p:cNvCxnSpPr/>
            <p:nvPr/>
          </p:nvCxnSpPr>
          <p:spPr bwMode="auto">
            <a:xfrm flipV="1">
              <a:off x="1801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箭头连接符 411"/>
            <p:cNvCxnSpPr/>
            <p:nvPr/>
          </p:nvCxnSpPr>
          <p:spPr bwMode="auto">
            <a:xfrm flipV="1">
              <a:off x="1779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 bwMode="auto">
            <a:xfrm rot="5400000" flipH="1" flipV="1">
              <a:off x="2038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 bwMode="auto">
            <a:xfrm>
              <a:off x="2019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 bwMode="auto">
            <a:xfrm rot="5400000">
              <a:off x="2057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 bwMode="auto">
            <a:xfrm rot="16200000" flipV="1">
              <a:off x="1981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 bwMode="auto">
            <a:xfrm>
              <a:off x="2019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 bwMode="auto">
            <a:xfrm rot="5400000" flipH="1" flipV="1">
              <a:off x="2038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/>
            <p:nvPr/>
          </p:nvCxnSpPr>
          <p:spPr bwMode="auto">
            <a:xfrm flipV="1">
              <a:off x="2182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箭头连接符 419"/>
            <p:cNvCxnSpPr/>
            <p:nvPr/>
          </p:nvCxnSpPr>
          <p:spPr bwMode="auto">
            <a:xfrm flipV="1">
              <a:off x="2160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 bwMode="auto">
            <a:xfrm rot="5400000" flipH="1" flipV="1">
              <a:off x="23050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 bwMode="auto">
            <a:xfrm>
              <a:off x="22860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 bwMode="auto">
            <a:xfrm rot="5400000">
              <a:off x="2324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 bwMode="auto">
            <a:xfrm rot="16200000" flipV="1">
              <a:off x="22479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 bwMode="auto">
            <a:xfrm>
              <a:off x="22860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 bwMode="auto">
            <a:xfrm rot="5400000" flipH="1" flipV="1">
              <a:off x="23050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箭头连接符 426"/>
            <p:cNvCxnSpPr/>
            <p:nvPr/>
          </p:nvCxnSpPr>
          <p:spPr bwMode="auto">
            <a:xfrm flipV="1">
              <a:off x="24495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箭头连接符 427"/>
            <p:cNvCxnSpPr/>
            <p:nvPr/>
          </p:nvCxnSpPr>
          <p:spPr bwMode="auto">
            <a:xfrm flipV="1">
              <a:off x="24272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1319" y="3591655"/>
            <a:ext cx="3105546" cy="1773419"/>
            <a:chOff x="51319" y="3544157"/>
            <a:chExt cx="3105546" cy="17734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319" y="3789050"/>
              <a:ext cx="3105546" cy="1528526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 bwMode="auto">
            <a:xfrm>
              <a:off x="152402" y="4221110"/>
              <a:ext cx="3396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432" name="直接箭头连接符 431"/>
            <p:cNvCxnSpPr/>
            <p:nvPr/>
          </p:nvCxnSpPr>
          <p:spPr bwMode="auto">
            <a:xfrm>
              <a:off x="2396664" y="3897210"/>
              <a:ext cx="3396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5" name="矩形 4"/>
            <p:cNvSpPr/>
            <p:nvPr/>
          </p:nvSpPr>
          <p:spPr>
            <a:xfrm>
              <a:off x="66297" y="3860769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>
                  <a:solidFill>
                    <a:srgbClr val="FF6600"/>
                  </a:solidFill>
                </a:rPr>
                <a:t>in</a:t>
              </a:r>
              <a:endParaRPr lang="zh-CN" altLang="en-US" sz="2000" i="1" dirty="0">
                <a:solidFill>
                  <a:srgbClr val="FF6600"/>
                </a:solidFill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>
              <a:off x="2286404" y="3544157"/>
              <a:ext cx="5261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6600"/>
                  </a:solidFill>
                </a:rPr>
                <a:t>out</a:t>
              </a:r>
              <a:endParaRPr lang="zh-CN" altLang="en-US" sz="2000" i="1" dirty="0">
                <a:solidFill>
                  <a:srgbClr val="FF6600"/>
                </a:solidFill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 bwMode="auto">
          <a:xfrm flipH="1" flipV="1">
            <a:off x="2724152" y="4746505"/>
            <a:ext cx="457200" cy="230159"/>
          </a:xfrm>
          <a:prstGeom prst="straightConnector1">
            <a:avLst/>
          </a:prstGeom>
          <a:noFill/>
          <a:ln w="57150" cap="flat" cmpd="sng" algn="ctr">
            <a:solidFill>
              <a:srgbClr val="00CC0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8" name="直接箭头连接符 437"/>
          <p:cNvCxnSpPr/>
          <p:nvPr/>
        </p:nvCxnSpPr>
        <p:spPr bwMode="auto">
          <a:xfrm flipH="1" flipV="1">
            <a:off x="2615551" y="3349505"/>
            <a:ext cx="457200" cy="230159"/>
          </a:xfrm>
          <a:prstGeom prst="straightConnector1">
            <a:avLst/>
          </a:prstGeom>
          <a:noFill/>
          <a:ln w="57150" cap="flat" cmpd="sng" algn="ctr">
            <a:solidFill>
              <a:srgbClr val="00CC0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矩形 8"/>
          <p:cNvSpPr/>
          <p:nvPr/>
        </p:nvSpPr>
        <p:spPr>
          <a:xfrm>
            <a:off x="285920" y="3587311"/>
            <a:ext cx="1236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i="1" dirty="0">
                <a:solidFill>
                  <a:schemeClr val="accent6">
                    <a:lumMod val="75000"/>
                  </a:schemeClr>
                </a:solidFill>
              </a:rPr>
              <a:t>Darlington</a:t>
            </a:r>
            <a:endParaRPr lang="en-US" altLang="zh-CN" sz="18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i="1" dirty="0">
                <a:solidFill>
                  <a:schemeClr val="accent6">
                    <a:lumMod val="75000"/>
                  </a:schemeClr>
                </a:solidFill>
              </a:rPr>
              <a:t>Transistor</a:t>
            </a:r>
            <a:endParaRPr lang="zh-CN" altLang="en-US" sz="1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 bwMode="auto">
          <a:xfrm>
            <a:off x="7050601" y="116632"/>
            <a:ext cx="1512200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r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LED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接口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29" name="灯片编号占位符 18"/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 </a:t>
            </a:r>
            <a:r>
              <a:rPr lang="en-US" altLang="zh-CN"/>
              <a:t>8086/8088 CPU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2735890" y="3560803"/>
            <a:ext cx="1872260" cy="2856692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640KB</a:t>
            </a:r>
            <a:endParaRPr lang="zh-CN" alt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35890" y="1785825"/>
            <a:ext cx="1872260" cy="942027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192KB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735890" y="1160765"/>
            <a:ext cx="1872260" cy="6289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ROM-BIOS</a:t>
            </a:r>
            <a:endParaRPr lang="en-US" altLang="zh-CN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64KB</a:t>
            </a:r>
            <a:endParaRPr lang="zh-CN" alt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439710" y="612945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00000</a:t>
            </a:r>
            <a:endParaRPr lang="zh-CN" alt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439710" y="346508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9FFFF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1439710" y="148495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F0000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1439710" y="104869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FFFFF</a:t>
            </a:r>
            <a:endParaRPr lang="zh-CN" alt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1439710" y="1713860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EFFFF</a:t>
            </a:r>
            <a:endParaRPr lang="zh-CN" alt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1583730" y="3577155"/>
            <a:ext cx="216030" cy="2840340"/>
          </a:xfrm>
          <a:prstGeom prst="leftBrace">
            <a:avLst>
              <a:gd name="adj1" fmla="val 45139"/>
              <a:gd name="adj2" fmla="val 48106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179390" y="4729315"/>
            <a:ext cx="144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常规内存</a:t>
            </a:r>
            <a:endParaRPr lang="en-US" altLang="zh-CN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640KB</a:t>
            </a:r>
            <a:endParaRPr lang="zh-CN" altLang="en-US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1583730" y="1160765"/>
            <a:ext cx="216030" cy="608030"/>
          </a:xfrm>
          <a:prstGeom prst="leftBrace">
            <a:avLst>
              <a:gd name="adj1" fmla="val 30417"/>
              <a:gd name="adj2" fmla="val 40751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21"/>
          <p:cNvSpPr txBox="1"/>
          <p:nvPr/>
        </p:nvSpPr>
        <p:spPr>
          <a:xfrm>
            <a:off x="71718" y="1200825"/>
            <a:ext cx="154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ROM-BIOS</a:t>
            </a:r>
            <a:endParaRPr lang="en-US" altLang="zh-CN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r"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64KB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左大括号 16"/>
          <p:cNvSpPr/>
          <p:nvPr/>
        </p:nvSpPr>
        <p:spPr bwMode="auto">
          <a:xfrm>
            <a:off x="1583730" y="1861129"/>
            <a:ext cx="216030" cy="883856"/>
          </a:xfrm>
          <a:prstGeom prst="leftBrace">
            <a:avLst>
              <a:gd name="adj1" fmla="val 48820"/>
              <a:gd name="adj2" fmla="val 36799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107380" y="1992935"/>
            <a:ext cx="1512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外设提供</a:t>
            </a:r>
            <a:b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160KB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4705589" y="3239517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A0000</a:t>
            </a:r>
            <a:endParaRPr lang="zh-CN" altLang="en-US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4663349" y="2740557"/>
            <a:ext cx="2021610" cy="150181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 flipV="1">
            <a:off x="4653725" y="3533950"/>
            <a:ext cx="2095627" cy="3713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22" name="TextBox 124"/>
          <p:cNvSpPr txBox="1"/>
          <p:nvPr/>
        </p:nvSpPr>
        <p:spPr>
          <a:xfrm>
            <a:off x="4662379" y="242499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C7FFF</a:t>
            </a:r>
            <a:endParaRPr lang="zh-CN" altLang="en-US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TextBox 125"/>
          <p:cNvSpPr txBox="1"/>
          <p:nvPr/>
        </p:nvSpPr>
        <p:spPr>
          <a:xfrm>
            <a:off x="5986118" y="2306117"/>
            <a:ext cx="129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显卡</a:t>
            </a:r>
            <a:endParaRPr lang="zh-CN" altLang="en-US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TextBox 126"/>
          <p:cNvSpPr txBox="1"/>
          <p:nvPr/>
        </p:nvSpPr>
        <p:spPr>
          <a:xfrm>
            <a:off x="2848140" y="2799817"/>
            <a:ext cx="161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显存</a:t>
            </a:r>
            <a:r>
              <a:rPr lang="en-US" altLang="zh-CN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; </a:t>
            </a:r>
            <a:endParaRPr lang="en-US" altLang="zh-CN" sz="2000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显卡</a:t>
            </a:r>
            <a:r>
              <a:rPr lang="en-US" altLang="zh-CN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ROM</a:t>
            </a:r>
            <a:endParaRPr lang="zh-CN" altLang="en-US" sz="2000" dirty="0">
              <a:solidFill>
                <a:srgbClr val="008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TextBox 129"/>
          <p:cNvSpPr txBox="1"/>
          <p:nvPr/>
        </p:nvSpPr>
        <p:spPr>
          <a:xfrm>
            <a:off x="616634" y="542364"/>
            <a:ext cx="596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zh-CN" altLang="en-US" sz="24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主存结构：</a:t>
            </a:r>
            <a:r>
              <a:rPr lang="en-US" altLang="zh-CN" sz="24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4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r>
              <a:rPr lang="zh-CN" altLang="en-US" sz="24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内存空间使用情况</a:t>
            </a:r>
            <a:endParaRPr lang="zh-CN" altLang="en-US" sz="3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2735890" y="6385545"/>
            <a:ext cx="1872260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2735890" y="1196491"/>
            <a:ext cx="1872260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5108547" y="5778023"/>
            <a:ext cx="35214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中断向量区：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00000H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003FF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1KB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）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H="1">
            <a:off x="4680160" y="6385545"/>
            <a:ext cx="43206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058140" y="990416"/>
            <a:ext cx="288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启动区：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FFFF0H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FFFFFH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16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个字节）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H="1">
            <a:off x="4680160" y="1200825"/>
            <a:ext cx="43206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2" name="TextBox 140"/>
          <p:cNvSpPr txBox="1"/>
          <p:nvPr/>
        </p:nvSpPr>
        <p:spPr>
          <a:xfrm>
            <a:off x="1439710" y="242108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C8000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544280" y="2424995"/>
            <a:ext cx="2268460" cy="1483205"/>
            <a:chOff x="6696150" y="2276840"/>
            <a:chExt cx="2268460" cy="1483205"/>
          </a:xfrm>
        </p:grpSpPr>
        <p:sp>
          <p:nvSpPr>
            <p:cNvPr id="35" name="矩形 34"/>
            <p:cNvSpPr/>
            <p:nvPr/>
          </p:nvSpPr>
          <p:spPr bwMode="auto">
            <a:xfrm>
              <a:off x="7159651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252352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345052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437752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530453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623153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7715853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7808553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7901254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993954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8086654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8179355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8272055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8364755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457455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8550156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H="1">
              <a:off x="6696150" y="2647641"/>
              <a:ext cx="2083497" cy="0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696150" y="2647641"/>
              <a:ext cx="0" cy="834303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696150" y="3481944"/>
              <a:ext cx="370801" cy="0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066951" y="3481944"/>
              <a:ext cx="0" cy="185401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066951" y="3667345"/>
              <a:ext cx="1622776" cy="0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V="1">
              <a:off x="8686509" y="3481944"/>
              <a:ext cx="0" cy="185401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8686509" y="3481944"/>
              <a:ext cx="92700" cy="0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8779209" y="2647641"/>
              <a:ext cx="0" cy="834303"/>
            </a:xfrm>
            <a:prstGeom prst="line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8779209" y="2276840"/>
              <a:ext cx="0" cy="1483205"/>
            </a:xfrm>
            <a:prstGeom prst="line">
              <a:avLst/>
            </a:prstGeom>
            <a:noFill/>
            <a:ln w="571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8779209" y="2276840"/>
              <a:ext cx="185401" cy="0"/>
            </a:xfrm>
            <a:prstGeom prst="line">
              <a:avLst/>
            </a:prstGeom>
            <a:noFill/>
            <a:ln w="571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grpSp>
          <p:nvGrpSpPr>
            <p:cNvPr id="61" name="组合 60"/>
            <p:cNvGrpSpPr/>
            <p:nvPr/>
          </p:nvGrpSpPr>
          <p:grpSpPr>
            <a:xfrm>
              <a:off x="7099649" y="2750707"/>
              <a:ext cx="370801" cy="597664"/>
              <a:chOff x="6973730" y="3180962"/>
              <a:chExt cx="288040" cy="464268"/>
            </a:xfrm>
          </p:grpSpPr>
          <p:cxnSp>
            <p:nvCxnSpPr>
              <p:cNvPr id="85" name="直接连接符 84"/>
              <p:cNvCxnSpPr/>
              <p:nvPr/>
            </p:nvCxnSpPr>
            <p:spPr bwMode="auto">
              <a:xfrm>
                <a:off x="7021737" y="3213170"/>
                <a:ext cx="62482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6" name="直接连接符 85"/>
              <p:cNvCxnSpPr/>
              <p:nvPr/>
            </p:nvCxnSpPr>
            <p:spPr bwMode="auto">
              <a:xfrm>
                <a:off x="7148513" y="3213170"/>
                <a:ext cx="65250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>
                <a:off x="7213763" y="3213170"/>
                <a:ext cx="0" cy="43206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8" name="直接连接符 87"/>
              <p:cNvCxnSpPr/>
              <p:nvPr/>
            </p:nvCxnSpPr>
            <p:spPr bwMode="auto">
              <a:xfrm flipH="1">
                <a:off x="7021737" y="3645230"/>
                <a:ext cx="192027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 flipV="1">
                <a:off x="7021737" y="3213170"/>
                <a:ext cx="0" cy="43206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6973730" y="326717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6973730" y="332118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2" name="直接连接符 91"/>
              <p:cNvCxnSpPr/>
              <p:nvPr/>
            </p:nvCxnSpPr>
            <p:spPr bwMode="auto">
              <a:xfrm>
                <a:off x="6973730" y="337519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3" name="直接连接符 92"/>
              <p:cNvCxnSpPr/>
              <p:nvPr/>
            </p:nvCxnSpPr>
            <p:spPr bwMode="auto">
              <a:xfrm>
                <a:off x="6973730" y="3429200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>
                <a:off x="6973730" y="348320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>
                <a:off x="6973730" y="353721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6" name="直接连接符 95"/>
              <p:cNvCxnSpPr/>
              <p:nvPr/>
            </p:nvCxnSpPr>
            <p:spPr bwMode="auto">
              <a:xfrm>
                <a:off x="6973730" y="359122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7" name="直接连接符 96"/>
              <p:cNvCxnSpPr/>
              <p:nvPr/>
            </p:nvCxnSpPr>
            <p:spPr bwMode="auto">
              <a:xfrm>
                <a:off x="7213763" y="326717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8" name="直接连接符 97"/>
              <p:cNvCxnSpPr/>
              <p:nvPr/>
            </p:nvCxnSpPr>
            <p:spPr bwMode="auto">
              <a:xfrm>
                <a:off x="7213763" y="332118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9" name="直接连接符 98"/>
              <p:cNvCxnSpPr/>
              <p:nvPr/>
            </p:nvCxnSpPr>
            <p:spPr bwMode="auto">
              <a:xfrm>
                <a:off x="7213763" y="337519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100" name="直接连接符 99"/>
              <p:cNvCxnSpPr/>
              <p:nvPr/>
            </p:nvCxnSpPr>
            <p:spPr bwMode="auto">
              <a:xfrm>
                <a:off x="7213763" y="3429200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101" name="直接连接符 100"/>
              <p:cNvCxnSpPr/>
              <p:nvPr/>
            </p:nvCxnSpPr>
            <p:spPr bwMode="auto">
              <a:xfrm>
                <a:off x="7213763" y="348320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102" name="直接连接符 101"/>
              <p:cNvCxnSpPr/>
              <p:nvPr/>
            </p:nvCxnSpPr>
            <p:spPr bwMode="auto">
              <a:xfrm>
                <a:off x="7213763" y="353721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103" name="直接连接符 102"/>
              <p:cNvCxnSpPr/>
              <p:nvPr/>
            </p:nvCxnSpPr>
            <p:spPr bwMode="auto">
              <a:xfrm>
                <a:off x="7213763" y="359122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sp>
            <p:nvSpPr>
              <p:cNvPr id="104" name="弧形 103"/>
              <p:cNvSpPr>
                <a:spLocks noChangeAspect="1"/>
              </p:cNvSpPr>
              <p:nvPr/>
            </p:nvSpPr>
            <p:spPr bwMode="auto">
              <a:xfrm rot="5400000">
                <a:off x="7087587" y="3180962"/>
                <a:ext cx="59921" cy="5992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7712136" y="2750707"/>
              <a:ext cx="370801" cy="597664"/>
              <a:chOff x="6973730" y="3180962"/>
              <a:chExt cx="288040" cy="464268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7021737" y="3213170"/>
                <a:ext cx="62482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7148513" y="3213170"/>
                <a:ext cx="65250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67" name="直接连接符 66"/>
              <p:cNvCxnSpPr/>
              <p:nvPr/>
            </p:nvCxnSpPr>
            <p:spPr bwMode="auto">
              <a:xfrm>
                <a:off x="7213763" y="3213170"/>
                <a:ext cx="0" cy="43206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68" name="直接连接符 67"/>
              <p:cNvCxnSpPr/>
              <p:nvPr/>
            </p:nvCxnSpPr>
            <p:spPr bwMode="auto">
              <a:xfrm flipH="1">
                <a:off x="7021737" y="3645230"/>
                <a:ext cx="192027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69" name="直接连接符 68"/>
              <p:cNvCxnSpPr/>
              <p:nvPr/>
            </p:nvCxnSpPr>
            <p:spPr bwMode="auto">
              <a:xfrm flipV="1">
                <a:off x="7021737" y="3213170"/>
                <a:ext cx="0" cy="43206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0" name="直接连接符 69"/>
              <p:cNvCxnSpPr/>
              <p:nvPr/>
            </p:nvCxnSpPr>
            <p:spPr bwMode="auto">
              <a:xfrm>
                <a:off x="6973730" y="326717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1" name="直接连接符 70"/>
              <p:cNvCxnSpPr/>
              <p:nvPr/>
            </p:nvCxnSpPr>
            <p:spPr bwMode="auto">
              <a:xfrm>
                <a:off x="6973730" y="332118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>
                <a:off x="6973730" y="337519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3" name="直接连接符 72"/>
              <p:cNvCxnSpPr/>
              <p:nvPr/>
            </p:nvCxnSpPr>
            <p:spPr bwMode="auto">
              <a:xfrm>
                <a:off x="6973730" y="3429200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4" name="直接连接符 73"/>
              <p:cNvCxnSpPr/>
              <p:nvPr/>
            </p:nvCxnSpPr>
            <p:spPr bwMode="auto">
              <a:xfrm>
                <a:off x="6973730" y="348320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>
                <a:off x="6973730" y="353721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6" name="直接连接符 75"/>
              <p:cNvCxnSpPr/>
              <p:nvPr/>
            </p:nvCxnSpPr>
            <p:spPr bwMode="auto">
              <a:xfrm>
                <a:off x="6973730" y="359122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7213763" y="326717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8" name="直接连接符 77"/>
              <p:cNvCxnSpPr/>
              <p:nvPr/>
            </p:nvCxnSpPr>
            <p:spPr bwMode="auto">
              <a:xfrm>
                <a:off x="7213763" y="332118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>
                <a:off x="7213763" y="337519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0" name="直接连接符 79"/>
              <p:cNvCxnSpPr/>
              <p:nvPr/>
            </p:nvCxnSpPr>
            <p:spPr bwMode="auto">
              <a:xfrm>
                <a:off x="7213763" y="3429200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1" name="直接连接符 80"/>
              <p:cNvCxnSpPr/>
              <p:nvPr/>
            </p:nvCxnSpPr>
            <p:spPr bwMode="auto">
              <a:xfrm>
                <a:off x="7213763" y="348320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>
                <a:off x="7213763" y="353721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3" name="直接连接符 82"/>
              <p:cNvCxnSpPr/>
              <p:nvPr/>
            </p:nvCxnSpPr>
            <p:spPr bwMode="auto">
              <a:xfrm>
                <a:off x="7213763" y="359122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sp>
            <p:nvSpPr>
              <p:cNvPr id="84" name="弧形 83"/>
              <p:cNvSpPr>
                <a:spLocks noChangeAspect="1"/>
              </p:cNvSpPr>
              <p:nvPr/>
            </p:nvSpPr>
            <p:spPr bwMode="auto">
              <a:xfrm rot="5400000">
                <a:off x="7087587" y="3180962"/>
                <a:ext cx="59921" cy="5992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" name="TextBox 128"/>
            <p:cNvSpPr txBox="1"/>
            <p:nvPr/>
          </p:nvSpPr>
          <p:spPr>
            <a:xfrm rot="16200000">
              <a:off x="6636797" y="2925989"/>
              <a:ext cx="673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 pitchFamily="18" charset="0"/>
                </a:rPr>
                <a:t>RAM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128"/>
            <p:cNvSpPr txBox="1"/>
            <p:nvPr/>
          </p:nvSpPr>
          <p:spPr>
            <a:xfrm rot="16200000">
              <a:off x="7866625" y="2925989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 pitchFamily="18" charset="0"/>
                </a:rPr>
                <a:t>ROM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5" name="表格 34"/>
          <p:cNvGraphicFramePr>
            <a:graphicFrameLocks noGrp="1"/>
          </p:cNvGraphicFramePr>
          <p:nvPr/>
        </p:nvGraphicFramePr>
        <p:xfrm>
          <a:off x="4860040" y="3937205"/>
          <a:ext cx="4248590" cy="1483360"/>
        </p:xfrm>
        <a:graphic>
          <a:graphicData uri="http://schemas.openxmlformats.org/drawingml/2006/table">
            <a:tbl>
              <a:tblPr firstRow="1" bandRow="1"/>
              <a:tblGrid>
                <a:gridCol w="1728240"/>
                <a:gridCol w="252035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A0000～AFFFF</a:t>
                      </a: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+mn-lt"/>
                        </a:rPr>
                        <a:t>: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 VGA图形模式显存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B0000～B7FFF: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+mn-lt"/>
                        </a:rPr>
                        <a:t>MDA</a:t>
                      </a:r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单色字符模式显存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B8000～BFFFF: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 CGA彩色字符模式显存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C0000～C7FFF: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 显卡ROM空间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TextBox 23"/>
          <p:cNvSpPr txBox="1"/>
          <p:nvPr/>
        </p:nvSpPr>
        <p:spPr>
          <a:xfrm>
            <a:off x="1204581" y="2800326"/>
            <a:ext cx="1512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显卡提供</a:t>
            </a:r>
            <a:b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160KB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矩形 707"/>
          <p:cNvSpPr/>
          <p:nvPr/>
        </p:nvSpPr>
        <p:spPr bwMode="auto">
          <a:xfrm>
            <a:off x="29527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09" name="直接连接符 708"/>
          <p:cNvCxnSpPr/>
          <p:nvPr/>
        </p:nvCxnSpPr>
        <p:spPr bwMode="auto">
          <a:xfrm>
            <a:off x="33988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0" name="直接连接符 709"/>
          <p:cNvCxnSpPr/>
          <p:nvPr/>
        </p:nvCxnSpPr>
        <p:spPr bwMode="auto">
          <a:xfrm rot="5400000">
            <a:off x="3206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1" name="直接连接符 710"/>
          <p:cNvCxnSpPr/>
          <p:nvPr/>
        </p:nvCxnSpPr>
        <p:spPr bwMode="auto">
          <a:xfrm rot="5400000">
            <a:off x="36639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12" name="直接连接符 711"/>
          <p:cNvCxnSpPr/>
          <p:nvPr/>
        </p:nvCxnSpPr>
        <p:spPr bwMode="auto">
          <a:xfrm>
            <a:off x="33988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3" name="直接连接符 712"/>
          <p:cNvCxnSpPr/>
          <p:nvPr/>
        </p:nvCxnSpPr>
        <p:spPr bwMode="auto">
          <a:xfrm rot="5400000">
            <a:off x="36639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14" name="直接连接符 713"/>
          <p:cNvCxnSpPr/>
          <p:nvPr/>
        </p:nvCxnSpPr>
        <p:spPr bwMode="auto">
          <a:xfrm rot="5400000">
            <a:off x="3206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5" name="直接连接符 714"/>
          <p:cNvCxnSpPr/>
          <p:nvPr/>
        </p:nvCxnSpPr>
        <p:spPr bwMode="auto">
          <a:xfrm>
            <a:off x="33988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16" name="椭圆 715"/>
          <p:cNvSpPr/>
          <p:nvPr/>
        </p:nvSpPr>
        <p:spPr bwMode="auto">
          <a:xfrm>
            <a:off x="39433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7" name="直接连接符 716"/>
          <p:cNvCxnSpPr/>
          <p:nvPr/>
        </p:nvCxnSpPr>
        <p:spPr bwMode="auto">
          <a:xfrm rot="5400000" flipH="1" flipV="1">
            <a:off x="276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8" name="直接连接符 717"/>
          <p:cNvCxnSpPr/>
          <p:nvPr/>
        </p:nvCxnSpPr>
        <p:spPr bwMode="auto">
          <a:xfrm rot="5400000" flipH="1" flipV="1">
            <a:off x="291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9" name="直接连接符 718"/>
          <p:cNvCxnSpPr/>
          <p:nvPr/>
        </p:nvCxnSpPr>
        <p:spPr bwMode="auto">
          <a:xfrm rot="5400000" flipH="1" flipV="1">
            <a:off x="3067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0" name="直接连接符 719"/>
          <p:cNvCxnSpPr/>
          <p:nvPr/>
        </p:nvCxnSpPr>
        <p:spPr bwMode="auto">
          <a:xfrm rot="5400000" flipH="1" flipV="1">
            <a:off x="3219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1" name="直接连接符 720"/>
          <p:cNvCxnSpPr/>
          <p:nvPr/>
        </p:nvCxnSpPr>
        <p:spPr bwMode="auto">
          <a:xfrm rot="5400000" flipH="1" flipV="1">
            <a:off x="3371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2" name="直接连接符 721"/>
          <p:cNvCxnSpPr/>
          <p:nvPr/>
        </p:nvCxnSpPr>
        <p:spPr bwMode="auto">
          <a:xfrm rot="5400000" flipH="1" flipV="1">
            <a:off x="3524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3" name="直接连接符 722"/>
          <p:cNvCxnSpPr/>
          <p:nvPr/>
        </p:nvCxnSpPr>
        <p:spPr bwMode="auto">
          <a:xfrm rot="5400000" flipH="1" flipV="1">
            <a:off x="3676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4" name="直接连接符 723"/>
          <p:cNvCxnSpPr/>
          <p:nvPr/>
        </p:nvCxnSpPr>
        <p:spPr bwMode="auto">
          <a:xfrm rot="5400000" flipH="1" flipV="1">
            <a:off x="3829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25" name="TextBox 43"/>
          <p:cNvSpPr txBox="1">
            <a:spLocks noChangeArrowheads="1"/>
          </p:cNvSpPr>
          <p:nvPr/>
        </p:nvSpPr>
        <p:spPr bwMode="auto">
          <a:xfrm>
            <a:off x="280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6" name="TextBox 44"/>
          <p:cNvSpPr txBox="1">
            <a:spLocks noChangeArrowheads="1"/>
          </p:cNvSpPr>
          <p:nvPr/>
        </p:nvSpPr>
        <p:spPr bwMode="auto">
          <a:xfrm>
            <a:off x="2952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" name="TextBox 45"/>
          <p:cNvSpPr txBox="1">
            <a:spLocks noChangeArrowheads="1"/>
          </p:cNvSpPr>
          <p:nvPr/>
        </p:nvSpPr>
        <p:spPr bwMode="auto">
          <a:xfrm>
            <a:off x="3105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TextBox 46"/>
          <p:cNvSpPr txBox="1">
            <a:spLocks noChangeArrowheads="1"/>
          </p:cNvSpPr>
          <p:nvPr/>
        </p:nvSpPr>
        <p:spPr bwMode="auto">
          <a:xfrm>
            <a:off x="3257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TextBox 47"/>
          <p:cNvSpPr txBox="1">
            <a:spLocks noChangeArrowheads="1"/>
          </p:cNvSpPr>
          <p:nvPr/>
        </p:nvSpPr>
        <p:spPr bwMode="auto">
          <a:xfrm>
            <a:off x="3409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TextBox 48"/>
          <p:cNvSpPr txBox="1">
            <a:spLocks noChangeArrowheads="1"/>
          </p:cNvSpPr>
          <p:nvPr/>
        </p:nvSpPr>
        <p:spPr bwMode="auto">
          <a:xfrm>
            <a:off x="3562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1" name="TextBox 49"/>
          <p:cNvSpPr txBox="1">
            <a:spLocks noChangeArrowheads="1"/>
          </p:cNvSpPr>
          <p:nvPr/>
        </p:nvSpPr>
        <p:spPr bwMode="auto">
          <a:xfrm>
            <a:off x="3714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2" name="TextBox 50"/>
          <p:cNvSpPr txBox="1">
            <a:spLocks noChangeArrowheads="1"/>
          </p:cNvSpPr>
          <p:nvPr/>
        </p:nvSpPr>
        <p:spPr bwMode="auto">
          <a:xfrm>
            <a:off x="38671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3" name="直接连接符 732"/>
          <p:cNvCxnSpPr/>
          <p:nvPr/>
        </p:nvCxnSpPr>
        <p:spPr bwMode="auto">
          <a:xfrm rot="5400000" flipH="1" flipV="1">
            <a:off x="31432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4" name="直接连接符 733"/>
          <p:cNvCxnSpPr/>
          <p:nvPr/>
        </p:nvCxnSpPr>
        <p:spPr bwMode="auto">
          <a:xfrm rot="5400000" flipH="1" flipV="1">
            <a:off x="36385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5" name="直接连接符 734"/>
          <p:cNvCxnSpPr/>
          <p:nvPr/>
        </p:nvCxnSpPr>
        <p:spPr bwMode="auto">
          <a:xfrm rot="10800000">
            <a:off x="34099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6" name="椭圆 735"/>
          <p:cNvSpPr>
            <a:spLocks noChangeArrowheads="1"/>
          </p:cNvSpPr>
          <p:nvPr/>
        </p:nvSpPr>
        <p:spPr bwMode="auto">
          <a:xfrm flipV="1">
            <a:off x="33734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8" name="矩形 737"/>
          <p:cNvSpPr/>
          <p:nvPr/>
        </p:nvSpPr>
        <p:spPr bwMode="auto">
          <a:xfrm>
            <a:off x="44005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39" name="直接连接符 738"/>
          <p:cNvCxnSpPr/>
          <p:nvPr/>
        </p:nvCxnSpPr>
        <p:spPr bwMode="auto">
          <a:xfrm>
            <a:off x="48466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0" name="直接连接符 739"/>
          <p:cNvCxnSpPr/>
          <p:nvPr/>
        </p:nvCxnSpPr>
        <p:spPr bwMode="auto">
          <a:xfrm rot="5400000">
            <a:off x="4654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 rot="5400000">
            <a:off x="5111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2" name="直接连接符 741"/>
          <p:cNvCxnSpPr/>
          <p:nvPr/>
        </p:nvCxnSpPr>
        <p:spPr bwMode="auto">
          <a:xfrm>
            <a:off x="48466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3" name="直接连接符 742"/>
          <p:cNvCxnSpPr/>
          <p:nvPr/>
        </p:nvCxnSpPr>
        <p:spPr bwMode="auto">
          <a:xfrm rot="5400000">
            <a:off x="5111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4" name="直接连接符 743"/>
          <p:cNvCxnSpPr/>
          <p:nvPr/>
        </p:nvCxnSpPr>
        <p:spPr bwMode="auto">
          <a:xfrm rot="5400000">
            <a:off x="4654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5" name="直接连接符 744"/>
          <p:cNvCxnSpPr/>
          <p:nvPr/>
        </p:nvCxnSpPr>
        <p:spPr bwMode="auto">
          <a:xfrm>
            <a:off x="48466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46" name="椭圆 745"/>
          <p:cNvSpPr/>
          <p:nvPr/>
        </p:nvSpPr>
        <p:spPr bwMode="auto">
          <a:xfrm>
            <a:off x="53911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47" name="直接连接符 746"/>
          <p:cNvCxnSpPr/>
          <p:nvPr/>
        </p:nvCxnSpPr>
        <p:spPr bwMode="auto">
          <a:xfrm rot="5400000" flipH="1" flipV="1">
            <a:off x="421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8" name="直接连接符 747"/>
          <p:cNvCxnSpPr/>
          <p:nvPr/>
        </p:nvCxnSpPr>
        <p:spPr bwMode="auto">
          <a:xfrm rot="5400000" flipH="1" flipV="1">
            <a:off x="436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9" name="直接连接符 748"/>
          <p:cNvCxnSpPr/>
          <p:nvPr/>
        </p:nvCxnSpPr>
        <p:spPr bwMode="auto">
          <a:xfrm rot="5400000" flipH="1" flipV="1">
            <a:off x="4514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0" name="直接连接符 749"/>
          <p:cNvCxnSpPr/>
          <p:nvPr/>
        </p:nvCxnSpPr>
        <p:spPr bwMode="auto">
          <a:xfrm rot="5400000" flipH="1" flipV="1">
            <a:off x="4667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1" name="直接连接符 750"/>
          <p:cNvCxnSpPr/>
          <p:nvPr/>
        </p:nvCxnSpPr>
        <p:spPr bwMode="auto">
          <a:xfrm rot="5400000" flipH="1" flipV="1">
            <a:off x="4819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2" name="直接连接符 751"/>
          <p:cNvCxnSpPr/>
          <p:nvPr/>
        </p:nvCxnSpPr>
        <p:spPr bwMode="auto">
          <a:xfrm rot="5400000" flipH="1" flipV="1">
            <a:off x="4972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3" name="直接连接符 752"/>
          <p:cNvCxnSpPr/>
          <p:nvPr/>
        </p:nvCxnSpPr>
        <p:spPr bwMode="auto">
          <a:xfrm rot="5400000" flipH="1" flipV="1">
            <a:off x="5124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4" name="直接连接符 753"/>
          <p:cNvCxnSpPr/>
          <p:nvPr/>
        </p:nvCxnSpPr>
        <p:spPr bwMode="auto">
          <a:xfrm rot="5400000" flipH="1" flipV="1">
            <a:off x="5276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55" name="TextBox 109"/>
          <p:cNvSpPr txBox="1">
            <a:spLocks noChangeArrowheads="1"/>
          </p:cNvSpPr>
          <p:nvPr/>
        </p:nvSpPr>
        <p:spPr bwMode="auto">
          <a:xfrm>
            <a:off x="424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6" name="TextBox 110"/>
          <p:cNvSpPr txBox="1">
            <a:spLocks noChangeArrowheads="1"/>
          </p:cNvSpPr>
          <p:nvPr/>
        </p:nvSpPr>
        <p:spPr bwMode="auto">
          <a:xfrm>
            <a:off x="4400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" name="TextBox 111"/>
          <p:cNvSpPr txBox="1">
            <a:spLocks noChangeArrowheads="1"/>
          </p:cNvSpPr>
          <p:nvPr/>
        </p:nvSpPr>
        <p:spPr bwMode="auto">
          <a:xfrm>
            <a:off x="4552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8" name="TextBox 112"/>
          <p:cNvSpPr txBox="1">
            <a:spLocks noChangeArrowheads="1"/>
          </p:cNvSpPr>
          <p:nvPr/>
        </p:nvSpPr>
        <p:spPr bwMode="auto">
          <a:xfrm>
            <a:off x="4705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TextBox 113"/>
          <p:cNvSpPr txBox="1">
            <a:spLocks noChangeArrowheads="1"/>
          </p:cNvSpPr>
          <p:nvPr/>
        </p:nvSpPr>
        <p:spPr bwMode="auto">
          <a:xfrm>
            <a:off x="4857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0" name="TextBox 114"/>
          <p:cNvSpPr txBox="1">
            <a:spLocks noChangeArrowheads="1"/>
          </p:cNvSpPr>
          <p:nvPr/>
        </p:nvSpPr>
        <p:spPr bwMode="auto">
          <a:xfrm>
            <a:off x="5010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1" name="TextBox 115"/>
          <p:cNvSpPr txBox="1">
            <a:spLocks noChangeArrowheads="1"/>
          </p:cNvSpPr>
          <p:nvPr/>
        </p:nvSpPr>
        <p:spPr bwMode="auto">
          <a:xfrm>
            <a:off x="5162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2" name="TextBox 116"/>
          <p:cNvSpPr txBox="1">
            <a:spLocks noChangeArrowheads="1"/>
          </p:cNvSpPr>
          <p:nvPr/>
        </p:nvSpPr>
        <p:spPr bwMode="auto">
          <a:xfrm>
            <a:off x="53149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3" name="直接连接符 762"/>
          <p:cNvCxnSpPr/>
          <p:nvPr/>
        </p:nvCxnSpPr>
        <p:spPr bwMode="auto">
          <a:xfrm rot="5400000" flipH="1" flipV="1">
            <a:off x="45910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 flipH="1" flipV="1">
            <a:off x="50863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5" name="直接连接符 764"/>
          <p:cNvCxnSpPr/>
          <p:nvPr/>
        </p:nvCxnSpPr>
        <p:spPr bwMode="auto">
          <a:xfrm rot="10800000">
            <a:off x="48577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66" name="椭圆 765"/>
          <p:cNvSpPr>
            <a:spLocks noChangeArrowheads="1"/>
          </p:cNvSpPr>
          <p:nvPr/>
        </p:nvSpPr>
        <p:spPr bwMode="auto">
          <a:xfrm flipV="1">
            <a:off x="48212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8" name="矩形 767"/>
          <p:cNvSpPr/>
          <p:nvPr/>
        </p:nvSpPr>
        <p:spPr bwMode="auto">
          <a:xfrm>
            <a:off x="58483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69" name="直接连接符 768"/>
          <p:cNvCxnSpPr/>
          <p:nvPr/>
        </p:nvCxnSpPr>
        <p:spPr bwMode="auto">
          <a:xfrm>
            <a:off x="62944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0" name="直接连接符 769"/>
          <p:cNvCxnSpPr/>
          <p:nvPr/>
        </p:nvCxnSpPr>
        <p:spPr bwMode="auto">
          <a:xfrm rot="5400000">
            <a:off x="6102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1" name="直接连接符 770"/>
          <p:cNvCxnSpPr/>
          <p:nvPr/>
        </p:nvCxnSpPr>
        <p:spPr bwMode="auto">
          <a:xfrm rot="5400000">
            <a:off x="6559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2" name="直接连接符 771"/>
          <p:cNvCxnSpPr/>
          <p:nvPr/>
        </p:nvCxnSpPr>
        <p:spPr bwMode="auto">
          <a:xfrm>
            <a:off x="62944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3" name="直接连接符 772"/>
          <p:cNvCxnSpPr/>
          <p:nvPr/>
        </p:nvCxnSpPr>
        <p:spPr bwMode="auto">
          <a:xfrm rot="5400000">
            <a:off x="6559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4" name="直接连接符 773"/>
          <p:cNvCxnSpPr/>
          <p:nvPr/>
        </p:nvCxnSpPr>
        <p:spPr bwMode="auto">
          <a:xfrm rot="5400000">
            <a:off x="6102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5" name="直接连接符 774"/>
          <p:cNvCxnSpPr/>
          <p:nvPr/>
        </p:nvCxnSpPr>
        <p:spPr bwMode="auto">
          <a:xfrm>
            <a:off x="62944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76" name="椭圆 775"/>
          <p:cNvSpPr/>
          <p:nvPr/>
        </p:nvSpPr>
        <p:spPr bwMode="auto">
          <a:xfrm>
            <a:off x="68389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77" name="直接连接符 776"/>
          <p:cNvCxnSpPr/>
          <p:nvPr/>
        </p:nvCxnSpPr>
        <p:spPr bwMode="auto">
          <a:xfrm rot="5400000" flipH="1" flipV="1">
            <a:off x="5657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8" name="直接连接符 777"/>
          <p:cNvCxnSpPr/>
          <p:nvPr/>
        </p:nvCxnSpPr>
        <p:spPr bwMode="auto">
          <a:xfrm rot="5400000" flipH="1" flipV="1">
            <a:off x="5810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9" name="直接连接符 778"/>
          <p:cNvCxnSpPr/>
          <p:nvPr/>
        </p:nvCxnSpPr>
        <p:spPr bwMode="auto">
          <a:xfrm rot="5400000" flipH="1" flipV="1">
            <a:off x="5962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0" name="直接连接符 779"/>
          <p:cNvCxnSpPr/>
          <p:nvPr/>
        </p:nvCxnSpPr>
        <p:spPr bwMode="auto">
          <a:xfrm rot="5400000" flipH="1" flipV="1">
            <a:off x="6115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1" name="直接连接符 780"/>
          <p:cNvCxnSpPr/>
          <p:nvPr/>
        </p:nvCxnSpPr>
        <p:spPr bwMode="auto">
          <a:xfrm rot="5400000" flipH="1" flipV="1">
            <a:off x="6267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2" name="直接连接符 781"/>
          <p:cNvCxnSpPr/>
          <p:nvPr/>
        </p:nvCxnSpPr>
        <p:spPr bwMode="auto">
          <a:xfrm rot="5400000" flipH="1" flipV="1">
            <a:off x="6419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3" name="直接连接符 782"/>
          <p:cNvCxnSpPr/>
          <p:nvPr/>
        </p:nvCxnSpPr>
        <p:spPr bwMode="auto">
          <a:xfrm rot="5400000" flipH="1" flipV="1">
            <a:off x="657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4" name="直接连接符 783"/>
          <p:cNvCxnSpPr/>
          <p:nvPr/>
        </p:nvCxnSpPr>
        <p:spPr bwMode="auto">
          <a:xfrm rot="5400000" flipH="1" flipV="1">
            <a:off x="672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85" name="TextBox 139"/>
          <p:cNvSpPr txBox="1">
            <a:spLocks noChangeArrowheads="1"/>
          </p:cNvSpPr>
          <p:nvPr/>
        </p:nvSpPr>
        <p:spPr bwMode="auto">
          <a:xfrm>
            <a:off x="5695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6" name="TextBox 140"/>
          <p:cNvSpPr txBox="1">
            <a:spLocks noChangeArrowheads="1"/>
          </p:cNvSpPr>
          <p:nvPr/>
        </p:nvSpPr>
        <p:spPr bwMode="auto">
          <a:xfrm>
            <a:off x="5848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7" name="TextBox 141"/>
          <p:cNvSpPr txBox="1">
            <a:spLocks noChangeArrowheads="1"/>
          </p:cNvSpPr>
          <p:nvPr/>
        </p:nvSpPr>
        <p:spPr bwMode="auto">
          <a:xfrm>
            <a:off x="6000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" name="TextBox 142"/>
          <p:cNvSpPr txBox="1">
            <a:spLocks noChangeArrowheads="1"/>
          </p:cNvSpPr>
          <p:nvPr/>
        </p:nvSpPr>
        <p:spPr bwMode="auto">
          <a:xfrm>
            <a:off x="6153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9" name="TextBox 143"/>
          <p:cNvSpPr txBox="1">
            <a:spLocks noChangeArrowheads="1"/>
          </p:cNvSpPr>
          <p:nvPr/>
        </p:nvSpPr>
        <p:spPr bwMode="auto">
          <a:xfrm>
            <a:off x="6305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0" name="TextBox 144"/>
          <p:cNvSpPr txBox="1">
            <a:spLocks noChangeArrowheads="1"/>
          </p:cNvSpPr>
          <p:nvPr/>
        </p:nvSpPr>
        <p:spPr bwMode="auto">
          <a:xfrm>
            <a:off x="6457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TextBox 145"/>
          <p:cNvSpPr txBox="1">
            <a:spLocks noChangeArrowheads="1"/>
          </p:cNvSpPr>
          <p:nvPr/>
        </p:nvSpPr>
        <p:spPr bwMode="auto">
          <a:xfrm>
            <a:off x="661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2" name="TextBox 146"/>
          <p:cNvSpPr txBox="1">
            <a:spLocks noChangeArrowheads="1"/>
          </p:cNvSpPr>
          <p:nvPr/>
        </p:nvSpPr>
        <p:spPr bwMode="auto">
          <a:xfrm>
            <a:off x="67627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3" name="直接连接符 792"/>
          <p:cNvCxnSpPr/>
          <p:nvPr/>
        </p:nvCxnSpPr>
        <p:spPr bwMode="auto">
          <a:xfrm rot="5400000" flipH="1" flipV="1">
            <a:off x="60388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4" name="直接连接符 793"/>
          <p:cNvCxnSpPr/>
          <p:nvPr/>
        </p:nvCxnSpPr>
        <p:spPr bwMode="auto">
          <a:xfrm rot="5400000" flipH="1" flipV="1">
            <a:off x="65341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5" name="直接连接符 794"/>
          <p:cNvCxnSpPr/>
          <p:nvPr/>
        </p:nvCxnSpPr>
        <p:spPr bwMode="auto">
          <a:xfrm rot="10800000">
            <a:off x="63055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96" name="椭圆 795"/>
          <p:cNvSpPr>
            <a:spLocks noChangeArrowheads="1"/>
          </p:cNvSpPr>
          <p:nvPr/>
        </p:nvSpPr>
        <p:spPr bwMode="auto">
          <a:xfrm flipV="1">
            <a:off x="62690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8" name="矩形 797"/>
          <p:cNvSpPr/>
          <p:nvPr/>
        </p:nvSpPr>
        <p:spPr bwMode="auto">
          <a:xfrm>
            <a:off x="72961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99" name="直接连接符 798"/>
          <p:cNvCxnSpPr/>
          <p:nvPr/>
        </p:nvCxnSpPr>
        <p:spPr bwMode="auto">
          <a:xfrm>
            <a:off x="77422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0" name="直接连接符 799"/>
          <p:cNvCxnSpPr/>
          <p:nvPr/>
        </p:nvCxnSpPr>
        <p:spPr bwMode="auto">
          <a:xfrm rot="5400000">
            <a:off x="75501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1" name="直接连接符 800"/>
          <p:cNvCxnSpPr/>
          <p:nvPr/>
        </p:nvCxnSpPr>
        <p:spPr bwMode="auto">
          <a:xfrm rot="5400000">
            <a:off x="8007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2" name="直接连接符 801"/>
          <p:cNvCxnSpPr/>
          <p:nvPr/>
        </p:nvCxnSpPr>
        <p:spPr bwMode="auto">
          <a:xfrm>
            <a:off x="77422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3" name="直接连接符 802"/>
          <p:cNvCxnSpPr/>
          <p:nvPr/>
        </p:nvCxnSpPr>
        <p:spPr bwMode="auto">
          <a:xfrm rot="5400000">
            <a:off x="8007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4" name="直接连接符 803"/>
          <p:cNvCxnSpPr/>
          <p:nvPr/>
        </p:nvCxnSpPr>
        <p:spPr bwMode="auto">
          <a:xfrm rot="5400000">
            <a:off x="75501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5" name="直接连接符 804"/>
          <p:cNvCxnSpPr/>
          <p:nvPr/>
        </p:nvCxnSpPr>
        <p:spPr bwMode="auto">
          <a:xfrm>
            <a:off x="77422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806" name="椭圆 805"/>
          <p:cNvSpPr/>
          <p:nvPr/>
        </p:nvSpPr>
        <p:spPr bwMode="auto">
          <a:xfrm>
            <a:off x="82867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07" name="直接连接符 806"/>
          <p:cNvCxnSpPr/>
          <p:nvPr/>
        </p:nvCxnSpPr>
        <p:spPr bwMode="auto">
          <a:xfrm rot="5400000" flipH="1" flipV="1">
            <a:off x="7105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8" name="直接连接符 807"/>
          <p:cNvCxnSpPr/>
          <p:nvPr/>
        </p:nvCxnSpPr>
        <p:spPr bwMode="auto">
          <a:xfrm rot="5400000" flipH="1" flipV="1">
            <a:off x="7258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9" name="直接连接符 808"/>
          <p:cNvCxnSpPr/>
          <p:nvPr/>
        </p:nvCxnSpPr>
        <p:spPr bwMode="auto">
          <a:xfrm rot="5400000" flipH="1" flipV="1">
            <a:off x="7410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0" name="直接连接符 809"/>
          <p:cNvCxnSpPr/>
          <p:nvPr/>
        </p:nvCxnSpPr>
        <p:spPr bwMode="auto">
          <a:xfrm rot="5400000" flipH="1" flipV="1">
            <a:off x="7562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1" name="直接连接符 810"/>
          <p:cNvCxnSpPr/>
          <p:nvPr/>
        </p:nvCxnSpPr>
        <p:spPr bwMode="auto">
          <a:xfrm rot="5400000" flipH="1" flipV="1">
            <a:off x="7715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2" name="直接连接符 811"/>
          <p:cNvCxnSpPr/>
          <p:nvPr/>
        </p:nvCxnSpPr>
        <p:spPr bwMode="auto">
          <a:xfrm rot="5400000" flipH="1" flipV="1">
            <a:off x="7867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3" name="直接连接符 812"/>
          <p:cNvCxnSpPr/>
          <p:nvPr/>
        </p:nvCxnSpPr>
        <p:spPr bwMode="auto">
          <a:xfrm rot="5400000" flipH="1" flipV="1">
            <a:off x="802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4" name="直接连接符 813"/>
          <p:cNvCxnSpPr/>
          <p:nvPr/>
        </p:nvCxnSpPr>
        <p:spPr bwMode="auto">
          <a:xfrm rot="5400000" flipH="1" flipV="1">
            <a:off x="817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15" name="TextBox 169"/>
          <p:cNvSpPr txBox="1">
            <a:spLocks noChangeArrowheads="1"/>
          </p:cNvSpPr>
          <p:nvPr/>
        </p:nvSpPr>
        <p:spPr bwMode="auto">
          <a:xfrm>
            <a:off x="7143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6" name="TextBox 170"/>
          <p:cNvSpPr txBox="1">
            <a:spLocks noChangeArrowheads="1"/>
          </p:cNvSpPr>
          <p:nvPr/>
        </p:nvSpPr>
        <p:spPr bwMode="auto">
          <a:xfrm>
            <a:off x="7296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7" name="TextBox 171"/>
          <p:cNvSpPr txBox="1">
            <a:spLocks noChangeArrowheads="1"/>
          </p:cNvSpPr>
          <p:nvPr/>
        </p:nvSpPr>
        <p:spPr bwMode="auto">
          <a:xfrm>
            <a:off x="7448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8" name="TextBox 172"/>
          <p:cNvSpPr txBox="1">
            <a:spLocks noChangeArrowheads="1"/>
          </p:cNvSpPr>
          <p:nvPr/>
        </p:nvSpPr>
        <p:spPr bwMode="auto">
          <a:xfrm>
            <a:off x="7600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" name="TextBox 173"/>
          <p:cNvSpPr txBox="1">
            <a:spLocks noChangeArrowheads="1"/>
          </p:cNvSpPr>
          <p:nvPr/>
        </p:nvSpPr>
        <p:spPr bwMode="auto">
          <a:xfrm>
            <a:off x="7753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" name="TextBox 174"/>
          <p:cNvSpPr txBox="1">
            <a:spLocks noChangeArrowheads="1"/>
          </p:cNvSpPr>
          <p:nvPr/>
        </p:nvSpPr>
        <p:spPr bwMode="auto">
          <a:xfrm>
            <a:off x="7905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TextBox 175"/>
          <p:cNvSpPr txBox="1">
            <a:spLocks noChangeArrowheads="1"/>
          </p:cNvSpPr>
          <p:nvPr/>
        </p:nvSpPr>
        <p:spPr bwMode="auto">
          <a:xfrm>
            <a:off x="805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" name="TextBox 176"/>
          <p:cNvSpPr txBox="1">
            <a:spLocks noChangeArrowheads="1"/>
          </p:cNvSpPr>
          <p:nvPr/>
        </p:nvSpPr>
        <p:spPr bwMode="auto">
          <a:xfrm>
            <a:off x="82105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3" name="直接连接符 822"/>
          <p:cNvCxnSpPr/>
          <p:nvPr/>
        </p:nvCxnSpPr>
        <p:spPr bwMode="auto">
          <a:xfrm rot="5400000" flipH="1" flipV="1">
            <a:off x="74866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4" name="直接连接符 823"/>
          <p:cNvCxnSpPr/>
          <p:nvPr/>
        </p:nvCxnSpPr>
        <p:spPr bwMode="auto">
          <a:xfrm rot="5400000" flipH="1" flipV="1">
            <a:off x="79819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5" name="直接连接符 824"/>
          <p:cNvCxnSpPr/>
          <p:nvPr/>
        </p:nvCxnSpPr>
        <p:spPr bwMode="auto">
          <a:xfrm rot="10800000">
            <a:off x="77533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26" name="椭圆 825"/>
          <p:cNvSpPr>
            <a:spLocks noChangeArrowheads="1"/>
          </p:cNvSpPr>
          <p:nvPr/>
        </p:nvSpPr>
        <p:spPr bwMode="auto">
          <a:xfrm flipV="1">
            <a:off x="77168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27" name="组合 183"/>
          <p:cNvGrpSpPr/>
          <p:nvPr/>
        </p:nvGrpSpPr>
        <p:grpSpPr bwMode="auto">
          <a:xfrm>
            <a:off x="3181352" y="4595664"/>
            <a:ext cx="457200" cy="609600"/>
            <a:chOff x="2514600" y="2743200"/>
            <a:chExt cx="457200" cy="609600"/>
          </a:xfrm>
        </p:grpSpPr>
        <p:sp>
          <p:nvSpPr>
            <p:cNvPr id="828" name="等腰三角形 827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" name="椭圆 828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0" name="组合 184"/>
          <p:cNvGrpSpPr/>
          <p:nvPr/>
        </p:nvGrpSpPr>
        <p:grpSpPr bwMode="auto">
          <a:xfrm>
            <a:off x="4629152" y="4595664"/>
            <a:ext cx="457200" cy="609600"/>
            <a:chOff x="2514600" y="2743200"/>
            <a:chExt cx="457200" cy="609600"/>
          </a:xfrm>
        </p:grpSpPr>
        <p:sp>
          <p:nvSpPr>
            <p:cNvPr id="831" name="等腰三角形 830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" name="椭圆 831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" name="组合 187"/>
          <p:cNvGrpSpPr/>
          <p:nvPr/>
        </p:nvGrpSpPr>
        <p:grpSpPr bwMode="auto">
          <a:xfrm>
            <a:off x="6076952" y="4595664"/>
            <a:ext cx="457200" cy="609600"/>
            <a:chOff x="2514600" y="2743200"/>
            <a:chExt cx="457200" cy="609600"/>
          </a:xfrm>
        </p:grpSpPr>
        <p:sp>
          <p:nvSpPr>
            <p:cNvPr id="834" name="等腰三角形 833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5" name="椭圆 834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6" name="组合 190"/>
          <p:cNvGrpSpPr/>
          <p:nvPr/>
        </p:nvGrpSpPr>
        <p:grpSpPr bwMode="auto">
          <a:xfrm>
            <a:off x="7524752" y="4595664"/>
            <a:ext cx="457200" cy="609600"/>
            <a:chOff x="2514600" y="2743200"/>
            <a:chExt cx="457200" cy="609600"/>
          </a:xfrm>
        </p:grpSpPr>
        <p:sp>
          <p:nvSpPr>
            <p:cNvPr id="837" name="等腰三角形 836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8" name="椭圆 837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39" name="直接连接符 838"/>
          <p:cNvCxnSpPr/>
          <p:nvPr/>
        </p:nvCxnSpPr>
        <p:spPr>
          <a:xfrm rot="5400000">
            <a:off x="3257552" y="5357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0" name="直接连接符 839"/>
          <p:cNvCxnSpPr/>
          <p:nvPr/>
        </p:nvCxnSpPr>
        <p:spPr>
          <a:xfrm rot="10800000">
            <a:off x="1657352" y="5510064"/>
            <a:ext cx="1752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1" name="直接连接符 840"/>
          <p:cNvCxnSpPr/>
          <p:nvPr/>
        </p:nvCxnSpPr>
        <p:spPr>
          <a:xfrm rot="10800000">
            <a:off x="1657352" y="5662464"/>
            <a:ext cx="3200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2" name="直接连接符 841"/>
          <p:cNvCxnSpPr/>
          <p:nvPr/>
        </p:nvCxnSpPr>
        <p:spPr>
          <a:xfrm rot="10800000">
            <a:off x="1657352" y="5814864"/>
            <a:ext cx="4648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3" name="直接连接符 842"/>
          <p:cNvCxnSpPr/>
          <p:nvPr/>
        </p:nvCxnSpPr>
        <p:spPr>
          <a:xfrm rot="10800000">
            <a:off x="1657352" y="5967264"/>
            <a:ext cx="6096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4" name="直接连接符 843"/>
          <p:cNvCxnSpPr/>
          <p:nvPr/>
        </p:nvCxnSpPr>
        <p:spPr>
          <a:xfrm rot="5400000">
            <a:off x="4629152" y="54338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5" name="直接连接符 844"/>
          <p:cNvCxnSpPr/>
          <p:nvPr/>
        </p:nvCxnSpPr>
        <p:spPr>
          <a:xfrm rot="5400000">
            <a:off x="6000752" y="55100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6" name="直接连接符 845"/>
          <p:cNvCxnSpPr/>
          <p:nvPr/>
        </p:nvCxnSpPr>
        <p:spPr>
          <a:xfrm rot="5400000">
            <a:off x="7372352" y="55862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7" name="直接连接符 846"/>
          <p:cNvCxnSpPr/>
          <p:nvPr/>
        </p:nvCxnSpPr>
        <p:spPr>
          <a:xfrm rot="10800000">
            <a:off x="1657352" y="2004864"/>
            <a:ext cx="5715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8" name="直接连接符 847"/>
          <p:cNvCxnSpPr/>
          <p:nvPr/>
        </p:nvCxnSpPr>
        <p:spPr>
          <a:xfrm rot="5400000" flipH="1" flipV="1">
            <a:off x="71437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9" name="直接连接符 848"/>
          <p:cNvCxnSpPr/>
          <p:nvPr/>
        </p:nvCxnSpPr>
        <p:spPr>
          <a:xfrm rot="10800000">
            <a:off x="1657352" y="1852464"/>
            <a:ext cx="5867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0" name="直接连接符 849"/>
          <p:cNvCxnSpPr/>
          <p:nvPr/>
        </p:nvCxnSpPr>
        <p:spPr>
          <a:xfrm rot="10800000">
            <a:off x="1657352" y="1700064"/>
            <a:ext cx="6019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1" name="直接连接符 850"/>
          <p:cNvCxnSpPr/>
          <p:nvPr/>
        </p:nvCxnSpPr>
        <p:spPr>
          <a:xfrm rot="10800000">
            <a:off x="1657352" y="1547664"/>
            <a:ext cx="6172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2" name="直接连接符 851"/>
          <p:cNvCxnSpPr/>
          <p:nvPr/>
        </p:nvCxnSpPr>
        <p:spPr>
          <a:xfrm rot="10800000">
            <a:off x="1657352" y="1395264"/>
            <a:ext cx="6324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3" name="直接连接符 852"/>
          <p:cNvCxnSpPr/>
          <p:nvPr/>
        </p:nvCxnSpPr>
        <p:spPr>
          <a:xfrm rot="10800000">
            <a:off x="1657352" y="1242864"/>
            <a:ext cx="6477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4" name="直接连接符 853"/>
          <p:cNvCxnSpPr/>
          <p:nvPr/>
        </p:nvCxnSpPr>
        <p:spPr>
          <a:xfrm rot="10800000">
            <a:off x="1657352" y="1090464"/>
            <a:ext cx="6629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5" name="直接连接符 854"/>
          <p:cNvCxnSpPr/>
          <p:nvPr/>
        </p:nvCxnSpPr>
        <p:spPr>
          <a:xfrm rot="10800000">
            <a:off x="1657352" y="938064"/>
            <a:ext cx="6781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6" name="直接连接符 855"/>
          <p:cNvCxnSpPr/>
          <p:nvPr/>
        </p:nvCxnSpPr>
        <p:spPr>
          <a:xfrm rot="5400000" flipH="1" flipV="1">
            <a:off x="72199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7" name="直接连接符 856"/>
          <p:cNvCxnSpPr/>
          <p:nvPr/>
        </p:nvCxnSpPr>
        <p:spPr>
          <a:xfrm rot="5400000" flipH="1" flipV="1">
            <a:off x="72961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8" name="直接连接符 857"/>
          <p:cNvCxnSpPr/>
          <p:nvPr/>
        </p:nvCxnSpPr>
        <p:spPr>
          <a:xfrm rot="5400000" flipH="1" flipV="1">
            <a:off x="73723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9" name="直接连接符 858"/>
          <p:cNvCxnSpPr/>
          <p:nvPr/>
        </p:nvCxnSpPr>
        <p:spPr>
          <a:xfrm rot="5400000" flipH="1" flipV="1">
            <a:off x="74485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0" name="直接连接符 859"/>
          <p:cNvCxnSpPr/>
          <p:nvPr/>
        </p:nvCxnSpPr>
        <p:spPr>
          <a:xfrm rot="5400000" flipH="1" flipV="1">
            <a:off x="75247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1" name="直接连接符 860"/>
          <p:cNvCxnSpPr/>
          <p:nvPr/>
        </p:nvCxnSpPr>
        <p:spPr>
          <a:xfrm rot="5400000" flipH="1" flipV="1">
            <a:off x="76009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2" name="直接连接符 861"/>
          <p:cNvCxnSpPr/>
          <p:nvPr/>
        </p:nvCxnSpPr>
        <p:spPr>
          <a:xfrm rot="5400000" flipH="1" flipV="1">
            <a:off x="76771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3" name="直接连接符 862"/>
          <p:cNvCxnSpPr/>
          <p:nvPr/>
        </p:nvCxnSpPr>
        <p:spPr>
          <a:xfrm rot="5400000" flipH="1" flipV="1">
            <a:off x="56959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4" name="直接连接符 863"/>
          <p:cNvCxnSpPr/>
          <p:nvPr/>
        </p:nvCxnSpPr>
        <p:spPr>
          <a:xfrm rot="5400000" flipH="1" flipV="1">
            <a:off x="57721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5" name="直接连接符 864"/>
          <p:cNvCxnSpPr/>
          <p:nvPr/>
        </p:nvCxnSpPr>
        <p:spPr>
          <a:xfrm rot="5400000" flipH="1" flipV="1">
            <a:off x="58483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6" name="直接连接符 865"/>
          <p:cNvCxnSpPr/>
          <p:nvPr/>
        </p:nvCxnSpPr>
        <p:spPr>
          <a:xfrm rot="5400000" flipH="1" flipV="1">
            <a:off x="59245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7" name="直接连接符 866"/>
          <p:cNvCxnSpPr/>
          <p:nvPr/>
        </p:nvCxnSpPr>
        <p:spPr>
          <a:xfrm rot="5400000" flipH="1" flipV="1">
            <a:off x="60007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8" name="直接连接符 867"/>
          <p:cNvCxnSpPr/>
          <p:nvPr/>
        </p:nvCxnSpPr>
        <p:spPr>
          <a:xfrm rot="5400000" flipH="1" flipV="1">
            <a:off x="60769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9" name="直接连接符 868"/>
          <p:cNvCxnSpPr/>
          <p:nvPr/>
        </p:nvCxnSpPr>
        <p:spPr>
          <a:xfrm rot="5400000" flipH="1" flipV="1">
            <a:off x="61531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0" name="直接连接符 869"/>
          <p:cNvCxnSpPr/>
          <p:nvPr/>
        </p:nvCxnSpPr>
        <p:spPr>
          <a:xfrm rot="5400000" flipH="1" flipV="1">
            <a:off x="62293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1" name="直接连接符 870"/>
          <p:cNvCxnSpPr/>
          <p:nvPr/>
        </p:nvCxnSpPr>
        <p:spPr>
          <a:xfrm rot="5400000" flipH="1" flipV="1">
            <a:off x="42481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2" name="直接连接符 871"/>
          <p:cNvCxnSpPr/>
          <p:nvPr/>
        </p:nvCxnSpPr>
        <p:spPr>
          <a:xfrm rot="5400000" flipH="1" flipV="1">
            <a:off x="43243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3" name="直接连接符 872"/>
          <p:cNvCxnSpPr/>
          <p:nvPr/>
        </p:nvCxnSpPr>
        <p:spPr>
          <a:xfrm rot="5400000" flipH="1" flipV="1">
            <a:off x="44005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4" name="直接连接符 873"/>
          <p:cNvCxnSpPr/>
          <p:nvPr/>
        </p:nvCxnSpPr>
        <p:spPr>
          <a:xfrm rot="5400000" flipH="1" flipV="1">
            <a:off x="44767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5" name="直接连接符 874"/>
          <p:cNvCxnSpPr/>
          <p:nvPr/>
        </p:nvCxnSpPr>
        <p:spPr>
          <a:xfrm rot="5400000" flipH="1" flipV="1">
            <a:off x="45529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 rot="5400000" flipH="1" flipV="1">
            <a:off x="46291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7" name="直接连接符 876"/>
          <p:cNvCxnSpPr/>
          <p:nvPr/>
        </p:nvCxnSpPr>
        <p:spPr>
          <a:xfrm rot="5400000" flipH="1" flipV="1">
            <a:off x="47053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8" name="直接连接符 877"/>
          <p:cNvCxnSpPr/>
          <p:nvPr/>
        </p:nvCxnSpPr>
        <p:spPr>
          <a:xfrm rot="5400000" flipH="1" flipV="1">
            <a:off x="47815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 rot="5400000" flipH="1" flipV="1">
            <a:off x="28003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 rot="5400000" flipH="1" flipV="1">
            <a:off x="28765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 rot="5400000" flipH="1" flipV="1">
            <a:off x="29527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2" name="直接连接符 881"/>
          <p:cNvCxnSpPr/>
          <p:nvPr/>
        </p:nvCxnSpPr>
        <p:spPr>
          <a:xfrm rot="5400000" flipH="1" flipV="1">
            <a:off x="30289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3" name="直接连接符 882"/>
          <p:cNvCxnSpPr/>
          <p:nvPr/>
        </p:nvCxnSpPr>
        <p:spPr>
          <a:xfrm rot="5400000" flipH="1" flipV="1">
            <a:off x="31051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4" name="直接连接符 883"/>
          <p:cNvCxnSpPr/>
          <p:nvPr/>
        </p:nvCxnSpPr>
        <p:spPr>
          <a:xfrm rot="5400000" flipH="1" flipV="1">
            <a:off x="31813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5" name="直接连接符 884"/>
          <p:cNvCxnSpPr/>
          <p:nvPr/>
        </p:nvCxnSpPr>
        <p:spPr>
          <a:xfrm rot="5400000" flipH="1" flipV="1">
            <a:off x="32575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6" name="直接连接符 885"/>
          <p:cNvCxnSpPr/>
          <p:nvPr/>
        </p:nvCxnSpPr>
        <p:spPr>
          <a:xfrm rot="5400000" flipH="1" flipV="1">
            <a:off x="33337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87" name="组合 282"/>
          <p:cNvGrpSpPr/>
          <p:nvPr/>
        </p:nvGrpSpPr>
        <p:grpSpPr bwMode="auto">
          <a:xfrm>
            <a:off x="2990852" y="899964"/>
            <a:ext cx="1143000" cy="1141413"/>
            <a:chOff x="2705100" y="647699"/>
            <a:chExt cx="1143001" cy="1140620"/>
          </a:xfrm>
        </p:grpSpPr>
        <p:sp>
          <p:nvSpPr>
            <p:cNvPr id="888" name="椭圆 887"/>
            <p:cNvSpPr>
              <a:spLocks noChangeArrowheads="1"/>
            </p:cNvSpPr>
            <p:nvPr/>
          </p:nvSpPr>
          <p:spPr bwMode="auto">
            <a:xfrm flipV="1">
              <a:off x="2705100" y="1712172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89" name="椭圆 888"/>
            <p:cNvSpPr>
              <a:spLocks noChangeArrowheads="1"/>
            </p:cNvSpPr>
            <p:nvPr/>
          </p:nvSpPr>
          <p:spPr bwMode="auto">
            <a:xfrm flipV="1">
              <a:off x="2857500" y="1561464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0" name="椭圆 889"/>
            <p:cNvSpPr>
              <a:spLocks noChangeArrowheads="1"/>
            </p:cNvSpPr>
            <p:nvPr/>
          </p:nvSpPr>
          <p:spPr bwMode="auto">
            <a:xfrm flipV="1">
              <a:off x="3009900" y="1409170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1" name="椭圆 890"/>
            <p:cNvSpPr>
              <a:spLocks noChangeArrowheads="1"/>
            </p:cNvSpPr>
            <p:nvPr/>
          </p:nvSpPr>
          <p:spPr bwMode="auto">
            <a:xfrm flipV="1">
              <a:off x="3162300" y="1256875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2" name="椭圆 891"/>
            <p:cNvSpPr>
              <a:spLocks noChangeArrowheads="1"/>
            </p:cNvSpPr>
            <p:nvPr/>
          </p:nvSpPr>
          <p:spPr bwMode="auto">
            <a:xfrm flipV="1">
              <a:off x="3314701" y="1104581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3" name="椭圆 892"/>
            <p:cNvSpPr>
              <a:spLocks noChangeArrowheads="1"/>
            </p:cNvSpPr>
            <p:nvPr/>
          </p:nvSpPr>
          <p:spPr bwMode="auto">
            <a:xfrm flipV="1">
              <a:off x="3467101" y="952287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4" name="椭圆 893"/>
            <p:cNvSpPr>
              <a:spLocks noChangeArrowheads="1"/>
            </p:cNvSpPr>
            <p:nvPr/>
          </p:nvSpPr>
          <p:spPr bwMode="auto">
            <a:xfrm flipV="1">
              <a:off x="3619501" y="799993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5" name="椭圆 894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96" name="组合 283"/>
          <p:cNvGrpSpPr/>
          <p:nvPr/>
        </p:nvGrpSpPr>
        <p:grpSpPr bwMode="auto">
          <a:xfrm>
            <a:off x="4441827" y="901552"/>
            <a:ext cx="1143000" cy="1139825"/>
            <a:chOff x="2705100" y="647699"/>
            <a:chExt cx="1143001" cy="1140620"/>
          </a:xfrm>
        </p:grpSpPr>
        <p:sp>
          <p:nvSpPr>
            <p:cNvPr id="897" name="椭圆 896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8" name="椭圆 897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9" name="椭圆 898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0" name="椭圆 899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1" name="椭圆 900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2" name="椭圆 901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3" name="椭圆 902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4" name="椭圆 903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05" name="组合 292"/>
          <p:cNvGrpSpPr/>
          <p:nvPr/>
        </p:nvGrpSpPr>
        <p:grpSpPr bwMode="auto">
          <a:xfrm>
            <a:off x="5889627" y="901552"/>
            <a:ext cx="1143000" cy="1139825"/>
            <a:chOff x="2705100" y="647699"/>
            <a:chExt cx="1143001" cy="1140620"/>
          </a:xfrm>
        </p:grpSpPr>
        <p:sp>
          <p:nvSpPr>
            <p:cNvPr id="906" name="椭圆 905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7" name="椭圆 906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8" name="椭圆 907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9" name="椭圆 908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0" name="椭圆 909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1" name="椭圆 910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2" name="椭圆 911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3" name="椭圆 912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14" name="TextBox 301"/>
          <p:cNvSpPr txBox="1">
            <a:spLocks noChangeArrowheads="1"/>
          </p:cNvSpPr>
          <p:nvPr/>
        </p:nvSpPr>
        <p:spPr bwMode="auto">
          <a:xfrm>
            <a:off x="1276352" y="804714"/>
            <a:ext cx="457200" cy="1327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5" name="圆角矩形 914"/>
          <p:cNvSpPr/>
          <p:nvPr/>
        </p:nvSpPr>
        <p:spPr>
          <a:xfrm>
            <a:off x="2952752" y="4519464"/>
            <a:ext cx="5257800" cy="838200"/>
          </a:xfrm>
          <a:prstGeom prst="roundRect">
            <a:avLst>
              <a:gd name="adj" fmla="val 24622"/>
            </a:avLst>
          </a:prstGeom>
          <a:noFill/>
          <a:ln w="19050" cap="flat" cmpd="sng" algn="ctr">
            <a:solidFill>
              <a:srgbClr val="FF66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6" name="TextBox 303"/>
          <p:cNvSpPr txBox="1">
            <a:spLocks noChangeArrowheads="1"/>
          </p:cNvSpPr>
          <p:nvPr/>
        </p:nvSpPr>
        <p:spPr bwMode="auto">
          <a:xfrm>
            <a:off x="1276352" y="5308281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7" name="Text Box 11"/>
          <p:cNvSpPr txBox="1">
            <a:spLocks noChangeArrowheads="1"/>
          </p:cNvSpPr>
          <p:nvPr/>
        </p:nvSpPr>
        <p:spPr bwMode="auto">
          <a:xfrm>
            <a:off x="2876552" y="6210152"/>
            <a:ext cx="4551363" cy="5191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6600FF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sz="2800" dirty="0">
                <a:solidFill>
                  <a:srgbClr val="6600FF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数码管动态显示电路</a:t>
            </a:r>
            <a:endParaRPr lang="zh-CN" altLang="en-US" sz="2800" dirty="0">
              <a:solidFill>
                <a:srgbClr val="6600FF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2" name="TextBox 537"/>
          <p:cNvSpPr txBox="1">
            <a:spLocks noChangeArrowheads="1"/>
          </p:cNvSpPr>
          <p:nvPr/>
        </p:nvSpPr>
        <p:spPr bwMode="auto">
          <a:xfrm>
            <a:off x="1276352" y="5476111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3" name="TextBox 538"/>
          <p:cNvSpPr txBox="1">
            <a:spLocks noChangeArrowheads="1"/>
          </p:cNvSpPr>
          <p:nvPr/>
        </p:nvSpPr>
        <p:spPr bwMode="auto">
          <a:xfrm>
            <a:off x="1276352" y="5648703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TextBox 539"/>
          <p:cNvSpPr txBox="1">
            <a:spLocks noChangeArrowheads="1"/>
          </p:cNvSpPr>
          <p:nvPr/>
        </p:nvSpPr>
        <p:spPr bwMode="auto">
          <a:xfrm>
            <a:off x="1276352" y="5814152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TextBox 540"/>
          <p:cNvSpPr txBox="1">
            <a:spLocks noChangeArrowheads="1"/>
          </p:cNvSpPr>
          <p:nvPr/>
        </p:nvSpPr>
        <p:spPr bwMode="auto">
          <a:xfrm>
            <a:off x="919146" y="2081064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段编码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TextBox 541"/>
          <p:cNvSpPr txBox="1">
            <a:spLocks noChangeArrowheads="1"/>
          </p:cNvSpPr>
          <p:nvPr/>
        </p:nvSpPr>
        <p:spPr bwMode="auto">
          <a:xfrm>
            <a:off x="6429388" y="4548068"/>
            <a:ext cx="1143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MC1413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23"/>
          <p:cNvSpPr>
            <a:spLocks noChangeArrowheads="1"/>
          </p:cNvSpPr>
          <p:nvPr/>
        </p:nvSpPr>
        <p:spPr bwMode="auto">
          <a:xfrm>
            <a:off x="2114552" y="1947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" name="Rectangle 324"/>
          <p:cNvSpPr>
            <a:spLocks noChangeArrowheads="1"/>
          </p:cNvSpPr>
          <p:nvPr/>
        </p:nvSpPr>
        <p:spPr bwMode="auto">
          <a:xfrm>
            <a:off x="2114552" y="1795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" name="Rectangle 325"/>
          <p:cNvSpPr>
            <a:spLocks noChangeArrowheads="1"/>
          </p:cNvSpPr>
          <p:nvPr/>
        </p:nvSpPr>
        <p:spPr bwMode="auto">
          <a:xfrm>
            <a:off x="2114552" y="1642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" name="Rectangle 326"/>
          <p:cNvSpPr>
            <a:spLocks noChangeArrowheads="1"/>
          </p:cNvSpPr>
          <p:nvPr/>
        </p:nvSpPr>
        <p:spPr bwMode="auto">
          <a:xfrm>
            <a:off x="2114552" y="14905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" name="Rectangle 327"/>
          <p:cNvSpPr>
            <a:spLocks noChangeArrowheads="1"/>
          </p:cNvSpPr>
          <p:nvPr/>
        </p:nvSpPr>
        <p:spPr bwMode="auto">
          <a:xfrm>
            <a:off x="2114552" y="13381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" name="Rectangle 328"/>
          <p:cNvSpPr>
            <a:spLocks noChangeArrowheads="1"/>
          </p:cNvSpPr>
          <p:nvPr/>
        </p:nvSpPr>
        <p:spPr bwMode="auto">
          <a:xfrm>
            <a:off x="2114552" y="1185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Rectangle 329"/>
          <p:cNvSpPr>
            <a:spLocks noChangeArrowheads="1"/>
          </p:cNvSpPr>
          <p:nvPr/>
        </p:nvSpPr>
        <p:spPr bwMode="auto">
          <a:xfrm>
            <a:off x="2109790" y="1033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" name="Rectangle 330"/>
          <p:cNvSpPr>
            <a:spLocks noChangeArrowheads="1"/>
          </p:cNvSpPr>
          <p:nvPr/>
        </p:nvSpPr>
        <p:spPr bwMode="auto">
          <a:xfrm>
            <a:off x="2109790" y="880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" name="TextBox 540"/>
          <p:cNvSpPr txBox="1">
            <a:spLocks noChangeArrowheads="1"/>
          </p:cNvSpPr>
          <p:nvPr/>
        </p:nvSpPr>
        <p:spPr bwMode="auto">
          <a:xfrm>
            <a:off x="1885952" y="45152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限流电阻</a:t>
            </a:r>
            <a:endParaRPr lang="zh-CN" altLang="en-US" sz="2400" b="1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1" name="矩形 1420"/>
          <p:cNvSpPr/>
          <p:nvPr/>
        </p:nvSpPr>
        <p:spPr bwMode="auto">
          <a:xfrm>
            <a:off x="642910" y="761855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" name="右箭头 1422"/>
          <p:cNvSpPr/>
          <p:nvPr/>
        </p:nvSpPr>
        <p:spPr bwMode="auto">
          <a:xfrm>
            <a:off x="1214414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4" name="右箭头 1423"/>
          <p:cNvSpPr/>
          <p:nvPr/>
        </p:nvSpPr>
        <p:spPr bwMode="auto">
          <a:xfrm>
            <a:off x="428596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26" name="直接箭头连接符 1425"/>
          <p:cNvCxnSpPr/>
          <p:nvPr/>
        </p:nvCxnSpPr>
        <p:spPr bwMode="auto">
          <a:xfrm>
            <a:off x="428596" y="1761986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7" name="矩形 1426"/>
          <p:cNvSpPr/>
          <p:nvPr/>
        </p:nvSpPr>
        <p:spPr bwMode="auto">
          <a:xfrm>
            <a:off x="642910" y="5262448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8" name="右箭头 1427"/>
          <p:cNvSpPr/>
          <p:nvPr/>
        </p:nvSpPr>
        <p:spPr bwMode="auto">
          <a:xfrm>
            <a:off x="1214414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9" name="右箭头 1428"/>
          <p:cNvSpPr/>
          <p:nvPr/>
        </p:nvSpPr>
        <p:spPr bwMode="auto">
          <a:xfrm>
            <a:off x="428596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30" name="直接箭头连接符 1429"/>
          <p:cNvCxnSpPr/>
          <p:nvPr/>
        </p:nvCxnSpPr>
        <p:spPr bwMode="auto">
          <a:xfrm>
            <a:off x="428596" y="6119704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1" name="TextBox 536"/>
          <p:cNvSpPr txBox="1">
            <a:spLocks noChangeArrowheads="1"/>
          </p:cNvSpPr>
          <p:nvPr/>
        </p:nvSpPr>
        <p:spPr bwMode="auto">
          <a:xfrm>
            <a:off x="6357950" y="483382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驱动器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3554" y="53005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1833554" y="56294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1980157" y="54646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1980157" y="57767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3057084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0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4510263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96240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741203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340" name="组合 339"/>
          <p:cNvGrpSpPr/>
          <p:nvPr/>
        </p:nvGrpSpPr>
        <p:grpSpPr>
          <a:xfrm>
            <a:off x="330617" y="2674369"/>
            <a:ext cx="2297113" cy="762000"/>
            <a:chOff x="228600" y="3048000"/>
            <a:chExt cx="2297113" cy="762000"/>
          </a:xfrm>
        </p:grpSpPr>
        <p:cxnSp>
          <p:nvCxnSpPr>
            <p:cNvPr id="341" name="直接连接符 340"/>
            <p:cNvCxnSpPr/>
            <p:nvPr/>
          </p:nvCxnSpPr>
          <p:spPr bwMode="auto">
            <a:xfrm rot="5400000" flipH="1" flipV="1">
              <a:off x="247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 bwMode="auto">
            <a:xfrm>
              <a:off x="228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 bwMode="auto">
            <a:xfrm rot="5400000">
              <a:off x="266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 bwMode="auto">
            <a:xfrm rot="16200000" flipV="1">
              <a:off x="190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 bwMode="auto">
            <a:xfrm>
              <a:off x="228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 bwMode="auto">
            <a:xfrm rot="5400000" flipH="1" flipV="1">
              <a:off x="247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/>
            <p:nvPr/>
          </p:nvCxnSpPr>
          <p:spPr bwMode="auto">
            <a:xfrm flipV="1">
              <a:off x="392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/>
            <p:cNvCxnSpPr/>
            <p:nvPr/>
          </p:nvCxnSpPr>
          <p:spPr bwMode="auto">
            <a:xfrm flipV="1">
              <a:off x="369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/>
            <p:cNvSpPr/>
            <p:nvPr/>
          </p:nvSpPr>
          <p:spPr bwMode="auto">
            <a:xfrm>
              <a:off x="533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0" name="椭圆 349"/>
            <p:cNvSpPr/>
            <p:nvPr/>
          </p:nvSpPr>
          <p:spPr bwMode="auto">
            <a:xfrm>
              <a:off x="266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1" name="椭圆 350"/>
            <p:cNvSpPr/>
            <p:nvPr/>
          </p:nvSpPr>
          <p:spPr bwMode="auto">
            <a:xfrm>
              <a:off x="11430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2" name="椭圆 351"/>
            <p:cNvSpPr/>
            <p:nvPr/>
          </p:nvSpPr>
          <p:spPr bwMode="auto">
            <a:xfrm>
              <a:off x="8763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3" name="椭圆 352"/>
            <p:cNvSpPr/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4" name="椭圆 353"/>
            <p:cNvSpPr/>
            <p:nvPr/>
          </p:nvSpPr>
          <p:spPr bwMode="auto">
            <a:xfrm>
              <a:off x="1409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5" name="椭圆 354"/>
            <p:cNvSpPr/>
            <p:nvPr/>
          </p:nvSpPr>
          <p:spPr bwMode="auto">
            <a:xfrm>
              <a:off x="23241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6" name="椭圆 355"/>
            <p:cNvSpPr/>
            <p:nvPr/>
          </p:nvSpPr>
          <p:spPr bwMode="auto">
            <a:xfrm>
              <a:off x="2057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357" name="直接连接符 356"/>
            <p:cNvCxnSpPr/>
            <p:nvPr/>
          </p:nvCxnSpPr>
          <p:spPr bwMode="auto">
            <a:xfrm rot="16200000" flipV="1">
              <a:off x="247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 bwMode="auto">
            <a:xfrm rot="16200000" flipV="1">
              <a:off x="514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 bwMode="auto">
            <a:xfrm rot="16200000" flipV="1">
              <a:off x="704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 bwMode="auto">
            <a:xfrm rot="16200000" flipV="1">
              <a:off x="8572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 bwMode="auto">
            <a:xfrm rot="16200000" flipV="1">
              <a:off x="11239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 bwMode="auto">
            <a:xfrm rot="16200000" flipV="1">
              <a:off x="1390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 bwMode="auto">
            <a:xfrm rot="16200000" flipV="1">
              <a:off x="1657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 bwMode="auto">
            <a:xfrm rot="16200000" flipV="1">
              <a:off x="1847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 bwMode="auto">
            <a:xfrm rot="16200000" flipV="1">
              <a:off x="2038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 bwMode="auto">
            <a:xfrm rot="16200000" flipV="1">
              <a:off x="23050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 bwMode="auto">
            <a:xfrm flipV="1">
              <a:off x="304800" y="3619500"/>
              <a:ext cx="2057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椭圆 367"/>
            <p:cNvSpPr>
              <a:spLocks noChangeArrowheads="1"/>
            </p:cNvSpPr>
            <p:nvPr/>
          </p:nvSpPr>
          <p:spPr bwMode="auto">
            <a:xfrm flipV="1">
              <a:off x="723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9" name="椭圆 368"/>
            <p:cNvSpPr>
              <a:spLocks noChangeArrowheads="1"/>
            </p:cNvSpPr>
            <p:nvPr/>
          </p:nvSpPr>
          <p:spPr bwMode="auto">
            <a:xfrm flipV="1">
              <a:off x="1866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0" name="椭圆 369"/>
            <p:cNvSpPr>
              <a:spLocks noChangeArrowheads="1"/>
            </p:cNvSpPr>
            <p:nvPr/>
          </p:nvSpPr>
          <p:spPr bwMode="auto">
            <a:xfrm flipV="1">
              <a:off x="552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1" name="椭圆 370"/>
            <p:cNvSpPr>
              <a:spLocks noChangeArrowheads="1"/>
            </p:cNvSpPr>
            <p:nvPr/>
          </p:nvSpPr>
          <p:spPr bwMode="auto">
            <a:xfrm flipV="1">
              <a:off x="7429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2" name="椭圆 371"/>
            <p:cNvSpPr>
              <a:spLocks noChangeArrowheads="1"/>
            </p:cNvSpPr>
            <p:nvPr/>
          </p:nvSpPr>
          <p:spPr bwMode="auto">
            <a:xfrm flipV="1">
              <a:off x="8953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3" name="椭圆 372"/>
            <p:cNvSpPr>
              <a:spLocks noChangeArrowheads="1"/>
            </p:cNvSpPr>
            <p:nvPr/>
          </p:nvSpPr>
          <p:spPr bwMode="auto">
            <a:xfrm flipV="1">
              <a:off x="11652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椭圆 373"/>
            <p:cNvSpPr>
              <a:spLocks noChangeArrowheads="1"/>
            </p:cNvSpPr>
            <p:nvPr/>
          </p:nvSpPr>
          <p:spPr bwMode="auto">
            <a:xfrm flipV="1">
              <a:off x="14287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5" name="椭圆 374"/>
            <p:cNvSpPr>
              <a:spLocks noChangeArrowheads="1"/>
            </p:cNvSpPr>
            <p:nvPr/>
          </p:nvSpPr>
          <p:spPr bwMode="auto">
            <a:xfrm flipV="1">
              <a:off x="1695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6" name="椭圆 375"/>
            <p:cNvSpPr>
              <a:spLocks noChangeArrowheads="1"/>
            </p:cNvSpPr>
            <p:nvPr/>
          </p:nvSpPr>
          <p:spPr bwMode="auto">
            <a:xfrm flipV="1">
              <a:off x="18891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7" name="椭圆 376"/>
            <p:cNvSpPr>
              <a:spLocks noChangeArrowheads="1"/>
            </p:cNvSpPr>
            <p:nvPr/>
          </p:nvSpPr>
          <p:spPr bwMode="auto">
            <a:xfrm flipV="1">
              <a:off x="20796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78" name="直接连接符 377"/>
            <p:cNvCxnSpPr/>
            <p:nvPr/>
          </p:nvCxnSpPr>
          <p:spPr bwMode="auto">
            <a:xfrm rot="5400000" flipH="1" flipV="1">
              <a:off x="514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 bwMode="auto">
            <a:xfrm>
              <a:off x="495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 bwMode="auto">
            <a:xfrm rot="5400000">
              <a:off x="533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 bwMode="auto">
            <a:xfrm rot="16200000" flipV="1">
              <a:off x="457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 bwMode="auto">
            <a:xfrm>
              <a:off x="495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 bwMode="auto">
            <a:xfrm rot="5400000" flipH="1" flipV="1">
              <a:off x="514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/>
            <p:cNvCxnSpPr/>
            <p:nvPr/>
          </p:nvCxnSpPr>
          <p:spPr bwMode="auto">
            <a:xfrm flipV="1">
              <a:off x="658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/>
            <p:cNvCxnSpPr/>
            <p:nvPr/>
          </p:nvCxnSpPr>
          <p:spPr bwMode="auto">
            <a:xfrm flipV="1">
              <a:off x="636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 bwMode="auto">
            <a:xfrm rot="5400000" flipH="1" flipV="1">
              <a:off x="8572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 bwMode="auto">
            <a:xfrm>
              <a:off x="8382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 bwMode="auto">
            <a:xfrm rot="5400000">
              <a:off x="8763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 bwMode="auto">
            <a:xfrm rot="16200000" flipV="1">
              <a:off x="800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 bwMode="auto">
            <a:xfrm>
              <a:off x="8382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 bwMode="auto">
            <a:xfrm rot="5400000" flipH="1" flipV="1">
              <a:off x="8572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/>
            <p:nvPr/>
          </p:nvCxnSpPr>
          <p:spPr bwMode="auto">
            <a:xfrm flipV="1">
              <a:off x="10017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/>
            <p:cNvCxnSpPr/>
            <p:nvPr/>
          </p:nvCxnSpPr>
          <p:spPr bwMode="auto">
            <a:xfrm flipV="1">
              <a:off x="9794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 bwMode="auto">
            <a:xfrm rot="5400000" flipH="1" flipV="1">
              <a:off x="11239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 bwMode="auto">
            <a:xfrm>
              <a:off x="11049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 bwMode="auto">
            <a:xfrm rot="5400000">
              <a:off x="11430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 bwMode="auto">
            <a:xfrm rot="16200000" flipV="1">
              <a:off x="10668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 bwMode="auto">
            <a:xfrm>
              <a:off x="11049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 bwMode="auto">
            <a:xfrm rot="5400000" flipH="1" flipV="1">
              <a:off x="11239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399"/>
            <p:cNvCxnSpPr/>
            <p:nvPr/>
          </p:nvCxnSpPr>
          <p:spPr bwMode="auto">
            <a:xfrm flipV="1">
              <a:off x="12684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400"/>
            <p:cNvCxnSpPr/>
            <p:nvPr/>
          </p:nvCxnSpPr>
          <p:spPr bwMode="auto">
            <a:xfrm flipV="1">
              <a:off x="12461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 bwMode="auto">
            <a:xfrm rot="5400000" flipH="1" flipV="1">
              <a:off x="1390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 bwMode="auto">
            <a:xfrm>
              <a:off x="1371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 bwMode="auto">
            <a:xfrm rot="5400000">
              <a:off x="1409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 bwMode="auto">
            <a:xfrm rot="16200000" flipV="1">
              <a:off x="1333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 bwMode="auto">
            <a:xfrm>
              <a:off x="1371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 bwMode="auto">
            <a:xfrm rot="5400000" flipH="1" flipV="1">
              <a:off x="1390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箭头连接符 407"/>
            <p:cNvCxnSpPr/>
            <p:nvPr/>
          </p:nvCxnSpPr>
          <p:spPr bwMode="auto">
            <a:xfrm flipV="1">
              <a:off x="1535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箭头连接符 408"/>
            <p:cNvCxnSpPr/>
            <p:nvPr/>
          </p:nvCxnSpPr>
          <p:spPr bwMode="auto">
            <a:xfrm flipV="1">
              <a:off x="1512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 bwMode="auto">
            <a:xfrm rot="5400000" flipH="1" flipV="1">
              <a:off x="1657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 bwMode="auto">
            <a:xfrm>
              <a:off x="1638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 bwMode="auto">
            <a:xfrm rot="5400000">
              <a:off x="1676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 bwMode="auto">
            <a:xfrm rot="16200000" flipV="1">
              <a:off x="1600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 bwMode="auto">
            <a:xfrm>
              <a:off x="1638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 bwMode="auto">
            <a:xfrm rot="5400000" flipH="1" flipV="1">
              <a:off x="1657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箭头连接符 415"/>
            <p:cNvCxnSpPr/>
            <p:nvPr/>
          </p:nvCxnSpPr>
          <p:spPr bwMode="auto">
            <a:xfrm flipV="1">
              <a:off x="1801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/>
            <p:nvPr/>
          </p:nvCxnSpPr>
          <p:spPr bwMode="auto">
            <a:xfrm flipV="1">
              <a:off x="1779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 bwMode="auto">
            <a:xfrm rot="5400000" flipH="1" flipV="1">
              <a:off x="2038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 bwMode="auto">
            <a:xfrm>
              <a:off x="2019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 bwMode="auto">
            <a:xfrm rot="5400000">
              <a:off x="2057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 bwMode="auto">
            <a:xfrm rot="16200000" flipV="1">
              <a:off x="1981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 bwMode="auto">
            <a:xfrm>
              <a:off x="2019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 bwMode="auto">
            <a:xfrm rot="5400000" flipH="1" flipV="1">
              <a:off x="2038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423"/>
            <p:cNvCxnSpPr/>
            <p:nvPr/>
          </p:nvCxnSpPr>
          <p:spPr bwMode="auto">
            <a:xfrm flipV="1">
              <a:off x="2182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424"/>
            <p:cNvCxnSpPr/>
            <p:nvPr/>
          </p:nvCxnSpPr>
          <p:spPr bwMode="auto">
            <a:xfrm flipV="1">
              <a:off x="2160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 bwMode="auto">
            <a:xfrm rot="5400000" flipH="1" flipV="1">
              <a:off x="23050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 bwMode="auto">
            <a:xfrm>
              <a:off x="22860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 bwMode="auto">
            <a:xfrm rot="5400000">
              <a:off x="2324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 bwMode="auto">
            <a:xfrm rot="16200000" flipV="1">
              <a:off x="22479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 bwMode="auto">
            <a:xfrm>
              <a:off x="22860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 bwMode="auto">
            <a:xfrm rot="5400000" flipH="1" flipV="1">
              <a:off x="23050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/>
            <p:cNvCxnSpPr/>
            <p:nvPr/>
          </p:nvCxnSpPr>
          <p:spPr bwMode="auto">
            <a:xfrm flipV="1">
              <a:off x="24495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箭头连接符 432"/>
            <p:cNvCxnSpPr/>
            <p:nvPr/>
          </p:nvCxnSpPr>
          <p:spPr bwMode="auto">
            <a:xfrm flipV="1">
              <a:off x="24272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4" name="Object 8"/>
          <p:cNvGraphicFramePr>
            <a:graphicFrameLocks noChangeAspect="1"/>
          </p:cNvGraphicFramePr>
          <p:nvPr/>
        </p:nvGraphicFramePr>
        <p:xfrm>
          <a:off x="1331550" y="3476498"/>
          <a:ext cx="1202657" cy="18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Visio" r:id="rId1" imgW="977900" imgH="1397000" progId="Visio.Drawing.11">
                  <p:embed/>
                </p:oleObj>
              </mc:Choice>
              <mc:Fallback>
                <p:oleObj name="Visio" r:id="rId1" imgW="977900" imgH="13970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3476498"/>
                        <a:ext cx="1202657" cy="182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" name="TextBox 536"/>
          <p:cNvSpPr txBox="1">
            <a:spLocks noChangeArrowheads="1"/>
          </p:cNvSpPr>
          <p:nvPr/>
        </p:nvSpPr>
        <p:spPr bwMode="auto">
          <a:xfrm>
            <a:off x="1160831" y="6115458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位选择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300893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317134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8" name="矩形 437"/>
          <p:cNvSpPr/>
          <p:nvPr/>
        </p:nvSpPr>
        <p:spPr>
          <a:xfrm>
            <a:off x="286732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33256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34780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6304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37828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39352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2561265" y="16607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2695409" y="15178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2695409" y="1222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2695409" y="9087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2561265" y="7621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2561265" y="10581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2561265" y="1363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2695409" y="18229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2" name="矩形 451"/>
          <p:cNvSpPr/>
          <p:nvPr/>
        </p:nvSpPr>
        <p:spPr>
          <a:xfrm>
            <a:off x="4455090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3" name="矩形 452"/>
          <p:cNvSpPr/>
          <p:nvPr/>
        </p:nvSpPr>
        <p:spPr>
          <a:xfrm>
            <a:off x="4617500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431348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5" name="矩形 454"/>
          <p:cNvSpPr/>
          <p:nvPr/>
        </p:nvSpPr>
        <p:spPr>
          <a:xfrm>
            <a:off x="47718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49242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50766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8" name="矩形 457"/>
          <p:cNvSpPr/>
          <p:nvPr/>
        </p:nvSpPr>
        <p:spPr>
          <a:xfrm>
            <a:off x="52290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9" name="矩形 458"/>
          <p:cNvSpPr/>
          <p:nvPr/>
        </p:nvSpPr>
        <p:spPr>
          <a:xfrm>
            <a:off x="53814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0" name="矩形 459"/>
          <p:cNvSpPr/>
          <p:nvPr/>
        </p:nvSpPr>
        <p:spPr>
          <a:xfrm>
            <a:off x="590615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1" name="矩形 460"/>
          <p:cNvSpPr/>
          <p:nvPr/>
        </p:nvSpPr>
        <p:spPr>
          <a:xfrm>
            <a:off x="606856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57645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3" name="矩形 462"/>
          <p:cNvSpPr/>
          <p:nvPr/>
        </p:nvSpPr>
        <p:spPr>
          <a:xfrm>
            <a:off x="622287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4" name="矩形 463"/>
          <p:cNvSpPr/>
          <p:nvPr/>
        </p:nvSpPr>
        <p:spPr>
          <a:xfrm>
            <a:off x="637527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5" name="矩形 464"/>
          <p:cNvSpPr/>
          <p:nvPr/>
        </p:nvSpPr>
        <p:spPr>
          <a:xfrm>
            <a:off x="652767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668007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7" name="矩形 466"/>
          <p:cNvSpPr/>
          <p:nvPr/>
        </p:nvSpPr>
        <p:spPr>
          <a:xfrm>
            <a:off x="683247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735231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9" name="矩形 468"/>
          <p:cNvSpPr/>
          <p:nvPr/>
        </p:nvSpPr>
        <p:spPr>
          <a:xfrm>
            <a:off x="751472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0" name="矩形 469"/>
          <p:cNvSpPr/>
          <p:nvPr/>
        </p:nvSpPr>
        <p:spPr>
          <a:xfrm>
            <a:off x="721070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766902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2" name="矩形 471"/>
          <p:cNvSpPr/>
          <p:nvPr/>
        </p:nvSpPr>
        <p:spPr>
          <a:xfrm>
            <a:off x="782142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3" name="矩形 472"/>
          <p:cNvSpPr/>
          <p:nvPr/>
        </p:nvSpPr>
        <p:spPr>
          <a:xfrm>
            <a:off x="797382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812622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5" name="矩形 474"/>
          <p:cNvSpPr/>
          <p:nvPr/>
        </p:nvSpPr>
        <p:spPr>
          <a:xfrm>
            <a:off x="827862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7" name="文本框 476"/>
          <p:cNvSpPr txBox="1"/>
          <p:nvPr/>
        </p:nvSpPr>
        <p:spPr bwMode="auto">
          <a:xfrm>
            <a:off x="7050601" y="116632"/>
            <a:ext cx="1512200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r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LED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接口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78" name="灯片编号占位符 18"/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矩形 707"/>
          <p:cNvSpPr/>
          <p:nvPr/>
        </p:nvSpPr>
        <p:spPr bwMode="auto">
          <a:xfrm>
            <a:off x="29527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09" name="直接连接符 708"/>
          <p:cNvCxnSpPr/>
          <p:nvPr/>
        </p:nvCxnSpPr>
        <p:spPr bwMode="auto">
          <a:xfrm>
            <a:off x="33988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0" name="直接连接符 709"/>
          <p:cNvCxnSpPr/>
          <p:nvPr/>
        </p:nvCxnSpPr>
        <p:spPr bwMode="auto">
          <a:xfrm rot="5400000">
            <a:off x="3206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1" name="直接连接符 710"/>
          <p:cNvCxnSpPr/>
          <p:nvPr/>
        </p:nvCxnSpPr>
        <p:spPr bwMode="auto">
          <a:xfrm rot="5400000">
            <a:off x="36639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2" name="直接连接符 711"/>
          <p:cNvCxnSpPr/>
          <p:nvPr/>
        </p:nvCxnSpPr>
        <p:spPr bwMode="auto">
          <a:xfrm>
            <a:off x="33988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3" name="直接连接符 712"/>
          <p:cNvCxnSpPr/>
          <p:nvPr/>
        </p:nvCxnSpPr>
        <p:spPr bwMode="auto">
          <a:xfrm rot="5400000">
            <a:off x="36639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4" name="直接连接符 713"/>
          <p:cNvCxnSpPr/>
          <p:nvPr/>
        </p:nvCxnSpPr>
        <p:spPr bwMode="auto">
          <a:xfrm rot="5400000">
            <a:off x="3206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5" name="直接连接符 714"/>
          <p:cNvCxnSpPr/>
          <p:nvPr/>
        </p:nvCxnSpPr>
        <p:spPr bwMode="auto">
          <a:xfrm>
            <a:off x="33988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16" name="椭圆 715"/>
          <p:cNvSpPr/>
          <p:nvPr/>
        </p:nvSpPr>
        <p:spPr bwMode="auto">
          <a:xfrm>
            <a:off x="39433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7" name="直接连接符 716"/>
          <p:cNvCxnSpPr/>
          <p:nvPr/>
        </p:nvCxnSpPr>
        <p:spPr bwMode="auto">
          <a:xfrm rot="5400000" flipH="1" flipV="1">
            <a:off x="276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8" name="直接连接符 717"/>
          <p:cNvCxnSpPr/>
          <p:nvPr/>
        </p:nvCxnSpPr>
        <p:spPr bwMode="auto">
          <a:xfrm rot="5400000" flipH="1" flipV="1">
            <a:off x="291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9" name="直接连接符 718"/>
          <p:cNvCxnSpPr/>
          <p:nvPr/>
        </p:nvCxnSpPr>
        <p:spPr bwMode="auto">
          <a:xfrm rot="5400000" flipH="1" flipV="1">
            <a:off x="3067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0" name="直接连接符 719"/>
          <p:cNvCxnSpPr/>
          <p:nvPr/>
        </p:nvCxnSpPr>
        <p:spPr bwMode="auto">
          <a:xfrm rot="5400000" flipH="1" flipV="1">
            <a:off x="3219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1" name="直接连接符 720"/>
          <p:cNvCxnSpPr/>
          <p:nvPr/>
        </p:nvCxnSpPr>
        <p:spPr bwMode="auto">
          <a:xfrm rot="5400000" flipH="1" flipV="1">
            <a:off x="3371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2" name="直接连接符 721"/>
          <p:cNvCxnSpPr/>
          <p:nvPr/>
        </p:nvCxnSpPr>
        <p:spPr bwMode="auto">
          <a:xfrm rot="5400000" flipH="1" flipV="1">
            <a:off x="3524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3" name="直接连接符 722"/>
          <p:cNvCxnSpPr/>
          <p:nvPr/>
        </p:nvCxnSpPr>
        <p:spPr bwMode="auto">
          <a:xfrm rot="5400000" flipH="1" flipV="1">
            <a:off x="3676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4" name="直接连接符 723"/>
          <p:cNvCxnSpPr/>
          <p:nvPr/>
        </p:nvCxnSpPr>
        <p:spPr bwMode="auto">
          <a:xfrm rot="5400000" flipH="1" flipV="1">
            <a:off x="3829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25" name="TextBox 43"/>
          <p:cNvSpPr txBox="1">
            <a:spLocks noChangeArrowheads="1"/>
          </p:cNvSpPr>
          <p:nvPr/>
        </p:nvSpPr>
        <p:spPr bwMode="auto">
          <a:xfrm>
            <a:off x="280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6" name="TextBox 44"/>
          <p:cNvSpPr txBox="1">
            <a:spLocks noChangeArrowheads="1"/>
          </p:cNvSpPr>
          <p:nvPr/>
        </p:nvSpPr>
        <p:spPr bwMode="auto">
          <a:xfrm>
            <a:off x="2952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" name="TextBox 45"/>
          <p:cNvSpPr txBox="1">
            <a:spLocks noChangeArrowheads="1"/>
          </p:cNvSpPr>
          <p:nvPr/>
        </p:nvSpPr>
        <p:spPr bwMode="auto">
          <a:xfrm>
            <a:off x="3105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TextBox 46"/>
          <p:cNvSpPr txBox="1">
            <a:spLocks noChangeArrowheads="1"/>
          </p:cNvSpPr>
          <p:nvPr/>
        </p:nvSpPr>
        <p:spPr bwMode="auto">
          <a:xfrm>
            <a:off x="3257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TextBox 47"/>
          <p:cNvSpPr txBox="1">
            <a:spLocks noChangeArrowheads="1"/>
          </p:cNvSpPr>
          <p:nvPr/>
        </p:nvSpPr>
        <p:spPr bwMode="auto">
          <a:xfrm>
            <a:off x="3409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TextBox 48"/>
          <p:cNvSpPr txBox="1">
            <a:spLocks noChangeArrowheads="1"/>
          </p:cNvSpPr>
          <p:nvPr/>
        </p:nvSpPr>
        <p:spPr bwMode="auto">
          <a:xfrm>
            <a:off x="3562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1" name="TextBox 49"/>
          <p:cNvSpPr txBox="1">
            <a:spLocks noChangeArrowheads="1"/>
          </p:cNvSpPr>
          <p:nvPr/>
        </p:nvSpPr>
        <p:spPr bwMode="auto">
          <a:xfrm>
            <a:off x="3714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2" name="TextBox 50"/>
          <p:cNvSpPr txBox="1">
            <a:spLocks noChangeArrowheads="1"/>
          </p:cNvSpPr>
          <p:nvPr/>
        </p:nvSpPr>
        <p:spPr bwMode="auto">
          <a:xfrm>
            <a:off x="38671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3" name="直接连接符 732"/>
          <p:cNvCxnSpPr/>
          <p:nvPr/>
        </p:nvCxnSpPr>
        <p:spPr bwMode="auto">
          <a:xfrm rot="5400000" flipH="1" flipV="1">
            <a:off x="31432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4" name="直接连接符 733"/>
          <p:cNvCxnSpPr/>
          <p:nvPr/>
        </p:nvCxnSpPr>
        <p:spPr bwMode="auto">
          <a:xfrm rot="5400000" flipH="1" flipV="1">
            <a:off x="36385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5" name="直接连接符 734"/>
          <p:cNvCxnSpPr/>
          <p:nvPr/>
        </p:nvCxnSpPr>
        <p:spPr bwMode="auto">
          <a:xfrm rot="10800000">
            <a:off x="34099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6" name="椭圆 735"/>
          <p:cNvSpPr>
            <a:spLocks noChangeArrowheads="1"/>
          </p:cNvSpPr>
          <p:nvPr/>
        </p:nvSpPr>
        <p:spPr bwMode="auto">
          <a:xfrm flipV="1">
            <a:off x="33734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8" name="矩形 737"/>
          <p:cNvSpPr/>
          <p:nvPr/>
        </p:nvSpPr>
        <p:spPr bwMode="auto">
          <a:xfrm>
            <a:off x="44005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39" name="直接连接符 738"/>
          <p:cNvCxnSpPr/>
          <p:nvPr/>
        </p:nvCxnSpPr>
        <p:spPr bwMode="auto">
          <a:xfrm>
            <a:off x="48466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40" name="直接连接符 739"/>
          <p:cNvCxnSpPr/>
          <p:nvPr/>
        </p:nvCxnSpPr>
        <p:spPr bwMode="auto">
          <a:xfrm rot="5400000">
            <a:off x="4654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 rot="5400000">
            <a:off x="5111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42" name="直接连接符 741"/>
          <p:cNvCxnSpPr/>
          <p:nvPr/>
        </p:nvCxnSpPr>
        <p:spPr bwMode="auto">
          <a:xfrm>
            <a:off x="48466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43" name="直接连接符 742"/>
          <p:cNvCxnSpPr/>
          <p:nvPr/>
        </p:nvCxnSpPr>
        <p:spPr bwMode="auto">
          <a:xfrm rot="5400000">
            <a:off x="5111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4" name="直接连接符 743"/>
          <p:cNvCxnSpPr/>
          <p:nvPr/>
        </p:nvCxnSpPr>
        <p:spPr bwMode="auto">
          <a:xfrm rot="5400000">
            <a:off x="4654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45" name="直接连接符 744"/>
          <p:cNvCxnSpPr/>
          <p:nvPr/>
        </p:nvCxnSpPr>
        <p:spPr bwMode="auto">
          <a:xfrm>
            <a:off x="48466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746" name="椭圆 745"/>
          <p:cNvSpPr/>
          <p:nvPr/>
        </p:nvSpPr>
        <p:spPr bwMode="auto">
          <a:xfrm>
            <a:off x="53911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47" name="直接连接符 746"/>
          <p:cNvCxnSpPr/>
          <p:nvPr/>
        </p:nvCxnSpPr>
        <p:spPr bwMode="auto">
          <a:xfrm rot="5400000" flipH="1" flipV="1">
            <a:off x="421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8" name="直接连接符 747"/>
          <p:cNvCxnSpPr/>
          <p:nvPr/>
        </p:nvCxnSpPr>
        <p:spPr bwMode="auto">
          <a:xfrm rot="5400000" flipH="1" flipV="1">
            <a:off x="436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9" name="直接连接符 748"/>
          <p:cNvCxnSpPr/>
          <p:nvPr/>
        </p:nvCxnSpPr>
        <p:spPr bwMode="auto">
          <a:xfrm rot="5400000" flipH="1" flipV="1">
            <a:off x="4514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0" name="直接连接符 749"/>
          <p:cNvCxnSpPr/>
          <p:nvPr/>
        </p:nvCxnSpPr>
        <p:spPr bwMode="auto">
          <a:xfrm rot="5400000" flipH="1" flipV="1">
            <a:off x="4667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1" name="直接连接符 750"/>
          <p:cNvCxnSpPr/>
          <p:nvPr/>
        </p:nvCxnSpPr>
        <p:spPr bwMode="auto">
          <a:xfrm rot="5400000" flipH="1" flipV="1">
            <a:off x="4819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2" name="直接连接符 751"/>
          <p:cNvCxnSpPr/>
          <p:nvPr/>
        </p:nvCxnSpPr>
        <p:spPr bwMode="auto">
          <a:xfrm rot="5400000" flipH="1" flipV="1">
            <a:off x="4972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3" name="直接连接符 752"/>
          <p:cNvCxnSpPr/>
          <p:nvPr/>
        </p:nvCxnSpPr>
        <p:spPr bwMode="auto">
          <a:xfrm rot="5400000" flipH="1" flipV="1">
            <a:off x="5124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4" name="直接连接符 753"/>
          <p:cNvCxnSpPr/>
          <p:nvPr/>
        </p:nvCxnSpPr>
        <p:spPr bwMode="auto">
          <a:xfrm rot="5400000" flipH="1" flipV="1">
            <a:off x="5276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55" name="TextBox 109"/>
          <p:cNvSpPr txBox="1">
            <a:spLocks noChangeArrowheads="1"/>
          </p:cNvSpPr>
          <p:nvPr/>
        </p:nvSpPr>
        <p:spPr bwMode="auto">
          <a:xfrm>
            <a:off x="424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6" name="TextBox 110"/>
          <p:cNvSpPr txBox="1">
            <a:spLocks noChangeArrowheads="1"/>
          </p:cNvSpPr>
          <p:nvPr/>
        </p:nvSpPr>
        <p:spPr bwMode="auto">
          <a:xfrm>
            <a:off x="4400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" name="TextBox 111"/>
          <p:cNvSpPr txBox="1">
            <a:spLocks noChangeArrowheads="1"/>
          </p:cNvSpPr>
          <p:nvPr/>
        </p:nvSpPr>
        <p:spPr bwMode="auto">
          <a:xfrm>
            <a:off x="4552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8" name="TextBox 112"/>
          <p:cNvSpPr txBox="1">
            <a:spLocks noChangeArrowheads="1"/>
          </p:cNvSpPr>
          <p:nvPr/>
        </p:nvSpPr>
        <p:spPr bwMode="auto">
          <a:xfrm>
            <a:off x="4705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TextBox 113"/>
          <p:cNvSpPr txBox="1">
            <a:spLocks noChangeArrowheads="1"/>
          </p:cNvSpPr>
          <p:nvPr/>
        </p:nvSpPr>
        <p:spPr bwMode="auto">
          <a:xfrm>
            <a:off x="4857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0" name="TextBox 114"/>
          <p:cNvSpPr txBox="1">
            <a:spLocks noChangeArrowheads="1"/>
          </p:cNvSpPr>
          <p:nvPr/>
        </p:nvSpPr>
        <p:spPr bwMode="auto">
          <a:xfrm>
            <a:off x="5010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1" name="TextBox 115"/>
          <p:cNvSpPr txBox="1">
            <a:spLocks noChangeArrowheads="1"/>
          </p:cNvSpPr>
          <p:nvPr/>
        </p:nvSpPr>
        <p:spPr bwMode="auto">
          <a:xfrm>
            <a:off x="5162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2" name="TextBox 116"/>
          <p:cNvSpPr txBox="1">
            <a:spLocks noChangeArrowheads="1"/>
          </p:cNvSpPr>
          <p:nvPr/>
        </p:nvSpPr>
        <p:spPr bwMode="auto">
          <a:xfrm>
            <a:off x="53149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3" name="直接连接符 762"/>
          <p:cNvCxnSpPr/>
          <p:nvPr/>
        </p:nvCxnSpPr>
        <p:spPr bwMode="auto">
          <a:xfrm rot="5400000" flipH="1" flipV="1">
            <a:off x="45910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 flipH="1" flipV="1">
            <a:off x="50863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5" name="直接连接符 764"/>
          <p:cNvCxnSpPr/>
          <p:nvPr/>
        </p:nvCxnSpPr>
        <p:spPr bwMode="auto">
          <a:xfrm rot="10800000">
            <a:off x="48577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66" name="椭圆 765"/>
          <p:cNvSpPr>
            <a:spLocks noChangeArrowheads="1"/>
          </p:cNvSpPr>
          <p:nvPr/>
        </p:nvSpPr>
        <p:spPr bwMode="auto">
          <a:xfrm flipV="1">
            <a:off x="48212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8" name="矩形 767"/>
          <p:cNvSpPr/>
          <p:nvPr/>
        </p:nvSpPr>
        <p:spPr bwMode="auto">
          <a:xfrm>
            <a:off x="58483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69" name="直接连接符 768"/>
          <p:cNvCxnSpPr/>
          <p:nvPr/>
        </p:nvCxnSpPr>
        <p:spPr bwMode="auto">
          <a:xfrm>
            <a:off x="62944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0" name="直接连接符 769"/>
          <p:cNvCxnSpPr/>
          <p:nvPr/>
        </p:nvCxnSpPr>
        <p:spPr bwMode="auto">
          <a:xfrm rot="5400000">
            <a:off x="6102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1" name="直接连接符 770"/>
          <p:cNvCxnSpPr/>
          <p:nvPr/>
        </p:nvCxnSpPr>
        <p:spPr bwMode="auto">
          <a:xfrm rot="5400000">
            <a:off x="6559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2" name="直接连接符 771"/>
          <p:cNvCxnSpPr/>
          <p:nvPr/>
        </p:nvCxnSpPr>
        <p:spPr bwMode="auto">
          <a:xfrm>
            <a:off x="62944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3" name="直接连接符 772"/>
          <p:cNvCxnSpPr/>
          <p:nvPr/>
        </p:nvCxnSpPr>
        <p:spPr bwMode="auto">
          <a:xfrm rot="5400000">
            <a:off x="6559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4" name="直接连接符 773"/>
          <p:cNvCxnSpPr/>
          <p:nvPr/>
        </p:nvCxnSpPr>
        <p:spPr bwMode="auto">
          <a:xfrm rot="5400000">
            <a:off x="6102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5" name="直接连接符 774"/>
          <p:cNvCxnSpPr/>
          <p:nvPr/>
        </p:nvCxnSpPr>
        <p:spPr bwMode="auto">
          <a:xfrm>
            <a:off x="62944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76" name="椭圆 775"/>
          <p:cNvSpPr/>
          <p:nvPr/>
        </p:nvSpPr>
        <p:spPr bwMode="auto">
          <a:xfrm>
            <a:off x="68389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77" name="直接连接符 776"/>
          <p:cNvCxnSpPr/>
          <p:nvPr/>
        </p:nvCxnSpPr>
        <p:spPr bwMode="auto">
          <a:xfrm rot="5400000" flipH="1" flipV="1">
            <a:off x="5657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8" name="直接连接符 777"/>
          <p:cNvCxnSpPr/>
          <p:nvPr/>
        </p:nvCxnSpPr>
        <p:spPr bwMode="auto">
          <a:xfrm rot="5400000" flipH="1" flipV="1">
            <a:off x="5810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9" name="直接连接符 778"/>
          <p:cNvCxnSpPr/>
          <p:nvPr/>
        </p:nvCxnSpPr>
        <p:spPr bwMode="auto">
          <a:xfrm rot="5400000" flipH="1" flipV="1">
            <a:off x="5962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0" name="直接连接符 779"/>
          <p:cNvCxnSpPr/>
          <p:nvPr/>
        </p:nvCxnSpPr>
        <p:spPr bwMode="auto">
          <a:xfrm rot="5400000" flipH="1" flipV="1">
            <a:off x="6115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1" name="直接连接符 780"/>
          <p:cNvCxnSpPr/>
          <p:nvPr/>
        </p:nvCxnSpPr>
        <p:spPr bwMode="auto">
          <a:xfrm rot="5400000" flipH="1" flipV="1">
            <a:off x="6267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2" name="直接连接符 781"/>
          <p:cNvCxnSpPr/>
          <p:nvPr/>
        </p:nvCxnSpPr>
        <p:spPr bwMode="auto">
          <a:xfrm rot="5400000" flipH="1" flipV="1">
            <a:off x="6419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3" name="直接连接符 782"/>
          <p:cNvCxnSpPr/>
          <p:nvPr/>
        </p:nvCxnSpPr>
        <p:spPr bwMode="auto">
          <a:xfrm rot="5400000" flipH="1" flipV="1">
            <a:off x="657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4" name="直接连接符 783"/>
          <p:cNvCxnSpPr/>
          <p:nvPr/>
        </p:nvCxnSpPr>
        <p:spPr bwMode="auto">
          <a:xfrm rot="5400000" flipH="1" flipV="1">
            <a:off x="672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85" name="TextBox 139"/>
          <p:cNvSpPr txBox="1">
            <a:spLocks noChangeArrowheads="1"/>
          </p:cNvSpPr>
          <p:nvPr/>
        </p:nvSpPr>
        <p:spPr bwMode="auto">
          <a:xfrm>
            <a:off x="5695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6" name="TextBox 140"/>
          <p:cNvSpPr txBox="1">
            <a:spLocks noChangeArrowheads="1"/>
          </p:cNvSpPr>
          <p:nvPr/>
        </p:nvSpPr>
        <p:spPr bwMode="auto">
          <a:xfrm>
            <a:off x="5848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7" name="TextBox 141"/>
          <p:cNvSpPr txBox="1">
            <a:spLocks noChangeArrowheads="1"/>
          </p:cNvSpPr>
          <p:nvPr/>
        </p:nvSpPr>
        <p:spPr bwMode="auto">
          <a:xfrm>
            <a:off x="6000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" name="TextBox 142"/>
          <p:cNvSpPr txBox="1">
            <a:spLocks noChangeArrowheads="1"/>
          </p:cNvSpPr>
          <p:nvPr/>
        </p:nvSpPr>
        <p:spPr bwMode="auto">
          <a:xfrm>
            <a:off x="6153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9" name="TextBox 143"/>
          <p:cNvSpPr txBox="1">
            <a:spLocks noChangeArrowheads="1"/>
          </p:cNvSpPr>
          <p:nvPr/>
        </p:nvSpPr>
        <p:spPr bwMode="auto">
          <a:xfrm>
            <a:off x="6305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0" name="TextBox 144"/>
          <p:cNvSpPr txBox="1">
            <a:spLocks noChangeArrowheads="1"/>
          </p:cNvSpPr>
          <p:nvPr/>
        </p:nvSpPr>
        <p:spPr bwMode="auto">
          <a:xfrm>
            <a:off x="6457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TextBox 145"/>
          <p:cNvSpPr txBox="1">
            <a:spLocks noChangeArrowheads="1"/>
          </p:cNvSpPr>
          <p:nvPr/>
        </p:nvSpPr>
        <p:spPr bwMode="auto">
          <a:xfrm>
            <a:off x="661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2" name="TextBox 146"/>
          <p:cNvSpPr txBox="1">
            <a:spLocks noChangeArrowheads="1"/>
          </p:cNvSpPr>
          <p:nvPr/>
        </p:nvSpPr>
        <p:spPr bwMode="auto">
          <a:xfrm>
            <a:off x="67627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3" name="直接连接符 792"/>
          <p:cNvCxnSpPr/>
          <p:nvPr/>
        </p:nvCxnSpPr>
        <p:spPr bwMode="auto">
          <a:xfrm rot="5400000" flipH="1" flipV="1">
            <a:off x="60388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4" name="直接连接符 793"/>
          <p:cNvCxnSpPr/>
          <p:nvPr/>
        </p:nvCxnSpPr>
        <p:spPr bwMode="auto">
          <a:xfrm rot="5400000" flipH="1" flipV="1">
            <a:off x="65341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5" name="直接连接符 794"/>
          <p:cNvCxnSpPr/>
          <p:nvPr/>
        </p:nvCxnSpPr>
        <p:spPr bwMode="auto">
          <a:xfrm rot="10800000">
            <a:off x="63055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96" name="椭圆 795"/>
          <p:cNvSpPr>
            <a:spLocks noChangeArrowheads="1"/>
          </p:cNvSpPr>
          <p:nvPr/>
        </p:nvSpPr>
        <p:spPr bwMode="auto">
          <a:xfrm flipV="1">
            <a:off x="62690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8" name="矩形 797"/>
          <p:cNvSpPr/>
          <p:nvPr/>
        </p:nvSpPr>
        <p:spPr bwMode="auto">
          <a:xfrm>
            <a:off x="72961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99" name="直接连接符 798"/>
          <p:cNvCxnSpPr/>
          <p:nvPr/>
        </p:nvCxnSpPr>
        <p:spPr bwMode="auto">
          <a:xfrm>
            <a:off x="77422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0" name="直接连接符 799"/>
          <p:cNvCxnSpPr/>
          <p:nvPr/>
        </p:nvCxnSpPr>
        <p:spPr bwMode="auto">
          <a:xfrm rot="5400000">
            <a:off x="75501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1" name="直接连接符 800"/>
          <p:cNvCxnSpPr/>
          <p:nvPr/>
        </p:nvCxnSpPr>
        <p:spPr bwMode="auto">
          <a:xfrm rot="5400000">
            <a:off x="8007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2" name="直接连接符 801"/>
          <p:cNvCxnSpPr/>
          <p:nvPr/>
        </p:nvCxnSpPr>
        <p:spPr bwMode="auto">
          <a:xfrm>
            <a:off x="77422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3" name="直接连接符 802"/>
          <p:cNvCxnSpPr/>
          <p:nvPr/>
        </p:nvCxnSpPr>
        <p:spPr bwMode="auto">
          <a:xfrm rot="5400000">
            <a:off x="8007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4" name="直接连接符 803"/>
          <p:cNvCxnSpPr/>
          <p:nvPr/>
        </p:nvCxnSpPr>
        <p:spPr bwMode="auto">
          <a:xfrm rot="5400000">
            <a:off x="75501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5" name="直接连接符 804"/>
          <p:cNvCxnSpPr/>
          <p:nvPr/>
        </p:nvCxnSpPr>
        <p:spPr bwMode="auto">
          <a:xfrm>
            <a:off x="77422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806" name="椭圆 805"/>
          <p:cNvSpPr/>
          <p:nvPr/>
        </p:nvSpPr>
        <p:spPr bwMode="auto">
          <a:xfrm>
            <a:off x="82867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07" name="直接连接符 806"/>
          <p:cNvCxnSpPr/>
          <p:nvPr/>
        </p:nvCxnSpPr>
        <p:spPr bwMode="auto">
          <a:xfrm rot="5400000" flipH="1" flipV="1">
            <a:off x="7105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8" name="直接连接符 807"/>
          <p:cNvCxnSpPr/>
          <p:nvPr/>
        </p:nvCxnSpPr>
        <p:spPr bwMode="auto">
          <a:xfrm rot="5400000" flipH="1" flipV="1">
            <a:off x="7258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9" name="直接连接符 808"/>
          <p:cNvCxnSpPr/>
          <p:nvPr/>
        </p:nvCxnSpPr>
        <p:spPr bwMode="auto">
          <a:xfrm rot="5400000" flipH="1" flipV="1">
            <a:off x="7410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0" name="直接连接符 809"/>
          <p:cNvCxnSpPr/>
          <p:nvPr/>
        </p:nvCxnSpPr>
        <p:spPr bwMode="auto">
          <a:xfrm rot="5400000" flipH="1" flipV="1">
            <a:off x="7562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1" name="直接连接符 810"/>
          <p:cNvCxnSpPr/>
          <p:nvPr/>
        </p:nvCxnSpPr>
        <p:spPr bwMode="auto">
          <a:xfrm rot="5400000" flipH="1" flipV="1">
            <a:off x="7715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2" name="直接连接符 811"/>
          <p:cNvCxnSpPr/>
          <p:nvPr/>
        </p:nvCxnSpPr>
        <p:spPr bwMode="auto">
          <a:xfrm rot="5400000" flipH="1" flipV="1">
            <a:off x="7867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3" name="直接连接符 812"/>
          <p:cNvCxnSpPr/>
          <p:nvPr/>
        </p:nvCxnSpPr>
        <p:spPr bwMode="auto">
          <a:xfrm rot="5400000" flipH="1" flipV="1">
            <a:off x="802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4" name="直接连接符 813"/>
          <p:cNvCxnSpPr/>
          <p:nvPr/>
        </p:nvCxnSpPr>
        <p:spPr bwMode="auto">
          <a:xfrm rot="5400000" flipH="1" flipV="1">
            <a:off x="817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15" name="TextBox 169"/>
          <p:cNvSpPr txBox="1">
            <a:spLocks noChangeArrowheads="1"/>
          </p:cNvSpPr>
          <p:nvPr/>
        </p:nvSpPr>
        <p:spPr bwMode="auto">
          <a:xfrm>
            <a:off x="7143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6" name="TextBox 170"/>
          <p:cNvSpPr txBox="1">
            <a:spLocks noChangeArrowheads="1"/>
          </p:cNvSpPr>
          <p:nvPr/>
        </p:nvSpPr>
        <p:spPr bwMode="auto">
          <a:xfrm>
            <a:off x="7296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7" name="TextBox 171"/>
          <p:cNvSpPr txBox="1">
            <a:spLocks noChangeArrowheads="1"/>
          </p:cNvSpPr>
          <p:nvPr/>
        </p:nvSpPr>
        <p:spPr bwMode="auto">
          <a:xfrm>
            <a:off x="7448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8" name="TextBox 172"/>
          <p:cNvSpPr txBox="1">
            <a:spLocks noChangeArrowheads="1"/>
          </p:cNvSpPr>
          <p:nvPr/>
        </p:nvSpPr>
        <p:spPr bwMode="auto">
          <a:xfrm>
            <a:off x="7600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" name="TextBox 173"/>
          <p:cNvSpPr txBox="1">
            <a:spLocks noChangeArrowheads="1"/>
          </p:cNvSpPr>
          <p:nvPr/>
        </p:nvSpPr>
        <p:spPr bwMode="auto">
          <a:xfrm>
            <a:off x="7753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" name="TextBox 174"/>
          <p:cNvSpPr txBox="1">
            <a:spLocks noChangeArrowheads="1"/>
          </p:cNvSpPr>
          <p:nvPr/>
        </p:nvSpPr>
        <p:spPr bwMode="auto">
          <a:xfrm>
            <a:off x="7905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TextBox 175"/>
          <p:cNvSpPr txBox="1">
            <a:spLocks noChangeArrowheads="1"/>
          </p:cNvSpPr>
          <p:nvPr/>
        </p:nvSpPr>
        <p:spPr bwMode="auto">
          <a:xfrm>
            <a:off x="805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" name="TextBox 176"/>
          <p:cNvSpPr txBox="1">
            <a:spLocks noChangeArrowheads="1"/>
          </p:cNvSpPr>
          <p:nvPr/>
        </p:nvSpPr>
        <p:spPr bwMode="auto">
          <a:xfrm>
            <a:off x="82105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3" name="直接连接符 822"/>
          <p:cNvCxnSpPr/>
          <p:nvPr/>
        </p:nvCxnSpPr>
        <p:spPr bwMode="auto">
          <a:xfrm rot="5400000" flipH="1" flipV="1">
            <a:off x="74866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4" name="直接连接符 823"/>
          <p:cNvCxnSpPr/>
          <p:nvPr/>
        </p:nvCxnSpPr>
        <p:spPr bwMode="auto">
          <a:xfrm rot="5400000" flipH="1" flipV="1">
            <a:off x="79819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5" name="直接连接符 824"/>
          <p:cNvCxnSpPr/>
          <p:nvPr/>
        </p:nvCxnSpPr>
        <p:spPr bwMode="auto">
          <a:xfrm rot="10800000">
            <a:off x="77533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26" name="椭圆 825"/>
          <p:cNvSpPr>
            <a:spLocks noChangeArrowheads="1"/>
          </p:cNvSpPr>
          <p:nvPr/>
        </p:nvSpPr>
        <p:spPr bwMode="auto">
          <a:xfrm flipV="1">
            <a:off x="77168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27" name="组合 183"/>
          <p:cNvGrpSpPr/>
          <p:nvPr/>
        </p:nvGrpSpPr>
        <p:grpSpPr bwMode="auto">
          <a:xfrm>
            <a:off x="3181352" y="4595664"/>
            <a:ext cx="457200" cy="609600"/>
            <a:chOff x="2514600" y="2743200"/>
            <a:chExt cx="457200" cy="609600"/>
          </a:xfrm>
        </p:grpSpPr>
        <p:sp>
          <p:nvSpPr>
            <p:cNvPr id="828" name="等腰三角形 827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" name="椭圆 828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0" name="组合 184"/>
          <p:cNvGrpSpPr/>
          <p:nvPr/>
        </p:nvGrpSpPr>
        <p:grpSpPr bwMode="auto">
          <a:xfrm>
            <a:off x="4629152" y="4595664"/>
            <a:ext cx="457200" cy="609600"/>
            <a:chOff x="2514600" y="2743200"/>
            <a:chExt cx="457200" cy="609600"/>
          </a:xfrm>
        </p:grpSpPr>
        <p:sp>
          <p:nvSpPr>
            <p:cNvPr id="831" name="等腰三角形 830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" name="椭圆 831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" name="组合 187"/>
          <p:cNvGrpSpPr/>
          <p:nvPr/>
        </p:nvGrpSpPr>
        <p:grpSpPr bwMode="auto">
          <a:xfrm>
            <a:off x="6076952" y="4595664"/>
            <a:ext cx="457200" cy="609600"/>
            <a:chOff x="2514600" y="2743200"/>
            <a:chExt cx="457200" cy="609600"/>
          </a:xfrm>
        </p:grpSpPr>
        <p:sp>
          <p:nvSpPr>
            <p:cNvPr id="834" name="等腰三角形 833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5" name="椭圆 834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6" name="组合 190"/>
          <p:cNvGrpSpPr/>
          <p:nvPr/>
        </p:nvGrpSpPr>
        <p:grpSpPr bwMode="auto">
          <a:xfrm>
            <a:off x="7524752" y="4595664"/>
            <a:ext cx="457200" cy="609600"/>
            <a:chOff x="2514600" y="2743200"/>
            <a:chExt cx="457200" cy="609600"/>
          </a:xfrm>
        </p:grpSpPr>
        <p:sp>
          <p:nvSpPr>
            <p:cNvPr id="837" name="等腰三角形 836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8" name="椭圆 837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39" name="直接连接符 838"/>
          <p:cNvCxnSpPr/>
          <p:nvPr/>
        </p:nvCxnSpPr>
        <p:spPr>
          <a:xfrm rot="5400000">
            <a:off x="3257552" y="5357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0" name="直接连接符 839"/>
          <p:cNvCxnSpPr/>
          <p:nvPr/>
        </p:nvCxnSpPr>
        <p:spPr>
          <a:xfrm rot="10800000">
            <a:off x="1657352" y="5510064"/>
            <a:ext cx="1752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1" name="直接连接符 840"/>
          <p:cNvCxnSpPr/>
          <p:nvPr/>
        </p:nvCxnSpPr>
        <p:spPr>
          <a:xfrm rot="10800000">
            <a:off x="1657352" y="5662464"/>
            <a:ext cx="3200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2" name="直接连接符 841"/>
          <p:cNvCxnSpPr/>
          <p:nvPr/>
        </p:nvCxnSpPr>
        <p:spPr>
          <a:xfrm rot="10800000">
            <a:off x="1657352" y="5814864"/>
            <a:ext cx="4648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3" name="直接连接符 842"/>
          <p:cNvCxnSpPr/>
          <p:nvPr/>
        </p:nvCxnSpPr>
        <p:spPr>
          <a:xfrm rot="10800000">
            <a:off x="1657352" y="5967264"/>
            <a:ext cx="6096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4" name="直接连接符 843"/>
          <p:cNvCxnSpPr/>
          <p:nvPr/>
        </p:nvCxnSpPr>
        <p:spPr>
          <a:xfrm rot="5400000">
            <a:off x="4629152" y="54338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5" name="直接连接符 844"/>
          <p:cNvCxnSpPr/>
          <p:nvPr/>
        </p:nvCxnSpPr>
        <p:spPr>
          <a:xfrm rot="5400000">
            <a:off x="6000752" y="55100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6" name="直接连接符 845"/>
          <p:cNvCxnSpPr/>
          <p:nvPr/>
        </p:nvCxnSpPr>
        <p:spPr>
          <a:xfrm rot="5400000">
            <a:off x="7372352" y="55862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7" name="直接连接符 846"/>
          <p:cNvCxnSpPr/>
          <p:nvPr/>
        </p:nvCxnSpPr>
        <p:spPr>
          <a:xfrm rot="10800000">
            <a:off x="1657352" y="2004864"/>
            <a:ext cx="5715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8" name="直接连接符 847"/>
          <p:cNvCxnSpPr/>
          <p:nvPr/>
        </p:nvCxnSpPr>
        <p:spPr>
          <a:xfrm rot="5400000" flipH="1" flipV="1">
            <a:off x="71437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9" name="直接连接符 848"/>
          <p:cNvCxnSpPr/>
          <p:nvPr/>
        </p:nvCxnSpPr>
        <p:spPr>
          <a:xfrm rot="10800000">
            <a:off x="1657352" y="1852464"/>
            <a:ext cx="5867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0" name="直接连接符 849"/>
          <p:cNvCxnSpPr/>
          <p:nvPr/>
        </p:nvCxnSpPr>
        <p:spPr>
          <a:xfrm rot="10800000">
            <a:off x="1657352" y="1700064"/>
            <a:ext cx="6019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1" name="直接连接符 850"/>
          <p:cNvCxnSpPr/>
          <p:nvPr/>
        </p:nvCxnSpPr>
        <p:spPr>
          <a:xfrm rot="10800000">
            <a:off x="1657352" y="1547664"/>
            <a:ext cx="6172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2" name="直接连接符 851"/>
          <p:cNvCxnSpPr/>
          <p:nvPr/>
        </p:nvCxnSpPr>
        <p:spPr>
          <a:xfrm rot="10800000">
            <a:off x="1657352" y="1395264"/>
            <a:ext cx="6324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3" name="直接连接符 852"/>
          <p:cNvCxnSpPr/>
          <p:nvPr/>
        </p:nvCxnSpPr>
        <p:spPr>
          <a:xfrm rot="10800000">
            <a:off x="1657352" y="1242864"/>
            <a:ext cx="6477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4" name="直接连接符 853"/>
          <p:cNvCxnSpPr/>
          <p:nvPr/>
        </p:nvCxnSpPr>
        <p:spPr>
          <a:xfrm rot="10800000">
            <a:off x="1657352" y="1090464"/>
            <a:ext cx="6629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5" name="直接连接符 854"/>
          <p:cNvCxnSpPr/>
          <p:nvPr/>
        </p:nvCxnSpPr>
        <p:spPr>
          <a:xfrm rot="10800000">
            <a:off x="1657352" y="938064"/>
            <a:ext cx="6781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6" name="直接连接符 855"/>
          <p:cNvCxnSpPr/>
          <p:nvPr/>
        </p:nvCxnSpPr>
        <p:spPr>
          <a:xfrm rot="5400000" flipH="1" flipV="1">
            <a:off x="72199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7" name="直接连接符 856"/>
          <p:cNvCxnSpPr/>
          <p:nvPr/>
        </p:nvCxnSpPr>
        <p:spPr>
          <a:xfrm rot="5400000" flipH="1" flipV="1">
            <a:off x="72961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8" name="直接连接符 857"/>
          <p:cNvCxnSpPr/>
          <p:nvPr/>
        </p:nvCxnSpPr>
        <p:spPr>
          <a:xfrm rot="5400000" flipH="1" flipV="1">
            <a:off x="73723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9" name="直接连接符 858"/>
          <p:cNvCxnSpPr/>
          <p:nvPr/>
        </p:nvCxnSpPr>
        <p:spPr>
          <a:xfrm rot="5400000" flipH="1" flipV="1">
            <a:off x="74485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0" name="直接连接符 859"/>
          <p:cNvCxnSpPr/>
          <p:nvPr/>
        </p:nvCxnSpPr>
        <p:spPr>
          <a:xfrm rot="5400000" flipH="1" flipV="1">
            <a:off x="75247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1" name="直接连接符 860"/>
          <p:cNvCxnSpPr/>
          <p:nvPr/>
        </p:nvCxnSpPr>
        <p:spPr>
          <a:xfrm rot="5400000" flipH="1" flipV="1">
            <a:off x="76009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2" name="直接连接符 861"/>
          <p:cNvCxnSpPr/>
          <p:nvPr/>
        </p:nvCxnSpPr>
        <p:spPr>
          <a:xfrm rot="5400000" flipH="1" flipV="1">
            <a:off x="76771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3" name="直接连接符 862"/>
          <p:cNvCxnSpPr/>
          <p:nvPr/>
        </p:nvCxnSpPr>
        <p:spPr>
          <a:xfrm rot="5400000" flipH="1" flipV="1">
            <a:off x="56959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4" name="直接连接符 863"/>
          <p:cNvCxnSpPr/>
          <p:nvPr/>
        </p:nvCxnSpPr>
        <p:spPr>
          <a:xfrm rot="5400000" flipH="1" flipV="1">
            <a:off x="57721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5" name="直接连接符 864"/>
          <p:cNvCxnSpPr/>
          <p:nvPr/>
        </p:nvCxnSpPr>
        <p:spPr>
          <a:xfrm rot="5400000" flipH="1" flipV="1">
            <a:off x="58483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6" name="直接连接符 865"/>
          <p:cNvCxnSpPr/>
          <p:nvPr/>
        </p:nvCxnSpPr>
        <p:spPr>
          <a:xfrm rot="5400000" flipH="1" flipV="1">
            <a:off x="59245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7" name="直接连接符 866"/>
          <p:cNvCxnSpPr/>
          <p:nvPr/>
        </p:nvCxnSpPr>
        <p:spPr>
          <a:xfrm rot="5400000" flipH="1" flipV="1">
            <a:off x="60007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8" name="直接连接符 867"/>
          <p:cNvCxnSpPr/>
          <p:nvPr/>
        </p:nvCxnSpPr>
        <p:spPr>
          <a:xfrm rot="5400000" flipH="1" flipV="1">
            <a:off x="60769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9" name="直接连接符 868"/>
          <p:cNvCxnSpPr/>
          <p:nvPr/>
        </p:nvCxnSpPr>
        <p:spPr>
          <a:xfrm rot="5400000" flipH="1" flipV="1">
            <a:off x="61531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0" name="直接连接符 869"/>
          <p:cNvCxnSpPr/>
          <p:nvPr/>
        </p:nvCxnSpPr>
        <p:spPr>
          <a:xfrm rot="5400000" flipH="1" flipV="1">
            <a:off x="62293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1" name="直接连接符 870"/>
          <p:cNvCxnSpPr/>
          <p:nvPr/>
        </p:nvCxnSpPr>
        <p:spPr>
          <a:xfrm rot="5400000" flipH="1" flipV="1">
            <a:off x="42481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2" name="直接连接符 871"/>
          <p:cNvCxnSpPr/>
          <p:nvPr/>
        </p:nvCxnSpPr>
        <p:spPr>
          <a:xfrm rot="5400000" flipH="1" flipV="1">
            <a:off x="43243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3" name="直接连接符 872"/>
          <p:cNvCxnSpPr/>
          <p:nvPr/>
        </p:nvCxnSpPr>
        <p:spPr>
          <a:xfrm rot="5400000" flipH="1" flipV="1">
            <a:off x="44005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4" name="直接连接符 873"/>
          <p:cNvCxnSpPr/>
          <p:nvPr/>
        </p:nvCxnSpPr>
        <p:spPr>
          <a:xfrm rot="5400000" flipH="1" flipV="1">
            <a:off x="44767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5" name="直接连接符 874"/>
          <p:cNvCxnSpPr/>
          <p:nvPr/>
        </p:nvCxnSpPr>
        <p:spPr>
          <a:xfrm rot="5400000" flipH="1" flipV="1">
            <a:off x="45529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 rot="5400000" flipH="1" flipV="1">
            <a:off x="46291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7" name="直接连接符 876"/>
          <p:cNvCxnSpPr/>
          <p:nvPr/>
        </p:nvCxnSpPr>
        <p:spPr>
          <a:xfrm rot="5400000" flipH="1" flipV="1">
            <a:off x="47053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8" name="直接连接符 877"/>
          <p:cNvCxnSpPr/>
          <p:nvPr/>
        </p:nvCxnSpPr>
        <p:spPr>
          <a:xfrm rot="5400000" flipH="1" flipV="1">
            <a:off x="47815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 rot="5400000" flipH="1" flipV="1">
            <a:off x="28003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 rot="5400000" flipH="1" flipV="1">
            <a:off x="28765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 rot="5400000" flipH="1" flipV="1">
            <a:off x="29527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2" name="直接连接符 881"/>
          <p:cNvCxnSpPr/>
          <p:nvPr/>
        </p:nvCxnSpPr>
        <p:spPr>
          <a:xfrm rot="5400000" flipH="1" flipV="1">
            <a:off x="30289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3" name="直接连接符 882"/>
          <p:cNvCxnSpPr/>
          <p:nvPr/>
        </p:nvCxnSpPr>
        <p:spPr>
          <a:xfrm rot="5400000" flipH="1" flipV="1">
            <a:off x="31051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4" name="直接连接符 883"/>
          <p:cNvCxnSpPr/>
          <p:nvPr/>
        </p:nvCxnSpPr>
        <p:spPr>
          <a:xfrm rot="5400000" flipH="1" flipV="1">
            <a:off x="31813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5" name="直接连接符 884"/>
          <p:cNvCxnSpPr/>
          <p:nvPr/>
        </p:nvCxnSpPr>
        <p:spPr>
          <a:xfrm rot="5400000" flipH="1" flipV="1">
            <a:off x="32575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6" name="直接连接符 885"/>
          <p:cNvCxnSpPr/>
          <p:nvPr/>
        </p:nvCxnSpPr>
        <p:spPr>
          <a:xfrm rot="5400000" flipH="1" flipV="1">
            <a:off x="33337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87" name="组合 282"/>
          <p:cNvGrpSpPr/>
          <p:nvPr/>
        </p:nvGrpSpPr>
        <p:grpSpPr bwMode="auto">
          <a:xfrm>
            <a:off x="2990852" y="899964"/>
            <a:ext cx="1143000" cy="1141413"/>
            <a:chOff x="2705100" y="647699"/>
            <a:chExt cx="1143001" cy="1140620"/>
          </a:xfrm>
        </p:grpSpPr>
        <p:sp>
          <p:nvSpPr>
            <p:cNvPr id="888" name="椭圆 887"/>
            <p:cNvSpPr>
              <a:spLocks noChangeArrowheads="1"/>
            </p:cNvSpPr>
            <p:nvPr/>
          </p:nvSpPr>
          <p:spPr bwMode="auto">
            <a:xfrm flipV="1">
              <a:off x="2705100" y="1712172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89" name="椭圆 888"/>
            <p:cNvSpPr>
              <a:spLocks noChangeArrowheads="1"/>
            </p:cNvSpPr>
            <p:nvPr/>
          </p:nvSpPr>
          <p:spPr bwMode="auto">
            <a:xfrm flipV="1">
              <a:off x="2857500" y="1561464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0" name="椭圆 889"/>
            <p:cNvSpPr>
              <a:spLocks noChangeArrowheads="1"/>
            </p:cNvSpPr>
            <p:nvPr/>
          </p:nvSpPr>
          <p:spPr bwMode="auto">
            <a:xfrm flipV="1">
              <a:off x="3009900" y="1409170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1" name="椭圆 890"/>
            <p:cNvSpPr>
              <a:spLocks noChangeArrowheads="1"/>
            </p:cNvSpPr>
            <p:nvPr/>
          </p:nvSpPr>
          <p:spPr bwMode="auto">
            <a:xfrm flipV="1">
              <a:off x="3162300" y="1256875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2" name="椭圆 891"/>
            <p:cNvSpPr>
              <a:spLocks noChangeArrowheads="1"/>
            </p:cNvSpPr>
            <p:nvPr/>
          </p:nvSpPr>
          <p:spPr bwMode="auto">
            <a:xfrm flipV="1">
              <a:off x="3314701" y="1104581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3" name="椭圆 892"/>
            <p:cNvSpPr>
              <a:spLocks noChangeArrowheads="1"/>
            </p:cNvSpPr>
            <p:nvPr/>
          </p:nvSpPr>
          <p:spPr bwMode="auto">
            <a:xfrm flipV="1">
              <a:off x="3467101" y="952287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4" name="椭圆 893"/>
            <p:cNvSpPr>
              <a:spLocks noChangeArrowheads="1"/>
            </p:cNvSpPr>
            <p:nvPr/>
          </p:nvSpPr>
          <p:spPr bwMode="auto">
            <a:xfrm flipV="1">
              <a:off x="3619501" y="799993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5" name="椭圆 894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96" name="组合 283"/>
          <p:cNvGrpSpPr/>
          <p:nvPr/>
        </p:nvGrpSpPr>
        <p:grpSpPr bwMode="auto">
          <a:xfrm>
            <a:off x="4441827" y="901552"/>
            <a:ext cx="1143000" cy="1139825"/>
            <a:chOff x="2705100" y="647699"/>
            <a:chExt cx="1143001" cy="1140620"/>
          </a:xfrm>
        </p:grpSpPr>
        <p:sp>
          <p:nvSpPr>
            <p:cNvPr id="897" name="椭圆 896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8" name="椭圆 897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9" name="椭圆 898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0" name="椭圆 899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1" name="椭圆 900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2" name="椭圆 901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3" name="椭圆 902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4" name="椭圆 903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05" name="组合 292"/>
          <p:cNvGrpSpPr/>
          <p:nvPr/>
        </p:nvGrpSpPr>
        <p:grpSpPr bwMode="auto">
          <a:xfrm>
            <a:off x="5889627" y="901552"/>
            <a:ext cx="1143000" cy="1139825"/>
            <a:chOff x="2705100" y="647699"/>
            <a:chExt cx="1143001" cy="1140620"/>
          </a:xfrm>
        </p:grpSpPr>
        <p:sp>
          <p:nvSpPr>
            <p:cNvPr id="906" name="椭圆 905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7" name="椭圆 906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8" name="椭圆 907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9" name="椭圆 908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0" name="椭圆 909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1" name="椭圆 910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2" name="椭圆 911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3" name="椭圆 912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14" name="TextBox 301"/>
          <p:cNvSpPr txBox="1">
            <a:spLocks noChangeArrowheads="1"/>
          </p:cNvSpPr>
          <p:nvPr/>
        </p:nvSpPr>
        <p:spPr bwMode="auto">
          <a:xfrm>
            <a:off x="1276352" y="804714"/>
            <a:ext cx="457200" cy="1327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5" name="圆角矩形 914"/>
          <p:cNvSpPr/>
          <p:nvPr/>
        </p:nvSpPr>
        <p:spPr>
          <a:xfrm>
            <a:off x="2952752" y="4519464"/>
            <a:ext cx="5257800" cy="838200"/>
          </a:xfrm>
          <a:prstGeom prst="roundRect">
            <a:avLst>
              <a:gd name="adj" fmla="val 24622"/>
            </a:avLst>
          </a:prstGeom>
          <a:noFill/>
          <a:ln w="19050" cap="flat" cmpd="sng" algn="ctr">
            <a:solidFill>
              <a:srgbClr val="FF66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6" name="TextBox 303"/>
          <p:cNvSpPr txBox="1">
            <a:spLocks noChangeArrowheads="1"/>
          </p:cNvSpPr>
          <p:nvPr/>
        </p:nvSpPr>
        <p:spPr bwMode="auto">
          <a:xfrm>
            <a:off x="1276352" y="5308281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7" name="Text Box 11"/>
          <p:cNvSpPr txBox="1">
            <a:spLocks noChangeArrowheads="1"/>
          </p:cNvSpPr>
          <p:nvPr/>
        </p:nvSpPr>
        <p:spPr bwMode="auto">
          <a:xfrm>
            <a:off x="2876552" y="6210152"/>
            <a:ext cx="4551363" cy="5191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6600FF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sz="2800" dirty="0">
                <a:solidFill>
                  <a:srgbClr val="6600FF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数码管动态显示电路</a:t>
            </a:r>
            <a:endParaRPr lang="zh-CN" altLang="en-US" sz="2800" dirty="0">
              <a:solidFill>
                <a:srgbClr val="6600FF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2" name="TextBox 537"/>
          <p:cNvSpPr txBox="1">
            <a:spLocks noChangeArrowheads="1"/>
          </p:cNvSpPr>
          <p:nvPr/>
        </p:nvSpPr>
        <p:spPr bwMode="auto">
          <a:xfrm>
            <a:off x="1276352" y="5476111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3" name="TextBox 538"/>
          <p:cNvSpPr txBox="1">
            <a:spLocks noChangeArrowheads="1"/>
          </p:cNvSpPr>
          <p:nvPr/>
        </p:nvSpPr>
        <p:spPr bwMode="auto">
          <a:xfrm>
            <a:off x="1276352" y="5648703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TextBox 539"/>
          <p:cNvSpPr txBox="1">
            <a:spLocks noChangeArrowheads="1"/>
          </p:cNvSpPr>
          <p:nvPr/>
        </p:nvSpPr>
        <p:spPr bwMode="auto">
          <a:xfrm>
            <a:off x="1276352" y="5814152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TextBox 540"/>
          <p:cNvSpPr txBox="1">
            <a:spLocks noChangeArrowheads="1"/>
          </p:cNvSpPr>
          <p:nvPr/>
        </p:nvSpPr>
        <p:spPr bwMode="auto">
          <a:xfrm>
            <a:off x="919146" y="2081064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段编码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TextBox 541"/>
          <p:cNvSpPr txBox="1">
            <a:spLocks noChangeArrowheads="1"/>
          </p:cNvSpPr>
          <p:nvPr/>
        </p:nvSpPr>
        <p:spPr bwMode="auto">
          <a:xfrm>
            <a:off x="6429388" y="4548068"/>
            <a:ext cx="1143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MC1413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23"/>
          <p:cNvSpPr>
            <a:spLocks noChangeArrowheads="1"/>
          </p:cNvSpPr>
          <p:nvPr/>
        </p:nvSpPr>
        <p:spPr bwMode="auto">
          <a:xfrm>
            <a:off x="2114552" y="1947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" name="Rectangle 324"/>
          <p:cNvSpPr>
            <a:spLocks noChangeArrowheads="1"/>
          </p:cNvSpPr>
          <p:nvPr/>
        </p:nvSpPr>
        <p:spPr bwMode="auto">
          <a:xfrm>
            <a:off x="2114552" y="1795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" name="Rectangle 325"/>
          <p:cNvSpPr>
            <a:spLocks noChangeArrowheads="1"/>
          </p:cNvSpPr>
          <p:nvPr/>
        </p:nvSpPr>
        <p:spPr bwMode="auto">
          <a:xfrm>
            <a:off x="2114552" y="1642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" name="Rectangle 326"/>
          <p:cNvSpPr>
            <a:spLocks noChangeArrowheads="1"/>
          </p:cNvSpPr>
          <p:nvPr/>
        </p:nvSpPr>
        <p:spPr bwMode="auto">
          <a:xfrm>
            <a:off x="2114552" y="14905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" name="Rectangle 327"/>
          <p:cNvSpPr>
            <a:spLocks noChangeArrowheads="1"/>
          </p:cNvSpPr>
          <p:nvPr/>
        </p:nvSpPr>
        <p:spPr bwMode="auto">
          <a:xfrm>
            <a:off x="2114552" y="13381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" name="Rectangle 328"/>
          <p:cNvSpPr>
            <a:spLocks noChangeArrowheads="1"/>
          </p:cNvSpPr>
          <p:nvPr/>
        </p:nvSpPr>
        <p:spPr bwMode="auto">
          <a:xfrm>
            <a:off x="2114552" y="1185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Rectangle 329"/>
          <p:cNvSpPr>
            <a:spLocks noChangeArrowheads="1"/>
          </p:cNvSpPr>
          <p:nvPr/>
        </p:nvSpPr>
        <p:spPr bwMode="auto">
          <a:xfrm>
            <a:off x="2109790" y="1033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" name="Rectangle 330"/>
          <p:cNvSpPr>
            <a:spLocks noChangeArrowheads="1"/>
          </p:cNvSpPr>
          <p:nvPr/>
        </p:nvSpPr>
        <p:spPr bwMode="auto">
          <a:xfrm>
            <a:off x="2109790" y="880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" name="TextBox 540"/>
          <p:cNvSpPr txBox="1">
            <a:spLocks noChangeArrowheads="1"/>
          </p:cNvSpPr>
          <p:nvPr/>
        </p:nvSpPr>
        <p:spPr bwMode="auto">
          <a:xfrm>
            <a:off x="1885952" y="45152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限流电阻</a:t>
            </a:r>
            <a:endParaRPr lang="zh-CN" altLang="en-US" sz="2400" b="1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1" name="矩形 1420"/>
          <p:cNvSpPr/>
          <p:nvPr/>
        </p:nvSpPr>
        <p:spPr bwMode="auto">
          <a:xfrm>
            <a:off x="642910" y="761855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" name="右箭头 1422"/>
          <p:cNvSpPr/>
          <p:nvPr/>
        </p:nvSpPr>
        <p:spPr bwMode="auto">
          <a:xfrm>
            <a:off x="1214414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4" name="右箭头 1423"/>
          <p:cNvSpPr/>
          <p:nvPr/>
        </p:nvSpPr>
        <p:spPr bwMode="auto">
          <a:xfrm>
            <a:off x="428596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26" name="直接箭头连接符 1425"/>
          <p:cNvCxnSpPr/>
          <p:nvPr/>
        </p:nvCxnSpPr>
        <p:spPr bwMode="auto">
          <a:xfrm>
            <a:off x="428596" y="1761986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7" name="矩形 1426"/>
          <p:cNvSpPr/>
          <p:nvPr/>
        </p:nvSpPr>
        <p:spPr bwMode="auto">
          <a:xfrm>
            <a:off x="642910" y="5262448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8" name="右箭头 1427"/>
          <p:cNvSpPr/>
          <p:nvPr/>
        </p:nvSpPr>
        <p:spPr bwMode="auto">
          <a:xfrm>
            <a:off x="1214414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9" name="右箭头 1428"/>
          <p:cNvSpPr/>
          <p:nvPr/>
        </p:nvSpPr>
        <p:spPr bwMode="auto">
          <a:xfrm>
            <a:off x="428596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30" name="直接箭头连接符 1429"/>
          <p:cNvCxnSpPr/>
          <p:nvPr/>
        </p:nvCxnSpPr>
        <p:spPr bwMode="auto">
          <a:xfrm>
            <a:off x="428596" y="6119704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1" name="TextBox 536"/>
          <p:cNvSpPr txBox="1">
            <a:spLocks noChangeArrowheads="1"/>
          </p:cNvSpPr>
          <p:nvPr/>
        </p:nvSpPr>
        <p:spPr bwMode="auto">
          <a:xfrm>
            <a:off x="6357950" y="483382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驱动器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3554" y="53005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1833554" y="56294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1980157" y="54646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1980157" y="57767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3057084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4510263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0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96240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741203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340" name="组合 339"/>
          <p:cNvGrpSpPr/>
          <p:nvPr/>
        </p:nvGrpSpPr>
        <p:grpSpPr>
          <a:xfrm>
            <a:off x="330617" y="2674369"/>
            <a:ext cx="2297113" cy="762000"/>
            <a:chOff x="228600" y="3048000"/>
            <a:chExt cx="2297113" cy="762000"/>
          </a:xfrm>
        </p:grpSpPr>
        <p:cxnSp>
          <p:nvCxnSpPr>
            <p:cNvPr id="341" name="直接连接符 340"/>
            <p:cNvCxnSpPr/>
            <p:nvPr/>
          </p:nvCxnSpPr>
          <p:spPr bwMode="auto">
            <a:xfrm rot="5400000" flipH="1" flipV="1">
              <a:off x="247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 bwMode="auto">
            <a:xfrm>
              <a:off x="228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 bwMode="auto">
            <a:xfrm rot="5400000">
              <a:off x="266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 bwMode="auto">
            <a:xfrm rot="16200000" flipV="1">
              <a:off x="190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 bwMode="auto">
            <a:xfrm>
              <a:off x="228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 bwMode="auto">
            <a:xfrm rot="5400000" flipH="1" flipV="1">
              <a:off x="247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/>
            <p:nvPr/>
          </p:nvCxnSpPr>
          <p:spPr bwMode="auto">
            <a:xfrm flipV="1">
              <a:off x="392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/>
            <p:cNvCxnSpPr/>
            <p:nvPr/>
          </p:nvCxnSpPr>
          <p:spPr bwMode="auto">
            <a:xfrm flipV="1">
              <a:off x="369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/>
            <p:cNvSpPr/>
            <p:nvPr/>
          </p:nvSpPr>
          <p:spPr bwMode="auto">
            <a:xfrm>
              <a:off x="533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0" name="椭圆 349"/>
            <p:cNvSpPr/>
            <p:nvPr/>
          </p:nvSpPr>
          <p:spPr bwMode="auto">
            <a:xfrm>
              <a:off x="266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1" name="椭圆 350"/>
            <p:cNvSpPr/>
            <p:nvPr/>
          </p:nvSpPr>
          <p:spPr bwMode="auto">
            <a:xfrm>
              <a:off x="11430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2" name="椭圆 351"/>
            <p:cNvSpPr/>
            <p:nvPr/>
          </p:nvSpPr>
          <p:spPr bwMode="auto">
            <a:xfrm>
              <a:off x="8763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3" name="椭圆 352"/>
            <p:cNvSpPr/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4" name="椭圆 353"/>
            <p:cNvSpPr/>
            <p:nvPr/>
          </p:nvSpPr>
          <p:spPr bwMode="auto">
            <a:xfrm>
              <a:off x="1409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5" name="椭圆 354"/>
            <p:cNvSpPr/>
            <p:nvPr/>
          </p:nvSpPr>
          <p:spPr bwMode="auto">
            <a:xfrm>
              <a:off x="23241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6" name="椭圆 355"/>
            <p:cNvSpPr/>
            <p:nvPr/>
          </p:nvSpPr>
          <p:spPr bwMode="auto">
            <a:xfrm>
              <a:off x="2057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357" name="直接连接符 356"/>
            <p:cNvCxnSpPr/>
            <p:nvPr/>
          </p:nvCxnSpPr>
          <p:spPr bwMode="auto">
            <a:xfrm rot="16200000" flipV="1">
              <a:off x="247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 bwMode="auto">
            <a:xfrm rot="16200000" flipV="1">
              <a:off x="514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 bwMode="auto">
            <a:xfrm rot="16200000" flipV="1">
              <a:off x="704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 bwMode="auto">
            <a:xfrm rot="16200000" flipV="1">
              <a:off x="8572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 bwMode="auto">
            <a:xfrm rot="16200000" flipV="1">
              <a:off x="11239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 bwMode="auto">
            <a:xfrm rot="16200000" flipV="1">
              <a:off x="1390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 bwMode="auto">
            <a:xfrm rot="16200000" flipV="1">
              <a:off x="1657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 bwMode="auto">
            <a:xfrm rot="16200000" flipV="1">
              <a:off x="1847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 bwMode="auto">
            <a:xfrm rot="16200000" flipV="1">
              <a:off x="2038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 bwMode="auto">
            <a:xfrm rot="16200000" flipV="1">
              <a:off x="23050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 bwMode="auto">
            <a:xfrm flipV="1">
              <a:off x="304800" y="3619500"/>
              <a:ext cx="2057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椭圆 367"/>
            <p:cNvSpPr>
              <a:spLocks noChangeArrowheads="1"/>
            </p:cNvSpPr>
            <p:nvPr/>
          </p:nvSpPr>
          <p:spPr bwMode="auto">
            <a:xfrm flipV="1">
              <a:off x="723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9" name="椭圆 368"/>
            <p:cNvSpPr>
              <a:spLocks noChangeArrowheads="1"/>
            </p:cNvSpPr>
            <p:nvPr/>
          </p:nvSpPr>
          <p:spPr bwMode="auto">
            <a:xfrm flipV="1">
              <a:off x="1866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0" name="椭圆 369"/>
            <p:cNvSpPr>
              <a:spLocks noChangeArrowheads="1"/>
            </p:cNvSpPr>
            <p:nvPr/>
          </p:nvSpPr>
          <p:spPr bwMode="auto">
            <a:xfrm flipV="1">
              <a:off x="552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1" name="椭圆 370"/>
            <p:cNvSpPr>
              <a:spLocks noChangeArrowheads="1"/>
            </p:cNvSpPr>
            <p:nvPr/>
          </p:nvSpPr>
          <p:spPr bwMode="auto">
            <a:xfrm flipV="1">
              <a:off x="7429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2" name="椭圆 371"/>
            <p:cNvSpPr>
              <a:spLocks noChangeArrowheads="1"/>
            </p:cNvSpPr>
            <p:nvPr/>
          </p:nvSpPr>
          <p:spPr bwMode="auto">
            <a:xfrm flipV="1">
              <a:off x="8953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3" name="椭圆 372"/>
            <p:cNvSpPr>
              <a:spLocks noChangeArrowheads="1"/>
            </p:cNvSpPr>
            <p:nvPr/>
          </p:nvSpPr>
          <p:spPr bwMode="auto">
            <a:xfrm flipV="1">
              <a:off x="11652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椭圆 373"/>
            <p:cNvSpPr>
              <a:spLocks noChangeArrowheads="1"/>
            </p:cNvSpPr>
            <p:nvPr/>
          </p:nvSpPr>
          <p:spPr bwMode="auto">
            <a:xfrm flipV="1">
              <a:off x="14287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5" name="椭圆 374"/>
            <p:cNvSpPr>
              <a:spLocks noChangeArrowheads="1"/>
            </p:cNvSpPr>
            <p:nvPr/>
          </p:nvSpPr>
          <p:spPr bwMode="auto">
            <a:xfrm flipV="1">
              <a:off x="1695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6" name="椭圆 375"/>
            <p:cNvSpPr>
              <a:spLocks noChangeArrowheads="1"/>
            </p:cNvSpPr>
            <p:nvPr/>
          </p:nvSpPr>
          <p:spPr bwMode="auto">
            <a:xfrm flipV="1">
              <a:off x="18891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7" name="椭圆 376"/>
            <p:cNvSpPr>
              <a:spLocks noChangeArrowheads="1"/>
            </p:cNvSpPr>
            <p:nvPr/>
          </p:nvSpPr>
          <p:spPr bwMode="auto">
            <a:xfrm flipV="1">
              <a:off x="20796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78" name="直接连接符 377"/>
            <p:cNvCxnSpPr/>
            <p:nvPr/>
          </p:nvCxnSpPr>
          <p:spPr bwMode="auto">
            <a:xfrm rot="5400000" flipH="1" flipV="1">
              <a:off x="514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 bwMode="auto">
            <a:xfrm>
              <a:off x="495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 bwMode="auto">
            <a:xfrm rot="5400000">
              <a:off x="533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 bwMode="auto">
            <a:xfrm rot="16200000" flipV="1">
              <a:off x="457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 bwMode="auto">
            <a:xfrm>
              <a:off x="495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 bwMode="auto">
            <a:xfrm rot="5400000" flipH="1" flipV="1">
              <a:off x="514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/>
            <p:cNvCxnSpPr/>
            <p:nvPr/>
          </p:nvCxnSpPr>
          <p:spPr bwMode="auto">
            <a:xfrm flipV="1">
              <a:off x="658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/>
            <p:cNvCxnSpPr/>
            <p:nvPr/>
          </p:nvCxnSpPr>
          <p:spPr bwMode="auto">
            <a:xfrm flipV="1">
              <a:off x="636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 bwMode="auto">
            <a:xfrm rot="5400000" flipH="1" flipV="1">
              <a:off x="8572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 bwMode="auto">
            <a:xfrm>
              <a:off x="8382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 bwMode="auto">
            <a:xfrm rot="5400000">
              <a:off x="8763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 bwMode="auto">
            <a:xfrm rot="16200000" flipV="1">
              <a:off x="800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 bwMode="auto">
            <a:xfrm>
              <a:off x="8382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 bwMode="auto">
            <a:xfrm rot="5400000" flipH="1" flipV="1">
              <a:off x="8572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/>
            <p:nvPr/>
          </p:nvCxnSpPr>
          <p:spPr bwMode="auto">
            <a:xfrm flipV="1">
              <a:off x="10017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/>
            <p:cNvCxnSpPr/>
            <p:nvPr/>
          </p:nvCxnSpPr>
          <p:spPr bwMode="auto">
            <a:xfrm flipV="1">
              <a:off x="9794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 bwMode="auto">
            <a:xfrm rot="5400000" flipH="1" flipV="1">
              <a:off x="11239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 bwMode="auto">
            <a:xfrm>
              <a:off x="11049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 bwMode="auto">
            <a:xfrm rot="5400000">
              <a:off x="11430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 bwMode="auto">
            <a:xfrm rot="16200000" flipV="1">
              <a:off x="10668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 bwMode="auto">
            <a:xfrm>
              <a:off x="11049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 bwMode="auto">
            <a:xfrm rot="5400000" flipH="1" flipV="1">
              <a:off x="11239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399"/>
            <p:cNvCxnSpPr/>
            <p:nvPr/>
          </p:nvCxnSpPr>
          <p:spPr bwMode="auto">
            <a:xfrm flipV="1">
              <a:off x="12684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400"/>
            <p:cNvCxnSpPr/>
            <p:nvPr/>
          </p:nvCxnSpPr>
          <p:spPr bwMode="auto">
            <a:xfrm flipV="1">
              <a:off x="12461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 bwMode="auto">
            <a:xfrm rot="5400000" flipH="1" flipV="1">
              <a:off x="1390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 bwMode="auto">
            <a:xfrm>
              <a:off x="1371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 bwMode="auto">
            <a:xfrm rot="5400000">
              <a:off x="1409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 bwMode="auto">
            <a:xfrm rot="16200000" flipV="1">
              <a:off x="1333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 bwMode="auto">
            <a:xfrm>
              <a:off x="1371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 bwMode="auto">
            <a:xfrm rot="5400000" flipH="1" flipV="1">
              <a:off x="1390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箭头连接符 407"/>
            <p:cNvCxnSpPr/>
            <p:nvPr/>
          </p:nvCxnSpPr>
          <p:spPr bwMode="auto">
            <a:xfrm flipV="1">
              <a:off x="1535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箭头连接符 408"/>
            <p:cNvCxnSpPr/>
            <p:nvPr/>
          </p:nvCxnSpPr>
          <p:spPr bwMode="auto">
            <a:xfrm flipV="1">
              <a:off x="1512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 bwMode="auto">
            <a:xfrm rot="5400000" flipH="1" flipV="1">
              <a:off x="1657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 bwMode="auto">
            <a:xfrm>
              <a:off x="1638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 bwMode="auto">
            <a:xfrm rot="5400000">
              <a:off x="1676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 bwMode="auto">
            <a:xfrm rot="16200000" flipV="1">
              <a:off x="1600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 bwMode="auto">
            <a:xfrm>
              <a:off x="1638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 bwMode="auto">
            <a:xfrm rot="5400000" flipH="1" flipV="1">
              <a:off x="1657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箭头连接符 415"/>
            <p:cNvCxnSpPr/>
            <p:nvPr/>
          </p:nvCxnSpPr>
          <p:spPr bwMode="auto">
            <a:xfrm flipV="1">
              <a:off x="1801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/>
            <p:nvPr/>
          </p:nvCxnSpPr>
          <p:spPr bwMode="auto">
            <a:xfrm flipV="1">
              <a:off x="1779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 bwMode="auto">
            <a:xfrm rot="5400000" flipH="1" flipV="1">
              <a:off x="2038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 bwMode="auto">
            <a:xfrm>
              <a:off x="2019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 bwMode="auto">
            <a:xfrm rot="5400000">
              <a:off x="2057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 bwMode="auto">
            <a:xfrm rot="16200000" flipV="1">
              <a:off x="1981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 bwMode="auto">
            <a:xfrm>
              <a:off x="2019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 bwMode="auto">
            <a:xfrm rot="5400000" flipH="1" flipV="1">
              <a:off x="2038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423"/>
            <p:cNvCxnSpPr/>
            <p:nvPr/>
          </p:nvCxnSpPr>
          <p:spPr bwMode="auto">
            <a:xfrm flipV="1">
              <a:off x="2182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424"/>
            <p:cNvCxnSpPr/>
            <p:nvPr/>
          </p:nvCxnSpPr>
          <p:spPr bwMode="auto">
            <a:xfrm flipV="1">
              <a:off x="2160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 bwMode="auto">
            <a:xfrm rot="5400000" flipH="1" flipV="1">
              <a:off x="23050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 bwMode="auto">
            <a:xfrm>
              <a:off x="22860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 bwMode="auto">
            <a:xfrm rot="5400000">
              <a:off x="2324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 bwMode="auto">
            <a:xfrm rot="16200000" flipV="1">
              <a:off x="22479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 bwMode="auto">
            <a:xfrm>
              <a:off x="22860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 bwMode="auto">
            <a:xfrm rot="5400000" flipH="1" flipV="1">
              <a:off x="23050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/>
            <p:cNvCxnSpPr/>
            <p:nvPr/>
          </p:nvCxnSpPr>
          <p:spPr bwMode="auto">
            <a:xfrm flipV="1">
              <a:off x="24495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箭头连接符 432"/>
            <p:cNvCxnSpPr/>
            <p:nvPr/>
          </p:nvCxnSpPr>
          <p:spPr bwMode="auto">
            <a:xfrm flipV="1">
              <a:off x="24272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4" name="Object 8"/>
          <p:cNvGraphicFramePr>
            <a:graphicFrameLocks noChangeAspect="1"/>
          </p:cNvGraphicFramePr>
          <p:nvPr/>
        </p:nvGraphicFramePr>
        <p:xfrm>
          <a:off x="1331550" y="3476498"/>
          <a:ext cx="1202657" cy="18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Visio" r:id="rId1" imgW="977900" imgH="1397000" progId="Visio.Drawing.11">
                  <p:embed/>
                </p:oleObj>
              </mc:Choice>
              <mc:Fallback>
                <p:oleObj name="Visio" r:id="rId1" imgW="977900" imgH="13970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3476498"/>
                        <a:ext cx="1202657" cy="182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" name="TextBox 536"/>
          <p:cNvSpPr txBox="1">
            <a:spLocks noChangeArrowheads="1"/>
          </p:cNvSpPr>
          <p:nvPr/>
        </p:nvSpPr>
        <p:spPr bwMode="auto">
          <a:xfrm>
            <a:off x="1160831" y="6115458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位选择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300893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317134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8" name="矩形 437"/>
          <p:cNvSpPr/>
          <p:nvPr/>
        </p:nvSpPr>
        <p:spPr>
          <a:xfrm>
            <a:off x="286732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33256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34780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6304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37828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39352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2561265" y="16607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2695409" y="15178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2695409" y="1222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2695409" y="9087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2561265" y="7621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2561265" y="10581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2561265" y="1363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2695409" y="18229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6" name="矩形 475"/>
          <p:cNvSpPr/>
          <p:nvPr/>
        </p:nvSpPr>
        <p:spPr>
          <a:xfrm>
            <a:off x="445159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461400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8" name="矩形 477"/>
          <p:cNvSpPr/>
          <p:nvPr/>
        </p:nvSpPr>
        <p:spPr>
          <a:xfrm>
            <a:off x="430998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9" name="矩形 478"/>
          <p:cNvSpPr/>
          <p:nvPr/>
        </p:nvSpPr>
        <p:spPr>
          <a:xfrm>
            <a:off x="476830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492070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1" name="矩形 480"/>
          <p:cNvSpPr/>
          <p:nvPr/>
        </p:nvSpPr>
        <p:spPr>
          <a:xfrm>
            <a:off x="507310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2" name="矩形 481"/>
          <p:cNvSpPr/>
          <p:nvPr/>
        </p:nvSpPr>
        <p:spPr>
          <a:xfrm>
            <a:off x="522550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3" name="矩形 482"/>
          <p:cNvSpPr/>
          <p:nvPr/>
        </p:nvSpPr>
        <p:spPr>
          <a:xfrm>
            <a:off x="537790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4" name="矩形 483"/>
          <p:cNvSpPr/>
          <p:nvPr/>
        </p:nvSpPr>
        <p:spPr>
          <a:xfrm>
            <a:off x="590479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5" name="矩形 484"/>
          <p:cNvSpPr/>
          <p:nvPr/>
        </p:nvSpPr>
        <p:spPr>
          <a:xfrm>
            <a:off x="60672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6" name="矩形 485"/>
          <p:cNvSpPr/>
          <p:nvPr/>
        </p:nvSpPr>
        <p:spPr>
          <a:xfrm>
            <a:off x="576318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7" name="矩形 486"/>
          <p:cNvSpPr/>
          <p:nvPr/>
        </p:nvSpPr>
        <p:spPr>
          <a:xfrm>
            <a:off x="622150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637390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9" name="矩形 488"/>
          <p:cNvSpPr/>
          <p:nvPr/>
        </p:nvSpPr>
        <p:spPr>
          <a:xfrm>
            <a:off x="652630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0" name="矩形 489"/>
          <p:cNvSpPr/>
          <p:nvPr/>
        </p:nvSpPr>
        <p:spPr>
          <a:xfrm>
            <a:off x="667870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1" name="矩形 490"/>
          <p:cNvSpPr/>
          <p:nvPr/>
        </p:nvSpPr>
        <p:spPr>
          <a:xfrm>
            <a:off x="683110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2" name="矩形 491"/>
          <p:cNvSpPr/>
          <p:nvPr/>
        </p:nvSpPr>
        <p:spPr>
          <a:xfrm>
            <a:off x="734745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3" name="矩形 492"/>
          <p:cNvSpPr/>
          <p:nvPr/>
        </p:nvSpPr>
        <p:spPr>
          <a:xfrm>
            <a:off x="750986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4" name="矩形 493"/>
          <p:cNvSpPr/>
          <p:nvPr/>
        </p:nvSpPr>
        <p:spPr>
          <a:xfrm>
            <a:off x="720584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5" name="矩形 494"/>
          <p:cNvSpPr/>
          <p:nvPr/>
        </p:nvSpPr>
        <p:spPr>
          <a:xfrm>
            <a:off x="76641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6" name="矩形 495"/>
          <p:cNvSpPr/>
          <p:nvPr/>
        </p:nvSpPr>
        <p:spPr>
          <a:xfrm>
            <a:off x="78165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79689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81213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82737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3" name="文本框 452"/>
          <p:cNvSpPr txBox="1"/>
          <p:nvPr/>
        </p:nvSpPr>
        <p:spPr bwMode="auto">
          <a:xfrm>
            <a:off x="7050601" y="116632"/>
            <a:ext cx="1512200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r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LED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接口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54" name="灯片编号占位符 18"/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矩形 707"/>
          <p:cNvSpPr/>
          <p:nvPr/>
        </p:nvSpPr>
        <p:spPr bwMode="auto">
          <a:xfrm>
            <a:off x="29527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09" name="直接连接符 708"/>
          <p:cNvCxnSpPr/>
          <p:nvPr/>
        </p:nvCxnSpPr>
        <p:spPr bwMode="auto">
          <a:xfrm>
            <a:off x="33988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0" name="直接连接符 709"/>
          <p:cNvCxnSpPr/>
          <p:nvPr/>
        </p:nvCxnSpPr>
        <p:spPr bwMode="auto">
          <a:xfrm rot="5400000">
            <a:off x="3206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1" name="直接连接符 710"/>
          <p:cNvCxnSpPr/>
          <p:nvPr/>
        </p:nvCxnSpPr>
        <p:spPr bwMode="auto">
          <a:xfrm rot="5400000">
            <a:off x="36639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2" name="直接连接符 711"/>
          <p:cNvCxnSpPr/>
          <p:nvPr/>
        </p:nvCxnSpPr>
        <p:spPr bwMode="auto">
          <a:xfrm>
            <a:off x="33988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3" name="直接连接符 712"/>
          <p:cNvCxnSpPr/>
          <p:nvPr/>
        </p:nvCxnSpPr>
        <p:spPr bwMode="auto">
          <a:xfrm rot="5400000">
            <a:off x="36639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4" name="直接连接符 713"/>
          <p:cNvCxnSpPr/>
          <p:nvPr/>
        </p:nvCxnSpPr>
        <p:spPr bwMode="auto">
          <a:xfrm rot="5400000">
            <a:off x="3206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5" name="直接连接符 714"/>
          <p:cNvCxnSpPr/>
          <p:nvPr/>
        </p:nvCxnSpPr>
        <p:spPr bwMode="auto">
          <a:xfrm>
            <a:off x="33988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16" name="椭圆 715"/>
          <p:cNvSpPr/>
          <p:nvPr/>
        </p:nvSpPr>
        <p:spPr bwMode="auto">
          <a:xfrm>
            <a:off x="39433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7" name="直接连接符 716"/>
          <p:cNvCxnSpPr/>
          <p:nvPr/>
        </p:nvCxnSpPr>
        <p:spPr bwMode="auto">
          <a:xfrm rot="5400000" flipH="1" flipV="1">
            <a:off x="276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8" name="直接连接符 717"/>
          <p:cNvCxnSpPr/>
          <p:nvPr/>
        </p:nvCxnSpPr>
        <p:spPr bwMode="auto">
          <a:xfrm rot="5400000" flipH="1" flipV="1">
            <a:off x="291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9" name="直接连接符 718"/>
          <p:cNvCxnSpPr/>
          <p:nvPr/>
        </p:nvCxnSpPr>
        <p:spPr bwMode="auto">
          <a:xfrm rot="5400000" flipH="1" flipV="1">
            <a:off x="3067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0" name="直接连接符 719"/>
          <p:cNvCxnSpPr/>
          <p:nvPr/>
        </p:nvCxnSpPr>
        <p:spPr bwMode="auto">
          <a:xfrm rot="5400000" flipH="1" flipV="1">
            <a:off x="3219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1" name="直接连接符 720"/>
          <p:cNvCxnSpPr/>
          <p:nvPr/>
        </p:nvCxnSpPr>
        <p:spPr bwMode="auto">
          <a:xfrm rot="5400000" flipH="1" flipV="1">
            <a:off x="3371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2" name="直接连接符 721"/>
          <p:cNvCxnSpPr/>
          <p:nvPr/>
        </p:nvCxnSpPr>
        <p:spPr bwMode="auto">
          <a:xfrm rot="5400000" flipH="1" flipV="1">
            <a:off x="3524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3" name="直接连接符 722"/>
          <p:cNvCxnSpPr/>
          <p:nvPr/>
        </p:nvCxnSpPr>
        <p:spPr bwMode="auto">
          <a:xfrm rot="5400000" flipH="1" flipV="1">
            <a:off x="3676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4" name="直接连接符 723"/>
          <p:cNvCxnSpPr/>
          <p:nvPr/>
        </p:nvCxnSpPr>
        <p:spPr bwMode="auto">
          <a:xfrm rot="5400000" flipH="1" flipV="1">
            <a:off x="3829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25" name="TextBox 43"/>
          <p:cNvSpPr txBox="1">
            <a:spLocks noChangeArrowheads="1"/>
          </p:cNvSpPr>
          <p:nvPr/>
        </p:nvSpPr>
        <p:spPr bwMode="auto">
          <a:xfrm>
            <a:off x="280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6" name="TextBox 44"/>
          <p:cNvSpPr txBox="1">
            <a:spLocks noChangeArrowheads="1"/>
          </p:cNvSpPr>
          <p:nvPr/>
        </p:nvSpPr>
        <p:spPr bwMode="auto">
          <a:xfrm>
            <a:off x="2952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" name="TextBox 45"/>
          <p:cNvSpPr txBox="1">
            <a:spLocks noChangeArrowheads="1"/>
          </p:cNvSpPr>
          <p:nvPr/>
        </p:nvSpPr>
        <p:spPr bwMode="auto">
          <a:xfrm>
            <a:off x="3105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TextBox 46"/>
          <p:cNvSpPr txBox="1">
            <a:spLocks noChangeArrowheads="1"/>
          </p:cNvSpPr>
          <p:nvPr/>
        </p:nvSpPr>
        <p:spPr bwMode="auto">
          <a:xfrm>
            <a:off x="3257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TextBox 47"/>
          <p:cNvSpPr txBox="1">
            <a:spLocks noChangeArrowheads="1"/>
          </p:cNvSpPr>
          <p:nvPr/>
        </p:nvSpPr>
        <p:spPr bwMode="auto">
          <a:xfrm>
            <a:off x="3409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TextBox 48"/>
          <p:cNvSpPr txBox="1">
            <a:spLocks noChangeArrowheads="1"/>
          </p:cNvSpPr>
          <p:nvPr/>
        </p:nvSpPr>
        <p:spPr bwMode="auto">
          <a:xfrm>
            <a:off x="3562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1" name="TextBox 49"/>
          <p:cNvSpPr txBox="1">
            <a:spLocks noChangeArrowheads="1"/>
          </p:cNvSpPr>
          <p:nvPr/>
        </p:nvSpPr>
        <p:spPr bwMode="auto">
          <a:xfrm>
            <a:off x="3714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2" name="TextBox 50"/>
          <p:cNvSpPr txBox="1">
            <a:spLocks noChangeArrowheads="1"/>
          </p:cNvSpPr>
          <p:nvPr/>
        </p:nvSpPr>
        <p:spPr bwMode="auto">
          <a:xfrm>
            <a:off x="38671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3" name="直接连接符 732"/>
          <p:cNvCxnSpPr/>
          <p:nvPr/>
        </p:nvCxnSpPr>
        <p:spPr bwMode="auto">
          <a:xfrm rot="5400000" flipH="1" flipV="1">
            <a:off x="31432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4" name="直接连接符 733"/>
          <p:cNvCxnSpPr/>
          <p:nvPr/>
        </p:nvCxnSpPr>
        <p:spPr bwMode="auto">
          <a:xfrm rot="5400000" flipH="1" flipV="1">
            <a:off x="36385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5" name="直接连接符 734"/>
          <p:cNvCxnSpPr/>
          <p:nvPr/>
        </p:nvCxnSpPr>
        <p:spPr bwMode="auto">
          <a:xfrm rot="10800000">
            <a:off x="34099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6" name="椭圆 735"/>
          <p:cNvSpPr>
            <a:spLocks noChangeArrowheads="1"/>
          </p:cNvSpPr>
          <p:nvPr/>
        </p:nvSpPr>
        <p:spPr bwMode="auto">
          <a:xfrm flipV="1">
            <a:off x="33734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8" name="矩形 737"/>
          <p:cNvSpPr/>
          <p:nvPr/>
        </p:nvSpPr>
        <p:spPr bwMode="auto">
          <a:xfrm>
            <a:off x="44005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39" name="直接连接符 738"/>
          <p:cNvCxnSpPr/>
          <p:nvPr/>
        </p:nvCxnSpPr>
        <p:spPr bwMode="auto">
          <a:xfrm>
            <a:off x="48466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0" name="直接连接符 739"/>
          <p:cNvCxnSpPr/>
          <p:nvPr/>
        </p:nvCxnSpPr>
        <p:spPr bwMode="auto">
          <a:xfrm rot="5400000">
            <a:off x="4654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 rot="5400000">
            <a:off x="5111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2" name="直接连接符 741"/>
          <p:cNvCxnSpPr/>
          <p:nvPr/>
        </p:nvCxnSpPr>
        <p:spPr bwMode="auto">
          <a:xfrm>
            <a:off x="48466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3" name="直接连接符 742"/>
          <p:cNvCxnSpPr/>
          <p:nvPr/>
        </p:nvCxnSpPr>
        <p:spPr bwMode="auto">
          <a:xfrm rot="5400000">
            <a:off x="5111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4" name="直接连接符 743"/>
          <p:cNvCxnSpPr/>
          <p:nvPr/>
        </p:nvCxnSpPr>
        <p:spPr bwMode="auto">
          <a:xfrm rot="5400000">
            <a:off x="4654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5" name="直接连接符 744"/>
          <p:cNvCxnSpPr/>
          <p:nvPr/>
        </p:nvCxnSpPr>
        <p:spPr bwMode="auto">
          <a:xfrm>
            <a:off x="48466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46" name="椭圆 745"/>
          <p:cNvSpPr/>
          <p:nvPr/>
        </p:nvSpPr>
        <p:spPr bwMode="auto">
          <a:xfrm>
            <a:off x="53911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47" name="直接连接符 746"/>
          <p:cNvCxnSpPr/>
          <p:nvPr/>
        </p:nvCxnSpPr>
        <p:spPr bwMode="auto">
          <a:xfrm rot="5400000" flipH="1" flipV="1">
            <a:off x="421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8" name="直接连接符 747"/>
          <p:cNvCxnSpPr/>
          <p:nvPr/>
        </p:nvCxnSpPr>
        <p:spPr bwMode="auto">
          <a:xfrm rot="5400000" flipH="1" flipV="1">
            <a:off x="436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9" name="直接连接符 748"/>
          <p:cNvCxnSpPr/>
          <p:nvPr/>
        </p:nvCxnSpPr>
        <p:spPr bwMode="auto">
          <a:xfrm rot="5400000" flipH="1" flipV="1">
            <a:off x="4514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0" name="直接连接符 749"/>
          <p:cNvCxnSpPr/>
          <p:nvPr/>
        </p:nvCxnSpPr>
        <p:spPr bwMode="auto">
          <a:xfrm rot="5400000" flipH="1" flipV="1">
            <a:off x="4667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1" name="直接连接符 750"/>
          <p:cNvCxnSpPr/>
          <p:nvPr/>
        </p:nvCxnSpPr>
        <p:spPr bwMode="auto">
          <a:xfrm rot="5400000" flipH="1" flipV="1">
            <a:off x="4819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2" name="直接连接符 751"/>
          <p:cNvCxnSpPr/>
          <p:nvPr/>
        </p:nvCxnSpPr>
        <p:spPr bwMode="auto">
          <a:xfrm rot="5400000" flipH="1" flipV="1">
            <a:off x="4972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3" name="直接连接符 752"/>
          <p:cNvCxnSpPr/>
          <p:nvPr/>
        </p:nvCxnSpPr>
        <p:spPr bwMode="auto">
          <a:xfrm rot="5400000" flipH="1" flipV="1">
            <a:off x="5124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4" name="直接连接符 753"/>
          <p:cNvCxnSpPr/>
          <p:nvPr/>
        </p:nvCxnSpPr>
        <p:spPr bwMode="auto">
          <a:xfrm rot="5400000" flipH="1" flipV="1">
            <a:off x="5276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55" name="TextBox 109"/>
          <p:cNvSpPr txBox="1">
            <a:spLocks noChangeArrowheads="1"/>
          </p:cNvSpPr>
          <p:nvPr/>
        </p:nvSpPr>
        <p:spPr bwMode="auto">
          <a:xfrm>
            <a:off x="424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6" name="TextBox 110"/>
          <p:cNvSpPr txBox="1">
            <a:spLocks noChangeArrowheads="1"/>
          </p:cNvSpPr>
          <p:nvPr/>
        </p:nvSpPr>
        <p:spPr bwMode="auto">
          <a:xfrm>
            <a:off x="4400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" name="TextBox 111"/>
          <p:cNvSpPr txBox="1">
            <a:spLocks noChangeArrowheads="1"/>
          </p:cNvSpPr>
          <p:nvPr/>
        </p:nvSpPr>
        <p:spPr bwMode="auto">
          <a:xfrm>
            <a:off x="4552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8" name="TextBox 112"/>
          <p:cNvSpPr txBox="1">
            <a:spLocks noChangeArrowheads="1"/>
          </p:cNvSpPr>
          <p:nvPr/>
        </p:nvSpPr>
        <p:spPr bwMode="auto">
          <a:xfrm>
            <a:off x="4705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TextBox 113"/>
          <p:cNvSpPr txBox="1">
            <a:spLocks noChangeArrowheads="1"/>
          </p:cNvSpPr>
          <p:nvPr/>
        </p:nvSpPr>
        <p:spPr bwMode="auto">
          <a:xfrm>
            <a:off x="4857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0" name="TextBox 114"/>
          <p:cNvSpPr txBox="1">
            <a:spLocks noChangeArrowheads="1"/>
          </p:cNvSpPr>
          <p:nvPr/>
        </p:nvSpPr>
        <p:spPr bwMode="auto">
          <a:xfrm>
            <a:off x="5010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1" name="TextBox 115"/>
          <p:cNvSpPr txBox="1">
            <a:spLocks noChangeArrowheads="1"/>
          </p:cNvSpPr>
          <p:nvPr/>
        </p:nvSpPr>
        <p:spPr bwMode="auto">
          <a:xfrm>
            <a:off x="5162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2" name="TextBox 116"/>
          <p:cNvSpPr txBox="1">
            <a:spLocks noChangeArrowheads="1"/>
          </p:cNvSpPr>
          <p:nvPr/>
        </p:nvSpPr>
        <p:spPr bwMode="auto">
          <a:xfrm>
            <a:off x="53149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3" name="直接连接符 762"/>
          <p:cNvCxnSpPr/>
          <p:nvPr/>
        </p:nvCxnSpPr>
        <p:spPr bwMode="auto">
          <a:xfrm rot="5400000" flipH="1" flipV="1">
            <a:off x="45910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 flipH="1" flipV="1">
            <a:off x="50863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5" name="直接连接符 764"/>
          <p:cNvCxnSpPr/>
          <p:nvPr/>
        </p:nvCxnSpPr>
        <p:spPr bwMode="auto">
          <a:xfrm rot="10800000">
            <a:off x="48577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66" name="椭圆 765"/>
          <p:cNvSpPr>
            <a:spLocks noChangeArrowheads="1"/>
          </p:cNvSpPr>
          <p:nvPr/>
        </p:nvSpPr>
        <p:spPr bwMode="auto">
          <a:xfrm flipV="1">
            <a:off x="48212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8" name="矩形 767"/>
          <p:cNvSpPr/>
          <p:nvPr/>
        </p:nvSpPr>
        <p:spPr bwMode="auto">
          <a:xfrm>
            <a:off x="58483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69" name="直接连接符 768"/>
          <p:cNvCxnSpPr/>
          <p:nvPr/>
        </p:nvCxnSpPr>
        <p:spPr bwMode="auto">
          <a:xfrm>
            <a:off x="62944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70" name="直接连接符 769"/>
          <p:cNvCxnSpPr/>
          <p:nvPr/>
        </p:nvCxnSpPr>
        <p:spPr bwMode="auto">
          <a:xfrm rot="5400000">
            <a:off x="6102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1" name="直接连接符 770"/>
          <p:cNvCxnSpPr/>
          <p:nvPr/>
        </p:nvCxnSpPr>
        <p:spPr bwMode="auto">
          <a:xfrm rot="5400000">
            <a:off x="6559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72" name="直接连接符 771"/>
          <p:cNvCxnSpPr/>
          <p:nvPr/>
        </p:nvCxnSpPr>
        <p:spPr bwMode="auto">
          <a:xfrm>
            <a:off x="62944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73" name="直接连接符 772"/>
          <p:cNvCxnSpPr/>
          <p:nvPr/>
        </p:nvCxnSpPr>
        <p:spPr bwMode="auto">
          <a:xfrm rot="5400000">
            <a:off x="6559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74" name="直接连接符 773"/>
          <p:cNvCxnSpPr/>
          <p:nvPr/>
        </p:nvCxnSpPr>
        <p:spPr bwMode="auto">
          <a:xfrm rot="5400000">
            <a:off x="6102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5" name="直接连接符 774"/>
          <p:cNvCxnSpPr/>
          <p:nvPr/>
        </p:nvCxnSpPr>
        <p:spPr bwMode="auto">
          <a:xfrm>
            <a:off x="62944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776" name="椭圆 775"/>
          <p:cNvSpPr/>
          <p:nvPr/>
        </p:nvSpPr>
        <p:spPr bwMode="auto">
          <a:xfrm>
            <a:off x="68389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77" name="直接连接符 776"/>
          <p:cNvCxnSpPr/>
          <p:nvPr/>
        </p:nvCxnSpPr>
        <p:spPr bwMode="auto">
          <a:xfrm rot="5400000" flipH="1" flipV="1">
            <a:off x="5657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8" name="直接连接符 777"/>
          <p:cNvCxnSpPr/>
          <p:nvPr/>
        </p:nvCxnSpPr>
        <p:spPr bwMode="auto">
          <a:xfrm rot="5400000" flipH="1" flipV="1">
            <a:off x="5810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9" name="直接连接符 778"/>
          <p:cNvCxnSpPr/>
          <p:nvPr/>
        </p:nvCxnSpPr>
        <p:spPr bwMode="auto">
          <a:xfrm rot="5400000" flipH="1" flipV="1">
            <a:off x="5962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0" name="直接连接符 779"/>
          <p:cNvCxnSpPr/>
          <p:nvPr/>
        </p:nvCxnSpPr>
        <p:spPr bwMode="auto">
          <a:xfrm rot="5400000" flipH="1" flipV="1">
            <a:off x="6115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1" name="直接连接符 780"/>
          <p:cNvCxnSpPr/>
          <p:nvPr/>
        </p:nvCxnSpPr>
        <p:spPr bwMode="auto">
          <a:xfrm rot="5400000" flipH="1" flipV="1">
            <a:off x="6267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2" name="直接连接符 781"/>
          <p:cNvCxnSpPr/>
          <p:nvPr/>
        </p:nvCxnSpPr>
        <p:spPr bwMode="auto">
          <a:xfrm rot="5400000" flipH="1" flipV="1">
            <a:off x="6419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3" name="直接连接符 782"/>
          <p:cNvCxnSpPr/>
          <p:nvPr/>
        </p:nvCxnSpPr>
        <p:spPr bwMode="auto">
          <a:xfrm rot="5400000" flipH="1" flipV="1">
            <a:off x="657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4" name="直接连接符 783"/>
          <p:cNvCxnSpPr/>
          <p:nvPr/>
        </p:nvCxnSpPr>
        <p:spPr bwMode="auto">
          <a:xfrm rot="5400000" flipH="1" flipV="1">
            <a:off x="672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85" name="TextBox 139"/>
          <p:cNvSpPr txBox="1">
            <a:spLocks noChangeArrowheads="1"/>
          </p:cNvSpPr>
          <p:nvPr/>
        </p:nvSpPr>
        <p:spPr bwMode="auto">
          <a:xfrm>
            <a:off x="5695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6" name="TextBox 140"/>
          <p:cNvSpPr txBox="1">
            <a:spLocks noChangeArrowheads="1"/>
          </p:cNvSpPr>
          <p:nvPr/>
        </p:nvSpPr>
        <p:spPr bwMode="auto">
          <a:xfrm>
            <a:off x="5848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7" name="TextBox 141"/>
          <p:cNvSpPr txBox="1">
            <a:spLocks noChangeArrowheads="1"/>
          </p:cNvSpPr>
          <p:nvPr/>
        </p:nvSpPr>
        <p:spPr bwMode="auto">
          <a:xfrm>
            <a:off x="6000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" name="TextBox 142"/>
          <p:cNvSpPr txBox="1">
            <a:spLocks noChangeArrowheads="1"/>
          </p:cNvSpPr>
          <p:nvPr/>
        </p:nvSpPr>
        <p:spPr bwMode="auto">
          <a:xfrm>
            <a:off x="6153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9" name="TextBox 143"/>
          <p:cNvSpPr txBox="1">
            <a:spLocks noChangeArrowheads="1"/>
          </p:cNvSpPr>
          <p:nvPr/>
        </p:nvSpPr>
        <p:spPr bwMode="auto">
          <a:xfrm>
            <a:off x="6305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0" name="TextBox 144"/>
          <p:cNvSpPr txBox="1">
            <a:spLocks noChangeArrowheads="1"/>
          </p:cNvSpPr>
          <p:nvPr/>
        </p:nvSpPr>
        <p:spPr bwMode="auto">
          <a:xfrm>
            <a:off x="6457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TextBox 145"/>
          <p:cNvSpPr txBox="1">
            <a:spLocks noChangeArrowheads="1"/>
          </p:cNvSpPr>
          <p:nvPr/>
        </p:nvSpPr>
        <p:spPr bwMode="auto">
          <a:xfrm>
            <a:off x="661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2" name="TextBox 146"/>
          <p:cNvSpPr txBox="1">
            <a:spLocks noChangeArrowheads="1"/>
          </p:cNvSpPr>
          <p:nvPr/>
        </p:nvSpPr>
        <p:spPr bwMode="auto">
          <a:xfrm>
            <a:off x="67627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3" name="直接连接符 792"/>
          <p:cNvCxnSpPr/>
          <p:nvPr/>
        </p:nvCxnSpPr>
        <p:spPr bwMode="auto">
          <a:xfrm rot="5400000" flipH="1" flipV="1">
            <a:off x="60388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4" name="直接连接符 793"/>
          <p:cNvCxnSpPr/>
          <p:nvPr/>
        </p:nvCxnSpPr>
        <p:spPr bwMode="auto">
          <a:xfrm rot="5400000" flipH="1" flipV="1">
            <a:off x="65341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5" name="直接连接符 794"/>
          <p:cNvCxnSpPr/>
          <p:nvPr/>
        </p:nvCxnSpPr>
        <p:spPr bwMode="auto">
          <a:xfrm rot="10800000">
            <a:off x="63055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96" name="椭圆 795"/>
          <p:cNvSpPr>
            <a:spLocks noChangeArrowheads="1"/>
          </p:cNvSpPr>
          <p:nvPr/>
        </p:nvSpPr>
        <p:spPr bwMode="auto">
          <a:xfrm flipV="1">
            <a:off x="62690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8" name="矩形 797"/>
          <p:cNvSpPr/>
          <p:nvPr/>
        </p:nvSpPr>
        <p:spPr bwMode="auto">
          <a:xfrm>
            <a:off x="72961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99" name="直接连接符 798"/>
          <p:cNvCxnSpPr/>
          <p:nvPr/>
        </p:nvCxnSpPr>
        <p:spPr bwMode="auto">
          <a:xfrm>
            <a:off x="77422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0" name="直接连接符 799"/>
          <p:cNvCxnSpPr/>
          <p:nvPr/>
        </p:nvCxnSpPr>
        <p:spPr bwMode="auto">
          <a:xfrm rot="5400000">
            <a:off x="75501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1" name="直接连接符 800"/>
          <p:cNvCxnSpPr/>
          <p:nvPr/>
        </p:nvCxnSpPr>
        <p:spPr bwMode="auto">
          <a:xfrm rot="5400000">
            <a:off x="8007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2" name="直接连接符 801"/>
          <p:cNvCxnSpPr/>
          <p:nvPr/>
        </p:nvCxnSpPr>
        <p:spPr bwMode="auto">
          <a:xfrm>
            <a:off x="77422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3" name="直接连接符 802"/>
          <p:cNvCxnSpPr/>
          <p:nvPr/>
        </p:nvCxnSpPr>
        <p:spPr bwMode="auto">
          <a:xfrm rot="5400000">
            <a:off x="8007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4" name="直接连接符 803"/>
          <p:cNvCxnSpPr/>
          <p:nvPr/>
        </p:nvCxnSpPr>
        <p:spPr bwMode="auto">
          <a:xfrm rot="5400000">
            <a:off x="75501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5" name="直接连接符 804"/>
          <p:cNvCxnSpPr/>
          <p:nvPr/>
        </p:nvCxnSpPr>
        <p:spPr bwMode="auto">
          <a:xfrm>
            <a:off x="77422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806" name="椭圆 805"/>
          <p:cNvSpPr/>
          <p:nvPr/>
        </p:nvSpPr>
        <p:spPr bwMode="auto">
          <a:xfrm>
            <a:off x="82867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07" name="直接连接符 806"/>
          <p:cNvCxnSpPr/>
          <p:nvPr/>
        </p:nvCxnSpPr>
        <p:spPr bwMode="auto">
          <a:xfrm rot="5400000" flipH="1" flipV="1">
            <a:off x="7105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8" name="直接连接符 807"/>
          <p:cNvCxnSpPr/>
          <p:nvPr/>
        </p:nvCxnSpPr>
        <p:spPr bwMode="auto">
          <a:xfrm rot="5400000" flipH="1" flipV="1">
            <a:off x="7258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9" name="直接连接符 808"/>
          <p:cNvCxnSpPr/>
          <p:nvPr/>
        </p:nvCxnSpPr>
        <p:spPr bwMode="auto">
          <a:xfrm rot="5400000" flipH="1" flipV="1">
            <a:off x="7410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0" name="直接连接符 809"/>
          <p:cNvCxnSpPr/>
          <p:nvPr/>
        </p:nvCxnSpPr>
        <p:spPr bwMode="auto">
          <a:xfrm rot="5400000" flipH="1" flipV="1">
            <a:off x="7562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1" name="直接连接符 810"/>
          <p:cNvCxnSpPr/>
          <p:nvPr/>
        </p:nvCxnSpPr>
        <p:spPr bwMode="auto">
          <a:xfrm rot="5400000" flipH="1" flipV="1">
            <a:off x="7715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2" name="直接连接符 811"/>
          <p:cNvCxnSpPr/>
          <p:nvPr/>
        </p:nvCxnSpPr>
        <p:spPr bwMode="auto">
          <a:xfrm rot="5400000" flipH="1" flipV="1">
            <a:off x="7867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3" name="直接连接符 812"/>
          <p:cNvCxnSpPr/>
          <p:nvPr/>
        </p:nvCxnSpPr>
        <p:spPr bwMode="auto">
          <a:xfrm rot="5400000" flipH="1" flipV="1">
            <a:off x="802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4" name="直接连接符 813"/>
          <p:cNvCxnSpPr/>
          <p:nvPr/>
        </p:nvCxnSpPr>
        <p:spPr bwMode="auto">
          <a:xfrm rot="5400000" flipH="1" flipV="1">
            <a:off x="817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15" name="TextBox 169"/>
          <p:cNvSpPr txBox="1">
            <a:spLocks noChangeArrowheads="1"/>
          </p:cNvSpPr>
          <p:nvPr/>
        </p:nvSpPr>
        <p:spPr bwMode="auto">
          <a:xfrm>
            <a:off x="7143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6" name="TextBox 170"/>
          <p:cNvSpPr txBox="1">
            <a:spLocks noChangeArrowheads="1"/>
          </p:cNvSpPr>
          <p:nvPr/>
        </p:nvSpPr>
        <p:spPr bwMode="auto">
          <a:xfrm>
            <a:off x="7296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7" name="TextBox 171"/>
          <p:cNvSpPr txBox="1">
            <a:spLocks noChangeArrowheads="1"/>
          </p:cNvSpPr>
          <p:nvPr/>
        </p:nvSpPr>
        <p:spPr bwMode="auto">
          <a:xfrm>
            <a:off x="7448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8" name="TextBox 172"/>
          <p:cNvSpPr txBox="1">
            <a:spLocks noChangeArrowheads="1"/>
          </p:cNvSpPr>
          <p:nvPr/>
        </p:nvSpPr>
        <p:spPr bwMode="auto">
          <a:xfrm>
            <a:off x="7600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" name="TextBox 173"/>
          <p:cNvSpPr txBox="1">
            <a:spLocks noChangeArrowheads="1"/>
          </p:cNvSpPr>
          <p:nvPr/>
        </p:nvSpPr>
        <p:spPr bwMode="auto">
          <a:xfrm>
            <a:off x="7753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" name="TextBox 174"/>
          <p:cNvSpPr txBox="1">
            <a:spLocks noChangeArrowheads="1"/>
          </p:cNvSpPr>
          <p:nvPr/>
        </p:nvSpPr>
        <p:spPr bwMode="auto">
          <a:xfrm>
            <a:off x="7905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TextBox 175"/>
          <p:cNvSpPr txBox="1">
            <a:spLocks noChangeArrowheads="1"/>
          </p:cNvSpPr>
          <p:nvPr/>
        </p:nvSpPr>
        <p:spPr bwMode="auto">
          <a:xfrm>
            <a:off x="805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" name="TextBox 176"/>
          <p:cNvSpPr txBox="1">
            <a:spLocks noChangeArrowheads="1"/>
          </p:cNvSpPr>
          <p:nvPr/>
        </p:nvSpPr>
        <p:spPr bwMode="auto">
          <a:xfrm>
            <a:off x="82105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3" name="直接连接符 822"/>
          <p:cNvCxnSpPr/>
          <p:nvPr/>
        </p:nvCxnSpPr>
        <p:spPr bwMode="auto">
          <a:xfrm rot="5400000" flipH="1" flipV="1">
            <a:off x="74866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4" name="直接连接符 823"/>
          <p:cNvCxnSpPr/>
          <p:nvPr/>
        </p:nvCxnSpPr>
        <p:spPr bwMode="auto">
          <a:xfrm rot="5400000" flipH="1" flipV="1">
            <a:off x="79819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5" name="直接连接符 824"/>
          <p:cNvCxnSpPr/>
          <p:nvPr/>
        </p:nvCxnSpPr>
        <p:spPr bwMode="auto">
          <a:xfrm rot="10800000">
            <a:off x="77533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26" name="椭圆 825"/>
          <p:cNvSpPr>
            <a:spLocks noChangeArrowheads="1"/>
          </p:cNvSpPr>
          <p:nvPr/>
        </p:nvSpPr>
        <p:spPr bwMode="auto">
          <a:xfrm flipV="1">
            <a:off x="77168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27" name="组合 183"/>
          <p:cNvGrpSpPr/>
          <p:nvPr/>
        </p:nvGrpSpPr>
        <p:grpSpPr bwMode="auto">
          <a:xfrm>
            <a:off x="3181352" y="4595664"/>
            <a:ext cx="457200" cy="609600"/>
            <a:chOff x="2514600" y="2743200"/>
            <a:chExt cx="457200" cy="609600"/>
          </a:xfrm>
        </p:grpSpPr>
        <p:sp>
          <p:nvSpPr>
            <p:cNvPr id="828" name="等腰三角形 827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" name="椭圆 828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0" name="组合 184"/>
          <p:cNvGrpSpPr/>
          <p:nvPr/>
        </p:nvGrpSpPr>
        <p:grpSpPr bwMode="auto">
          <a:xfrm>
            <a:off x="4629152" y="4595664"/>
            <a:ext cx="457200" cy="609600"/>
            <a:chOff x="2514600" y="2743200"/>
            <a:chExt cx="457200" cy="609600"/>
          </a:xfrm>
        </p:grpSpPr>
        <p:sp>
          <p:nvSpPr>
            <p:cNvPr id="831" name="等腰三角形 830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" name="椭圆 831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" name="组合 187"/>
          <p:cNvGrpSpPr/>
          <p:nvPr/>
        </p:nvGrpSpPr>
        <p:grpSpPr bwMode="auto">
          <a:xfrm>
            <a:off x="6076952" y="4595664"/>
            <a:ext cx="457200" cy="609600"/>
            <a:chOff x="2514600" y="2743200"/>
            <a:chExt cx="457200" cy="609600"/>
          </a:xfrm>
        </p:grpSpPr>
        <p:sp>
          <p:nvSpPr>
            <p:cNvPr id="834" name="等腰三角形 833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5" name="椭圆 834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6" name="组合 190"/>
          <p:cNvGrpSpPr/>
          <p:nvPr/>
        </p:nvGrpSpPr>
        <p:grpSpPr bwMode="auto">
          <a:xfrm>
            <a:off x="7524752" y="4595664"/>
            <a:ext cx="457200" cy="609600"/>
            <a:chOff x="2514600" y="2743200"/>
            <a:chExt cx="457200" cy="609600"/>
          </a:xfrm>
        </p:grpSpPr>
        <p:sp>
          <p:nvSpPr>
            <p:cNvPr id="837" name="等腰三角形 836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8" name="椭圆 837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39" name="直接连接符 838"/>
          <p:cNvCxnSpPr/>
          <p:nvPr/>
        </p:nvCxnSpPr>
        <p:spPr>
          <a:xfrm rot="5400000">
            <a:off x="3257552" y="5357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0" name="直接连接符 839"/>
          <p:cNvCxnSpPr/>
          <p:nvPr/>
        </p:nvCxnSpPr>
        <p:spPr>
          <a:xfrm rot="10800000">
            <a:off x="1657352" y="5510064"/>
            <a:ext cx="1752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1" name="直接连接符 840"/>
          <p:cNvCxnSpPr/>
          <p:nvPr/>
        </p:nvCxnSpPr>
        <p:spPr>
          <a:xfrm rot="10800000">
            <a:off x="1657352" y="5662464"/>
            <a:ext cx="3200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2" name="直接连接符 841"/>
          <p:cNvCxnSpPr/>
          <p:nvPr/>
        </p:nvCxnSpPr>
        <p:spPr>
          <a:xfrm rot="10800000">
            <a:off x="1657352" y="5814864"/>
            <a:ext cx="4648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3" name="直接连接符 842"/>
          <p:cNvCxnSpPr/>
          <p:nvPr/>
        </p:nvCxnSpPr>
        <p:spPr>
          <a:xfrm rot="10800000">
            <a:off x="1657352" y="5967264"/>
            <a:ext cx="6096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4" name="直接连接符 843"/>
          <p:cNvCxnSpPr/>
          <p:nvPr/>
        </p:nvCxnSpPr>
        <p:spPr>
          <a:xfrm rot="5400000">
            <a:off x="4629152" y="54338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5" name="直接连接符 844"/>
          <p:cNvCxnSpPr/>
          <p:nvPr/>
        </p:nvCxnSpPr>
        <p:spPr>
          <a:xfrm rot="5400000">
            <a:off x="6000752" y="55100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6" name="直接连接符 845"/>
          <p:cNvCxnSpPr/>
          <p:nvPr/>
        </p:nvCxnSpPr>
        <p:spPr>
          <a:xfrm rot="5400000">
            <a:off x="7372352" y="55862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7" name="直接连接符 846"/>
          <p:cNvCxnSpPr/>
          <p:nvPr/>
        </p:nvCxnSpPr>
        <p:spPr>
          <a:xfrm rot="10800000">
            <a:off x="1657352" y="2004864"/>
            <a:ext cx="5715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8" name="直接连接符 847"/>
          <p:cNvCxnSpPr/>
          <p:nvPr/>
        </p:nvCxnSpPr>
        <p:spPr>
          <a:xfrm rot="5400000" flipH="1" flipV="1">
            <a:off x="71437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9" name="直接连接符 848"/>
          <p:cNvCxnSpPr/>
          <p:nvPr/>
        </p:nvCxnSpPr>
        <p:spPr>
          <a:xfrm rot="10800000">
            <a:off x="1657352" y="1852464"/>
            <a:ext cx="5867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0" name="直接连接符 849"/>
          <p:cNvCxnSpPr/>
          <p:nvPr/>
        </p:nvCxnSpPr>
        <p:spPr>
          <a:xfrm rot="10800000">
            <a:off x="1657352" y="1700064"/>
            <a:ext cx="6019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1" name="直接连接符 850"/>
          <p:cNvCxnSpPr/>
          <p:nvPr/>
        </p:nvCxnSpPr>
        <p:spPr>
          <a:xfrm rot="10800000">
            <a:off x="1657352" y="1547664"/>
            <a:ext cx="6172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2" name="直接连接符 851"/>
          <p:cNvCxnSpPr/>
          <p:nvPr/>
        </p:nvCxnSpPr>
        <p:spPr>
          <a:xfrm rot="10800000">
            <a:off x="1657352" y="1395264"/>
            <a:ext cx="6324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3" name="直接连接符 852"/>
          <p:cNvCxnSpPr/>
          <p:nvPr/>
        </p:nvCxnSpPr>
        <p:spPr>
          <a:xfrm rot="10800000">
            <a:off x="1657352" y="1242864"/>
            <a:ext cx="6477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4" name="直接连接符 853"/>
          <p:cNvCxnSpPr/>
          <p:nvPr/>
        </p:nvCxnSpPr>
        <p:spPr>
          <a:xfrm rot="10800000">
            <a:off x="1657352" y="1090464"/>
            <a:ext cx="6629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5" name="直接连接符 854"/>
          <p:cNvCxnSpPr/>
          <p:nvPr/>
        </p:nvCxnSpPr>
        <p:spPr>
          <a:xfrm rot="10800000">
            <a:off x="1657352" y="938064"/>
            <a:ext cx="6781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6" name="直接连接符 855"/>
          <p:cNvCxnSpPr/>
          <p:nvPr/>
        </p:nvCxnSpPr>
        <p:spPr>
          <a:xfrm rot="5400000" flipH="1" flipV="1">
            <a:off x="72199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7" name="直接连接符 856"/>
          <p:cNvCxnSpPr/>
          <p:nvPr/>
        </p:nvCxnSpPr>
        <p:spPr>
          <a:xfrm rot="5400000" flipH="1" flipV="1">
            <a:off x="72961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8" name="直接连接符 857"/>
          <p:cNvCxnSpPr/>
          <p:nvPr/>
        </p:nvCxnSpPr>
        <p:spPr>
          <a:xfrm rot="5400000" flipH="1" flipV="1">
            <a:off x="73723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9" name="直接连接符 858"/>
          <p:cNvCxnSpPr/>
          <p:nvPr/>
        </p:nvCxnSpPr>
        <p:spPr>
          <a:xfrm rot="5400000" flipH="1" flipV="1">
            <a:off x="74485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0" name="直接连接符 859"/>
          <p:cNvCxnSpPr/>
          <p:nvPr/>
        </p:nvCxnSpPr>
        <p:spPr>
          <a:xfrm rot="5400000" flipH="1" flipV="1">
            <a:off x="75247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1" name="直接连接符 860"/>
          <p:cNvCxnSpPr/>
          <p:nvPr/>
        </p:nvCxnSpPr>
        <p:spPr>
          <a:xfrm rot="5400000" flipH="1" flipV="1">
            <a:off x="76009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2" name="直接连接符 861"/>
          <p:cNvCxnSpPr/>
          <p:nvPr/>
        </p:nvCxnSpPr>
        <p:spPr>
          <a:xfrm rot="5400000" flipH="1" flipV="1">
            <a:off x="76771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3" name="直接连接符 862"/>
          <p:cNvCxnSpPr/>
          <p:nvPr/>
        </p:nvCxnSpPr>
        <p:spPr>
          <a:xfrm rot="5400000" flipH="1" flipV="1">
            <a:off x="56959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4" name="直接连接符 863"/>
          <p:cNvCxnSpPr/>
          <p:nvPr/>
        </p:nvCxnSpPr>
        <p:spPr>
          <a:xfrm rot="5400000" flipH="1" flipV="1">
            <a:off x="57721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5" name="直接连接符 864"/>
          <p:cNvCxnSpPr/>
          <p:nvPr/>
        </p:nvCxnSpPr>
        <p:spPr>
          <a:xfrm rot="5400000" flipH="1" flipV="1">
            <a:off x="58483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6" name="直接连接符 865"/>
          <p:cNvCxnSpPr/>
          <p:nvPr/>
        </p:nvCxnSpPr>
        <p:spPr>
          <a:xfrm rot="5400000" flipH="1" flipV="1">
            <a:off x="59245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7" name="直接连接符 866"/>
          <p:cNvCxnSpPr/>
          <p:nvPr/>
        </p:nvCxnSpPr>
        <p:spPr>
          <a:xfrm rot="5400000" flipH="1" flipV="1">
            <a:off x="60007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8" name="直接连接符 867"/>
          <p:cNvCxnSpPr/>
          <p:nvPr/>
        </p:nvCxnSpPr>
        <p:spPr>
          <a:xfrm rot="5400000" flipH="1" flipV="1">
            <a:off x="60769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9" name="直接连接符 868"/>
          <p:cNvCxnSpPr/>
          <p:nvPr/>
        </p:nvCxnSpPr>
        <p:spPr>
          <a:xfrm rot="5400000" flipH="1" flipV="1">
            <a:off x="61531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0" name="直接连接符 869"/>
          <p:cNvCxnSpPr/>
          <p:nvPr/>
        </p:nvCxnSpPr>
        <p:spPr>
          <a:xfrm rot="5400000" flipH="1" flipV="1">
            <a:off x="62293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1" name="直接连接符 870"/>
          <p:cNvCxnSpPr/>
          <p:nvPr/>
        </p:nvCxnSpPr>
        <p:spPr>
          <a:xfrm rot="5400000" flipH="1" flipV="1">
            <a:off x="42481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2" name="直接连接符 871"/>
          <p:cNvCxnSpPr/>
          <p:nvPr/>
        </p:nvCxnSpPr>
        <p:spPr>
          <a:xfrm rot="5400000" flipH="1" flipV="1">
            <a:off x="43243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3" name="直接连接符 872"/>
          <p:cNvCxnSpPr/>
          <p:nvPr/>
        </p:nvCxnSpPr>
        <p:spPr>
          <a:xfrm rot="5400000" flipH="1" flipV="1">
            <a:off x="44005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4" name="直接连接符 873"/>
          <p:cNvCxnSpPr/>
          <p:nvPr/>
        </p:nvCxnSpPr>
        <p:spPr>
          <a:xfrm rot="5400000" flipH="1" flipV="1">
            <a:off x="44767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5" name="直接连接符 874"/>
          <p:cNvCxnSpPr/>
          <p:nvPr/>
        </p:nvCxnSpPr>
        <p:spPr>
          <a:xfrm rot="5400000" flipH="1" flipV="1">
            <a:off x="45529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 rot="5400000" flipH="1" flipV="1">
            <a:off x="46291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7" name="直接连接符 876"/>
          <p:cNvCxnSpPr/>
          <p:nvPr/>
        </p:nvCxnSpPr>
        <p:spPr>
          <a:xfrm rot="5400000" flipH="1" flipV="1">
            <a:off x="47053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8" name="直接连接符 877"/>
          <p:cNvCxnSpPr/>
          <p:nvPr/>
        </p:nvCxnSpPr>
        <p:spPr>
          <a:xfrm rot="5400000" flipH="1" flipV="1">
            <a:off x="47815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 rot="5400000" flipH="1" flipV="1">
            <a:off x="28003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 rot="5400000" flipH="1" flipV="1">
            <a:off x="28765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 rot="5400000" flipH="1" flipV="1">
            <a:off x="29527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2" name="直接连接符 881"/>
          <p:cNvCxnSpPr/>
          <p:nvPr/>
        </p:nvCxnSpPr>
        <p:spPr>
          <a:xfrm rot="5400000" flipH="1" flipV="1">
            <a:off x="30289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3" name="直接连接符 882"/>
          <p:cNvCxnSpPr/>
          <p:nvPr/>
        </p:nvCxnSpPr>
        <p:spPr>
          <a:xfrm rot="5400000" flipH="1" flipV="1">
            <a:off x="31051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4" name="直接连接符 883"/>
          <p:cNvCxnSpPr/>
          <p:nvPr/>
        </p:nvCxnSpPr>
        <p:spPr>
          <a:xfrm rot="5400000" flipH="1" flipV="1">
            <a:off x="31813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5" name="直接连接符 884"/>
          <p:cNvCxnSpPr/>
          <p:nvPr/>
        </p:nvCxnSpPr>
        <p:spPr>
          <a:xfrm rot="5400000" flipH="1" flipV="1">
            <a:off x="32575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6" name="直接连接符 885"/>
          <p:cNvCxnSpPr/>
          <p:nvPr/>
        </p:nvCxnSpPr>
        <p:spPr>
          <a:xfrm rot="5400000" flipH="1" flipV="1">
            <a:off x="33337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87" name="组合 282"/>
          <p:cNvGrpSpPr/>
          <p:nvPr/>
        </p:nvGrpSpPr>
        <p:grpSpPr bwMode="auto">
          <a:xfrm>
            <a:off x="2990852" y="899964"/>
            <a:ext cx="1143000" cy="1141413"/>
            <a:chOff x="2705100" y="647699"/>
            <a:chExt cx="1143001" cy="1140620"/>
          </a:xfrm>
        </p:grpSpPr>
        <p:sp>
          <p:nvSpPr>
            <p:cNvPr id="888" name="椭圆 887"/>
            <p:cNvSpPr>
              <a:spLocks noChangeArrowheads="1"/>
            </p:cNvSpPr>
            <p:nvPr/>
          </p:nvSpPr>
          <p:spPr bwMode="auto">
            <a:xfrm flipV="1">
              <a:off x="2705100" y="1712172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89" name="椭圆 888"/>
            <p:cNvSpPr>
              <a:spLocks noChangeArrowheads="1"/>
            </p:cNvSpPr>
            <p:nvPr/>
          </p:nvSpPr>
          <p:spPr bwMode="auto">
            <a:xfrm flipV="1">
              <a:off x="2857500" y="1561464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0" name="椭圆 889"/>
            <p:cNvSpPr>
              <a:spLocks noChangeArrowheads="1"/>
            </p:cNvSpPr>
            <p:nvPr/>
          </p:nvSpPr>
          <p:spPr bwMode="auto">
            <a:xfrm flipV="1">
              <a:off x="3009900" y="1409170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1" name="椭圆 890"/>
            <p:cNvSpPr>
              <a:spLocks noChangeArrowheads="1"/>
            </p:cNvSpPr>
            <p:nvPr/>
          </p:nvSpPr>
          <p:spPr bwMode="auto">
            <a:xfrm flipV="1">
              <a:off x="3162300" y="1256875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2" name="椭圆 891"/>
            <p:cNvSpPr>
              <a:spLocks noChangeArrowheads="1"/>
            </p:cNvSpPr>
            <p:nvPr/>
          </p:nvSpPr>
          <p:spPr bwMode="auto">
            <a:xfrm flipV="1">
              <a:off x="3314701" y="1104581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3" name="椭圆 892"/>
            <p:cNvSpPr>
              <a:spLocks noChangeArrowheads="1"/>
            </p:cNvSpPr>
            <p:nvPr/>
          </p:nvSpPr>
          <p:spPr bwMode="auto">
            <a:xfrm flipV="1">
              <a:off x="3467101" y="952287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4" name="椭圆 893"/>
            <p:cNvSpPr>
              <a:spLocks noChangeArrowheads="1"/>
            </p:cNvSpPr>
            <p:nvPr/>
          </p:nvSpPr>
          <p:spPr bwMode="auto">
            <a:xfrm flipV="1">
              <a:off x="3619501" y="799993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5" name="椭圆 894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96" name="组合 283"/>
          <p:cNvGrpSpPr/>
          <p:nvPr/>
        </p:nvGrpSpPr>
        <p:grpSpPr bwMode="auto">
          <a:xfrm>
            <a:off x="4441827" y="901552"/>
            <a:ext cx="1143000" cy="1139825"/>
            <a:chOff x="2705100" y="647699"/>
            <a:chExt cx="1143001" cy="1140620"/>
          </a:xfrm>
        </p:grpSpPr>
        <p:sp>
          <p:nvSpPr>
            <p:cNvPr id="897" name="椭圆 896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8" name="椭圆 897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9" name="椭圆 898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0" name="椭圆 899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1" name="椭圆 900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2" name="椭圆 901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3" name="椭圆 902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4" name="椭圆 903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05" name="组合 292"/>
          <p:cNvGrpSpPr/>
          <p:nvPr/>
        </p:nvGrpSpPr>
        <p:grpSpPr bwMode="auto">
          <a:xfrm>
            <a:off x="5889627" y="901552"/>
            <a:ext cx="1143000" cy="1139825"/>
            <a:chOff x="2705100" y="647699"/>
            <a:chExt cx="1143001" cy="1140620"/>
          </a:xfrm>
        </p:grpSpPr>
        <p:sp>
          <p:nvSpPr>
            <p:cNvPr id="906" name="椭圆 905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7" name="椭圆 906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8" name="椭圆 907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9" name="椭圆 908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0" name="椭圆 909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1" name="椭圆 910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2" name="椭圆 911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3" name="椭圆 912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14" name="TextBox 301"/>
          <p:cNvSpPr txBox="1">
            <a:spLocks noChangeArrowheads="1"/>
          </p:cNvSpPr>
          <p:nvPr/>
        </p:nvSpPr>
        <p:spPr bwMode="auto">
          <a:xfrm>
            <a:off x="1276352" y="804714"/>
            <a:ext cx="457200" cy="1327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5" name="圆角矩形 914"/>
          <p:cNvSpPr/>
          <p:nvPr/>
        </p:nvSpPr>
        <p:spPr>
          <a:xfrm>
            <a:off x="2952752" y="4519464"/>
            <a:ext cx="5257800" cy="838200"/>
          </a:xfrm>
          <a:prstGeom prst="roundRect">
            <a:avLst>
              <a:gd name="adj" fmla="val 24622"/>
            </a:avLst>
          </a:prstGeom>
          <a:noFill/>
          <a:ln w="19050" cap="flat" cmpd="sng" algn="ctr">
            <a:solidFill>
              <a:srgbClr val="FF66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6" name="TextBox 303"/>
          <p:cNvSpPr txBox="1">
            <a:spLocks noChangeArrowheads="1"/>
          </p:cNvSpPr>
          <p:nvPr/>
        </p:nvSpPr>
        <p:spPr bwMode="auto">
          <a:xfrm>
            <a:off x="1276352" y="5308281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7" name="Text Box 11"/>
          <p:cNvSpPr txBox="1">
            <a:spLocks noChangeArrowheads="1"/>
          </p:cNvSpPr>
          <p:nvPr/>
        </p:nvSpPr>
        <p:spPr bwMode="auto">
          <a:xfrm>
            <a:off x="2876552" y="6210152"/>
            <a:ext cx="4551363" cy="5191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6600FF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sz="2800" dirty="0">
                <a:solidFill>
                  <a:srgbClr val="6600FF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数码管动态显示电路</a:t>
            </a:r>
            <a:endParaRPr lang="zh-CN" altLang="en-US" sz="2800" dirty="0">
              <a:solidFill>
                <a:srgbClr val="6600FF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2" name="TextBox 537"/>
          <p:cNvSpPr txBox="1">
            <a:spLocks noChangeArrowheads="1"/>
          </p:cNvSpPr>
          <p:nvPr/>
        </p:nvSpPr>
        <p:spPr bwMode="auto">
          <a:xfrm>
            <a:off x="1276352" y="5476111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3" name="TextBox 538"/>
          <p:cNvSpPr txBox="1">
            <a:spLocks noChangeArrowheads="1"/>
          </p:cNvSpPr>
          <p:nvPr/>
        </p:nvSpPr>
        <p:spPr bwMode="auto">
          <a:xfrm>
            <a:off x="1276352" y="5648703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TextBox 539"/>
          <p:cNvSpPr txBox="1">
            <a:spLocks noChangeArrowheads="1"/>
          </p:cNvSpPr>
          <p:nvPr/>
        </p:nvSpPr>
        <p:spPr bwMode="auto">
          <a:xfrm>
            <a:off x="1276352" y="5814152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TextBox 540"/>
          <p:cNvSpPr txBox="1">
            <a:spLocks noChangeArrowheads="1"/>
          </p:cNvSpPr>
          <p:nvPr/>
        </p:nvSpPr>
        <p:spPr bwMode="auto">
          <a:xfrm>
            <a:off x="919146" y="2081064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段编码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TextBox 541"/>
          <p:cNvSpPr txBox="1">
            <a:spLocks noChangeArrowheads="1"/>
          </p:cNvSpPr>
          <p:nvPr/>
        </p:nvSpPr>
        <p:spPr bwMode="auto">
          <a:xfrm>
            <a:off x="6429388" y="4548068"/>
            <a:ext cx="1143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MC1413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23"/>
          <p:cNvSpPr>
            <a:spLocks noChangeArrowheads="1"/>
          </p:cNvSpPr>
          <p:nvPr/>
        </p:nvSpPr>
        <p:spPr bwMode="auto">
          <a:xfrm>
            <a:off x="2114552" y="1947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" name="Rectangle 324"/>
          <p:cNvSpPr>
            <a:spLocks noChangeArrowheads="1"/>
          </p:cNvSpPr>
          <p:nvPr/>
        </p:nvSpPr>
        <p:spPr bwMode="auto">
          <a:xfrm>
            <a:off x="2114552" y="1795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" name="Rectangle 325"/>
          <p:cNvSpPr>
            <a:spLocks noChangeArrowheads="1"/>
          </p:cNvSpPr>
          <p:nvPr/>
        </p:nvSpPr>
        <p:spPr bwMode="auto">
          <a:xfrm>
            <a:off x="2114552" y="1642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" name="Rectangle 326"/>
          <p:cNvSpPr>
            <a:spLocks noChangeArrowheads="1"/>
          </p:cNvSpPr>
          <p:nvPr/>
        </p:nvSpPr>
        <p:spPr bwMode="auto">
          <a:xfrm>
            <a:off x="2114552" y="14905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" name="Rectangle 327"/>
          <p:cNvSpPr>
            <a:spLocks noChangeArrowheads="1"/>
          </p:cNvSpPr>
          <p:nvPr/>
        </p:nvSpPr>
        <p:spPr bwMode="auto">
          <a:xfrm>
            <a:off x="2114552" y="13381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" name="Rectangle 328"/>
          <p:cNvSpPr>
            <a:spLocks noChangeArrowheads="1"/>
          </p:cNvSpPr>
          <p:nvPr/>
        </p:nvSpPr>
        <p:spPr bwMode="auto">
          <a:xfrm>
            <a:off x="2114552" y="1185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Rectangle 329"/>
          <p:cNvSpPr>
            <a:spLocks noChangeArrowheads="1"/>
          </p:cNvSpPr>
          <p:nvPr/>
        </p:nvSpPr>
        <p:spPr bwMode="auto">
          <a:xfrm>
            <a:off x="2109790" y="1033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" name="Rectangle 330"/>
          <p:cNvSpPr>
            <a:spLocks noChangeArrowheads="1"/>
          </p:cNvSpPr>
          <p:nvPr/>
        </p:nvSpPr>
        <p:spPr bwMode="auto">
          <a:xfrm>
            <a:off x="2109790" y="880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" name="TextBox 540"/>
          <p:cNvSpPr txBox="1">
            <a:spLocks noChangeArrowheads="1"/>
          </p:cNvSpPr>
          <p:nvPr/>
        </p:nvSpPr>
        <p:spPr bwMode="auto">
          <a:xfrm>
            <a:off x="1885952" y="45152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限流电阻</a:t>
            </a:r>
            <a:endParaRPr lang="zh-CN" altLang="en-US" sz="2400" b="1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1" name="矩形 1420"/>
          <p:cNvSpPr/>
          <p:nvPr/>
        </p:nvSpPr>
        <p:spPr bwMode="auto">
          <a:xfrm>
            <a:off x="642910" y="761855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" name="右箭头 1422"/>
          <p:cNvSpPr/>
          <p:nvPr/>
        </p:nvSpPr>
        <p:spPr bwMode="auto">
          <a:xfrm>
            <a:off x="1214414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4" name="右箭头 1423"/>
          <p:cNvSpPr/>
          <p:nvPr/>
        </p:nvSpPr>
        <p:spPr bwMode="auto">
          <a:xfrm>
            <a:off x="428596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26" name="直接箭头连接符 1425"/>
          <p:cNvCxnSpPr/>
          <p:nvPr/>
        </p:nvCxnSpPr>
        <p:spPr bwMode="auto">
          <a:xfrm>
            <a:off x="428596" y="1761986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7" name="矩形 1426"/>
          <p:cNvSpPr/>
          <p:nvPr/>
        </p:nvSpPr>
        <p:spPr bwMode="auto">
          <a:xfrm>
            <a:off x="642910" y="5262448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8" name="右箭头 1427"/>
          <p:cNvSpPr/>
          <p:nvPr/>
        </p:nvSpPr>
        <p:spPr bwMode="auto">
          <a:xfrm>
            <a:off x="1214414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9" name="右箭头 1428"/>
          <p:cNvSpPr/>
          <p:nvPr/>
        </p:nvSpPr>
        <p:spPr bwMode="auto">
          <a:xfrm>
            <a:off x="428596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30" name="直接箭头连接符 1429"/>
          <p:cNvCxnSpPr/>
          <p:nvPr/>
        </p:nvCxnSpPr>
        <p:spPr bwMode="auto">
          <a:xfrm>
            <a:off x="428596" y="6119704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1" name="TextBox 536"/>
          <p:cNvSpPr txBox="1">
            <a:spLocks noChangeArrowheads="1"/>
          </p:cNvSpPr>
          <p:nvPr/>
        </p:nvSpPr>
        <p:spPr bwMode="auto">
          <a:xfrm>
            <a:off x="6357950" y="483382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驱动器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3554" y="53005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1833554" y="56294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1980157" y="54646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1980157" y="57767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3057084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4510263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96240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0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741203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340" name="组合 339"/>
          <p:cNvGrpSpPr/>
          <p:nvPr/>
        </p:nvGrpSpPr>
        <p:grpSpPr>
          <a:xfrm>
            <a:off x="330617" y="2674369"/>
            <a:ext cx="2297113" cy="762000"/>
            <a:chOff x="228600" y="3048000"/>
            <a:chExt cx="2297113" cy="762000"/>
          </a:xfrm>
        </p:grpSpPr>
        <p:cxnSp>
          <p:nvCxnSpPr>
            <p:cNvPr id="341" name="直接连接符 340"/>
            <p:cNvCxnSpPr/>
            <p:nvPr/>
          </p:nvCxnSpPr>
          <p:spPr bwMode="auto">
            <a:xfrm rot="5400000" flipH="1" flipV="1">
              <a:off x="247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 bwMode="auto">
            <a:xfrm>
              <a:off x="228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 bwMode="auto">
            <a:xfrm rot="5400000">
              <a:off x="266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 bwMode="auto">
            <a:xfrm rot="16200000" flipV="1">
              <a:off x="190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 bwMode="auto">
            <a:xfrm>
              <a:off x="228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 bwMode="auto">
            <a:xfrm rot="5400000" flipH="1" flipV="1">
              <a:off x="247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/>
            <p:nvPr/>
          </p:nvCxnSpPr>
          <p:spPr bwMode="auto">
            <a:xfrm flipV="1">
              <a:off x="392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/>
            <p:cNvCxnSpPr/>
            <p:nvPr/>
          </p:nvCxnSpPr>
          <p:spPr bwMode="auto">
            <a:xfrm flipV="1">
              <a:off x="369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/>
            <p:cNvSpPr/>
            <p:nvPr/>
          </p:nvSpPr>
          <p:spPr bwMode="auto">
            <a:xfrm>
              <a:off x="533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0" name="椭圆 349"/>
            <p:cNvSpPr/>
            <p:nvPr/>
          </p:nvSpPr>
          <p:spPr bwMode="auto">
            <a:xfrm>
              <a:off x="266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1" name="椭圆 350"/>
            <p:cNvSpPr/>
            <p:nvPr/>
          </p:nvSpPr>
          <p:spPr bwMode="auto">
            <a:xfrm>
              <a:off x="11430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2" name="椭圆 351"/>
            <p:cNvSpPr/>
            <p:nvPr/>
          </p:nvSpPr>
          <p:spPr bwMode="auto">
            <a:xfrm>
              <a:off x="8763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3" name="椭圆 352"/>
            <p:cNvSpPr/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4" name="椭圆 353"/>
            <p:cNvSpPr/>
            <p:nvPr/>
          </p:nvSpPr>
          <p:spPr bwMode="auto">
            <a:xfrm>
              <a:off x="1409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5" name="椭圆 354"/>
            <p:cNvSpPr/>
            <p:nvPr/>
          </p:nvSpPr>
          <p:spPr bwMode="auto">
            <a:xfrm>
              <a:off x="23241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6" name="椭圆 355"/>
            <p:cNvSpPr/>
            <p:nvPr/>
          </p:nvSpPr>
          <p:spPr bwMode="auto">
            <a:xfrm>
              <a:off x="2057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357" name="直接连接符 356"/>
            <p:cNvCxnSpPr/>
            <p:nvPr/>
          </p:nvCxnSpPr>
          <p:spPr bwMode="auto">
            <a:xfrm rot="16200000" flipV="1">
              <a:off x="247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 bwMode="auto">
            <a:xfrm rot="16200000" flipV="1">
              <a:off x="514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 bwMode="auto">
            <a:xfrm rot="16200000" flipV="1">
              <a:off x="704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 bwMode="auto">
            <a:xfrm rot="16200000" flipV="1">
              <a:off x="8572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 bwMode="auto">
            <a:xfrm rot="16200000" flipV="1">
              <a:off x="11239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 bwMode="auto">
            <a:xfrm rot="16200000" flipV="1">
              <a:off x="1390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 bwMode="auto">
            <a:xfrm rot="16200000" flipV="1">
              <a:off x="1657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 bwMode="auto">
            <a:xfrm rot="16200000" flipV="1">
              <a:off x="1847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 bwMode="auto">
            <a:xfrm rot="16200000" flipV="1">
              <a:off x="2038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 bwMode="auto">
            <a:xfrm rot="16200000" flipV="1">
              <a:off x="23050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 bwMode="auto">
            <a:xfrm flipV="1">
              <a:off x="304800" y="3619500"/>
              <a:ext cx="2057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椭圆 367"/>
            <p:cNvSpPr>
              <a:spLocks noChangeArrowheads="1"/>
            </p:cNvSpPr>
            <p:nvPr/>
          </p:nvSpPr>
          <p:spPr bwMode="auto">
            <a:xfrm flipV="1">
              <a:off x="723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9" name="椭圆 368"/>
            <p:cNvSpPr>
              <a:spLocks noChangeArrowheads="1"/>
            </p:cNvSpPr>
            <p:nvPr/>
          </p:nvSpPr>
          <p:spPr bwMode="auto">
            <a:xfrm flipV="1">
              <a:off x="1866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0" name="椭圆 369"/>
            <p:cNvSpPr>
              <a:spLocks noChangeArrowheads="1"/>
            </p:cNvSpPr>
            <p:nvPr/>
          </p:nvSpPr>
          <p:spPr bwMode="auto">
            <a:xfrm flipV="1">
              <a:off x="552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1" name="椭圆 370"/>
            <p:cNvSpPr>
              <a:spLocks noChangeArrowheads="1"/>
            </p:cNvSpPr>
            <p:nvPr/>
          </p:nvSpPr>
          <p:spPr bwMode="auto">
            <a:xfrm flipV="1">
              <a:off x="7429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2" name="椭圆 371"/>
            <p:cNvSpPr>
              <a:spLocks noChangeArrowheads="1"/>
            </p:cNvSpPr>
            <p:nvPr/>
          </p:nvSpPr>
          <p:spPr bwMode="auto">
            <a:xfrm flipV="1">
              <a:off x="8953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3" name="椭圆 372"/>
            <p:cNvSpPr>
              <a:spLocks noChangeArrowheads="1"/>
            </p:cNvSpPr>
            <p:nvPr/>
          </p:nvSpPr>
          <p:spPr bwMode="auto">
            <a:xfrm flipV="1">
              <a:off x="11652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椭圆 373"/>
            <p:cNvSpPr>
              <a:spLocks noChangeArrowheads="1"/>
            </p:cNvSpPr>
            <p:nvPr/>
          </p:nvSpPr>
          <p:spPr bwMode="auto">
            <a:xfrm flipV="1">
              <a:off x="14287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5" name="椭圆 374"/>
            <p:cNvSpPr>
              <a:spLocks noChangeArrowheads="1"/>
            </p:cNvSpPr>
            <p:nvPr/>
          </p:nvSpPr>
          <p:spPr bwMode="auto">
            <a:xfrm flipV="1">
              <a:off x="1695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6" name="椭圆 375"/>
            <p:cNvSpPr>
              <a:spLocks noChangeArrowheads="1"/>
            </p:cNvSpPr>
            <p:nvPr/>
          </p:nvSpPr>
          <p:spPr bwMode="auto">
            <a:xfrm flipV="1">
              <a:off x="18891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7" name="椭圆 376"/>
            <p:cNvSpPr>
              <a:spLocks noChangeArrowheads="1"/>
            </p:cNvSpPr>
            <p:nvPr/>
          </p:nvSpPr>
          <p:spPr bwMode="auto">
            <a:xfrm flipV="1">
              <a:off x="20796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78" name="直接连接符 377"/>
            <p:cNvCxnSpPr/>
            <p:nvPr/>
          </p:nvCxnSpPr>
          <p:spPr bwMode="auto">
            <a:xfrm rot="5400000" flipH="1" flipV="1">
              <a:off x="514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 bwMode="auto">
            <a:xfrm>
              <a:off x="495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 bwMode="auto">
            <a:xfrm rot="5400000">
              <a:off x="533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 bwMode="auto">
            <a:xfrm rot="16200000" flipV="1">
              <a:off x="457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 bwMode="auto">
            <a:xfrm>
              <a:off x="495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 bwMode="auto">
            <a:xfrm rot="5400000" flipH="1" flipV="1">
              <a:off x="514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/>
            <p:cNvCxnSpPr/>
            <p:nvPr/>
          </p:nvCxnSpPr>
          <p:spPr bwMode="auto">
            <a:xfrm flipV="1">
              <a:off x="658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/>
            <p:cNvCxnSpPr/>
            <p:nvPr/>
          </p:nvCxnSpPr>
          <p:spPr bwMode="auto">
            <a:xfrm flipV="1">
              <a:off x="636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 bwMode="auto">
            <a:xfrm rot="5400000" flipH="1" flipV="1">
              <a:off x="8572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 bwMode="auto">
            <a:xfrm>
              <a:off x="8382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 bwMode="auto">
            <a:xfrm rot="5400000">
              <a:off x="8763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 bwMode="auto">
            <a:xfrm rot="16200000" flipV="1">
              <a:off x="800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 bwMode="auto">
            <a:xfrm>
              <a:off x="8382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 bwMode="auto">
            <a:xfrm rot="5400000" flipH="1" flipV="1">
              <a:off x="8572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/>
            <p:nvPr/>
          </p:nvCxnSpPr>
          <p:spPr bwMode="auto">
            <a:xfrm flipV="1">
              <a:off x="10017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/>
            <p:cNvCxnSpPr/>
            <p:nvPr/>
          </p:nvCxnSpPr>
          <p:spPr bwMode="auto">
            <a:xfrm flipV="1">
              <a:off x="9794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 bwMode="auto">
            <a:xfrm rot="5400000" flipH="1" flipV="1">
              <a:off x="11239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 bwMode="auto">
            <a:xfrm>
              <a:off x="11049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 bwMode="auto">
            <a:xfrm rot="5400000">
              <a:off x="11430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 bwMode="auto">
            <a:xfrm rot="16200000" flipV="1">
              <a:off x="10668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 bwMode="auto">
            <a:xfrm>
              <a:off x="11049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 bwMode="auto">
            <a:xfrm rot="5400000" flipH="1" flipV="1">
              <a:off x="11239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399"/>
            <p:cNvCxnSpPr/>
            <p:nvPr/>
          </p:nvCxnSpPr>
          <p:spPr bwMode="auto">
            <a:xfrm flipV="1">
              <a:off x="12684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400"/>
            <p:cNvCxnSpPr/>
            <p:nvPr/>
          </p:nvCxnSpPr>
          <p:spPr bwMode="auto">
            <a:xfrm flipV="1">
              <a:off x="12461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 bwMode="auto">
            <a:xfrm rot="5400000" flipH="1" flipV="1">
              <a:off x="1390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 bwMode="auto">
            <a:xfrm>
              <a:off x="1371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 bwMode="auto">
            <a:xfrm rot="5400000">
              <a:off x="1409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 bwMode="auto">
            <a:xfrm rot="16200000" flipV="1">
              <a:off x="1333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 bwMode="auto">
            <a:xfrm>
              <a:off x="1371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 bwMode="auto">
            <a:xfrm rot="5400000" flipH="1" flipV="1">
              <a:off x="1390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箭头连接符 407"/>
            <p:cNvCxnSpPr/>
            <p:nvPr/>
          </p:nvCxnSpPr>
          <p:spPr bwMode="auto">
            <a:xfrm flipV="1">
              <a:off x="1535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箭头连接符 408"/>
            <p:cNvCxnSpPr/>
            <p:nvPr/>
          </p:nvCxnSpPr>
          <p:spPr bwMode="auto">
            <a:xfrm flipV="1">
              <a:off x="1512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 bwMode="auto">
            <a:xfrm rot="5400000" flipH="1" flipV="1">
              <a:off x="1657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 bwMode="auto">
            <a:xfrm>
              <a:off x="1638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 bwMode="auto">
            <a:xfrm rot="5400000">
              <a:off x="1676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 bwMode="auto">
            <a:xfrm rot="16200000" flipV="1">
              <a:off x="1600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 bwMode="auto">
            <a:xfrm>
              <a:off x="1638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 bwMode="auto">
            <a:xfrm rot="5400000" flipH="1" flipV="1">
              <a:off x="1657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箭头连接符 415"/>
            <p:cNvCxnSpPr/>
            <p:nvPr/>
          </p:nvCxnSpPr>
          <p:spPr bwMode="auto">
            <a:xfrm flipV="1">
              <a:off x="1801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/>
            <p:nvPr/>
          </p:nvCxnSpPr>
          <p:spPr bwMode="auto">
            <a:xfrm flipV="1">
              <a:off x="1779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 bwMode="auto">
            <a:xfrm rot="5400000" flipH="1" flipV="1">
              <a:off x="2038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 bwMode="auto">
            <a:xfrm>
              <a:off x="2019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 bwMode="auto">
            <a:xfrm rot="5400000">
              <a:off x="2057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 bwMode="auto">
            <a:xfrm rot="16200000" flipV="1">
              <a:off x="1981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 bwMode="auto">
            <a:xfrm>
              <a:off x="2019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 bwMode="auto">
            <a:xfrm rot="5400000" flipH="1" flipV="1">
              <a:off x="2038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423"/>
            <p:cNvCxnSpPr/>
            <p:nvPr/>
          </p:nvCxnSpPr>
          <p:spPr bwMode="auto">
            <a:xfrm flipV="1">
              <a:off x="2182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424"/>
            <p:cNvCxnSpPr/>
            <p:nvPr/>
          </p:nvCxnSpPr>
          <p:spPr bwMode="auto">
            <a:xfrm flipV="1">
              <a:off x="2160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 bwMode="auto">
            <a:xfrm rot="5400000" flipH="1" flipV="1">
              <a:off x="23050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 bwMode="auto">
            <a:xfrm>
              <a:off x="22860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 bwMode="auto">
            <a:xfrm rot="5400000">
              <a:off x="2324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 bwMode="auto">
            <a:xfrm rot="16200000" flipV="1">
              <a:off x="22479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 bwMode="auto">
            <a:xfrm>
              <a:off x="22860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 bwMode="auto">
            <a:xfrm rot="5400000" flipH="1" flipV="1">
              <a:off x="23050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/>
            <p:cNvCxnSpPr/>
            <p:nvPr/>
          </p:nvCxnSpPr>
          <p:spPr bwMode="auto">
            <a:xfrm flipV="1">
              <a:off x="24495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箭头连接符 432"/>
            <p:cNvCxnSpPr/>
            <p:nvPr/>
          </p:nvCxnSpPr>
          <p:spPr bwMode="auto">
            <a:xfrm flipV="1">
              <a:off x="24272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4" name="Object 8"/>
          <p:cNvGraphicFramePr>
            <a:graphicFrameLocks noChangeAspect="1"/>
          </p:cNvGraphicFramePr>
          <p:nvPr/>
        </p:nvGraphicFramePr>
        <p:xfrm>
          <a:off x="1331550" y="3476498"/>
          <a:ext cx="1202657" cy="18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Visio" r:id="rId1" imgW="977900" imgH="1397000" progId="Visio.Drawing.11">
                  <p:embed/>
                </p:oleObj>
              </mc:Choice>
              <mc:Fallback>
                <p:oleObj name="Visio" r:id="rId1" imgW="977900" imgH="13970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3476498"/>
                        <a:ext cx="1202657" cy="182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" name="TextBox 536"/>
          <p:cNvSpPr txBox="1">
            <a:spLocks noChangeArrowheads="1"/>
          </p:cNvSpPr>
          <p:nvPr/>
        </p:nvSpPr>
        <p:spPr bwMode="auto">
          <a:xfrm>
            <a:off x="1160831" y="6115458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位选择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300893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317134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8" name="矩形 437"/>
          <p:cNvSpPr/>
          <p:nvPr/>
        </p:nvSpPr>
        <p:spPr>
          <a:xfrm>
            <a:off x="286732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33256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34780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6304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37828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39352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2561265" y="16607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2695409" y="15178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2695409" y="1222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2695409" y="9087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2561265" y="7621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2561265" y="10581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2561265" y="1363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2695409" y="18229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2" name="矩形 451"/>
          <p:cNvSpPr/>
          <p:nvPr/>
        </p:nvSpPr>
        <p:spPr>
          <a:xfrm>
            <a:off x="445284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3" name="矩形 452"/>
          <p:cNvSpPr/>
          <p:nvPr/>
        </p:nvSpPr>
        <p:spPr>
          <a:xfrm>
            <a:off x="461525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431124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5" name="矩形 454"/>
          <p:cNvSpPr/>
          <p:nvPr/>
        </p:nvSpPr>
        <p:spPr>
          <a:xfrm>
            <a:off x="476956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492196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507436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8" name="矩形 457"/>
          <p:cNvSpPr/>
          <p:nvPr/>
        </p:nvSpPr>
        <p:spPr>
          <a:xfrm>
            <a:off x="522676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9" name="矩形 458"/>
          <p:cNvSpPr/>
          <p:nvPr/>
        </p:nvSpPr>
        <p:spPr>
          <a:xfrm>
            <a:off x="537916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0" name="矩形 459"/>
          <p:cNvSpPr/>
          <p:nvPr/>
        </p:nvSpPr>
        <p:spPr>
          <a:xfrm>
            <a:off x="590391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1" name="矩形 460"/>
          <p:cNvSpPr/>
          <p:nvPr/>
        </p:nvSpPr>
        <p:spPr>
          <a:xfrm>
            <a:off x="606632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576231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3" name="矩形 462"/>
          <p:cNvSpPr/>
          <p:nvPr/>
        </p:nvSpPr>
        <p:spPr>
          <a:xfrm>
            <a:off x="622063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4" name="矩形 463"/>
          <p:cNvSpPr/>
          <p:nvPr/>
        </p:nvSpPr>
        <p:spPr>
          <a:xfrm>
            <a:off x="637303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5" name="矩形 464"/>
          <p:cNvSpPr/>
          <p:nvPr/>
        </p:nvSpPr>
        <p:spPr>
          <a:xfrm>
            <a:off x="652543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667783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7" name="矩形 466"/>
          <p:cNvSpPr/>
          <p:nvPr/>
        </p:nvSpPr>
        <p:spPr>
          <a:xfrm>
            <a:off x="683023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7347834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9" name="矩形 468"/>
          <p:cNvSpPr/>
          <p:nvPr/>
        </p:nvSpPr>
        <p:spPr>
          <a:xfrm>
            <a:off x="7510244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0" name="矩形 469"/>
          <p:cNvSpPr/>
          <p:nvPr/>
        </p:nvSpPr>
        <p:spPr>
          <a:xfrm>
            <a:off x="72062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766454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2" name="矩形 471"/>
          <p:cNvSpPr/>
          <p:nvPr/>
        </p:nvSpPr>
        <p:spPr>
          <a:xfrm>
            <a:off x="781694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3" name="矩形 472"/>
          <p:cNvSpPr/>
          <p:nvPr/>
        </p:nvSpPr>
        <p:spPr>
          <a:xfrm>
            <a:off x="796934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812174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5" name="矩形 474"/>
          <p:cNvSpPr/>
          <p:nvPr/>
        </p:nvSpPr>
        <p:spPr>
          <a:xfrm>
            <a:off x="827414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7" name="文本框 476"/>
          <p:cNvSpPr txBox="1"/>
          <p:nvPr/>
        </p:nvSpPr>
        <p:spPr bwMode="auto">
          <a:xfrm>
            <a:off x="7050601" y="116632"/>
            <a:ext cx="1512200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r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LED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接口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78" name="灯片编号占位符 18"/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矩形 707"/>
          <p:cNvSpPr/>
          <p:nvPr/>
        </p:nvSpPr>
        <p:spPr bwMode="auto">
          <a:xfrm>
            <a:off x="29527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09" name="直接连接符 708"/>
          <p:cNvCxnSpPr/>
          <p:nvPr/>
        </p:nvCxnSpPr>
        <p:spPr bwMode="auto">
          <a:xfrm>
            <a:off x="33988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0" name="直接连接符 709"/>
          <p:cNvCxnSpPr/>
          <p:nvPr/>
        </p:nvCxnSpPr>
        <p:spPr bwMode="auto">
          <a:xfrm rot="5400000">
            <a:off x="3206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1" name="直接连接符 710"/>
          <p:cNvCxnSpPr/>
          <p:nvPr/>
        </p:nvCxnSpPr>
        <p:spPr bwMode="auto">
          <a:xfrm rot="5400000">
            <a:off x="36639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2" name="直接连接符 711"/>
          <p:cNvCxnSpPr/>
          <p:nvPr/>
        </p:nvCxnSpPr>
        <p:spPr bwMode="auto">
          <a:xfrm>
            <a:off x="33988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3" name="直接连接符 712"/>
          <p:cNvCxnSpPr/>
          <p:nvPr/>
        </p:nvCxnSpPr>
        <p:spPr bwMode="auto">
          <a:xfrm rot="5400000">
            <a:off x="36639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4" name="直接连接符 713"/>
          <p:cNvCxnSpPr/>
          <p:nvPr/>
        </p:nvCxnSpPr>
        <p:spPr bwMode="auto">
          <a:xfrm rot="5400000">
            <a:off x="3206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5" name="直接连接符 714"/>
          <p:cNvCxnSpPr/>
          <p:nvPr/>
        </p:nvCxnSpPr>
        <p:spPr bwMode="auto">
          <a:xfrm>
            <a:off x="33988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16" name="椭圆 715"/>
          <p:cNvSpPr/>
          <p:nvPr/>
        </p:nvSpPr>
        <p:spPr bwMode="auto">
          <a:xfrm>
            <a:off x="39433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7" name="直接连接符 716"/>
          <p:cNvCxnSpPr/>
          <p:nvPr/>
        </p:nvCxnSpPr>
        <p:spPr bwMode="auto">
          <a:xfrm rot="5400000" flipH="1" flipV="1">
            <a:off x="276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8" name="直接连接符 717"/>
          <p:cNvCxnSpPr/>
          <p:nvPr/>
        </p:nvCxnSpPr>
        <p:spPr bwMode="auto">
          <a:xfrm rot="5400000" flipH="1" flipV="1">
            <a:off x="291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9" name="直接连接符 718"/>
          <p:cNvCxnSpPr/>
          <p:nvPr/>
        </p:nvCxnSpPr>
        <p:spPr bwMode="auto">
          <a:xfrm rot="5400000" flipH="1" flipV="1">
            <a:off x="3067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0" name="直接连接符 719"/>
          <p:cNvCxnSpPr/>
          <p:nvPr/>
        </p:nvCxnSpPr>
        <p:spPr bwMode="auto">
          <a:xfrm rot="5400000" flipH="1" flipV="1">
            <a:off x="3219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1" name="直接连接符 720"/>
          <p:cNvCxnSpPr/>
          <p:nvPr/>
        </p:nvCxnSpPr>
        <p:spPr bwMode="auto">
          <a:xfrm rot="5400000" flipH="1" flipV="1">
            <a:off x="3371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2" name="直接连接符 721"/>
          <p:cNvCxnSpPr/>
          <p:nvPr/>
        </p:nvCxnSpPr>
        <p:spPr bwMode="auto">
          <a:xfrm rot="5400000" flipH="1" flipV="1">
            <a:off x="3524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3" name="直接连接符 722"/>
          <p:cNvCxnSpPr/>
          <p:nvPr/>
        </p:nvCxnSpPr>
        <p:spPr bwMode="auto">
          <a:xfrm rot="5400000" flipH="1" flipV="1">
            <a:off x="3676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4" name="直接连接符 723"/>
          <p:cNvCxnSpPr/>
          <p:nvPr/>
        </p:nvCxnSpPr>
        <p:spPr bwMode="auto">
          <a:xfrm rot="5400000" flipH="1" flipV="1">
            <a:off x="3829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25" name="TextBox 43"/>
          <p:cNvSpPr txBox="1">
            <a:spLocks noChangeArrowheads="1"/>
          </p:cNvSpPr>
          <p:nvPr/>
        </p:nvSpPr>
        <p:spPr bwMode="auto">
          <a:xfrm>
            <a:off x="280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6" name="TextBox 44"/>
          <p:cNvSpPr txBox="1">
            <a:spLocks noChangeArrowheads="1"/>
          </p:cNvSpPr>
          <p:nvPr/>
        </p:nvSpPr>
        <p:spPr bwMode="auto">
          <a:xfrm>
            <a:off x="2952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" name="TextBox 45"/>
          <p:cNvSpPr txBox="1">
            <a:spLocks noChangeArrowheads="1"/>
          </p:cNvSpPr>
          <p:nvPr/>
        </p:nvSpPr>
        <p:spPr bwMode="auto">
          <a:xfrm>
            <a:off x="3105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TextBox 46"/>
          <p:cNvSpPr txBox="1">
            <a:spLocks noChangeArrowheads="1"/>
          </p:cNvSpPr>
          <p:nvPr/>
        </p:nvSpPr>
        <p:spPr bwMode="auto">
          <a:xfrm>
            <a:off x="3257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TextBox 47"/>
          <p:cNvSpPr txBox="1">
            <a:spLocks noChangeArrowheads="1"/>
          </p:cNvSpPr>
          <p:nvPr/>
        </p:nvSpPr>
        <p:spPr bwMode="auto">
          <a:xfrm>
            <a:off x="3409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TextBox 48"/>
          <p:cNvSpPr txBox="1">
            <a:spLocks noChangeArrowheads="1"/>
          </p:cNvSpPr>
          <p:nvPr/>
        </p:nvSpPr>
        <p:spPr bwMode="auto">
          <a:xfrm>
            <a:off x="3562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1" name="TextBox 49"/>
          <p:cNvSpPr txBox="1">
            <a:spLocks noChangeArrowheads="1"/>
          </p:cNvSpPr>
          <p:nvPr/>
        </p:nvSpPr>
        <p:spPr bwMode="auto">
          <a:xfrm>
            <a:off x="3714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2" name="TextBox 50"/>
          <p:cNvSpPr txBox="1">
            <a:spLocks noChangeArrowheads="1"/>
          </p:cNvSpPr>
          <p:nvPr/>
        </p:nvSpPr>
        <p:spPr bwMode="auto">
          <a:xfrm>
            <a:off x="38671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3" name="直接连接符 732"/>
          <p:cNvCxnSpPr/>
          <p:nvPr/>
        </p:nvCxnSpPr>
        <p:spPr bwMode="auto">
          <a:xfrm rot="5400000" flipH="1" flipV="1">
            <a:off x="31432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4" name="直接连接符 733"/>
          <p:cNvCxnSpPr/>
          <p:nvPr/>
        </p:nvCxnSpPr>
        <p:spPr bwMode="auto">
          <a:xfrm rot="5400000" flipH="1" flipV="1">
            <a:off x="36385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5" name="直接连接符 734"/>
          <p:cNvCxnSpPr/>
          <p:nvPr/>
        </p:nvCxnSpPr>
        <p:spPr bwMode="auto">
          <a:xfrm rot="10800000">
            <a:off x="34099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6" name="椭圆 735"/>
          <p:cNvSpPr>
            <a:spLocks noChangeArrowheads="1"/>
          </p:cNvSpPr>
          <p:nvPr/>
        </p:nvSpPr>
        <p:spPr bwMode="auto">
          <a:xfrm flipV="1">
            <a:off x="33734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8" name="矩形 737"/>
          <p:cNvSpPr/>
          <p:nvPr/>
        </p:nvSpPr>
        <p:spPr bwMode="auto">
          <a:xfrm>
            <a:off x="44005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39" name="直接连接符 738"/>
          <p:cNvCxnSpPr/>
          <p:nvPr/>
        </p:nvCxnSpPr>
        <p:spPr bwMode="auto">
          <a:xfrm>
            <a:off x="48466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0" name="直接连接符 739"/>
          <p:cNvCxnSpPr/>
          <p:nvPr/>
        </p:nvCxnSpPr>
        <p:spPr bwMode="auto">
          <a:xfrm rot="5400000">
            <a:off x="4654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 rot="5400000">
            <a:off x="5111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2" name="直接连接符 741"/>
          <p:cNvCxnSpPr/>
          <p:nvPr/>
        </p:nvCxnSpPr>
        <p:spPr bwMode="auto">
          <a:xfrm>
            <a:off x="48466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3" name="直接连接符 742"/>
          <p:cNvCxnSpPr/>
          <p:nvPr/>
        </p:nvCxnSpPr>
        <p:spPr bwMode="auto">
          <a:xfrm rot="5400000">
            <a:off x="5111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4" name="直接连接符 743"/>
          <p:cNvCxnSpPr/>
          <p:nvPr/>
        </p:nvCxnSpPr>
        <p:spPr bwMode="auto">
          <a:xfrm rot="5400000">
            <a:off x="4654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5" name="直接连接符 744"/>
          <p:cNvCxnSpPr/>
          <p:nvPr/>
        </p:nvCxnSpPr>
        <p:spPr bwMode="auto">
          <a:xfrm>
            <a:off x="48466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46" name="椭圆 745"/>
          <p:cNvSpPr/>
          <p:nvPr/>
        </p:nvSpPr>
        <p:spPr bwMode="auto">
          <a:xfrm>
            <a:off x="53911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47" name="直接连接符 746"/>
          <p:cNvCxnSpPr/>
          <p:nvPr/>
        </p:nvCxnSpPr>
        <p:spPr bwMode="auto">
          <a:xfrm rot="5400000" flipH="1" flipV="1">
            <a:off x="421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8" name="直接连接符 747"/>
          <p:cNvCxnSpPr/>
          <p:nvPr/>
        </p:nvCxnSpPr>
        <p:spPr bwMode="auto">
          <a:xfrm rot="5400000" flipH="1" flipV="1">
            <a:off x="436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9" name="直接连接符 748"/>
          <p:cNvCxnSpPr/>
          <p:nvPr/>
        </p:nvCxnSpPr>
        <p:spPr bwMode="auto">
          <a:xfrm rot="5400000" flipH="1" flipV="1">
            <a:off x="4514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0" name="直接连接符 749"/>
          <p:cNvCxnSpPr/>
          <p:nvPr/>
        </p:nvCxnSpPr>
        <p:spPr bwMode="auto">
          <a:xfrm rot="5400000" flipH="1" flipV="1">
            <a:off x="4667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1" name="直接连接符 750"/>
          <p:cNvCxnSpPr/>
          <p:nvPr/>
        </p:nvCxnSpPr>
        <p:spPr bwMode="auto">
          <a:xfrm rot="5400000" flipH="1" flipV="1">
            <a:off x="4819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2" name="直接连接符 751"/>
          <p:cNvCxnSpPr/>
          <p:nvPr/>
        </p:nvCxnSpPr>
        <p:spPr bwMode="auto">
          <a:xfrm rot="5400000" flipH="1" flipV="1">
            <a:off x="4972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3" name="直接连接符 752"/>
          <p:cNvCxnSpPr/>
          <p:nvPr/>
        </p:nvCxnSpPr>
        <p:spPr bwMode="auto">
          <a:xfrm rot="5400000" flipH="1" flipV="1">
            <a:off x="5124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4" name="直接连接符 753"/>
          <p:cNvCxnSpPr/>
          <p:nvPr/>
        </p:nvCxnSpPr>
        <p:spPr bwMode="auto">
          <a:xfrm rot="5400000" flipH="1" flipV="1">
            <a:off x="5276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55" name="TextBox 109"/>
          <p:cNvSpPr txBox="1">
            <a:spLocks noChangeArrowheads="1"/>
          </p:cNvSpPr>
          <p:nvPr/>
        </p:nvSpPr>
        <p:spPr bwMode="auto">
          <a:xfrm>
            <a:off x="424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6" name="TextBox 110"/>
          <p:cNvSpPr txBox="1">
            <a:spLocks noChangeArrowheads="1"/>
          </p:cNvSpPr>
          <p:nvPr/>
        </p:nvSpPr>
        <p:spPr bwMode="auto">
          <a:xfrm>
            <a:off x="4400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" name="TextBox 111"/>
          <p:cNvSpPr txBox="1">
            <a:spLocks noChangeArrowheads="1"/>
          </p:cNvSpPr>
          <p:nvPr/>
        </p:nvSpPr>
        <p:spPr bwMode="auto">
          <a:xfrm>
            <a:off x="4552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8" name="TextBox 112"/>
          <p:cNvSpPr txBox="1">
            <a:spLocks noChangeArrowheads="1"/>
          </p:cNvSpPr>
          <p:nvPr/>
        </p:nvSpPr>
        <p:spPr bwMode="auto">
          <a:xfrm>
            <a:off x="4705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TextBox 113"/>
          <p:cNvSpPr txBox="1">
            <a:spLocks noChangeArrowheads="1"/>
          </p:cNvSpPr>
          <p:nvPr/>
        </p:nvSpPr>
        <p:spPr bwMode="auto">
          <a:xfrm>
            <a:off x="4857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0" name="TextBox 114"/>
          <p:cNvSpPr txBox="1">
            <a:spLocks noChangeArrowheads="1"/>
          </p:cNvSpPr>
          <p:nvPr/>
        </p:nvSpPr>
        <p:spPr bwMode="auto">
          <a:xfrm>
            <a:off x="5010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1" name="TextBox 115"/>
          <p:cNvSpPr txBox="1">
            <a:spLocks noChangeArrowheads="1"/>
          </p:cNvSpPr>
          <p:nvPr/>
        </p:nvSpPr>
        <p:spPr bwMode="auto">
          <a:xfrm>
            <a:off x="5162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2" name="TextBox 116"/>
          <p:cNvSpPr txBox="1">
            <a:spLocks noChangeArrowheads="1"/>
          </p:cNvSpPr>
          <p:nvPr/>
        </p:nvSpPr>
        <p:spPr bwMode="auto">
          <a:xfrm>
            <a:off x="53149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3" name="直接连接符 762"/>
          <p:cNvCxnSpPr/>
          <p:nvPr/>
        </p:nvCxnSpPr>
        <p:spPr bwMode="auto">
          <a:xfrm rot="5400000" flipH="1" flipV="1">
            <a:off x="45910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 flipH="1" flipV="1">
            <a:off x="50863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5" name="直接连接符 764"/>
          <p:cNvCxnSpPr/>
          <p:nvPr/>
        </p:nvCxnSpPr>
        <p:spPr bwMode="auto">
          <a:xfrm rot="10800000">
            <a:off x="48577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66" name="椭圆 765"/>
          <p:cNvSpPr>
            <a:spLocks noChangeArrowheads="1"/>
          </p:cNvSpPr>
          <p:nvPr/>
        </p:nvSpPr>
        <p:spPr bwMode="auto">
          <a:xfrm flipV="1">
            <a:off x="48212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8" name="矩形 767"/>
          <p:cNvSpPr/>
          <p:nvPr/>
        </p:nvSpPr>
        <p:spPr bwMode="auto">
          <a:xfrm>
            <a:off x="58483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69" name="直接连接符 768"/>
          <p:cNvCxnSpPr/>
          <p:nvPr/>
        </p:nvCxnSpPr>
        <p:spPr bwMode="auto">
          <a:xfrm>
            <a:off x="62944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0" name="直接连接符 769"/>
          <p:cNvCxnSpPr/>
          <p:nvPr/>
        </p:nvCxnSpPr>
        <p:spPr bwMode="auto">
          <a:xfrm rot="5400000">
            <a:off x="6102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1" name="直接连接符 770"/>
          <p:cNvCxnSpPr/>
          <p:nvPr/>
        </p:nvCxnSpPr>
        <p:spPr bwMode="auto">
          <a:xfrm rot="5400000">
            <a:off x="6559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2" name="直接连接符 771"/>
          <p:cNvCxnSpPr/>
          <p:nvPr/>
        </p:nvCxnSpPr>
        <p:spPr bwMode="auto">
          <a:xfrm>
            <a:off x="62944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3" name="直接连接符 772"/>
          <p:cNvCxnSpPr/>
          <p:nvPr/>
        </p:nvCxnSpPr>
        <p:spPr bwMode="auto">
          <a:xfrm rot="5400000">
            <a:off x="6559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4" name="直接连接符 773"/>
          <p:cNvCxnSpPr/>
          <p:nvPr/>
        </p:nvCxnSpPr>
        <p:spPr bwMode="auto">
          <a:xfrm rot="5400000">
            <a:off x="6102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5" name="直接连接符 774"/>
          <p:cNvCxnSpPr/>
          <p:nvPr/>
        </p:nvCxnSpPr>
        <p:spPr bwMode="auto">
          <a:xfrm>
            <a:off x="62944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76" name="椭圆 775"/>
          <p:cNvSpPr/>
          <p:nvPr/>
        </p:nvSpPr>
        <p:spPr bwMode="auto">
          <a:xfrm>
            <a:off x="68389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77" name="直接连接符 776"/>
          <p:cNvCxnSpPr/>
          <p:nvPr/>
        </p:nvCxnSpPr>
        <p:spPr bwMode="auto">
          <a:xfrm rot="5400000" flipH="1" flipV="1">
            <a:off x="5657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8" name="直接连接符 777"/>
          <p:cNvCxnSpPr/>
          <p:nvPr/>
        </p:nvCxnSpPr>
        <p:spPr bwMode="auto">
          <a:xfrm rot="5400000" flipH="1" flipV="1">
            <a:off x="5810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9" name="直接连接符 778"/>
          <p:cNvCxnSpPr/>
          <p:nvPr/>
        </p:nvCxnSpPr>
        <p:spPr bwMode="auto">
          <a:xfrm rot="5400000" flipH="1" flipV="1">
            <a:off x="5962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0" name="直接连接符 779"/>
          <p:cNvCxnSpPr/>
          <p:nvPr/>
        </p:nvCxnSpPr>
        <p:spPr bwMode="auto">
          <a:xfrm rot="5400000" flipH="1" flipV="1">
            <a:off x="6115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1" name="直接连接符 780"/>
          <p:cNvCxnSpPr/>
          <p:nvPr/>
        </p:nvCxnSpPr>
        <p:spPr bwMode="auto">
          <a:xfrm rot="5400000" flipH="1" flipV="1">
            <a:off x="6267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2" name="直接连接符 781"/>
          <p:cNvCxnSpPr/>
          <p:nvPr/>
        </p:nvCxnSpPr>
        <p:spPr bwMode="auto">
          <a:xfrm rot="5400000" flipH="1" flipV="1">
            <a:off x="6419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3" name="直接连接符 782"/>
          <p:cNvCxnSpPr/>
          <p:nvPr/>
        </p:nvCxnSpPr>
        <p:spPr bwMode="auto">
          <a:xfrm rot="5400000" flipH="1" flipV="1">
            <a:off x="657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4" name="直接连接符 783"/>
          <p:cNvCxnSpPr/>
          <p:nvPr/>
        </p:nvCxnSpPr>
        <p:spPr bwMode="auto">
          <a:xfrm rot="5400000" flipH="1" flipV="1">
            <a:off x="672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85" name="TextBox 139"/>
          <p:cNvSpPr txBox="1">
            <a:spLocks noChangeArrowheads="1"/>
          </p:cNvSpPr>
          <p:nvPr/>
        </p:nvSpPr>
        <p:spPr bwMode="auto">
          <a:xfrm>
            <a:off x="5695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6" name="TextBox 140"/>
          <p:cNvSpPr txBox="1">
            <a:spLocks noChangeArrowheads="1"/>
          </p:cNvSpPr>
          <p:nvPr/>
        </p:nvSpPr>
        <p:spPr bwMode="auto">
          <a:xfrm>
            <a:off x="5848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7" name="TextBox 141"/>
          <p:cNvSpPr txBox="1">
            <a:spLocks noChangeArrowheads="1"/>
          </p:cNvSpPr>
          <p:nvPr/>
        </p:nvSpPr>
        <p:spPr bwMode="auto">
          <a:xfrm>
            <a:off x="6000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" name="TextBox 142"/>
          <p:cNvSpPr txBox="1">
            <a:spLocks noChangeArrowheads="1"/>
          </p:cNvSpPr>
          <p:nvPr/>
        </p:nvSpPr>
        <p:spPr bwMode="auto">
          <a:xfrm>
            <a:off x="6153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9" name="TextBox 143"/>
          <p:cNvSpPr txBox="1">
            <a:spLocks noChangeArrowheads="1"/>
          </p:cNvSpPr>
          <p:nvPr/>
        </p:nvSpPr>
        <p:spPr bwMode="auto">
          <a:xfrm>
            <a:off x="6305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0" name="TextBox 144"/>
          <p:cNvSpPr txBox="1">
            <a:spLocks noChangeArrowheads="1"/>
          </p:cNvSpPr>
          <p:nvPr/>
        </p:nvSpPr>
        <p:spPr bwMode="auto">
          <a:xfrm>
            <a:off x="6457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TextBox 145"/>
          <p:cNvSpPr txBox="1">
            <a:spLocks noChangeArrowheads="1"/>
          </p:cNvSpPr>
          <p:nvPr/>
        </p:nvSpPr>
        <p:spPr bwMode="auto">
          <a:xfrm>
            <a:off x="661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2" name="TextBox 146"/>
          <p:cNvSpPr txBox="1">
            <a:spLocks noChangeArrowheads="1"/>
          </p:cNvSpPr>
          <p:nvPr/>
        </p:nvSpPr>
        <p:spPr bwMode="auto">
          <a:xfrm>
            <a:off x="67627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3" name="直接连接符 792"/>
          <p:cNvCxnSpPr/>
          <p:nvPr/>
        </p:nvCxnSpPr>
        <p:spPr bwMode="auto">
          <a:xfrm rot="5400000" flipH="1" flipV="1">
            <a:off x="60388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4" name="直接连接符 793"/>
          <p:cNvCxnSpPr/>
          <p:nvPr/>
        </p:nvCxnSpPr>
        <p:spPr bwMode="auto">
          <a:xfrm rot="5400000" flipH="1" flipV="1">
            <a:off x="65341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5" name="直接连接符 794"/>
          <p:cNvCxnSpPr/>
          <p:nvPr/>
        </p:nvCxnSpPr>
        <p:spPr bwMode="auto">
          <a:xfrm rot="10800000">
            <a:off x="63055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96" name="椭圆 795"/>
          <p:cNvSpPr>
            <a:spLocks noChangeArrowheads="1"/>
          </p:cNvSpPr>
          <p:nvPr/>
        </p:nvSpPr>
        <p:spPr bwMode="auto">
          <a:xfrm flipV="1">
            <a:off x="62690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8" name="矩形 797"/>
          <p:cNvSpPr/>
          <p:nvPr/>
        </p:nvSpPr>
        <p:spPr bwMode="auto">
          <a:xfrm>
            <a:off x="72961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99" name="直接连接符 798"/>
          <p:cNvCxnSpPr/>
          <p:nvPr/>
        </p:nvCxnSpPr>
        <p:spPr bwMode="auto">
          <a:xfrm>
            <a:off x="77422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0" name="直接连接符 799"/>
          <p:cNvCxnSpPr/>
          <p:nvPr/>
        </p:nvCxnSpPr>
        <p:spPr bwMode="auto">
          <a:xfrm rot="5400000">
            <a:off x="75501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01" name="直接连接符 800"/>
          <p:cNvCxnSpPr/>
          <p:nvPr/>
        </p:nvCxnSpPr>
        <p:spPr bwMode="auto">
          <a:xfrm rot="5400000">
            <a:off x="8007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02" name="直接连接符 801"/>
          <p:cNvCxnSpPr/>
          <p:nvPr/>
        </p:nvCxnSpPr>
        <p:spPr bwMode="auto">
          <a:xfrm>
            <a:off x="77422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03" name="直接连接符 802"/>
          <p:cNvCxnSpPr/>
          <p:nvPr/>
        </p:nvCxnSpPr>
        <p:spPr bwMode="auto">
          <a:xfrm rot="5400000">
            <a:off x="8007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04" name="直接连接符 803"/>
          <p:cNvCxnSpPr/>
          <p:nvPr/>
        </p:nvCxnSpPr>
        <p:spPr bwMode="auto">
          <a:xfrm rot="5400000">
            <a:off x="75501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5" name="直接连接符 804"/>
          <p:cNvCxnSpPr/>
          <p:nvPr/>
        </p:nvCxnSpPr>
        <p:spPr bwMode="auto">
          <a:xfrm>
            <a:off x="77422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806" name="椭圆 805"/>
          <p:cNvSpPr/>
          <p:nvPr/>
        </p:nvSpPr>
        <p:spPr bwMode="auto">
          <a:xfrm>
            <a:off x="82867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07" name="直接连接符 806"/>
          <p:cNvCxnSpPr/>
          <p:nvPr/>
        </p:nvCxnSpPr>
        <p:spPr bwMode="auto">
          <a:xfrm rot="5400000" flipH="1" flipV="1">
            <a:off x="7105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8" name="直接连接符 807"/>
          <p:cNvCxnSpPr/>
          <p:nvPr/>
        </p:nvCxnSpPr>
        <p:spPr bwMode="auto">
          <a:xfrm rot="5400000" flipH="1" flipV="1">
            <a:off x="7258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9" name="直接连接符 808"/>
          <p:cNvCxnSpPr/>
          <p:nvPr/>
        </p:nvCxnSpPr>
        <p:spPr bwMode="auto">
          <a:xfrm rot="5400000" flipH="1" flipV="1">
            <a:off x="7410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0" name="直接连接符 809"/>
          <p:cNvCxnSpPr/>
          <p:nvPr/>
        </p:nvCxnSpPr>
        <p:spPr bwMode="auto">
          <a:xfrm rot="5400000" flipH="1" flipV="1">
            <a:off x="7562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1" name="直接连接符 810"/>
          <p:cNvCxnSpPr/>
          <p:nvPr/>
        </p:nvCxnSpPr>
        <p:spPr bwMode="auto">
          <a:xfrm rot="5400000" flipH="1" flipV="1">
            <a:off x="7715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2" name="直接连接符 811"/>
          <p:cNvCxnSpPr/>
          <p:nvPr/>
        </p:nvCxnSpPr>
        <p:spPr bwMode="auto">
          <a:xfrm rot="5400000" flipH="1" flipV="1">
            <a:off x="7867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3" name="直接连接符 812"/>
          <p:cNvCxnSpPr/>
          <p:nvPr/>
        </p:nvCxnSpPr>
        <p:spPr bwMode="auto">
          <a:xfrm rot="5400000" flipH="1" flipV="1">
            <a:off x="802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4" name="直接连接符 813"/>
          <p:cNvCxnSpPr/>
          <p:nvPr/>
        </p:nvCxnSpPr>
        <p:spPr bwMode="auto">
          <a:xfrm rot="5400000" flipH="1" flipV="1">
            <a:off x="817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15" name="TextBox 169"/>
          <p:cNvSpPr txBox="1">
            <a:spLocks noChangeArrowheads="1"/>
          </p:cNvSpPr>
          <p:nvPr/>
        </p:nvSpPr>
        <p:spPr bwMode="auto">
          <a:xfrm>
            <a:off x="7143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6" name="TextBox 170"/>
          <p:cNvSpPr txBox="1">
            <a:spLocks noChangeArrowheads="1"/>
          </p:cNvSpPr>
          <p:nvPr/>
        </p:nvSpPr>
        <p:spPr bwMode="auto">
          <a:xfrm>
            <a:off x="7296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7" name="TextBox 171"/>
          <p:cNvSpPr txBox="1">
            <a:spLocks noChangeArrowheads="1"/>
          </p:cNvSpPr>
          <p:nvPr/>
        </p:nvSpPr>
        <p:spPr bwMode="auto">
          <a:xfrm>
            <a:off x="7448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8" name="TextBox 172"/>
          <p:cNvSpPr txBox="1">
            <a:spLocks noChangeArrowheads="1"/>
          </p:cNvSpPr>
          <p:nvPr/>
        </p:nvSpPr>
        <p:spPr bwMode="auto">
          <a:xfrm>
            <a:off x="7600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" name="TextBox 173"/>
          <p:cNvSpPr txBox="1">
            <a:spLocks noChangeArrowheads="1"/>
          </p:cNvSpPr>
          <p:nvPr/>
        </p:nvSpPr>
        <p:spPr bwMode="auto">
          <a:xfrm>
            <a:off x="7753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" name="TextBox 174"/>
          <p:cNvSpPr txBox="1">
            <a:spLocks noChangeArrowheads="1"/>
          </p:cNvSpPr>
          <p:nvPr/>
        </p:nvSpPr>
        <p:spPr bwMode="auto">
          <a:xfrm>
            <a:off x="7905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TextBox 175"/>
          <p:cNvSpPr txBox="1">
            <a:spLocks noChangeArrowheads="1"/>
          </p:cNvSpPr>
          <p:nvPr/>
        </p:nvSpPr>
        <p:spPr bwMode="auto">
          <a:xfrm>
            <a:off x="805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" name="TextBox 176"/>
          <p:cNvSpPr txBox="1">
            <a:spLocks noChangeArrowheads="1"/>
          </p:cNvSpPr>
          <p:nvPr/>
        </p:nvSpPr>
        <p:spPr bwMode="auto">
          <a:xfrm>
            <a:off x="82105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3" name="直接连接符 822"/>
          <p:cNvCxnSpPr/>
          <p:nvPr/>
        </p:nvCxnSpPr>
        <p:spPr bwMode="auto">
          <a:xfrm rot="5400000" flipH="1" flipV="1">
            <a:off x="74866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4" name="直接连接符 823"/>
          <p:cNvCxnSpPr/>
          <p:nvPr/>
        </p:nvCxnSpPr>
        <p:spPr bwMode="auto">
          <a:xfrm rot="5400000" flipH="1" flipV="1">
            <a:off x="79819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5" name="直接连接符 824"/>
          <p:cNvCxnSpPr/>
          <p:nvPr/>
        </p:nvCxnSpPr>
        <p:spPr bwMode="auto">
          <a:xfrm rot="10800000">
            <a:off x="77533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26" name="椭圆 825"/>
          <p:cNvSpPr>
            <a:spLocks noChangeArrowheads="1"/>
          </p:cNvSpPr>
          <p:nvPr/>
        </p:nvSpPr>
        <p:spPr bwMode="auto">
          <a:xfrm flipV="1">
            <a:off x="77168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27" name="组合 183"/>
          <p:cNvGrpSpPr/>
          <p:nvPr/>
        </p:nvGrpSpPr>
        <p:grpSpPr bwMode="auto">
          <a:xfrm>
            <a:off x="3181352" y="4595664"/>
            <a:ext cx="457200" cy="609600"/>
            <a:chOff x="2514600" y="2743200"/>
            <a:chExt cx="457200" cy="609600"/>
          </a:xfrm>
        </p:grpSpPr>
        <p:sp>
          <p:nvSpPr>
            <p:cNvPr id="828" name="等腰三角形 827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" name="椭圆 828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0" name="组合 184"/>
          <p:cNvGrpSpPr/>
          <p:nvPr/>
        </p:nvGrpSpPr>
        <p:grpSpPr bwMode="auto">
          <a:xfrm>
            <a:off x="4629152" y="4595664"/>
            <a:ext cx="457200" cy="609600"/>
            <a:chOff x="2514600" y="2743200"/>
            <a:chExt cx="457200" cy="609600"/>
          </a:xfrm>
        </p:grpSpPr>
        <p:sp>
          <p:nvSpPr>
            <p:cNvPr id="831" name="等腰三角形 830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" name="椭圆 831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" name="组合 187"/>
          <p:cNvGrpSpPr/>
          <p:nvPr/>
        </p:nvGrpSpPr>
        <p:grpSpPr bwMode="auto">
          <a:xfrm>
            <a:off x="6076952" y="4595664"/>
            <a:ext cx="457200" cy="609600"/>
            <a:chOff x="2514600" y="2743200"/>
            <a:chExt cx="457200" cy="609600"/>
          </a:xfrm>
        </p:grpSpPr>
        <p:sp>
          <p:nvSpPr>
            <p:cNvPr id="834" name="等腰三角形 833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5" name="椭圆 834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6" name="组合 190"/>
          <p:cNvGrpSpPr/>
          <p:nvPr/>
        </p:nvGrpSpPr>
        <p:grpSpPr bwMode="auto">
          <a:xfrm>
            <a:off x="7524752" y="4595664"/>
            <a:ext cx="457200" cy="609600"/>
            <a:chOff x="2514600" y="2743200"/>
            <a:chExt cx="457200" cy="609600"/>
          </a:xfrm>
        </p:grpSpPr>
        <p:sp>
          <p:nvSpPr>
            <p:cNvPr id="837" name="等腰三角形 836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8" name="椭圆 837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39" name="直接连接符 838"/>
          <p:cNvCxnSpPr/>
          <p:nvPr/>
        </p:nvCxnSpPr>
        <p:spPr>
          <a:xfrm rot="5400000">
            <a:off x="3257552" y="5357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0" name="直接连接符 839"/>
          <p:cNvCxnSpPr/>
          <p:nvPr/>
        </p:nvCxnSpPr>
        <p:spPr>
          <a:xfrm rot="10800000">
            <a:off x="1657352" y="5510064"/>
            <a:ext cx="1752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1" name="直接连接符 840"/>
          <p:cNvCxnSpPr/>
          <p:nvPr/>
        </p:nvCxnSpPr>
        <p:spPr>
          <a:xfrm rot="10800000">
            <a:off x="1657352" y="5662464"/>
            <a:ext cx="3200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2" name="直接连接符 841"/>
          <p:cNvCxnSpPr/>
          <p:nvPr/>
        </p:nvCxnSpPr>
        <p:spPr>
          <a:xfrm rot="10800000">
            <a:off x="1657352" y="5814864"/>
            <a:ext cx="4648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3" name="直接连接符 842"/>
          <p:cNvCxnSpPr/>
          <p:nvPr/>
        </p:nvCxnSpPr>
        <p:spPr>
          <a:xfrm rot="10800000">
            <a:off x="1657352" y="5967264"/>
            <a:ext cx="6096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4" name="直接连接符 843"/>
          <p:cNvCxnSpPr/>
          <p:nvPr/>
        </p:nvCxnSpPr>
        <p:spPr>
          <a:xfrm rot="5400000">
            <a:off x="4629152" y="54338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5" name="直接连接符 844"/>
          <p:cNvCxnSpPr/>
          <p:nvPr/>
        </p:nvCxnSpPr>
        <p:spPr>
          <a:xfrm rot="5400000">
            <a:off x="6000752" y="55100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6" name="直接连接符 845"/>
          <p:cNvCxnSpPr/>
          <p:nvPr/>
        </p:nvCxnSpPr>
        <p:spPr>
          <a:xfrm rot="5400000">
            <a:off x="7372352" y="55862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7" name="直接连接符 846"/>
          <p:cNvCxnSpPr/>
          <p:nvPr/>
        </p:nvCxnSpPr>
        <p:spPr>
          <a:xfrm rot="10800000">
            <a:off x="1657352" y="2004864"/>
            <a:ext cx="5715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8" name="直接连接符 847"/>
          <p:cNvCxnSpPr/>
          <p:nvPr/>
        </p:nvCxnSpPr>
        <p:spPr>
          <a:xfrm rot="5400000" flipH="1" flipV="1">
            <a:off x="71437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9" name="直接连接符 848"/>
          <p:cNvCxnSpPr/>
          <p:nvPr/>
        </p:nvCxnSpPr>
        <p:spPr>
          <a:xfrm rot="10800000">
            <a:off x="1657352" y="1852464"/>
            <a:ext cx="5867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0" name="直接连接符 849"/>
          <p:cNvCxnSpPr/>
          <p:nvPr/>
        </p:nvCxnSpPr>
        <p:spPr>
          <a:xfrm rot="10800000">
            <a:off x="1657352" y="1700064"/>
            <a:ext cx="6019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1" name="直接连接符 850"/>
          <p:cNvCxnSpPr/>
          <p:nvPr/>
        </p:nvCxnSpPr>
        <p:spPr>
          <a:xfrm rot="10800000">
            <a:off x="1657352" y="1547664"/>
            <a:ext cx="6172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2" name="直接连接符 851"/>
          <p:cNvCxnSpPr/>
          <p:nvPr/>
        </p:nvCxnSpPr>
        <p:spPr>
          <a:xfrm rot="10800000">
            <a:off x="1657352" y="1395264"/>
            <a:ext cx="6324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3" name="直接连接符 852"/>
          <p:cNvCxnSpPr/>
          <p:nvPr/>
        </p:nvCxnSpPr>
        <p:spPr>
          <a:xfrm rot="10800000">
            <a:off x="1657352" y="1242864"/>
            <a:ext cx="6477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4" name="直接连接符 853"/>
          <p:cNvCxnSpPr/>
          <p:nvPr/>
        </p:nvCxnSpPr>
        <p:spPr>
          <a:xfrm rot="10800000">
            <a:off x="1657352" y="1090464"/>
            <a:ext cx="6629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5" name="直接连接符 854"/>
          <p:cNvCxnSpPr/>
          <p:nvPr/>
        </p:nvCxnSpPr>
        <p:spPr>
          <a:xfrm rot="10800000">
            <a:off x="1657352" y="938064"/>
            <a:ext cx="6781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6" name="直接连接符 855"/>
          <p:cNvCxnSpPr/>
          <p:nvPr/>
        </p:nvCxnSpPr>
        <p:spPr>
          <a:xfrm rot="5400000" flipH="1" flipV="1">
            <a:off x="72199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7" name="直接连接符 856"/>
          <p:cNvCxnSpPr/>
          <p:nvPr/>
        </p:nvCxnSpPr>
        <p:spPr>
          <a:xfrm rot="5400000" flipH="1" flipV="1">
            <a:off x="72961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8" name="直接连接符 857"/>
          <p:cNvCxnSpPr/>
          <p:nvPr/>
        </p:nvCxnSpPr>
        <p:spPr>
          <a:xfrm rot="5400000" flipH="1" flipV="1">
            <a:off x="73723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9" name="直接连接符 858"/>
          <p:cNvCxnSpPr/>
          <p:nvPr/>
        </p:nvCxnSpPr>
        <p:spPr>
          <a:xfrm rot="5400000" flipH="1" flipV="1">
            <a:off x="74485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0" name="直接连接符 859"/>
          <p:cNvCxnSpPr/>
          <p:nvPr/>
        </p:nvCxnSpPr>
        <p:spPr>
          <a:xfrm rot="5400000" flipH="1" flipV="1">
            <a:off x="75247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1" name="直接连接符 860"/>
          <p:cNvCxnSpPr/>
          <p:nvPr/>
        </p:nvCxnSpPr>
        <p:spPr>
          <a:xfrm rot="5400000" flipH="1" flipV="1">
            <a:off x="76009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2" name="直接连接符 861"/>
          <p:cNvCxnSpPr/>
          <p:nvPr/>
        </p:nvCxnSpPr>
        <p:spPr>
          <a:xfrm rot="5400000" flipH="1" flipV="1">
            <a:off x="76771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3" name="直接连接符 862"/>
          <p:cNvCxnSpPr/>
          <p:nvPr/>
        </p:nvCxnSpPr>
        <p:spPr>
          <a:xfrm rot="5400000" flipH="1" flipV="1">
            <a:off x="56959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4" name="直接连接符 863"/>
          <p:cNvCxnSpPr/>
          <p:nvPr/>
        </p:nvCxnSpPr>
        <p:spPr>
          <a:xfrm rot="5400000" flipH="1" flipV="1">
            <a:off x="57721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5" name="直接连接符 864"/>
          <p:cNvCxnSpPr/>
          <p:nvPr/>
        </p:nvCxnSpPr>
        <p:spPr>
          <a:xfrm rot="5400000" flipH="1" flipV="1">
            <a:off x="58483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6" name="直接连接符 865"/>
          <p:cNvCxnSpPr/>
          <p:nvPr/>
        </p:nvCxnSpPr>
        <p:spPr>
          <a:xfrm rot="5400000" flipH="1" flipV="1">
            <a:off x="59245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7" name="直接连接符 866"/>
          <p:cNvCxnSpPr/>
          <p:nvPr/>
        </p:nvCxnSpPr>
        <p:spPr>
          <a:xfrm rot="5400000" flipH="1" flipV="1">
            <a:off x="60007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8" name="直接连接符 867"/>
          <p:cNvCxnSpPr/>
          <p:nvPr/>
        </p:nvCxnSpPr>
        <p:spPr>
          <a:xfrm rot="5400000" flipH="1" flipV="1">
            <a:off x="60769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9" name="直接连接符 868"/>
          <p:cNvCxnSpPr/>
          <p:nvPr/>
        </p:nvCxnSpPr>
        <p:spPr>
          <a:xfrm rot="5400000" flipH="1" flipV="1">
            <a:off x="61531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0" name="直接连接符 869"/>
          <p:cNvCxnSpPr/>
          <p:nvPr/>
        </p:nvCxnSpPr>
        <p:spPr>
          <a:xfrm rot="5400000" flipH="1" flipV="1">
            <a:off x="62293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1" name="直接连接符 870"/>
          <p:cNvCxnSpPr/>
          <p:nvPr/>
        </p:nvCxnSpPr>
        <p:spPr>
          <a:xfrm rot="5400000" flipH="1" flipV="1">
            <a:off x="42481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2" name="直接连接符 871"/>
          <p:cNvCxnSpPr/>
          <p:nvPr/>
        </p:nvCxnSpPr>
        <p:spPr>
          <a:xfrm rot="5400000" flipH="1" flipV="1">
            <a:off x="43243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3" name="直接连接符 872"/>
          <p:cNvCxnSpPr/>
          <p:nvPr/>
        </p:nvCxnSpPr>
        <p:spPr>
          <a:xfrm rot="5400000" flipH="1" flipV="1">
            <a:off x="44005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4" name="直接连接符 873"/>
          <p:cNvCxnSpPr/>
          <p:nvPr/>
        </p:nvCxnSpPr>
        <p:spPr>
          <a:xfrm rot="5400000" flipH="1" flipV="1">
            <a:off x="44767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5" name="直接连接符 874"/>
          <p:cNvCxnSpPr/>
          <p:nvPr/>
        </p:nvCxnSpPr>
        <p:spPr>
          <a:xfrm rot="5400000" flipH="1" flipV="1">
            <a:off x="45529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 rot="5400000" flipH="1" flipV="1">
            <a:off x="46291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7" name="直接连接符 876"/>
          <p:cNvCxnSpPr/>
          <p:nvPr/>
        </p:nvCxnSpPr>
        <p:spPr>
          <a:xfrm rot="5400000" flipH="1" flipV="1">
            <a:off x="47053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8" name="直接连接符 877"/>
          <p:cNvCxnSpPr/>
          <p:nvPr/>
        </p:nvCxnSpPr>
        <p:spPr>
          <a:xfrm rot="5400000" flipH="1" flipV="1">
            <a:off x="47815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 rot="5400000" flipH="1" flipV="1">
            <a:off x="28003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 rot="5400000" flipH="1" flipV="1">
            <a:off x="28765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 rot="5400000" flipH="1" flipV="1">
            <a:off x="29527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2" name="直接连接符 881"/>
          <p:cNvCxnSpPr/>
          <p:nvPr/>
        </p:nvCxnSpPr>
        <p:spPr>
          <a:xfrm rot="5400000" flipH="1" flipV="1">
            <a:off x="30289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3" name="直接连接符 882"/>
          <p:cNvCxnSpPr/>
          <p:nvPr/>
        </p:nvCxnSpPr>
        <p:spPr>
          <a:xfrm rot="5400000" flipH="1" flipV="1">
            <a:off x="31051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4" name="直接连接符 883"/>
          <p:cNvCxnSpPr/>
          <p:nvPr/>
        </p:nvCxnSpPr>
        <p:spPr>
          <a:xfrm rot="5400000" flipH="1" flipV="1">
            <a:off x="31813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5" name="直接连接符 884"/>
          <p:cNvCxnSpPr/>
          <p:nvPr/>
        </p:nvCxnSpPr>
        <p:spPr>
          <a:xfrm rot="5400000" flipH="1" flipV="1">
            <a:off x="32575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6" name="直接连接符 885"/>
          <p:cNvCxnSpPr/>
          <p:nvPr/>
        </p:nvCxnSpPr>
        <p:spPr>
          <a:xfrm rot="5400000" flipH="1" flipV="1">
            <a:off x="33337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87" name="组合 282"/>
          <p:cNvGrpSpPr/>
          <p:nvPr/>
        </p:nvGrpSpPr>
        <p:grpSpPr bwMode="auto">
          <a:xfrm>
            <a:off x="2990852" y="899964"/>
            <a:ext cx="1143000" cy="1141413"/>
            <a:chOff x="2705100" y="647699"/>
            <a:chExt cx="1143001" cy="1140620"/>
          </a:xfrm>
        </p:grpSpPr>
        <p:sp>
          <p:nvSpPr>
            <p:cNvPr id="888" name="椭圆 887"/>
            <p:cNvSpPr>
              <a:spLocks noChangeArrowheads="1"/>
            </p:cNvSpPr>
            <p:nvPr/>
          </p:nvSpPr>
          <p:spPr bwMode="auto">
            <a:xfrm flipV="1">
              <a:off x="2705100" y="1712172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89" name="椭圆 888"/>
            <p:cNvSpPr>
              <a:spLocks noChangeArrowheads="1"/>
            </p:cNvSpPr>
            <p:nvPr/>
          </p:nvSpPr>
          <p:spPr bwMode="auto">
            <a:xfrm flipV="1">
              <a:off x="2857500" y="1561464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0" name="椭圆 889"/>
            <p:cNvSpPr>
              <a:spLocks noChangeArrowheads="1"/>
            </p:cNvSpPr>
            <p:nvPr/>
          </p:nvSpPr>
          <p:spPr bwMode="auto">
            <a:xfrm flipV="1">
              <a:off x="3009900" y="1409170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1" name="椭圆 890"/>
            <p:cNvSpPr>
              <a:spLocks noChangeArrowheads="1"/>
            </p:cNvSpPr>
            <p:nvPr/>
          </p:nvSpPr>
          <p:spPr bwMode="auto">
            <a:xfrm flipV="1">
              <a:off x="3162300" y="1256875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2" name="椭圆 891"/>
            <p:cNvSpPr>
              <a:spLocks noChangeArrowheads="1"/>
            </p:cNvSpPr>
            <p:nvPr/>
          </p:nvSpPr>
          <p:spPr bwMode="auto">
            <a:xfrm flipV="1">
              <a:off x="3314701" y="1104581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3" name="椭圆 892"/>
            <p:cNvSpPr>
              <a:spLocks noChangeArrowheads="1"/>
            </p:cNvSpPr>
            <p:nvPr/>
          </p:nvSpPr>
          <p:spPr bwMode="auto">
            <a:xfrm flipV="1">
              <a:off x="3467101" y="952287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4" name="椭圆 893"/>
            <p:cNvSpPr>
              <a:spLocks noChangeArrowheads="1"/>
            </p:cNvSpPr>
            <p:nvPr/>
          </p:nvSpPr>
          <p:spPr bwMode="auto">
            <a:xfrm flipV="1">
              <a:off x="3619501" y="799993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5" name="椭圆 894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96" name="组合 283"/>
          <p:cNvGrpSpPr/>
          <p:nvPr/>
        </p:nvGrpSpPr>
        <p:grpSpPr bwMode="auto">
          <a:xfrm>
            <a:off x="4441827" y="901552"/>
            <a:ext cx="1143000" cy="1139825"/>
            <a:chOff x="2705100" y="647699"/>
            <a:chExt cx="1143001" cy="1140620"/>
          </a:xfrm>
        </p:grpSpPr>
        <p:sp>
          <p:nvSpPr>
            <p:cNvPr id="897" name="椭圆 896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8" name="椭圆 897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9" name="椭圆 898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0" name="椭圆 899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1" name="椭圆 900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2" name="椭圆 901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3" name="椭圆 902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4" name="椭圆 903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05" name="组合 292"/>
          <p:cNvGrpSpPr/>
          <p:nvPr/>
        </p:nvGrpSpPr>
        <p:grpSpPr bwMode="auto">
          <a:xfrm>
            <a:off x="5889627" y="901552"/>
            <a:ext cx="1143000" cy="1139825"/>
            <a:chOff x="2705100" y="647699"/>
            <a:chExt cx="1143001" cy="1140620"/>
          </a:xfrm>
        </p:grpSpPr>
        <p:sp>
          <p:nvSpPr>
            <p:cNvPr id="906" name="椭圆 905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7" name="椭圆 906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8" name="椭圆 907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9" name="椭圆 908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0" name="椭圆 909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1" name="椭圆 910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2" name="椭圆 911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3" name="椭圆 912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14" name="TextBox 301"/>
          <p:cNvSpPr txBox="1">
            <a:spLocks noChangeArrowheads="1"/>
          </p:cNvSpPr>
          <p:nvPr/>
        </p:nvSpPr>
        <p:spPr bwMode="auto">
          <a:xfrm>
            <a:off x="1276352" y="804714"/>
            <a:ext cx="457200" cy="1327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5" name="圆角矩形 914"/>
          <p:cNvSpPr/>
          <p:nvPr/>
        </p:nvSpPr>
        <p:spPr>
          <a:xfrm>
            <a:off x="2952752" y="4519464"/>
            <a:ext cx="5257800" cy="838200"/>
          </a:xfrm>
          <a:prstGeom prst="roundRect">
            <a:avLst>
              <a:gd name="adj" fmla="val 24622"/>
            </a:avLst>
          </a:prstGeom>
          <a:noFill/>
          <a:ln w="19050" cap="flat" cmpd="sng" algn="ctr">
            <a:solidFill>
              <a:srgbClr val="FF66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6" name="TextBox 303"/>
          <p:cNvSpPr txBox="1">
            <a:spLocks noChangeArrowheads="1"/>
          </p:cNvSpPr>
          <p:nvPr/>
        </p:nvSpPr>
        <p:spPr bwMode="auto">
          <a:xfrm>
            <a:off x="1276352" y="5308281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7" name="Text Box 11"/>
          <p:cNvSpPr txBox="1">
            <a:spLocks noChangeArrowheads="1"/>
          </p:cNvSpPr>
          <p:nvPr/>
        </p:nvSpPr>
        <p:spPr bwMode="auto">
          <a:xfrm>
            <a:off x="2876552" y="6210152"/>
            <a:ext cx="4551363" cy="51911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6600FF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sz="2800" dirty="0">
                <a:solidFill>
                  <a:srgbClr val="6600FF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数码管动态显示电路</a:t>
            </a:r>
            <a:endParaRPr lang="zh-CN" altLang="en-US" sz="2800" dirty="0">
              <a:solidFill>
                <a:srgbClr val="6600FF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2" name="TextBox 537"/>
          <p:cNvSpPr txBox="1">
            <a:spLocks noChangeArrowheads="1"/>
          </p:cNvSpPr>
          <p:nvPr/>
        </p:nvSpPr>
        <p:spPr bwMode="auto">
          <a:xfrm>
            <a:off x="1276352" y="5476111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3" name="TextBox 538"/>
          <p:cNvSpPr txBox="1">
            <a:spLocks noChangeArrowheads="1"/>
          </p:cNvSpPr>
          <p:nvPr/>
        </p:nvSpPr>
        <p:spPr bwMode="auto">
          <a:xfrm>
            <a:off x="1276352" y="5648703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TextBox 539"/>
          <p:cNvSpPr txBox="1">
            <a:spLocks noChangeArrowheads="1"/>
          </p:cNvSpPr>
          <p:nvPr/>
        </p:nvSpPr>
        <p:spPr bwMode="auto">
          <a:xfrm>
            <a:off x="1276352" y="5814152"/>
            <a:ext cx="4572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TextBox 540"/>
          <p:cNvSpPr txBox="1">
            <a:spLocks noChangeArrowheads="1"/>
          </p:cNvSpPr>
          <p:nvPr/>
        </p:nvSpPr>
        <p:spPr bwMode="auto">
          <a:xfrm>
            <a:off x="919146" y="2081064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段编码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TextBox 541"/>
          <p:cNvSpPr txBox="1">
            <a:spLocks noChangeArrowheads="1"/>
          </p:cNvSpPr>
          <p:nvPr/>
        </p:nvSpPr>
        <p:spPr bwMode="auto">
          <a:xfrm>
            <a:off x="6429388" y="4548068"/>
            <a:ext cx="1143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MC1413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23"/>
          <p:cNvSpPr>
            <a:spLocks noChangeArrowheads="1"/>
          </p:cNvSpPr>
          <p:nvPr/>
        </p:nvSpPr>
        <p:spPr bwMode="auto">
          <a:xfrm>
            <a:off x="2114552" y="1947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" name="Rectangle 324"/>
          <p:cNvSpPr>
            <a:spLocks noChangeArrowheads="1"/>
          </p:cNvSpPr>
          <p:nvPr/>
        </p:nvSpPr>
        <p:spPr bwMode="auto">
          <a:xfrm>
            <a:off x="2114552" y="1795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" name="Rectangle 325"/>
          <p:cNvSpPr>
            <a:spLocks noChangeArrowheads="1"/>
          </p:cNvSpPr>
          <p:nvPr/>
        </p:nvSpPr>
        <p:spPr bwMode="auto">
          <a:xfrm>
            <a:off x="2114552" y="1642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" name="Rectangle 326"/>
          <p:cNvSpPr>
            <a:spLocks noChangeArrowheads="1"/>
          </p:cNvSpPr>
          <p:nvPr/>
        </p:nvSpPr>
        <p:spPr bwMode="auto">
          <a:xfrm>
            <a:off x="2114552" y="14905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" name="Rectangle 327"/>
          <p:cNvSpPr>
            <a:spLocks noChangeArrowheads="1"/>
          </p:cNvSpPr>
          <p:nvPr/>
        </p:nvSpPr>
        <p:spPr bwMode="auto">
          <a:xfrm>
            <a:off x="2114552" y="13381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" name="Rectangle 328"/>
          <p:cNvSpPr>
            <a:spLocks noChangeArrowheads="1"/>
          </p:cNvSpPr>
          <p:nvPr/>
        </p:nvSpPr>
        <p:spPr bwMode="auto">
          <a:xfrm>
            <a:off x="2114552" y="1185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Rectangle 329"/>
          <p:cNvSpPr>
            <a:spLocks noChangeArrowheads="1"/>
          </p:cNvSpPr>
          <p:nvPr/>
        </p:nvSpPr>
        <p:spPr bwMode="auto">
          <a:xfrm>
            <a:off x="2109790" y="1033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" name="Rectangle 330"/>
          <p:cNvSpPr>
            <a:spLocks noChangeArrowheads="1"/>
          </p:cNvSpPr>
          <p:nvPr/>
        </p:nvSpPr>
        <p:spPr bwMode="auto">
          <a:xfrm>
            <a:off x="2109790" y="880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" name="TextBox 540"/>
          <p:cNvSpPr txBox="1">
            <a:spLocks noChangeArrowheads="1"/>
          </p:cNvSpPr>
          <p:nvPr/>
        </p:nvSpPr>
        <p:spPr bwMode="auto">
          <a:xfrm>
            <a:off x="1885952" y="45152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限流电阻</a:t>
            </a:r>
            <a:endParaRPr lang="zh-CN" altLang="en-US" sz="2400" b="1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1" name="矩形 1420"/>
          <p:cNvSpPr/>
          <p:nvPr/>
        </p:nvSpPr>
        <p:spPr bwMode="auto">
          <a:xfrm>
            <a:off x="642910" y="761855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" name="右箭头 1422"/>
          <p:cNvSpPr/>
          <p:nvPr/>
        </p:nvSpPr>
        <p:spPr bwMode="auto">
          <a:xfrm>
            <a:off x="1214414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4" name="右箭头 1423"/>
          <p:cNvSpPr/>
          <p:nvPr/>
        </p:nvSpPr>
        <p:spPr bwMode="auto">
          <a:xfrm>
            <a:off x="428596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26" name="直接箭头连接符 1425"/>
          <p:cNvCxnSpPr/>
          <p:nvPr/>
        </p:nvCxnSpPr>
        <p:spPr bwMode="auto">
          <a:xfrm>
            <a:off x="428596" y="1761986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7" name="矩形 1426"/>
          <p:cNvSpPr/>
          <p:nvPr/>
        </p:nvSpPr>
        <p:spPr bwMode="auto">
          <a:xfrm>
            <a:off x="642910" y="5262448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8" name="右箭头 1427"/>
          <p:cNvSpPr/>
          <p:nvPr/>
        </p:nvSpPr>
        <p:spPr bwMode="auto">
          <a:xfrm>
            <a:off x="1214414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9" name="右箭头 1428"/>
          <p:cNvSpPr/>
          <p:nvPr/>
        </p:nvSpPr>
        <p:spPr bwMode="auto">
          <a:xfrm>
            <a:off x="428596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30" name="直接箭头连接符 1429"/>
          <p:cNvCxnSpPr/>
          <p:nvPr/>
        </p:nvCxnSpPr>
        <p:spPr bwMode="auto">
          <a:xfrm>
            <a:off x="428596" y="6119704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1" name="TextBox 536"/>
          <p:cNvSpPr txBox="1">
            <a:spLocks noChangeArrowheads="1"/>
          </p:cNvSpPr>
          <p:nvPr/>
        </p:nvSpPr>
        <p:spPr bwMode="auto">
          <a:xfrm>
            <a:off x="6357950" y="483382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驱动器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3554" y="53005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1833554" y="56294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1980157" y="54646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1980157" y="57767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3057084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4510263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96240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741203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0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340" name="组合 339"/>
          <p:cNvGrpSpPr/>
          <p:nvPr/>
        </p:nvGrpSpPr>
        <p:grpSpPr>
          <a:xfrm>
            <a:off x="330617" y="2674369"/>
            <a:ext cx="2297113" cy="762000"/>
            <a:chOff x="228600" y="3048000"/>
            <a:chExt cx="2297113" cy="762000"/>
          </a:xfrm>
        </p:grpSpPr>
        <p:cxnSp>
          <p:nvCxnSpPr>
            <p:cNvPr id="341" name="直接连接符 340"/>
            <p:cNvCxnSpPr/>
            <p:nvPr/>
          </p:nvCxnSpPr>
          <p:spPr bwMode="auto">
            <a:xfrm rot="5400000" flipH="1" flipV="1">
              <a:off x="247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 bwMode="auto">
            <a:xfrm>
              <a:off x="228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 bwMode="auto">
            <a:xfrm rot="5400000">
              <a:off x="266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 bwMode="auto">
            <a:xfrm rot="16200000" flipV="1">
              <a:off x="190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 bwMode="auto">
            <a:xfrm>
              <a:off x="228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 bwMode="auto">
            <a:xfrm rot="5400000" flipH="1" flipV="1">
              <a:off x="247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/>
            <p:nvPr/>
          </p:nvCxnSpPr>
          <p:spPr bwMode="auto">
            <a:xfrm flipV="1">
              <a:off x="392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/>
            <p:cNvCxnSpPr/>
            <p:nvPr/>
          </p:nvCxnSpPr>
          <p:spPr bwMode="auto">
            <a:xfrm flipV="1">
              <a:off x="369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/>
            <p:cNvSpPr/>
            <p:nvPr/>
          </p:nvSpPr>
          <p:spPr bwMode="auto">
            <a:xfrm>
              <a:off x="533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0" name="椭圆 349"/>
            <p:cNvSpPr/>
            <p:nvPr/>
          </p:nvSpPr>
          <p:spPr bwMode="auto">
            <a:xfrm>
              <a:off x="266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1" name="椭圆 350"/>
            <p:cNvSpPr/>
            <p:nvPr/>
          </p:nvSpPr>
          <p:spPr bwMode="auto">
            <a:xfrm>
              <a:off x="11430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2" name="椭圆 351"/>
            <p:cNvSpPr/>
            <p:nvPr/>
          </p:nvSpPr>
          <p:spPr bwMode="auto">
            <a:xfrm>
              <a:off x="8763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3" name="椭圆 352"/>
            <p:cNvSpPr/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4" name="椭圆 353"/>
            <p:cNvSpPr/>
            <p:nvPr/>
          </p:nvSpPr>
          <p:spPr bwMode="auto">
            <a:xfrm>
              <a:off x="1409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5" name="椭圆 354"/>
            <p:cNvSpPr/>
            <p:nvPr/>
          </p:nvSpPr>
          <p:spPr bwMode="auto">
            <a:xfrm>
              <a:off x="23241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6" name="椭圆 355"/>
            <p:cNvSpPr/>
            <p:nvPr/>
          </p:nvSpPr>
          <p:spPr bwMode="auto">
            <a:xfrm>
              <a:off x="2057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357" name="直接连接符 356"/>
            <p:cNvCxnSpPr/>
            <p:nvPr/>
          </p:nvCxnSpPr>
          <p:spPr bwMode="auto">
            <a:xfrm rot="16200000" flipV="1">
              <a:off x="247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 bwMode="auto">
            <a:xfrm rot="16200000" flipV="1">
              <a:off x="514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 bwMode="auto">
            <a:xfrm rot="16200000" flipV="1">
              <a:off x="704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 bwMode="auto">
            <a:xfrm rot="16200000" flipV="1">
              <a:off x="8572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 bwMode="auto">
            <a:xfrm rot="16200000" flipV="1">
              <a:off x="11239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 bwMode="auto">
            <a:xfrm rot="16200000" flipV="1">
              <a:off x="1390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 bwMode="auto">
            <a:xfrm rot="16200000" flipV="1">
              <a:off x="1657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 bwMode="auto">
            <a:xfrm rot="16200000" flipV="1">
              <a:off x="1847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 bwMode="auto">
            <a:xfrm rot="16200000" flipV="1">
              <a:off x="2038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 bwMode="auto">
            <a:xfrm rot="16200000" flipV="1">
              <a:off x="23050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 bwMode="auto">
            <a:xfrm flipV="1">
              <a:off x="304800" y="3619500"/>
              <a:ext cx="2057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椭圆 367"/>
            <p:cNvSpPr>
              <a:spLocks noChangeArrowheads="1"/>
            </p:cNvSpPr>
            <p:nvPr/>
          </p:nvSpPr>
          <p:spPr bwMode="auto">
            <a:xfrm flipV="1">
              <a:off x="723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9" name="椭圆 368"/>
            <p:cNvSpPr>
              <a:spLocks noChangeArrowheads="1"/>
            </p:cNvSpPr>
            <p:nvPr/>
          </p:nvSpPr>
          <p:spPr bwMode="auto">
            <a:xfrm flipV="1">
              <a:off x="1866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0" name="椭圆 369"/>
            <p:cNvSpPr>
              <a:spLocks noChangeArrowheads="1"/>
            </p:cNvSpPr>
            <p:nvPr/>
          </p:nvSpPr>
          <p:spPr bwMode="auto">
            <a:xfrm flipV="1">
              <a:off x="552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1" name="椭圆 370"/>
            <p:cNvSpPr>
              <a:spLocks noChangeArrowheads="1"/>
            </p:cNvSpPr>
            <p:nvPr/>
          </p:nvSpPr>
          <p:spPr bwMode="auto">
            <a:xfrm flipV="1">
              <a:off x="7429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2" name="椭圆 371"/>
            <p:cNvSpPr>
              <a:spLocks noChangeArrowheads="1"/>
            </p:cNvSpPr>
            <p:nvPr/>
          </p:nvSpPr>
          <p:spPr bwMode="auto">
            <a:xfrm flipV="1">
              <a:off x="8953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3" name="椭圆 372"/>
            <p:cNvSpPr>
              <a:spLocks noChangeArrowheads="1"/>
            </p:cNvSpPr>
            <p:nvPr/>
          </p:nvSpPr>
          <p:spPr bwMode="auto">
            <a:xfrm flipV="1">
              <a:off x="11652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椭圆 373"/>
            <p:cNvSpPr>
              <a:spLocks noChangeArrowheads="1"/>
            </p:cNvSpPr>
            <p:nvPr/>
          </p:nvSpPr>
          <p:spPr bwMode="auto">
            <a:xfrm flipV="1">
              <a:off x="14287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5" name="椭圆 374"/>
            <p:cNvSpPr>
              <a:spLocks noChangeArrowheads="1"/>
            </p:cNvSpPr>
            <p:nvPr/>
          </p:nvSpPr>
          <p:spPr bwMode="auto">
            <a:xfrm flipV="1">
              <a:off x="1695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6" name="椭圆 375"/>
            <p:cNvSpPr>
              <a:spLocks noChangeArrowheads="1"/>
            </p:cNvSpPr>
            <p:nvPr/>
          </p:nvSpPr>
          <p:spPr bwMode="auto">
            <a:xfrm flipV="1">
              <a:off x="18891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7" name="椭圆 376"/>
            <p:cNvSpPr>
              <a:spLocks noChangeArrowheads="1"/>
            </p:cNvSpPr>
            <p:nvPr/>
          </p:nvSpPr>
          <p:spPr bwMode="auto">
            <a:xfrm flipV="1">
              <a:off x="20796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78" name="直接连接符 377"/>
            <p:cNvCxnSpPr/>
            <p:nvPr/>
          </p:nvCxnSpPr>
          <p:spPr bwMode="auto">
            <a:xfrm rot="5400000" flipH="1" flipV="1">
              <a:off x="514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 bwMode="auto">
            <a:xfrm>
              <a:off x="495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 bwMode="auto">
            <a:xfrm rot="5400000">
              <a:off x="533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 bwMode="auto">
            <a:xfrm rot="16200000" flipV="1">
              <a:off x="457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 bwMode="auto">
            <a:xfrm>
              <a:off x="495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 bwMode="auto">
            <a:xfrm rot="5400000" flipH="1" flipV="1">
              <a:off x="514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/>
            <p:cNvCxnSpPr/>
            <p:nvPr/>
          </p:nvCxnSpPr>
          <p:spPr bwMode="auto">
            <a:xfrm flipV="1">
              <a:off x="658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/>
            <p:cNvCxnSpPr/>
            <p:nvPr/>
          </p:nvCxnSpPr>
          <p:spPr bwMode="auto">
            <a:xfrm flipV="1">
              <a:off x="636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 bwMode="auto">
            <a:xfrm rot="5400000" flipH="1" flipV="1">
              <a:off x="8572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 bwMode="auto">
            <a:xfrm>
              <a:off x="8382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 bwMode="auto">
            <a:xfrm rot="5400000">
              <a:off x="8763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 bwMode="auto">
            <a:xfrm rot="16200000" flipV="1">
              <a:off x="800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 bwMode="auto">
            <a:xfrm>
              <a:off x="8382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 bwMode="auto">
            <a:xfrm rot="5400000" flipH="1" flipV="1">
              <a:off x="8572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/>
            <p:nvPr/>
          </p:nvCxnSpPr>
          <p:spPr bwMode="auto">
            <a:xfrm flipV="1">
              <a:off x="10017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/>
            <p:cNvCxnSpPr/>
            <p:nvPr/>
          </p:nvCxnSpPr>
          <p:spPr bwMode="auto">
            <a:xfrm flipV="1">
              <a:off x="9794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 bwMode="auto">
            <a:xfrm rot="5400000" flipH="1" flipV="1">
              <a:off x="11239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 bwMode="auto">
            <a:xfrm>
              <a:off x="11049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 bwMode="auto">
            <a:xfrm rot="5400000">
              <a:off x="11430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 bwMode="auto">
            <a:xfrm rot="16200000" flipV="1">
              <a:off x="10668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 bwMode="auto">
            <a:xfrm>
              <a:off x="11049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 bwMode="auto">
            <a:xfrm rot="5400000" flipH="1" flipV="1">
              <a:off x="11239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399"/>
            <p:cNvCxnSpPr/>
            <p:nvPr/>
          </p:nvCxnSpPr>
          <p:spPr bwMode="auto">
            <a:xfrm flipV="1">
              <a:off x="12684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400"/>
            <p:cNvCxnSpPr/>
            <p:nvPr/>
          </p:nvCxnSpPr>
          <p:spPr bwMode="auto">
            <a:xfrm flipV="1">
              <a:off x="12461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 bwMode="auto">
            <a:xfrm rot="5400000" flipH="1" flipV="1">
              <a:off x="1390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 bwMode="auto">
            <a:xfrm>
              <a:off x="1371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 bwMode="auto">
            <a:xfrm rot="5400000">
              <a:off x="1409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 bwMode="auto">
            <a:xfrm rot="16200000" flipV="1">
              <a:off x="1333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 bwMode="auto">
            <a:xfrm>
              <a:off x="1371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 bwMode="auto">
            <a:xfrm rot="5400000" flipH="1" flipV="1">
              <a:off x="1390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箭头连接符 407"/>
            <p:cNvCxnSpPr/>
            <p:nvPr/>
          </p:nvCxnSpPr>
          <p:spPr bwMode="auto">
            <a:xfrm flipV="1">
              <a:off x="1535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箭头连接符 408"/>
            <p:cNvCxnSpPr/>
            <p:nvPr/>
          </p:nvCxnSpPr>
          <p:spPr bwMode="auto">
            <a:xfrm flipV="1">
              <a:off x="1512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 bwMode="auto">
            <a:xfrm rot="5400000" flipH="1" flipV="1">
              <a:off x="1657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 bwMode="auto">
            <a:xfrm>
              <a:off x="1638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 bwMode="auto">
            <a:xfrm rot="5400000">
              <a:off x="1676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 bwMode="auto">
            <a:xfrm rot="16200000" flipV="1">
              <a:off x="1600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 bwMode="auto">
            <a:xfrm>
              <a:off x="1638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 bwMode="auto">
            <a:xfrm rot="5400000" flipH="1" flipV="1">
              <a:off x="1657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箭头连接符 415"/>
            <p:cNvCxnSpPr/>
            <p:nvPr/>
          </p:nvCxnSpPr>
          <p:spPr bwMode="auto">
            <a:xfrm flipV="1">
              <a:off x="1801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/>
            <p:nvPr/>
          </p:nvCxnSpPr>
          <p:spPr bwMode="auto">
            <a:xfrm flipV="1">
              <a:off x="1779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 bwMode="auto">
            <a:xfrm rot="5400000" flipH="1" flipV="1">
              <a:off x="2038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 bwMode="auto">
            <a:xfrm>
              <a:off x="2019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 bwMode="auto">
            <a:xfrm rot="5400000">
              <a:off x="2057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 bwMode="auto">
            <a:xfrm rot="16200000" flipV="1">
              <a:off x="1981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 bwMode="auto">
            <a:xfrm>
              <a:off x="2019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 bwMode="auto">
            <a:xfrm rot="5400000" flipH="1" flipV="1">
              <a:off x="2038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423"/>
            <p:cNvCxnSpPr/>
            <p:nvPr/>
          </p:nvCxnSpPr>
          <p:spPr bwMode="auto">
            <a:xfrm flipV="1">
              <a:off x="2182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424"/>
            <p:cNvCxnSpPr/>
            <p:nvPr/>
          </p:nvCxnSpPr>
          <p:spPr bwMode="auto">
            <a:xfrm flipV="1">
              <a:off x="2160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 bwMode="auto">
            <a:xfrm rot="5400000" flipH="1" flipV="1">
              <a:off x="23050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 bwMode="auto">
            <a:xfrm>
              <a:off x="22860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 bwMode="auto">
            <a:xfrm rot="5400000">
              <a:off x="2324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 bwMode="auto">
            <a:xfrm rot="16200000" flipV="1">
              <a:off x="22479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 bwMode="auto">
            <a:xfrm>
              <a:off x="22860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 bwMode="auto">
            <a:xfrm rot="5400000" flipH="1" flipV="1">
              <a:off x="23050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/>
            <p:cNvCxnSpPr/>
            <p:nvPr/>
          </p:nvCxnSpPr>
          <p:spPr bwMode="auto">
            <a:xfrm flipV="1">
              <a:off x="24495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箭头连接符 432"/>
            <p:cNvCxnSpPr/>
            <p:nvPr/>
          </p:nvCxnSpPr>
          <p:spPr bwMode="auto">
            <a:xfrm flipV="1">
              <a:off x="24272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4" name="Object 8"/>
          <p:cNvGraphicFramePr>
            <a:graphicFrameLocks noChangeAspect="1"/>
          </p:cNvGraphicFramePr>
          <p:nvPr/>
        </p:nvGraphicFramePr>
        <p:xfrm>
          <a:off x="1331550" y="3476498"/>
          <a:ext cx="1202657" cy="18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Visio" r:id="rId1" imgW="977900" imgH="1397000" progId="Visio.Drawing.11">
                  <p:embed/>
                </p:oleObj>
              </mc:Choice>
              <mc:Fallback>
                <p:oleObj name="Visio" r:id="rId1" imgW="977900" imgH="13970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3476498"/>
                        <a:ext cx="1202657" cy="182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" name="TextBox 536"/>
          <p:cNvSpPr txBox="1">
            <a:spLocks noChangeArrowheads="1"/>
          </p:cNvSpPr>
          <p:nvPr/>
        </p:nvSpPr>
        <p:spPr bwMode="auto">
          <a:xfrm>
            <a:off x="1160831" y="6115458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位选择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300893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317134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8" name="矩形 437"/>
          <p:cNvSpPr/>
          <p:nvPr/>
        </p:nvSpPr>
        <p:spPr>
          <a:xfrm>
            <a:off x="286732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33256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34780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6304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37828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39352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2561265" y="16607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2695409" y="15178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2695409" y="1222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2695409" y="9087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2561265" y="7621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2561265" y="10581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2561265" y="1363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2695409" y="18229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6" name="矩形 475"/>
          <p:cNvSpPr/>
          <p:nvPr/>
        </p:nvSpPr>
        <p:spPr>
          <a:xfrm>
            <a:off x="4458314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4620724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8" name="矩形 477"/>
          <p:cNvSpPr/>
          <p:nvPr/>
        </p:nvSpPr>
        <p:spPr>
          <a:xfrm>
            <a:off x="431670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9" name="矩形 478"/>
          <p:cNvSpPr/>
          <p:nvPr/>
        </p:nvSpPr>
        <p:spPr>
          <a:xfrm>
            <a:off x="47750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49274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1" name="矩形 480"/>
          <p:cNvSpPr/>
          <p:nvPr/>
        </p:nvSpPr>
        <p:spPr>
          <a:xfrm>
            <a:off x="50798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2" name="矩形 481"/>
          <p:cNvSpPr/>
          <p:nvPr/>
        </p:nvSpPr>
        <p:spPr>
          <a:xfrm>
            <a:off x="52322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3" name="矩形 482"/>
          <p:cNvSpPr/>
          <p:nvPr/>
        </p:nvSpPr>
        <p:spPr>
          <a:xfrm>
            <a:off x="53846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4" name="矩形 483"/>
          <p:cNvSpPr/>
          <p:nvPr/>
        </p:nvSpPr>
        <p:spPr>
          <a:xfrm>
            <a:off x="590993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5" name="矩形 484"/>
          <p:cNvSpPr/>
          <p:nvPr/>
        </p:nvSpPr>
        <p:spPr>
          <a:xfrm>
            <a:off x="607234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6" name="矩形 485"/>
          <p:cNvSpPr/>
          <p:nvPr/>
        </p:nvSpPr>
        <p:spPr>
          <a:xfrm>
            <a:off x="576833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7" name="矩形 486"/>
          <p:cNvSpPr/>
          <p:nvPr/>
        </p:nvSpPr>
        <p:spPr>
          <a:xfrm>
            <a:off x="62266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63790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9" name="矩形 488"/>
          <p:cNvSpPr/>
          <p:nvPr/>
        </p:nvSpPr>
        <p:spPr>
          <a:xfrm>
            <a:off x="65314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0" name="矩形 489"/>
          <p:cNvSpPr/>
          <p:nvPr/>
        </p:nvSpPr>
        <p:spPr>
          <a:xfrm>
            <a:off x="66838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1" name="矩形 490"/>
          <p:cNvSpPr/>
          <p:nvPr/>
        </p:nvSpPr>
        <p:spPr>
          <a:xfrm>
            <a:off x="68362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2" name="矩形 491"/>
          <p:cNvSpPr/>
          <p:nvPr/>
        </p:nvSpPr>
        <p:spPr>
          <a:xfrm>
            <a:off x="735035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3" name="矩形 492"/>
          <p:cNvSpPr/>
          <p:nvPr/>
        </p:nvSpPr>
        <p:spPr>
          <a:xfrm>
            <a:off x="751276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4" name="矩形 493"/>
          <p:cNvSpPr/>
          <p:nvPr/>
        </p:nvSpPr>
        <p:spPr>
          <a:xfrm>
            <a:off x="720874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5" name="矩形 494"/>
          <p:cNvSpPr/>
          <p:nvPr/>
        </p:nvSpPr>
        <p:spPr>
          <a:xfrm>
            <a:off x="76670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6" name="矩形 495"/>
          <p:cNvSpPr/>
          <p:nvPr/>
        </p:nvSpPr>
        <p:spPr>
          <a:xfrm>
            <a:off x="78194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79718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81242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82766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3" name="文本框 452"/>
          <p:cNvSpPr txBox="1"/>
          <p:nvPr/>
        </p:nvSpPr>
        <p:spPr bwMode="auto">
          <a:xfrm>
            <a:off x="7050601" y="116632"/>
            <a:ext cx="1512200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r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LED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接口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54" name="灯片编号占位符 18"/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80" y="867360"/>
            <a:ext cx="8929240" cy="5602352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95936" y="924369"/>
            <a:ext cx="1515406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键盘矩阵</a:t>
            </a: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7D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68150" y="879107"/>
            <a:ext cx="5029201" cy="5055815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59843" y="1497806"/>
            <a:ext cx="837009" cy="195738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59843" y="4296965"/>
            <a:ext cx="837009" cy="195738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17099" y="1844824"/>
            <a:ext cx="273079" cy="2946973"/>
            <a:chOff x="4617099" y="1844824"/>
            <a:chExt cx="273079" cy="2946973"/>
          </a:xfrm>
        </p:grpSpPr>
        <p:sp>
          <p:nvSpPr>
            <p:cNvPr id="5" name="文本框 4"/>
            <p:cNvSpPr txBox="1"/>
            <p:nvPr/>
          </p:nvSpPr>
          <p:spPr bwMode="auto">
            <a:xfrm>
              <a:off x="4617099" y="1844824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 bwMode="auto">
            <a:xfrm>
              <a:off x="4617099" y="2683216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4617099" y="3522518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4617099" y="4360910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90178" y="5271136"/>
            <a:ext cx="329894" cy="695361"/>
            <a:chOff x="4890178" y="5271136"/>
            <a:chExt cx="329894" cy="695361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4890178" y="5271136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 bwMode="auto">
            <a:xfrm>
              <a:off x="4890178" y="5550573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5019129" y="5689498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auto">
            <a:xfrm>
              <a:off x="5019129" y="5410061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80" y="867360"/>
            <a:ext cx="8929240" cy="5602352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95936" y="924369"/>
            <a:ext cx="1515406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键盘矩阵</a:t>
            </a: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7D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68150" y="879107"/>
            <a:ext cx="5029201" cy="5055815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59843" y="1497806"/>
            <a:ext cx="837009" cy="195738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59843" y="4296965"/>
            <a:ext cx="837009" cy="195738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17099" y="1844824"/>
            <a:ext cx="273079" cy="2946973"/>
            <a:chOff x="4617099" y="1844824"/>
            <a:chExt cx="273079" cy="2946973"/>
          </a:xfrm>
        </p:grpSpPr>
        <p:sp>
          <p:nvSpPr>
            <p:cNvPr id="5" name="文本框 4"/>
            <p:cNvSpPr txBox="1"/>
            <p:nvPr/>
          </p:nvSpPr>
          <p:spPr bwMode="auto">
            <a:xfrm>
              <a:off x="4617099" y="1844824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 bwMode="auto">
            <a:xfrm>
              <a:off x="4617099" y="2683216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4617099" y="3522518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4617099" y="4360910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90178" y="5271136"/>
            <a:ext cx="329894" cy="695361"/>
            <a:chOff x="4890178" y="5271136"/>
            <a:chExt cx="329894" cy="695361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4890178" y="5271136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 bwMode="auto">
            <a:xfrm>
              <a:off x="4890178" y="5550573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5019129" y="5689498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auto">
            <a:xfrm>
              <a:off x="5019129" y="5410061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16618" y="1845695"/>
            <a:ext cx="273079" cy="2946973"/>
            <a:chOff x="4617099" y="1844824"/>
            <a:chExt cx="273079" cy="2946973"/>
          </a:xfrm>
        </p:grpSpPr>
        <p:sp>
          <p:nvSpPr>
            <p:cNvPr id="20" name="文本框 19"/>
            <p:cNvSpPr txBox="1"/>
            <p:nvPr/>
          </p:nvSpPr>
          <p:spPr bwMode="auto">
            <a:xfrm>
              <a:off x="4617099" y="1844824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4617099" y="2683216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 bwMode="auto">
            <a:xfrm>
              <a:off x="4617099" y="3522518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 bwMode="auto">
            <a:xfrm>
              <a:off x="4617099" y="4360910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16618" y="1845695"/>
            <a:ext cx="273079" cy="2946973"/>
            <a:chOff x="4617099" y="1844824"/>
            <a:chExt cx="273079" cy="2946973"/>
          </a:xfrm>
        </p:grpSpPr>
        <p:sp>
          <p:nvSpPr>
            <p:cNvPr id="25" name="文本框 24"/>
            <p:cNvSpPr txBox="1"/>
            <p:nvPr/>
          </p:nvSpPr>
          <p:spPr bwMode="auto">
            <a:xfrm>
              <a:off x="4617099" y="1844824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 bwMode="auto">
            <a:xfrm>
              <a:off x="4617099" y="2683216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4617099" y="3522518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4617099" y="4360910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15996" y="1845695"/>
            <a:ext cx="273079" cy="2946973"/>
            <a:chOff x="4617099" y="1844824"/>
            <a:chExt cx="273079" cy="2946973"/>
          </a:xfrm>
        </p:grpSpPr>
        <p:sp>
          <p:nvSpPr>
            <p:cNvPr id="30" name="文本框 29"/>
            <p:cNvSpPr txBox="1"/>
            <p:nvPr/>
          </p:nvSpPr>
          <p:spPr bwMode="auto">
            <a:xfrm>
              <a:off x="4617099" y="1844824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 bwMode="auto">
            <a:xfrm>
              <a:off x="4617099" y="2683216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 bwMode="auto">
            <a:xfrm>
              <a:off x="4617099" y="3522518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 bwMode="auto">
            <a:xfrm>
              <a:off x="4617099" y="4360910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89802" y="5271136"/>
            <a:ext cx="313675" cy="695361"/>
            <a:chOff x="4890178" y="5271136"/>
            <a:chExt cx="313675" cy="695361"/>
          </a:xfrm>
        </p:grpSpPr>
        <p:sp>
          <p:nvSpPr>
            <p:cNvPr id="36" name="文本框 35"/>
            <p:cNvSpPr txBox="1"/>
            <p:nvPr/>
          </p:nvSpPr>
          <p:spPr bwMode="auto">
            <a:xfrm>
              <a:off x="4890178" y="5271136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 bwMode="auto">
            <a:xfrm>
              <a:off x="4890178" y="5550573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0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 bwMode="auto">
            <a:xfrm>
              <a:off x="5002910" y="5689498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 bwMode="auto">
            <a:xfrm>
              <a:off x="5002910" y="5410061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7174706" y="4680346"/>
            <a:ext cx="421630" cy="1168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205439" y="4728341"/>
            <a:ext cx="365349" cy="91438"/>
            <a:chOff x="7205439" y="4700906"/>
            <a:chExt cx="365349" cy="91438"/>
          </a:xfrm>
        </p:grpSpPr>
        <p:sp>
          <p:nvSpPr>
            <p:cNvPr id="40" name="矩形 39"/>
            <p:cNvSpPr/>
            <p:nvPr/>
          </p:nvSpPr>
          <p:spPr bwMode="auto">
            <a:xfrm>
              <a:off x="7205439" y="4746625"/>
              <a:ext cx="365349" cy="45719"/>
            </a:xfrm>
            <a:prstGeom prst="rect">
              <a:avLst/>
            </a:prstGeom>
            <a:solidFill>
              <a:srgbClr val="0000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7333059" y="4700906"/>
              <a:ext cx="110729" cy="49688"/>
            </a:xfrm>
            <a:prstGeom prst="rect">
              <a:avLst/>
            </a:prstGeom>
            <a:solidFill>
              <a:srgbClr val="0000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7074395" y="4509120"/>
            <a:ext cx="613579" cy="61357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8086/8088 CPU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579296" cy="5544694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zh-CN" altLang="en-US" sz="2400" dirty="0"/>
                  <a:t>形成系统总线</a:t>
                </a:r>
                <a:endParaRPr lang="en-US" altLang="zh-CN" sz="2400" dirty="0"/>
              </a:p>
              <a:p>
                <a:pPr lvl="1">
                  <a:spcBef>
                    <a:spcPts val="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</a:rPr>
                  <a:t>最小模式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zh-CN" altLang="en-US" dirty="0"/>
                  <a:t>信号</a:t>
                </a:r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𝑰𝑶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𝑹𝑫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:r>
                  <a:rPr lang="en-US" altLang="zh-CN" dirty="0"/>
                  <a:t>ALE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𝑫𝑬𝑵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𝐃𝐓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2">
                  <a:spcBef>
                    <a:spcPts val="0"/>
                  </a:spcBef>
                </a:pPr>
                <a:r>
                  <a:rPr lang="zh-CN" altLang="en-US" dirty="0"/>
                  <a:t>器件</a:t>
                </a:r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:r>
                  <a:rPr lang="en-US" altLang="zh-CN" dirty="0"/>
                  <a:t>74LS373</a:t>
                </a:r>
                <a:r>
                  <a:rPr lang="zh-CN" altLang="en-US" dirty="0"/>
                  <a:t>：锁存地址信号，与复用的状态信号分离</a:t>
                </a:r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:r>
                  <a:rPr lang="zh-CN" altLang="en-US" dirty="0"/>
                  <a:t>单向驱动器 </a:t>
                </a:r>
                <a:r>
                  <a:rPr lang="en-US" altLang="zh-CN" dirty="0"/>
                  <a:t>74LS244</a:t>
                </a:r>
                <a:r>
                  <a:rPr lang="zh-CN" altLang="en-US" dirty="0"/>
                  <a:t>、双向驱动器 </a:t>
                </a:r>
                <a:r>
                  <a:rPr lang="en-US" altLang="zh-CN" dirty="0"/>
                  <a:t>74LS245</a:t>
                </a:r>
                <a:endParaRPr lang="en-US" altLang="zh-CN" dirty="0"/>
              </a:p>
              <a:p>
                <a:pPr lvl="1"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</a:rPr>
                  <a:t>最大模式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zh-CN" altLang="en-US" dirty="0"/>
                  <a:t>总线控制器</a:t>
                </a:r>
                <a:r>
                  <a:rPr lang="en-US" altLang="zh-CN" dirty="0"/>
                  <a:t>8288</a:t>
                </a:r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𝑴𝑬𝑴𝑹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𝑴𝑬𝑴𝑾</m:t>
                        </m:r>
                      </m:e>
                    </m:acc>
                  </m:oMath>
                </a14:m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𝑰𝑶𝑹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𝑰𝑶𝑾</m:t>
                        </m:r>
                      </m:e>
                    </m:acc>
                  </m:oMath>
                </a14:m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𝑰𝑵𝑻𝑨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:r>
                  <a:rPr lang="en-US" altLang="zh-CN" dirty="0"/>
                  <a:t>ALE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DEN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𝐃𝐓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zh-CN" dirty="0"/>
                  <a:t>74LS373</a:t>
                </a:r>
                <a:r>
                  <a:rPr lang="zh-CN" altLang="en-US" dirty="0"/>
                  <a:t>：锁存地址信号，与复用的状态信号分离</a:t>
                </a:r>
                <a:endParaRPr lang="en-US" altLang="zh-CN" dirty="0"/>
              </a:p>
              <a:p>
                <a:pPr lvl="2">
                  <a:spcBef>
                    <a:spcPts val="0"/>
                  </a:spcBef>
                </a:pPr>
                <a:r>
                  <a:rPr lang="zh-CN" altLang="en-US" dirty="0"/>
                  <a:t>双向驱动器 </a:t>
                </a:r>
                <a:r>
                  <a:rPr lang="en-US" altLang="zh-CN" dirty="0"/>
                  <a:t>74LS245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579296" cy="5544694"/>
              </a:xfrm>
              <a:blipFill rotWithShape="1">
                <a:blip r:embed="rId1"/>
                <a:stretch>
                  <a:fillRect t="-10" r="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1907704" y="4613460"/>
            <a:ext cx="2448272" cy="360040"/>
          </a:xfrm>
          <a:prstGeom prst="rect">
            <a:avLst/>
          </a:prstGeom>
          <a:noFill/>
          <a:ln w="76200" cap="flat" cmpd="sng" algn="ctr">
            <a:solidFill>
              <a:srgbClr val="FF99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555162" y="4613460"/>
            <a:ext cx="1673022" cy="360040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</a:t>
            </a:r>
            <a:r>
              <a:rPr lang="zh-CN" altLang="en-US" dirty="0">
                <a:solidFill>
                  <a:srgbClr val="FF0066"/>
                </a:solidFill>
              </a:rPr>
              <a:t>一、使用寄存器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868" y="704838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effectLst/>
              </a:tblPr>
              <a:tblGrid>
                <a:gridCol w="1285884"/>
                <a:gridCol w="1285884"/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AH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AL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BH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BL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868" y="3926210"/>
          <a:ext cx="2571768" cy="692640"/>
        </p:xfrm>
        <a:graphic>
          <a:graphicData uri="http://schemas.openxmlformats.org/drawingml/2006/table">
            <a:tbl>
              <a:tblPr>
                <a:solidFill>
                  <a:srgbClr val="CCECFF"/>
                </a:solidFill>
                <a:effectLst/>
              </a:tblPr>
              <a:tblGrid>
                <a:gridCol w="1251130"/>
                <a:gridCol w="1320638"/>
              </a:tblGrid>
              <a:tr h="28575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IP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FLAGS</a:t>
                      </a:r>
                      <a:r>
                        <a:rPr lang="en-US" altLang="zh-CN" sz="1800" b="1" baseline="-25000" dirty="0">
                          <a:solidFill>
                            <a:srgbClr val="D60093"/>
                          </a:solidFill>
                          <a:latin typeface="+mn-lt"/>
                        </a:rPr>
                        <a:t>H</a:t>
                      </a:r>
                      <a:endParaRPr lang="zh-CN" altLang="en-US" sz="1800" b="1" baseline="-25000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FLAGS</a:t>
                      </a:r>
                      <a:r>
                        <a:rPr lang="en-US" altLang="zh-CN" sz="1800" b="1" baseline="-25000" dirty="0">
                          <a:solidFill>
                            <a:srgbClr val="D60093"/>
                          </a:solidFill>
                          <a:latin typeface="+mn-lt"/>
                        </a:rPr>
                        <a:t>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71868" y="2326616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effectLst/>
              </a:tblPr>
              <a:tblGrid>
                <a:gridCol w="2571768"/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71868" y="4820284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CCFF"/>
                </a:solidFill>
                <a:effectLst/>
              </a:tblPr>
              <a:tblGrid>
                <a:gridCol w="2571768"/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SS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ES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14"/>
          <p:cNvSpPr txBox="1"/>
          <p:nvPr/>
        </p:nvSpPr>
        <p:spPr>
          <a:xfrm>
            <a:off x="6215074" y="69269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ccumulator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6215074" y="103312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ase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6"/>
          <p:cNvSpPr txBox="1"/>
          <p:nvPr/>
        </p:nvSpPr>
        <p:spPr>
          <a:xfrm>
            <a:off x="6215074" y="13690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ount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6215074" y="17262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ata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215074" y="23266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tack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6215074" y="2673203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ase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6215074" y="3001487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ource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ndex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21"/>
          <p:cNvSpPr txBox="1"/>
          <p:nvPr/>
        </p:nvSpPr>
        <p:spPr>
          <a:xfrm>
            <a:off x="6215074" y="336931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estination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ndex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6215074" y="391954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nstruction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6215074" y="4266105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Status Flag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6215074" y="479807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ode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25"/>
          <p:cNvSpPr txBox="1"/>
          <p:nvPr/>
        </p:nvSpPr>
        <p:spPr>
          <a:xfrm>
            <a:off x="6215074" y="5165893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ata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6"/>
          <p:cNvSpPr txBox="1"/>
          <p:nvPr/>
        </p:nvSpPr>
        <p:spPr>
          <a:xfrm>
            <a:off x="6215074" y="551245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tack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7"/>
          <p:cNvSpPr txBox="1"/>
          <p:nvPr/>
        </p:nvSpPr>
        <p:spPr>
          <a:xfrm>
            <a:off x="6215074" y="584837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xtra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2786050" y="70483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AX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2786050" y="105139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BX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30"/>
          <p:cNvSpPr txBox="1"/>
          <p:nvPr/>
        </p:nvSpPr>
        <p:spPr>
          <a:xfrm>
            <a:off x="2786050" y="139795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CX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31"/>
          <p:cNvSpPr txBox="1"/>
          <p:nvPr/>
        </p:nvSpPr>
        <p:spPr>
          <a:xfrm>
            <a:off x="2786050" y="175514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DX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 flipH="1">
            <a:off x="1298734" y="2490788"/>
            <a:ext cx="2273134" cy="0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1691600" y="5692181"/>
            <a:ext cx="1880267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H="1">
            <a:off x="2239570" y="2856085"/>
            <a:ext cx="1332298" cy="0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1907630" y="2745849"/>
            <a:ext cx="360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访问堆栈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H="1">
            <a:off x="3062567" y="4096977"/>
            <a:ext cx="509301" cy="0"/>
          </a:xfrm>
          <a:prstGeom prst="line">
            <a:avLst/>
          </a:prstGeom>
          <a:noFill/>
          <a:ln w="38100" cap="rnd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32" name="组合 31"/>
          <p:cNvGrpSpPr/>
          <p:nvPr/>
        </p:nvGrpSpPr>
        <p:grpSpPr>
          <a:xfrm flipV="1">
            <a:off x="3062567" y="4275562"/>
            <a:ext cx="509300" cy="718845"/>
            <a:chOff x="3062568" y="4320809"/>
            <a:chExt cx="509300" cy="353794"/>
          </a:xfrm>
        </p:grpSpPr>
        <p:cxnSp>
          <p:nvCxnSpPr>
            <p:cNvPr id="33" name="直接连接符 32"/>
            <p:cNvCxnSpPr/>
            <p:nvPr/>
          </p:nvCxnSpPr>
          <p:spPr bwMode="auto">
            <a:xfrm flipH="1">
              <a:off x="3321834" y="4320809"/>
              <a:ext cx="250034" cy="0"/>
            </a:xfrm>
            <a:prstGeom prst="line">
              <a:avLst/>
            </a:prstGeom>
            <a:noFill/>
            <a:ln w="38100" cap="rnd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3321834" y="4321975"/>
              <a:ext cx="0" cy="352628"/>
            </a:xfrm>
            <a:prstGeom prst="line">
              <a:avLst/>
            </a:prstGeom>
            <a:noFill/>
            <a:ln w="38100" cap="rnd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H="1">
              <a:off x="3062568" y="4673578"/>
              <a:ext cx="259266" cy="0"/>
            </a:xfrm>
            <a:prstGeom prst="line">
              <a:avLst/>
            </a:prstGeom>
            <a:noFill/>
            <a:ln w="38100" cap="rnd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cxnSp>
        <p:nvCxnSpPr>
          <p:cNvPr id="36" name="直接连接符 35"/>
          <p:cNvCxnSpPr/>
          <p:nvPr/>
        </p:nvCxnSpPr>
        <p:spPr bwMode="auto">
          <a:xfrm>
            <a:off x="2633030" y="3015016"/>
            <a:ext cx="0" cy="2677165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2239570" y="3015016"/>
            <a:ext cx="392866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691600" y="2673203"/>
            <a:ext cx="0" cy="3011183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flipH="1">
            <a:off x="1298734" y="2673203"/>
            <a:ext cx="392866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971500" y="2313789"/>
            <a:ext cx="311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管理堆栈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23865" y="3853258"/>
            <a:ext cx="392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取指令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 bwMode="auto">
          <a:xfrm>
            <a:off x="2585927" y="5643249"/>
            <a:ext cx="98546" cy="98537"/>
          </a:xfrm>
          <a:prstGeom prst="ellipse">
            <a:avLst/>
          </a:prstGeom>
          <a:solidFill>
            <a:srgbClr val="00CC00"/>
          </a:solidFill>
          <a:ln w="254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615548" y="2352765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615548" y="2718062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615548" y="5546363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615548" y="3958954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615548" y="4853339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52872" y="2476442"/>
            <a:ext cx="1736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 dirty="0">
                <a:solidFill>
                  <a:srgbClr val="FF0066"/>
                </a:solidFill>
                <a:latin typeface="Consolas" panose="020B0609020204030204" pitchFamily="49" charset="0"/>
              </a:rPr>
              <a:t>MOV AX,[BP]</a:t>
            </a:r>
            <a:endParaRPr lang="zh-CN" altLang="en-US" sz="2000" i="1" dirty="0">
              <a:solidFill>
                <a:srgbClr val="FF00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80756" y="1726866"/>
            <a:ext cx="1172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 i="1" dirty="0">
                <a:solidFill>
                  <a:srgbClr val="FF0066"/>
                </a:solidFill>
                <a:latin typeface="Consolas" panose="020B0609020204030204" pitchFamily="49" charset="0"/>
              </a:rPr>
              <a:t>PUSH AX</a:t>
            </a:r>
            <a:endParaRPr lang="en-US" altLang="zh-CN" sz="2000" i="1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2000" i="1" dirty="0">
                <a:solidFill>
                  <a:srgbClr val="FF0066"/>
                </a:solidFill>
                <a:latin typeface="Consolas" panose="020B0609020204030204" pitchFamily="49" charset="0"/>
              </a:rPr>
              <a:t>POP AX</a:t>
            </a:r>
            <a:endParaRPr lang="zh-CN" altLang="en-US" sz="2000" i="1" dirty="0">
              <a:solidFill>
                <a:srgbClr val="FF0066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tailEnd type="none" w="med" len="lg"/>
        </a:ln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19131</Words>
  <Application>WPS 演示</Application>
  <PresentationFormat>全屏显示(4:3)</PresentationFormat>
  <Paragraphs>5011</Paragraphs>
  <Slides>75</Slides>
  <Notes>30</Notes>
  <HiddenSlides>1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75</vt:i4>
      </vt:variant>
    </vt:vector>
  </HeadingPairs>
  <TitlesOfParts>
    <vt:vector size="106" baseType="lpstr">
      <vt:lpstr>Arial</vt:lpstr>
      <vt:lpstr>宋体</vt:lpstr>
      <vt:lpstr>Wingdings</vt:lpstr>
      <vt:lpstr>Times New Roman</vt:lpstr>
      <vt:lpstr>Arial Black</vt:lpstr>
      <vt:lpstr>黑体</vt:lpstr>
      <vt:lpstr>楷体</vt:lpstr>
      <vt:lpstr>楷体_GB2312</vt:lpstr>
      <vt:lpstr>新宋体</vt:lpstr>
      <vt:lpstr>隶书</vt:lpstr>
      <vt:lpstr>微软雅黑</vt:lpstr>
      <vt:lpstr>Times New Roman</vt:lpstr>
      <vt:lpstr>Courier New</vt:lpstr>
      <vt:lpstr>Cambria Math</vt:lpstr>
      <vt:lpstr>Consolas</vt:lpstr>
      <vt:lpstr>Arial Unicode MS</vt:lpstr>
      <vt:lpstr>等线</vt:lpstr>
      <vt:lpstr>Arial</vt:lpstr>
      <vt:lpstr>Arial Unicode MS</vt:lpstr>
      <vt:lpstr>Calibri</vt:lpstr>
      <vt:lpstr>CheXQ_class_4比3_组成</vt:lpstr>
      <vt:lpstr>Visio.Drawing.11</vt:lpstr>
      <vt:lpstr>Visio.Drawing.11</vt:lpstr>
      <vt:lpstr>Visio.Drawing.11</vt:lpstr>
      <vt:lpstr>Visio.Drawing.11</vt:lpstr>
      <vt:lpstr>Visio.Drawing.11</vt:lpstr>
      <vt:lpstr>Visio.Drawing.15</vt:lpstr>
      <vt:lpstr>Visio.Drawing.11</vt:lpstr>
      <vt:lpstr>Visio.Drawing.11</vt:lpstr>
      <vt:lpstr>Visio.Drawing.11</vt:lpstr>
      <vt:lpstr>Visio.Drawing.11</vt:lpstr>
      <vt:lpstr>微机原理与系统设计</vt:lpstr>
      <vt:lpstr>题型：</vt:lpstr>
      <vt:lpstr>第2章  8086/8088 CPU</vt:lpstr>
      <vt:lpstr>第2章  8086/8088 CPU</vt:lpstr>
      <vt:lpstr>第2章  8086/8088 CPU</vt:lpstr>
      <vt:lpstr>第2章  8086/8088 CPU</vt:lpstr>
      <vt:lpstr>第2章  8086/8088 CPU</vt:lpstr>
      <vt:lpstr>第2章  8086/8088 CPU</vt:lpstr>
      <vt:lpstr>第3章  8086汇编语言程序设计      一、使用寄存器</vt:lpstr>
      <vt:lpstr>第3章  8086汇编语言程序设计      一、使用寄存器</vt:lpstr>
      <vt:lpstr>第3章  8086汇编语言程序设计      一、使用寄存器</vt:lpstr>
      <vt:lpstr>第3章  8086汇编语言程序设计      二、常用指令</vt:lpstr>
      <vt:lpstr>第3章  8086汇编语言程序设计      二、常用指令</vt:lpstr>
      <vt:lpstr>第3章  8086汇编语言程序设计</vt:lpstr>
      <vt:lpstr>第3章  8086汇编语言程序设计</vt:lpstr>
      <vt:lpstr>第3章  8086汇编语言程序设计</vt:lpstr>
      <vt:lpstr>第3章  8086汇编语言程序设计</vt:lpstr>
      <vt:lpstr>第3章  8086汇编语言程序设计</vt:lpstr>
      <vt:lpstr>第3章  8086汇编语言程序设计     三、常用寻址方式</vt:lpstr>
      <vt:lpstr>第3章  8086汇编语言程序设计     三、常用寻址方式</vt:lpstr>
      <vt:lpstr>第3章  8086汇编语言程序设计     三、常用寻址方式</vt:lpstr>
      <vt:lpstr>第3章  8086汇编语言程序设计     四、过程的定义</vt:lpstr>
      <vt:lpstr>PowerPoint 演示文稿</vt:lpstr>
      <vt:lpstr>第3章  8086汇编语言程序设计       五、程序举例-1</vt:lpstr>
      <vt:lpstr>第3章  8086汇编语言程序设计       五、程序举例-2</vt:lpstr>
      <vt:lpstr>第3章  8086汇编语言程序设计       五、程序举例-3</vt:lpstr>
      <vt:lpstr>第3章  8086汇编语言程序设计       五、程序举例-4</vt:lpstr>
      <vt:lpstr>第3章  8086汇编语言程序设计       五、程序举例-5</vt:lpstr>
      <vt:lpstr>第4章  总线与驱动控制</vt:lpstr>
      <vt:lpstr>第4章  总线与驱动控制</vt:lpstr>
      <vt:lpstr>第4章  总线与驱动控制</vt:lpstr>
      <vt:lpstr>第5章  存储器设计</vt:lpstr>
      <vt:lpstr>第5章  存储器设计</vt:lpstr>
      <vt:lpstr>第5章  存储器设计</vt:lpstr>
      <vt:lpstr>第5章  存储器设计</vt:lpstr>
      <vt:lpstr>第5章  存储器设计</vt:lpstr>
      <vt:lpstr>第5章  存储器设计</vt:lpstr>
      <vt:lpstr>第5章  存储器设计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第5章  存储器设计</vt:lpstr>
      <vt:lpstr>第5章  存储器设计</vt:lpstr>
      <vt:lpstr>PowerPoint 演示文稿</vt:lpstr>
      <vt:lpstr>第6章  输入/输出技术</vt:lpstr>
      <vt:lpstr>第6章  输入/输出技术          一、中断</vt:lpstr>
      <vt:lpstr>PowerPoint 演示文稿</vt:lpstr>
      <vt:lpstr>第6章  输入/输出技术          一、中断</vt:lpstr>
      <vt:lpstr>第6章  输入/输出技术          一、中断</vt:lpstr>
      <vt:lpstr>第6章  输入/输出技术          一、中断</vt:lpstr>
      <vt:lpstr>第7章  8255、8253 应用</vt:lpstr>
      <vt:lpstr>第7章  8255、8253 应用</vt:lpstr>
      <vt:lpstr>第7章  8255、8253 应用                   例-1</vt:lpstr>
      <vt:lpstr>第7章  8255、8253 应用                   例-1</vt:lpstr>
      <vt:lpstr>第7章  8255、8253 应用                   例-1</vt:lpstr>
      <vt:lpstr>第7章  8255、8253 应用</vt:lpstr>
      <vt:lpstr>8253的6种工作方式总结</vt:lpstr>
      <vt:lpstr>8253的6种工作方式总结</vt:lpstr>
      <vt:lpstr>8253的6种工作方式总结</vt:lpstr>
      <vt:lpstr>可编程定时/计数器8253的串联使用</vt:lpstr>
      <vt:lpstr>可编程定时/计数器8253的串联使用</vt:lpstr>
      <vt:lpstr>多个定时/计数器串联使用</vt:lpstr>
      <vt:lpstr>多个定时/计数器串联使用</vt:lpstr>
      <vt:lpstr>多个定时/计数器串联使用</vt:lpstr>
      <vt:lpstr>第7章  8255、8253 应用             例-2</vt:lpstr>
      <vt:lpstr>第8章  基于ISA总线的I/O接口设计</vt:lpstr>
      <vt:lpstr>第8章  基于ISA总线的I/O接口设计</vt:lpstr>
      <vt:lpstr>第8章  基于ISA总线的I/O接口设计</vt:lpstr>
      <vt:lpstr>第8章  基于ISA总线的I/O接口设计</vt:lpstr>
      <vt:lpstr>第8章  基于ISA总线的I/O接口设计</vt:lpstr>
      <vt:lpstr>第8章  基于ISA总线的I/O接口设计</vt:lpstr>
      <vt:lpstr>第8章  基于ISA总线的I/O接口设计</vt:lpstr>
      <vt:lpstr>第8章  基于ISA总线的I/O接口设计</vt:lpstr>
    </vt:vector>
  </TitlesOfParts>
  <Company>计算机科学与技术学院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微机原理与系统设计</dc:title>
  <dc:creator>车向泉</dc:creator>
  <dc:description>2022.12</dc:description>
  <dc:subject>期末复习</dc:subject>
  <cp:lastModifiedBy>从此</cp:lastModifiedBy>
  <cp:revision>320</cp:revision>
  <dcterms:created xsi:type="dcterms:W3CDTF">2018-12-26T10:43:00Z</dcterms:created>
  <dcterms:modified xsi:type="dcterms:W3CDTF">2025-01-01T07:35:37Z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0768133CB97F444994F591F09963893E_12</vt:lpwstr>
  </property>
  <property fmtid="{D5CDD505-2E9C-101B-9397-08002B2CF9AE}" pid="3" name="KSOProductBuildVer">
    <vt:lpwstr>2052-12.1.0.19302</vt:lpwstr>
  </property>
</Properties>
</file>