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1298" r:id="rId2"/>
    <p:sldId id="1365" r:id="rId3"/>
    <p:sldId id="1368" r:id="rId4"/>
    <p:sldId id="1366" r:id="rId5"/>
    <p:sldId id="1372" r:id="rId6"/>
    <p:sldId id="1380" r:id="rId7"/>
    <p:sldId id="1379" r:id="rId8"/>
    <p:sldId id="1373" r:id="rId9"/>
    <p:sldId id="1381" r:id="rId10"/>
    <p:sldId id="1370" r:id="rId11"/>
    <p:sldId id="1371" r:id="rId12"/>
  </p:sldIdLst>
  <p:sldSz cx="12192000" cy="6858000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FF6600"/>
    <a:srgbClr val="008000"/>
    <a:srgbClr val="990099"/>
    <a:srgbClr val="006600"/>
    <a:srgbClr val="CCFFFF"/>
    <a:srgbClr val="CCFFCC"/>
    <a:srgbClr val="FFCC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486" autoAdjust="0"/>
    <p:restoredTop sz="86612" autoAdjust="0"/>
  </p:normalViewPr>
  <p:slideViewPr>
    <p:cSldViewPr>
      <p:cViewPr varScale="1">
        <p:scale>
          <a:sx n="63" d="100"/>
          <a:sy n="63" d="100"/>
        </p:scale>
        <p:origin x="-76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大家好！这一讲介绍</a:t>
            </a:r>
            <a:r>
              <a:rPr lang="zh-CN" altLang="en-US" sz="8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中断控制器</a:t>
            </a:r>
            <a:r>
              <a:rPr lang="en-US" altLang="zh-CN" sz="8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8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的功能、引脚及内部结构。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1423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这一讲介绍了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中断控制器</a:t>
            </a:r>
            <a:r>
              <a:rPr lang="en-US" altLang="zh-CN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的功能、引脚及内部结构，着重介绍</a:t>
            </a:r>
            <a:r>
              <a:rPr lang="zh-CN" altLang="en-US" sz="1200" kern="120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了</a:t>
            </a:r>
            <a:r>
              <a:rPr lang="en-US" altLang="zh-CN" sz="1200" kern="120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1200" kern="120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内部的优先级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比较机制</a:t>
            </a:r>
            <a:r>
              <a:rPr lang="zh-CN" altLang="en-US" dirty="0" smtClean="0"/>
              <a:t>。课后请思考：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E02ED1-59E4-43EE-8075-C2D152B3689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558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ea typeface="黑体" panose="02010609060101010101" pitchFamily="49" charset="-122"/>
              </a:rPr>
              <a:t>谢谢大家！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0C7B3E-4927-4E95-A148-CB1CCD2AD11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460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zh-CN" altLang="en-US" sz="1200" dirty="0" smtClean="0"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可编程中断控制器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简称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，在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位微机系统中使用的</a:t>
            </a:r>
            <a:r>
              <a:rPr lang="zh-CN" altLang="en-US" sz="1200" dirty="0" smtClean="0"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可编程中断控制器</a:t>
            </a:r>
            <a:r>
              <a:rPr lang="zh-CN" altLang="en-US" sz="12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12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芯片。</a:t>
            </a:r>
            <a:r>
              <a:rPr lang="en-US" altLang="zh-CN" sz="12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12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主要功能是实现可屏蔽中断源的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优先级管理与控制，一个</a:t>
            </a:r>
            <a:r>
              <a:rPr lang="en-US" altLang="zh-CN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芯片可管理</a:t>
            </a:r>
            <a:r>
              <a:rPr lang="en-US" altLang="zh-CN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个中断源，通过两级级联，可</a:t>
            </a:r>
            <a:r>
              <a:rPr lang="zh-CN" altLang="en-US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到对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64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个中断源实现优先级控制。可编程</a:t>
            </a:r>
            <a:r>
              <a:rPr lang="zh-CN" altLang="en-US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不同的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工作方式，优先级设置有固定与循环两类方案。可以为不同的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中断源向</a:t>
            </a:r>
            <a:r>
              <a:rPr lang="en-US" altLang="zh-CN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x86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提供不同的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中断向量码。</a:t>
            </a:r>
            <a:r>
              <a:rPr lang="zh-CN" altLang="en-US" sz="1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6715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可编程中断控制器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由</a:t>
            </a:r>
            <a:r>
              <a:rPr lang="en-US" altLang="zh-CN" dirty="0" smtClean="0"/>
              <a:t>28</a:t>
            </a:r>
            <a:r>
              <a:rPr lang="zh-CN" altLang="en-US" dirty="0" smtClean="0"/>
              <a:t>个引脚构成，其中，</a:t>
            </a:r>
            <a:r>
              <a:rPr lang="en-US" altLang="zh-CN" dirty="0" smtClean="0"/>
              <a:t>……..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819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tabLst/>
              <a:defRPr/>
            </a:pPr>
            <a:r>
              <a:rPr lang="zh-CN" altLang="en-US" sz="1050" dirty="0" smtClean="0"/>
              <a:t>这是</a:t>
            </a:r>
            <a:r>
              <a:rPr lang="en-US" altLang="zh-CN" sz="1050" dirty="0" smtClean="0">
                <a:latin typeface="Arial" charset="0"/>
              </a:rPr>
              <a:t>8259</a:t>
            </a:r>
            <a:r>
              <a:rPr lang="zh-CN" altLang="en-US" sz="1050" dirty="0" smtClean="0">
                <a:latin typeface="Arial" charset="0"/>
              </a:rPr>
              <a:t>内部结构，其中数据总线缓冲器和读写逻辑用来实现与系统总线的连接，级联缓冲比较器用于在级联方式时发出或接收比较级联地址</a:t>
            </a:r>
            <a:r>
              <a:rPr lang="en-US" altLang="zh-CN" sz="1050" dirty="0" smtClean="0">
                <a:latin typeface="Arial" charset="0"/>
              </a:rPr>
              <a:t>CAS0~CAS2</a:t>
            </a:r>
            <a:r>
              <a:rPr lang="zh-CN" altLang="en-US" sz="1050" dirty="0" smtClean="0">
                <a:latin typeface="Arial" charset="0"/>
              </a:rPr>
              <a:t>。</a:t>
            </a:r>
            <a:r>
              <a:rPr lang="zh-CN" altLang="en-GB" sz="1050" dirty="0" smtClean="0"/>
              <a:t>中断请求寄存器</a:t>
            </a:r>
            <a:r>
              <a:rPr lang="en-GB" altLang="zh-CN" sz="1050" dirty="0" smtClean="0">
                <a:solidFill>
                  <a:srgbClr val="FF0000"/>
                </a:solidFill>
              </a:rPr>
              <a:t>IRR</a:t>
            </a:r>
            <a:r>
              <a:rPr lang="zh-CN" altLang="en-US" sz="1050" dirty="0" smtClean="0">
                <a:solidFill>
                  <a:srgbClr val="FF0000"/>
                </a:solidFill>
              </a:rPr>
              <a:t>用来</a:t>
            </a:r>
            <a:r>
              <a:rPr lang="zh-CN" altLang="en-GB" sz="1050" dirty="0" smtClean="0">
                <a:solidFill>
                  <a:srgbClr val="0000FF"/>
                </a:solidFill>
              </a:rPr>
              <a:t>保存</a:t>
            </a:r>
            <a:r>
              <a:rPr lang="zh-CN" altLang="en-US" sz="1050" dirty="0" smtClean="0">
                <a:solidFill>
                  <a:srgbClr val="0000FF"/>
                </a:solidFill>
              </a:rPr>
              <a:t>来自</a:t>
            </a:r>
            <a:r>
              <a:rPr lang="en-GB" altLang="zh-CN" sz="1050" dirty="0" smtClean="0">
                <a:solidFill>
                  <a:srgbClr val="0000FF"/>
                </a:solidFill>
              </a:rPr>
              <a:t>IR0</a:t>
            </a:r>
            <a:r>
              <a:rPr lang="zh-CN" altLang="en-GB" sz="1050" dirty="0" smtClean="0">
                <a:solidFill>
                  <a:srgbClr val="0000FF"/>
                </a:solidFill>
              </a:rPr>
              <a:t>～</a:t>
            </a:r>
            <a:r>
              <a:rPr lang="en-GB" altLang="zh-CN" sz="1050" dirty="0" smtClean="0">
                <a:solidFill>
                  <a:srgbClr val="0000FF"/>
                </a:solidFill>
              </a:rPr>
              <a:t>IR7</a:t>
            </a:r>
            <a:r>
              <a:rPr lang="zh-CN" altLang="en-US" sz="1050" dirty="0" smtClean="0">
                <a:solidFill>
                  <a:srgbClr val="0000FF"/>
                </a:solidFill>
              </a:rPr>
              <a:t>引脚</a:t>
            </a:r>
            <a:r>
              <a:rPr lang="zh-CN" altLang="en-GB" sz="1050" dirty="0" smtClean="0">
                <a:solidFill>
                  <a:srgbClr val="0000FF"/>
                </a:solidFill>
              </a:rPr>
              <a:t>的中断请求信号，</a:t>
            </a:r>
            <a:r>
              <a:rPr lang="zh-CN" altLang="en-US" sz="1050" dirty="0" smtClean="0">
                <a:solidFill>
                  <a:srgbClr val="0000FF"/>
                </a:solidFill>
              </a:rPr>
              <a:t>例如（动画），</a:t>
            </a:r>
            <a:r>
              <a:rPr lang="en-US" altLang="zh-CN" sz="1050" dirty="0" smtClean="0">
                <a:solidFill>
                  <a:srgbClr val="0000FF"/>
                </a:solidFill>
              </a:rPr>
              <a:t>IRR</a:t>
            </a:r>
            <a:r>
              <a:rPr lang="zh-CN" altLang="en-US" sz="1050" dirty="0" smtClean="0">
                <a:solidFill>
                  <a:srgbClr val="0000FF"/>
                </a:solidFill>
              </a:rPr>
              <a:t>的位序号就是中断源优先级的编码</a:t>
            </a:r>
            <a:r>
              <a:rPr lang="zh-CN" altLang="en-GB" sz="1050" dirty="0" smtClean="0">
                <a:solidFill>
                  <a:srgbClr val="0000FF"/>
                </a:solidFill>
              </a:rPr>
              <a:t>，</a:t>
            </a:r>
            <a:r>
              <a:rPr lang="zh-CN" altLang="en-US" sz="1050" dirty="0" smtClean="0">
                <a:solidFill>
                  <a:srgbClr val="0000FF"/>
                </a:solidFill>
              </a:rPr>
              <a:t>例如（动画）。</a:t>
            </a:r>
            <a:r>
              <a:rPr lang="zh-CN" altLang="en-GB" sz="1050" dirty="0" smtClean="0"/>
              <a:t>中断服务寄存器</a:t>
            </a:r>
            <a:r>
              <a:rPr lang="en-GB" altLang="zh-CN" sz="1050" dirty="0" smtClean="0">
                <a:solidFill>
                  <a:srgbClr val="FF0000"/>
                </a:solidFill>
              </a:rPr>
              <a:t>ISR</a:t>
            </a:r>
            <a:r>
              <a:rPr lang="zh-CN" altLang="en-US" sz="1050" dirty="0" smtClean="0">
                <a:solidFill>
                  <a:srgbClr val="FF0000"/>
                </a:solidFill>
              </a:rPr>
              <a:t>用来</a:t>
            </a:r>
            <a:r>
              <a:rPr lang="zh-CN" altLang="en-US" sz="1050" dirty="0" smtClean="0">
                <a:solidFill>
                  <a:srgbClr val="0000FF"/>
                </a:solidFill>
              </a:rPr>
              <a:t>记录</a:t>
            </a:r>
            <a:r>
              <a:rPr lang="zh-CN" altLang="en-GB" sz="1050" dirty="0" smtClean="0">
                <a:solidFill>
                  <a:srgbClr val="0000FF"/>
                </a:solidFill>
              </a:rPr>
              <a:t>正在</a:t>
            </a:r>
            <a:r>
              <a:rPr lang="zh-CN" altLang="en-US" sz="1050" dirty="0" smtClean="0">
                <a:solidFill>
                  <a:srgbClr val="0000FF"/>
                </a:solidFill>
              </a:rPr>
              <a:t>被</a:t>
            </a:r>
            <a:r>
              <a:rPr lang="en-US" altLang="zh-CN" sz="1050" dirty="0" smtClean="0">
                <a:solidFill>
                  <a:srgbClr val="0000FF"/>
                </a:solidFill>
              </a:rPr>
              <a:t>CPU</a:t>
            </a:r>
            <a:r>
              <a:rPr lang="zh-CN" altLang="en-GB" sz="1050" dirty="0" smtClean="0">
                <a:solidFill>
                  <a:srgbClr val="0000FF"/>
                </a:solidFill>
              </a:rPr>
              <a:t>服务的中断源，</a:t>
            </a:r>
            <a:r>
              <a:rPr lang="zh-CN" altLang="en-US" sz="1050" dirty="0" smtClean="0">
                <a:solidFill>
                  <a:srgbClr val="0000FF"/>
                </a:solidFill>
              </a:rPr>
              <a:t>例如（动画）。</a:t>
            </a:r>
            <a:r>
              <a:rPr lang="zh-CN" altLang="en-GB" sz="1050" dirty="0" smtClean="0"/>
              <a:t>中断屏蔽寄存器</a:t>
            </a:r>
            <a:r>
              <a:rPr lang="en-GB" altLang="zh-CN" sz="1050" dirty="0" smtClean="0">
                <a:solidFill>
                  <a:srgbClr val="FF0000"/>
                </a:solidFill>
              </a:rPr>
              <a:t>IMR</a:t>
            </a:r>
            <a:r>
              <a:rPr lang="zh-CN" altLang="en-US" sz="1050" dirty="0" smtClean="0">
                <a:solidFill>
                  <a:srgbClr val="FF0000"/>
                </a:solidFill>
              </a:rPr>
              <a:t>用来</a:t>
            </a:r>
            <a:r>
              <a:rPr lang="zh-CN" altLang="en-GB" sz="1050" dirty="0" smtClean="0">
                <a:solidFill>
                  <a:srgbClr val="0000FF"/>
                </a:solidFill>
              </a:rPr>
              <a:t>存放</a:t>
            </a:r>
            <a:r>
              <a:rPr lang="zh-CN" altLang="en-US" sz="1050" dirty="0" smtClean="0">
                <a:solidFill>
                  <a:srgbClr val="0000FF"/>
                </a:solidFill>
              </a:rPr>
              <a:t>屏蔽中断源的</a:t>
            </a:r>
            <a:r>
              <a:rPr lang="zh-CN" altLang="en-GB" sz="1050" dirty="0" smtClean="0">
                <a:solidFill>
                  <a:srgbClr val="0000FF"/>
                </a:solidFill>
              </a:rPr>
              <a:t>屏蔽字，</a:t>
            </a:r>
            <a:r>
              <a:rPr lang="zh-CN" altLang="en-US" sz="1050" dirty="0" smtClean="0">
                <a:solidFill>
                  <a:srgbClr val="0000FF"/>
                </a:solidFill>
              </a:rPr>
              <a:t>例如（动画）。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4257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latin typeface="Arial" charset="0"/>
              </a:rPr>
              <a:t>内部的核心部件是优先级裁决器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1)</a:t>
            </a:r>
            <a:r>
              <a:rPr lang="zh-CN" altLang="en-US" dirty="0" smtClean="0">
                <a:latin typeface="Arial" charset="0"/>
              </a:rPr>
              <a:t>，它将</a:t>
            </a:r>
            <a:r>
              <a:rPr lang="en-US" altLang="zh-CN" dirty="0" smtClean="0">
                <a:latin typeface="Arial" charset="0"/>
              </a:rPr>
              <a:t>IRR</a:t>
            </a:r>
            <a:r>
              <a:rPr lang="zh-CN" altLang="en-US" dirty="0" smtClean="0">
                <a:latin typeface="Arial" charset="0"/>
              </a:rPr>
              <a:t>与</a:t>
            </a:r>
            <a:r>
              <a:rPr lang="en-US" altLang="zh-CN" dirty="0" smtClean="0">
                <a:latin typeface="Arial" charset="0"/>
              </a:rPr>
              <a:t>ISR</a:t>
            </a:r>
            <a:r>
              <a:rPr lang="zh-CN" altLang="en-US" dirty="0" smtClean="0">
                <a:latin typeface="Arial" charset="0"/>
              </a:rPr>
              <a:t>提供的中断源优先级进行比较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2)</a:t>
            </a:r>
            <a:r>
              <a:rPr lang="zh-CN" altLang="en-US" dirty="0" smtClean="0">
                <a:latin typeface="Arial" charset="0"/>
              </a:rPr>
              <a:t>。</a:t>
            </a:r>
            <a:r>
              <a:rPr lang="en-US" altLang="zh-CN" dirty="0" smtClean="0">
                <a:latin typeface="Arial" charset="0"/>
              </a:rPr>
              <a:t>IRR</a:t>
            </a:r>
            <a:r>
              <a:rPr lang="zh-CN" altLang="en-US" dirty="0" smtClean="0">
                <a:latin typeface="Arial" charset="0"/>
              </a:rPr>
              <a:t>提供的是</a:t>
            </a:r>
            <a:r>
              <a:rPr lang="zh-CN" altLang="en-US" sz="1200" dirty="0" smtClean="0">
                <a:solidFill>
                  <a:srgbClr val="FF0066"/>
                </a:solidFill>
                <a:latin typeface="Times New Roman" pitchFamily="18" charset="0"/>
              </a:rPr>
              <a:t>没有</a:t>
            </a:r>
            <a:r>
              <a:rPr lang="zh-CN" altLang="en-US" sz="1200" dirty="0" smtClean="0">
                <a:solidFill>
                  <a:srgbClr val="FF0066"/>
                </a:solidFill>
              </a:rPr>
              <a:t>被屏蔽的、</a:t>
            </a:r>
            <a:r>
              <a:rPr lang="zh-CN" altLang="en-US" dirty="0" smtClean="0">
                <a:latin typeface="Arial" charset="0"/>
              </a:rPr>
              <a:t>当前</a:t>
            </a:r>
            <a:r>
              <a:rPr lang="zh-CN" altLang="en-US" sz="1200" dirty="0" smtClean="0">
                <a:solidFill>
                  <a:srgbClr val="FF0066"/>
                </a:solidFill>
              </a:rPr>
              <a:t>同时到来的、之前未被处理的</a:t>
            </a:r>
            <a:r>
              <a:rPr lang="zh-CN" altLang="en-US" dirty="0" smtClean="0">
                <a:latin typeface="Arial" charset="0"/>
              </a:rPr>
              <a:t>中断请求信号中</a:t>
            </a:r>
            <a:r>
              <a:rPr lang="zh-CN" altLang="en-US" sz="1200" dirty="0" smtClean="0">
                <a:solidFill>
                  <a:srgbClr val="FF0066"/>
                </a:solidFill>
              </a:rPr>
              <a:t>优先级最高的那个中断源</a:t>
            </a:r>
            <a:r>
              <a:rPr lang="zh-CN" altLang="en-US" dirty="0" smtClean="0">
                <a:latin typeface="Arial" charset="0"/>
              </a:rPr>
              <a:t>的优先级编码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3)</a:t>
            </a:r>
            <a:r>
              <a:rPr lang="zh-CN" altLang="en-US" dirty="0" smtClean="0">
                <a:latin typeface="Arial" charset="0"/>
              </a:rPr>
              <a:t>，而</a:t>
            </a:r>
            <a:r>
              <a:rPr lang="en-US" altLang="zh-CN" dirty="0" smtClean="0">
                <a:latin typeface="Arial" charset="0"/>
              </a:rPr>
              <a:t>ISR</a:t>
            </a:r>
            <a:r>
              <a:rPr lang="zh-CN" altLang="en-US" dirty="0" smtClean="0">
                <a:latin typeface="Arial" charset="0"/>
              </a:rPr>
              <a:t>提供的是正被服务的中断源的优先级编码。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0211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若</a:t>
            </a:r>
            <a:r>
              <a:rPr lang="en-US" altLang="zh-CN" dirty="0" smtClean="0">
                <a:latin typeface="Arial" charset="0"/>
              </a:rPr>
              <a:t>IRR</a:t>
            </a:r>
            <a:r>
              <a:rPr lang="zh-CN" altLang="en-US" dirty="0" smtClean="0">
                <a:latin typeface="Arial" charset="0"/>
              </a:rPr>
              <a:t>提供的优先级编码高于</a:t>
            </a:r>
            <a:r>
              <a:rPr lang="en-US" altLang="zh-CN" dirty="0" smtClean="0">
                <a:latin typeface="Arial" charset="0"/>
              </a:rPr>
              <a:t>ISR</a:t>
            </a:r>
            <a:r>
              <a:rPr lang="zh-CN" altLang="en-US" dirty="0" smtClean="0">
                <a:latin typeface="Arial" charset="0"/>
              </a:rPr>
              <a:t>提供的优先级编码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1)</a:t>
            </a:r>
            <a:r>
              <a:rPr lang="zh-CN" altLang="en-US" dirty="0" smtClean="0">
                <a:latin typeface="Arial" charset="0"/>
              </a:rPr>
              <a:t>，则优先级裁决器发中断请求有效信号给控制逻辑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2)</a:t>
            </a:r>
            <a:r>
              <a:rPr lang="zh-CN" altLang="en-US" dirty="0" smtClean="0">
                <a:latin typeface="Arial" charset="0"/>
              </a:rPr>
              <a:t>，由控制逻辑使</a:t>
            </a:r>
            <a:r>
              <a:rPr lang="en-US" altLang="zh-CN" dirty="0" smtClean="0">
                <a:latin typeface="Arial" charset="0"/>
              </a:rPr>
              <a:t>INT</a:t>
            </a:r>
            <a:r>
              <a:rPr lang="zh-CN" altLang="en-US" dirty="0" smtClean="0">
                <a:latin typeface="Arial" charset="0"/>
              </a:rPr>
              <a:t>信号变为高电平输出，向</a:t>
            </a:r>
            <a:r>
              <a:rPr lang="en-US" altLang="zh-CN" dirty="0" smtClean="0">
                <a:latin typeface="Arial" charset="0"/>
              </a:rPr>
              <a:t>CPU</a:t>
            </a:r>
            <a:r>
              <a:rPr lang="zh-CN" altLang="en-US" dirty="0" smtClean="0">
                <a:latin typeface="Arial" charset="0"/>
              </a:rPr>
              <a:t>发出可屏蔽中断请求。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231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若</a:t>
            </a:r>
            <a:r>
              <a:rPr lang="en-US" altLang="zh-CN" dirty="0" smtClean="0">
                <a:latin typeface="Arial" charset="0"/>
              </a:rPr>
              <a:t>IRR</a:t>
            </a:r>
            <a:r>
              <a:rPr lang="zh-CN" altLang="en-US" dirty="0" smtClean="0">
                <a:latin typeface="Arial" charset="0"/>
              </a:rPr>
              <a:t>提供的优先级编码低于</a:t>
            </a:r>
            <a:r>
              <a:rPr lang="en-US" altLang="zh-CN" dirty="0" smtClean="0">
                <a:latin typeface="Arial" charset="0"/>
              </a:rPr>
              <a:t>ISR</a:t>
            </a:r>
            <a:r>
              <a:rPr lang="zh-CN" altLang="en-US" dirty="0" smtClean="0">
                <a:latin typeface="Arial" charset="0"/>
              </a:rPr>
              <a:t>提供的优先级编码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1)</a:t>
            </a:r>
            <a:r>
              <a:rPr lang="zh-CN" altLang="en-US" dirty="0" smtClean="0">
                <a:latin typeface="Arial" charset="0"/>
              </a:rPr>
              <a:t>，则优先级裁决器不会发出中断请求有效信号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2)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latin typeface="Arial" charset="0"/>
              </a:rPr>
              <a:t>也就不会向</a:t>
            </a:r>
            <a:r>
              <a:rPr lang="en-US" altLang="zh-CN" dirty="0" err="1" smtClean="0">
                <a:latin typeface="Arial" charset="0"/>
              </a:rPr>
              <a:t>cpu</a:t>
            </a:r>
            <a:r>
              <a:rPr lang="zh-CN" altLang="en-US" dirty="0" smtClean="0">
                <a:latin typeface="Arial" charset="0"/>
              </a:rPr>
              <a:t>发出中断请求。未被</a:t>
            </a: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latin typeface="Arial" charset="0"/>
              </a:rPr>
              <a:t>输出的中断请求信号会继续保存在</a:t>
            </a:r>
            <a:r>
              <a:rPr lang="en-US" altLang="zh-CN" dirty="0" smtClean="0">
                <a:latin typeface="Arial" charset="0"/>
              </a:rPr>
              <a:t>IRR</a:t>
            </a:r>
            <a:r>
              <a:rPr lang="zh-CN" altLang="en-US" dirty="0" smtClean="0">
                <a:latin typeface="Arial" charset="0"/>
              </a:rPr>
              <a:t>中，直到它之后被</a:t>
            </a: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latin typeface="Arial" charset="0"/>
              </a:rPr>
              <a:t>判优选中并被</a:t>
            </a:r>
            <a:r>
              <a:rPr lang="en-US" altLang="zh-CN" dirty="0" smtClean="0">
                <a:latin typeface="Arial" charset="0"/>
              </a:rPr>
              <a:t>CPU</a:t>
            </a:r>
            <a:r>
              <a:rPr lang="zh-CN" altLang="en-US" dirty="0" smtClean="0">
                <a:latin typeface="Arial" charset="0"/>
              </a:rPr>
              <a:t>接受为止。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7632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如果</a:t>
            </a:r>
            <a:r>
              <a:rPr lang="en-US" altLang="zh-CN" dirty="0" smtClean="0">
                <a:latin typeface="Arial" charset="0"/>
              </a:rPr>
              <a:t>CPU</a:t>
            </a:r>
            <a:r>
              <a:rPr lang="zh-CN" altLang="en-US" dirty="0" smtClean="0">
                <a:latin typeface="Arial" charset="0"/>
              </a:rPr>
              <a:t>接受</a:t>
            </a: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latin typeface="Arial" charset="0"/>
              </a:rPr>
              <a:t>提出的中断请求，</a:t>
            </a:r>
            <a:r>
              <a:rPr lang="en-US" altLang="zh-CN" dirty="0" smtClean="0">
                <a:latin typeface="Arial" charset="0"/>
              </a:rPr>
              <a:t>CPU</a:t>
            </a:r>
            <a:r>
              <a:rPr lang="zh-CN" altLang="en-US" dirty="0" smtClean="0">
                <a:latin typeface="Arial" charset="0"/>
              </a:rPr>
              <a:t>则发出中断响应信号</a:t>
            </a:r>
            <a:r>
              <a:rPr lang="en-US" altLang="zh-CN" dirty="0" smtClean="0">
                <a:latin typeface="Arial" charset="0"/>
              </a:rPr>
              <a:t>INTA(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1)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latin typeface="Arial" charset="0"/>
              </a:rPr>
              <a:t>接收到</a:t>
            </a:r>
            <a:r>
              <a:rPr lang="en-US" altLang="zh-CN" dirty="0" smtClean="0">
                <a:latin typeface="Arial" charset="0"/>
              </a:rPr>
              <a:t>INTA</a:t>
            </a:r>
            <a:r>
              <a:rPr lang="zh-CN" altLang="en-US" dirty="0" smtClean="0">
                <a:latin typeface="Arial" charset="0"/>
              </a:rPr>
              <a:t>信号后，在第一个</a:t>
            </a:r>
            <a:r>
              <a:rPr lang="en-US" altLang="zh-CN" dirty="0" smtClean="0">
                <a:latin typeface="Arial" charset="0"/>
              </a:rPr>
              <a:t>INTA</a:t>
            </a:r>
            <a:r>
              <a:rPr lang="zh-CN" altLang="en-US" dirty="0" smtClean="0">
                <a:latin typeface="Arial" charset="0"/>
              </a:rPr>
              <a:t>周期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2)</a:t>
            </a:r>
            <a:r>
              <a:rPr lang="zh-CN" altLang="en-US" dirty="0" smtClean="0">
                <a:latin typeface="Arial" charset="0"/>
              </a:rPr>
              <a:t>，清除相应中断请求信号，</a:t>
            </a:r>
            <a:r>
              <a:rPr lang="zh-CN" altLang="en-US" sz="1200" dirty="0" smtClean="0">
                <a:solidFill>
                  <a:srgbClr val="0000FF"/>
                </a:solidFill>
              </a:rPr>
              <a:t>设置相应中断源正在被服务的标志，例如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3\4\5)</a:t>
            </a:r>
            <a:r>
              <a:rPr lang="zh-CN" altLang="en-US" sz="1200" dirty="0" smtClean="0">
                <a:solidFill>
                  <a:srgbClr val="0000FF"/>
                </a:solidFill>
              </a:rPr>
              <a:t>。如果在级联方式下，在此周期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6)</a:t>
            </a:r>
            <a:r>
              <a:rPr lang="zh-CN" altLang="en-US" sz="1200" dirty="0" smtClean="0">
                <a:solidFill>
                  <a:srgbClr val="0000FF"/>
                </a:solidFill>
              </a:rPr>
              <a:t>，主控</a:t>
            </a:r>
            <a:r>
              <a:rPr lang="en-US" altLang="zh-CN" sz="1200" dirty="0" smtClean="0">
                <a:solidFill>
                  <a:srgbClr val="0000FF"/>
                </a:solidFill>
              </a:rPr>
              <a:t>8259</a:t>
            </a:r>
            <a:r>
              <a:rPr lang="zh-CN" altLang="en-US" sz="1200" dirty="0" smtClean="0">
                <a:solidFill>
                  <a:srgbClr val="0000FF"/>
                </a:solidFill>
              </a:rPr>
              <a:t>要送出级联地址，而从属</a:t>
            </a:r>
            <a:r>
              <a:rPr lang="en-US" altLang="zh-CN" sz="1200" dirty="0" smtClean="0">
                <a:solidFill>
                  <a:srgbClr val="0000FF"/>
                </a:solidFill>
              </a:rPr>
              <a:t>8259</a:t>
            </a:r>
            <a:r>
              <a:rPr lang="zh-CN" altLang="en-US" sz="1200" dirty="0" smtClean="0">
                <a:solidFill>
                  <a:srgbClr val="0000FF"/>
                </a:solidFill>
              </a:rPr>
              <a:t>要接收并比较级联地址。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953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在第二个</a:t>
            </a:r>
            <a:r>
              <a:rPr lang="en-US" altLang="zh-CN" dirty="0" smtClean="0">
                <a:latin typeface="Arial" charset="0"/>
              </a:rPr>
              <a:t>INTA</a:t>
            </a:r>
            <a:r>
              <a:rPr lang="zh-CN" altLang="en-US" dirty="0" smtClean="0">
                <a:latin typeface="Arial" charset="0"/>
              </a:rPr>
              <a:t>周期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动画</a:t>
            </a:r>
            <a:r>
              <a:rPr lang="en-US" altLang="zh-CN" dirty="0" smtClean="0">
                <a:latin typeface="Arial" charset="0"/>
              </a:rPr>
              <a:t>1)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latin typeface="Arial" charset="0"/>
              </a:rPr>
              <a:t>通过数据总线缓冲器将中断源向量码由数据线输出，这样，</a:t>
            </a:r>
            <a:r>
              <a:rPr lang="en-US" altLang="zh-CN" dirty="0" smtClean="0">
                <a:latin typeface="Arial" charset="0"/>
              </a:rPr>
              <a:t>CPU</a:t>
            </a:r>
            <a:r>
              <a:rPr lang="zh-CN" altLang="en-US" dirty="0" smtClean="0">
                <a:latin typeface="Arial" charset="0"/>
              </a:rPr>
              <a:t>就可以在第二个</a:t>
            </a:r>
            <a:r>
              <a:rPr lang="en-US" altLang="zh-CN" dirty="0" smtClean="0">
                <a:latin typeface="Arial" charset="0"/>
              </a:rPr>
              <a:t>INTA</a:t>
            </a:r>
            <a:r>
              <a:rPr lang="zh-CN" altLang="en-US" dirty="0" smtClean="0">
                <a:latin typeface="Arial" charset="0"/>
              </a:rPr>
              <a:t>周期读取到中断源的向量码，继续中断响应过程。正如在上一讲所介绍的。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3712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4502726" y="2329190"/>
              <a:ext cx="1385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86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334434" y="1828800"/>
            <a:ext cx="11654367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4" y="4267200"/>
            <a:ext cx="11654367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6134499" y="704252"/>
            <a:ext cx="5856812" cy="8525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01" y="89034"/>
            <a:ext cx="2236993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904" y="620611"/>
            <a:ext cx="3885451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690904" y="690564"/>
            <a:ext cx="9166184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474897" y="6597440"/>
            <a:ext cx="201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3489222" y="5912643"/>
            <a:ext cx="209551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051072" y="6115843"/>
            <a:ext cx="209549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698647" y="6597650"/>
            <a:ext cx="9290153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425597" y="5737225"/>
            <a:ext cx="273051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74896" y="6165380"/>
            <a:ext cx="1510616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987" y="116540"/>
            <a:ext cx="109728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1"/>
            <a:ext cx="5386917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389033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389033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7400" y="44451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566739"/>
            <a:ext cx="111506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74826" y="1844780"/>
            <a:ext cx="8740775" cy="219382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与系统设计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  <a:cs typeface="+mn-cs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  <a:cs typeface="+mn-cs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输出</a:t>
            </a: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90734" y="4581160"/>
            <a:ext cx="8353737" cy="7201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讲  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8259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功能、引脚及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内部结构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265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93D84-87BE-4514-9293-7D5164B6320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99456" y="908720"/>
            <a:ext cx="9217024" cy="511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50000"/>
              </a:lnSpc>
              <a:spcBef>
                <a:spcPts val="3000"/>
              </a:spcBef>
              <a:spcAft>
                <a:spcPct val="0"/>
              </a:spcAft>
              <a:buClr>
                <a:srgbClr val="00007D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内部服务寄存器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ISR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的作用是什么？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在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INTA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周期做哪些工作？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在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8259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内部决定一个中断源的请求是否被接收的条件有哪些？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7" name="Picture 5" descr="ED0001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60648"/>
            <a:ext cx="13509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27690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68800"/>
            <a:ext cx="121920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8"/>
            <a:ext cx="8208963" cy="424815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endParaRPr lang="en-US" altLang="zh-CN" sz="72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6000" dirty="0">
                <a:solidFill>
                  <a:srgbClr val="C00000"/>
                </a:solidFill>
                <a:ea typeface="黑体" panose="02010609060101010101" pitchFamily="49" charset="-122"/>
              </a:rPr>
              <a:t>谢  谢  ！</a:t>
            </a:r>
            <a:endParaRPr lang="zh-CN" altLang="en-US" sz="60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6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2FF87-4120-49BF-83DE-6F5F92E83D3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2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F3CBB-27B0-407C-ACB2-4BE00F4B249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000" y="864000"/>
            <a:ext cx="10646400" cy="5184775"/>
          </a:xfrm>
        </p:spPr>
        <p:txBody>
          <a:bodyPr/>
          <a:lstStyle/>
          <a:p>
            <a:pPr marL="449625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可编程中断</a:t>
            </a:r>
            <a:r>
              <a:rPr lang="zh-CN" altLang="en-US" sz="3200" dirty="0" smtClean="0"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控制器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rogrammable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nterrupt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ontroller</a:t>
            </a:r>
          </a:p>
          <a:p>
            <a:pPr marL="449625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</a:t>
            </a: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个中断源实现优先级控制 </a:t>
            </a:r>
          </a:p>
          <a:p>
            <a:pPr marL="449625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</a:t>
            </a: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至对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64</a:t>
            </a: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个中断源实现优先级控制 </a:t>
            </a:r>
          </a:p>
          <a:p>
            <a:pPr marL="449625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可编程</a:t>
            </a: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</a:t>
            </a: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不同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工作方式</a:t>
            </a:r>
          </a:p>
          <a:p>
            <a:pPr marL="449625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对不同中断</a:t>
            </a: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源向</a:t>
            </a:r>
            <a:r>
              <a:rPr lang="en-US" altLang="zh-CN" sz="3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x86</a:t>
            </a:r>
            <a:r>
              <a:rPr lang="zh-CN" altLang="en-US" sz="3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3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32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不同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中断类型码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6.8.1</a:t>
            </a:r>
            <a:r>
              <a:rPr lang="zh-CN" altLang="en-US" dirty="0" smtClean="0"/>
              <a:t> </a:t>
            </a:r>
            <a:r>
              <a:rPr lang="zh-CN" altLang="en-US" dirty="0" smtClean="0">
                <a:ea typeface="黑体" pitchFamily="2" charset="-122"/>
              </a:rPr>
              <a:t>可编程</a:t>
            </a:r>
            <a:r>
              <a:rPr lang="zh-CN" altLang="en-US" dirty="0">
                <a:ea typeface="黑体" pitchFamily="2" charset="-122"/>
              </a:rPr>
              <a:t>中断</a:t>
            </a:r>
            <a:r>
              <a:rPr lang="zh-CN" altLang="en-US" dirty="0" smtClean="0">
                <a:ea typeface="黑体" pitchFamily="2" charset="-122"/>
              </a:rPr>
              <a:t>控制器</a:t>
            </a:r>
            <a:r>
              <a:rPr lang="en-US" altLang="zh-CN" dirty="0" smtClean="0">
                <a:ea typeface="黑体" pitchFamily="2" charset="-122"/>
              </a:rPr>
              <a:t>8259</a:t>
            </a:r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ea typeface="黑体" pitchFamily="2" charset="-122"/>
              </a:rPr>
              <a:t>功能</a:t>
            </a:r>
            <a:endParaRPr lang="zh-CN" altLang="en-US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820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20007F-8A3E-4588-AB61-AA2337215A97}" type="slidenum">
              <a:rPr lang="zh-CN" altLang="en-US"/>
              <a:pPr/>
              <a:t>3</a:t>
            </a:fld>
            <a:endParaRPr lang="en-US" altLang="zh-CN"/>
          </a:p>
        </p:txBody>
      </p:sp>
      <p:graphicFrame>
        <p:nvGraphicFramePr>
          <p:cNvPr id="994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4943286"/>
              </p:ext>
            </p:extLst>
          </p:nvPr>
        </p:nvGraphicFramePr>
        <p:xfrm>
          <a:off x="5016251" y="1052513"/>
          <a:ext cx="4064000" cy="5040312"/>
        </p:xfrm>
        <a:graphic>
          <a:graphicData uri="http://schemas.openxmlformats.org/presentationml/2006/ole">
            <p:oleObj spid="_x0000_s26720" name="Image" r:id="rId4" imgW="6191020" imgH="7680000" progId="">
              <p:embed/>
            </p:oleObj>
          </a:graphicData>
        </a:graphic>
      </p:graphicFrame>
      <p:sp>
        <p:nvSpPr>
          <p:cNvPr id="994316" name="AutoShape 12"/>
          <p:cNvSpPr>
            <a:spLocks noChangeArrowheads="1"/>
          </p:cNvSpPr>
          <p:nvPr/>
        </p:nvSpPr>
        <p:spPr bwMode="auto">
          <a:xfrm>
            <a:off x="5232151" y="1196752"/>
            <a:ext cx="503238" cy="1008000"/>
          </a:xfrm>
          <a:prstGeom prst="roundRect">
            <a:avLst>
              <a:gd name="adj" fmla="val 39227"/>
            </a:avLst>
          </a:prstGeom>
          <a:noFill/>
          <a:ln w="28575" algn="ctr">
            <a:solidFill>
              <a:srgbClr val="00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17" name="AutoShape 13"/>
          <p:cNvSpPr>
            <a:spLocks noChangeArrowheads="1"/>
          </p:cNvSpPr>
          <p:nvPr/>
        </p:nvSpPr>
        <p:spPr bwMode="auto">
          <a:xfrm>
            <a:off x="5016251" y="4949636"/>
            <a:ext cx="719138" cy="639604"/>
          </a:xfrm>
          <a:prstGeom prst="roundRect">
            <a:avLst>
              <a:gd name="adj" fmla="val 31861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18" name="AutoShape 14"/>
          <p:cNvSpPr>
            <a:spLocks noChangeArrowheads="1"/>
          </p:cNvSpPr>
          <p:nvPr/>
        </p:nvSpPr>
        <p:spPr bwMode="auto">
          <a:xfrm>
            <a:off x="8327776" y="5616000"/>
            <a:ext cx="865188" cy="288000"/>
          </a:xfrm>
          <a:prstGeom prst="roundRect">
            <a:avLst>
              <a:gd name="adj" fmla="val 31861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20" name="Freeform 16"/>
          <p:cNvSpPr>
            <a:spLocks/>
          </p:cNvSpPr>
          <p:nvPr/>
        </p:nvSpPr>
        <p:spPr bwMode="auto">
          <a:xfrm>
            <a:off x="5735390" y="5255746"/>
            <a:ext cx="2592387" cy="5232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0" y="91"/>
              </a:cxn>
              <a:cxn ang="0">
                <a:pos x="998" y="272"/>
              </a:cxn>
              <a:cxn ang="0">
                <a:pos x="1633" y="363"/>
              </a:cxn>
            </a:cxnLst>
            <a:rect l="0" t="0" r="r" b="b"/>
            <a:pathLst>
              <a:path w="1633" h="363">
                <a:moveTo>
                  <a:pt x="0" y="0"/>
                </a:moveTo>
                <a:cubicBezTo>
                  <a:pt x="212" y="23"/>
                  <a:pt x="424" y="46"/>
                  <a:pt x="590" y="91"/>
                </a:cubicBezTo>
                <a:cubicBezTo>
                  <a:pt x="756" y="136"/>
                  <a:pt x="824" y="227"/>
                  <a:pt x="998" y="272"/>
                </a:cubicBezTo>
                <a:cubicBezTo>
                  <a:pt x="1172" y="317"/>
                  <a:pt x="1402" y="340"/>
                  <a:pt x="1633" y="363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21" name="AutoShape 17"/>
          <p:cNvSpPr>
            <a:spLocks noChangeArrowheads="1"/>
          </p:cNvSpPr>
          <p:nvPr/>
        </p:nvSpPr>
        <p:spPr bwMode="auto">
          <a:xfrm>
            <a:off x="8327777" y="4932000"/>
            <a:ext cx="576263" cy="28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23" name="Freeform 19"/>
          <p:cNvSpPr>
            <a:spLocks/>
          </p:cNvSpPr>
          <p:nvPr/>
        </p:nvSpPr>
        <p:spPr bwMode="auto">
          <a:xfrm>
            <a:off x="7464176" y="2041684"/>
            <a:ext cx="863600" cy="2988000"/>
          </a:xfrm>
          <a:custGeom>
            <a:avLst/>
            <a:gdLst/>
            <a:ahLst/>
            <a:cxnLst>
              <a:cxn ang="0">
                <a:pos x="786" y="0"/>
              </a:cxn>
              <a:cxn ang="0">
                <a:pos x="151" y="272"/>
              </a:cxn>
              <a:cxn ang="0">
                <a:pos x="106" y="1542"/>
              </a:cxn>
              <a:cxn ang="0">
                <a:pos x="786" y="1950"/>
              </a:cxn>
            </a:cxnLst>
            <a:rect l="0" t="0" r="r" b="b"/>
            <a:pathLst>
              <a:path w="786" h="1950">
                <a:moveTo>
                  <a:pt x="786" y="0"/>
                </a:moveTo>
                <a:cubicBezTo>
                  <a:pt x="525" y="7"/>
                  <a:pt x="264" y="15"/>
                  <a:pt x="151" y="272"/>
                </a:cubicBezTo>
                <a:cubicBezTo>
                  <a:pt x="38" y="529"/>
                  <a:pt x="0" y="1262"/>
                  <a:pt x="106" y="1542"/>
                </a:cubicBezTo>
                <a:cubicBezTo>
                  <a:pt x="212" y="1822"/>
                  <a:pt x="499" y="1886"/>
                  <a:pt x="786" y="195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24" name="AutoShape 20"/>
          <p:cNvSpPr>
            <a:spLocks noChangeArrowheads="1"/>
          </p:cNvSpPr>
          <p:nvPr/>
        </p:nvSpPr>
        <p:spPr bwMode="auto">
          <a:xfrm>
            <a:off x="8328371" y="1548000"/>
            <a:ext cx="503238" cy="288000"/>
          </a:xfrm>
          <a:prstGeom prst="roundRect">
            <a:avLst>
              <a:gd name="adj" fmla="val 39227"/>
            </a:avLst>
          </a:prstGeom>
          <a:noFill/>
          <a:ln w="28575" algn="ctr">
            <a:solidFill>
              <a:srgbClr val="00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26" name="Freeform 22"/>
          <p:cNvSpPr>
            <a:spLocks/>
          </p:cNvSpPr>
          <p:nvPr/>
        </p:nvSpPr>
        <p:spPr bwMode="auto">
          <a:xfrm>
            <a:off x="5735389" y="1664832"/>
            <a:ext cx="2592000" cy="252000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817" y="106"/>
              </a:cxn>
              <a:cxn ang="0">
                <a:pos x="1180" y="15"/>
              </a:cxn>
              <a:cxn ang="0">
                <a:pos x="1679" y="15"/>
              </a:cxn>
            </a:cxnLst>
            <a:rect l="0" t="0" r="r" b="b"/>
            <a:pathLst>
              <a:path w="1679" h="121">
                <a:moveTo>
                  <a:pt x="0" y="106"/>
                </a:moveTo>
                <a:cubicBezTo>
                  <a:pt x="310" y="113"/>
                  <a:pt x="620" y="121"/>
                  <a:pt x="817" y="106"/>
                </a:cubicBezTo>
                <a:cubicBezTo>
                  <a:pt x="1014" y="91"/>
                  <a:pt x="1036" y="30"/>
                  <a:pt x="1180" y="15"/>
                </a:cubicBezTo>
                <a:cubicBezTo>
                  <a:pt x="1324" y="0"/>
                  <a:pt x="1501" y="7"/>
                  <a:pt x="1679" y="15"/>
                </a:cubicBezTo>
              </a:path>
            </a:pathLst>
          </a:cu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28" name="AutoShape 24"/>
          <p:cNvSpPr>
            <a:spLocks noChangeArrowheads="1"/>
          </p:cNvSpPr>
          <p:nvPr/>
        </p:nvSpPr>
        <p:spPr bwMode="auto">
          <a:xfrm>
            <a:off x="5232151" y="2268000"/>
            <a:ext cx="503238" cy="2628000"/>
          </a:xfrm>
          <a:prstGeom prst="roundRect">
            <a:avLst>
              <a:gd name="adj" fmla="val 39227"/>
            </a:avLst>
          </a:prstGeom>
          <a:noFill/>
          <a:ln w="28575" algn="ctr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29" name="AutoShape 25"/>
          <p:cNvSpPr>
            <a:spLocks noChangeArrowheads="1"/>
          </p:cNvSpPr>
          <p:nvPr/>
        </p:nvSpPr>
        <p:spPr bwMode="auto">
          <a:xfrm>
            <a:off x="8400801" y="2214000"/>
            <a:ext cx="503238" cy="2664000"/>
          </a:xfrm>
          <a:prstGeom prst="roundRect">
            <a:avLst>
              <a:gd name="adj" fmla="val 39227"/>
            </a:avLst>
          </a:prstGeom>
          <a:noFill/>
          <a:ln w="28575" algn="ctr">
            <a:solidFill>
              <a:srgbClr val="6600CC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22" name="AutoShape 18"/>
          <p:cNvSpPr>
            <a:spLocks noChangeArrowheads="1"/>
          </p:cNvSpPr>
          <p:nvPr/>
        </p:nvSpPr>
        <p:spPr bwMode="auto">
          <a:xfrm>
            <a:off x="8327777" y="1880864"/>
            <a:ext cx="720725" cy="28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30" name="AutoShape 26"/>
          <p:cNvSpPr>
            <a:spLocks noChangeArrowheads="1"/>
          </p:cNvSpPr>
          <p:nvPr/>
        </p:nvSpPr>
        <p:spPr bwMode="auto">
          <a:xfrm>
            <a:off x="1126877" y="2636838"/>
            <a:ext cx="3241675" cy="1008062"/>
          </a:xfrm>
          <a:prstGeom prst="wedgeRoundRectCallout">
            <a:avLst>
              <a:gd name="adj1" fmla="val 73750"/>
              <a:gd name="adj2" fmla="val 79292"/>
              <a:gd name="adj3" fmla="val 16667"/>
            </a:avLst>
          </a:prstGeom>
          <a:solidFill>
            <a:srgbClr val="FFFF99"/>
          </a:solidFill>
          <a:ln w="28575" algn="ctr">
            <a:solidFill>
              <a:srgbClr val="CC0099"/>
            </a:solidFill>
            <a:miter lim="800000"/>
            <a:headEnd/>
            <a:tailEnd type="none" w="med" len="lg"/>
          </a:ln>
          <a:effectLst/>
        </p:spPr>
        <p:txBody>
          <a:bodyPr/>
          <a:lstStyle/>
          <a:p>
            <a:pPr algn="l"/>
            <a:r>
              <a:rPr lang="zh-CN" altLang="en-US" sz="2400">
                <a:solidFill>
                  <a:srgbClr val="CC0000"/>
                </a:solidFill>
              </a:rPr>
              <a:t>数据总线</a:t>
            </a:r>
            <a:r>
              <a:rPr lang="zh-CN" altLang="en-US" sz="2400"/>
              <a:t>：控制字、状态字、中断向量</a:t>
            </a:r>
          </a:p>
        </p:txBody>
      </p:sp>
      <p:sp>
        <p:nvSpPr>
          <p:cNvPr id="994331" name="AutoShape 27"/>
          <p:cNvSpPr>
            <a:spLocks noChangeArrowheads="1"/>
          </p:cNvSpPr>
          <p:nvPr/>
        </p:nvSpPr>
        <p:spPr bwMode="auto">
          <a:xfrm>
            <a:off x="2495302" y="4868863"/>
            <a:ext cx="1655763" cy="576262"/>
          </a:xfrm>
          <a:prstGeom prst="wedgeRoundRectCallout">
            <a:avLst>
              <a:gd name="adj1" fmla="val 98417"/>
              <a:gd name="adj2" fmla="val 35398"/>
              <a:gd name="adj3" fmla="val 16667"/>
            </a:avLst>
          </a:prstGeom>
          <a:solidFill>
            <a:srgbClr val="FFFF99"/>
          </a:solidFill>
          <a:ln w="28575" algn="ctr">
            <a:solidFill>
              <a:srgbClr val="CC0099"/>
            </a:solidFill>
            <a:miter lim="800000"/>
            <a:headEnd/>
            <a:tailEnd type="none" w="med" len="lg"/>
          </a:ln>
          <a:effectLst/>
        </p:spPr>
        <p:txBody>
          <a:bodyPr/>
          <a:lstStyle/>
          <a:p>
            <a:pPr algn="l"/>
            <a:r>
              <a:rPr lang="zh-CN" altLang="en-US" sz="2400">
                <a:solidFill>
                  <a:srgbClr val="CC0000"/>
                </a:solidFill>
              </a:rPr>
              <a:t>级联地址</a:t>
            </a:r>
            <a:endParaRPr lang="zh-CN" altLang="en-US" sz="2400"/>
          </a:p>
        </p:txBody>
      </p:sp>
      <p:sp>
        <p:nvSpPr>
          <p:cNvPr id="994332" name="AutoShape 28"/>
          <p:cNvSpPr>
            <a:spLocks noChangeArrowheads="1"/>
          </p:cNvSpPr>
          <p:nvPr/>
        </p:nvSpPr>
        <p:spPr bwMode="auto">
          <a:xfrm>
            <a:off x="1055440" y="1484313"/>
            <a:ext cx="3311525" cy="576262"/>
          </a:xfrm>
          <a:prstGeom prst="wedgeRoundRectCallout">
            <a:avLst>
              <a:gd name="adj1" fmla="val 72389"/>
              <a:gd name="adj2" fmla="val 28236"/>
              <a:gd name="adj3" fmla="val 16667"/>
            </a:avLst>
          </a:prstGeom>
          <a:solidFill>
            <a:srgbClr val="FFFF99"/>
          </a:solidFill>
          <a:ln w="28575" algn="ctr">
            <a:solidFill>
              <a:srgbClr val="CC0099"/>
            </a:solidFill>
            <a:miter lim="800000"/>
            <a:headEnd/>
            <a:tailEnd type="none" w="med" len="lg"/>
          </a:ln>
          <a:effectLst/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CC0000"/>
                </a:solidFill>
              </a:rPr>
              <a:t>读、写、片选、地址</a:t>
            </a:r>
            <a:endParaRPr lang="zh-CN" altLang="en-US" sz="2400" dirty="0"/>
          </a:p>
        </p:txBody>
      </p:sp>
      <p:sp>
        <p:nvSpPr>
          <p:cNvPr id="994333" name="Text Box 29"/>
          <p:cNvSpPr txBox="1">
            <a:spLocks noChangeArrowheads="1"/>
          </p:cNvSpPr>
          <p:nvPr/>
        </p:nvSpPr>
        <p:spPr bwMode="auto">
          <a:xfrm>
            <a:off x="7027653" y="2493963"/>
            <a:ext cx="553998" cy="23034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中断请求及响应</a:t>
            </a:r>
          </a:p>
        </p:txBody>
      </p:sp>
      <p:sp>
        <p:nvSpPr>
          <p:cNvPr id="994334" name="Text Box 30"/>
          <p:cNvSpPr txBox="1">
            <a:spLocks noChangeArrowheads="1"/>
          </p:cNvSpPr>
          <p:nvPr/>
        </p:nvSpPr>
        <p:spPr bwMode="auto">
          <a:xfrm>
            <a:off x="8899316" y="2132013"/>
            <a:ext cx="553998" cy="28813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6600CC"/>
                </a:solidFill>
              </a:rPr>
              <a:t>中断源中断请求输入</a:t>
            </a:r>
          </a:p>
        </p:txBody>
      </p:sp>
      <p:sp>
        <p:nvSpPr>
          <p:cNvPr id="994335" name="AutoShape 31"/>
          <p:cNvSpPr>
            <a:spLocks noChangeArrowheads="1"/>
          </p:cNvSpPr>
          <p:nvPr/>
        </p:nvSpPr>
        <p:spPr bwMode="auto">
          <a:xfrm>
            <a:off x="8327776" y="5256000"/>
            <a:ext cx="865188" cy="28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CC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4336" name="Text Box 32"/>
          <p:cNvSpPr txBox="1">
            <a:spLocks noChangeArrowheads="1"/>
          </p:cNvSpPr>
          <p:nvPr/>
        </p:nvSpPr>
        <p:spPr bwMode="auto">
          <a:xfrm rot="865829">
            <a:off x="6265543" y="5006515"/>
            <a:ext cx="18716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66FF"/>
                </a:solidFill>
              </a:rPr>
              <a:t>级联：主</a:t>
            </a:r>
            <a:r>
              <a:rPr lang="en-US" altLang="zh-CN" sz="2400" dirty="0">
                <a:solidFill>
                  <a:srgbClr val="0066FF"/>
                </a:solidFill>
              </a:rPr>
              <a:t>/</a:t>
            </a:r>
            <a:r>
              <a:rPr lang="zh-CN" altLang="en-US" sz="2400" dirty="0">
                <a:solidFill>
                  <a:srgbClr val="0066FF"/>
                </a:solidFill>
              </a:rPr>
              <a:t>从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6.8.2</a:t>
            </a:r>
            <a:r>
              <a:rPr lang="zh-CN" altLang="en-US" dirty="0" smtClean="0"/>
              <a:t> </a:t>
            </a:r>
            <a:r>
              <a:rPr lang="zh-CN" altLang="en-US" dirty="0">
                <a:ea typeface="黑体" pitchFamily="2" charset="-122"/>
              </a:rPr>
              <a:t>可编程中断控制器</a:t>
            </a:r>
            <a:r>
              <a:rPr lang="en-US" altLang="zh-CN" dirty="0" smtClean="0">
                <a:ea typeface="黑体" pitchFamily="2" charset="-122"/>
              </a:rPr>
              <a:t>8259</a:t>
            </a:r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ea typeface="黑体" pitchFamily="2" charset="-122"/>
              </a:rPr>
              <a:t>芯片引脚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5663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16" grpId="0" animBg="1"/>
      <p:bldP spid="994317" grpId="0" animBg="1"/>
      <p:bldP spid="994318" grpId="0" animBg="1"/>
      <p:bldP spid="994320" grpId="0" animBg="1"/>
      <p:bldP spid="994321" grpId="0" animBg="1"/>
      <p:bldP spid="994323" grpId="0" animBg="1"/>
      <p:bldP spid="994324" grpId="0" animBg="1"/>
      <p:bldP spid="994326" grpId="0" animBg="1"/>
      <p:bldP spid="994328" grpId="0" animBg="1"/>
      <p:bldP spid="994329" grpId="0" animBg="1"/>
      <p:bldP spid="994322" grpId="0" animBg="1"/>
      <p:bldP spid="994330" grpId="0" animBg="1"/>
      <p:bldP spid="994331" grpId="0" animBg="1"/>
      <p:bldP spid="994332" grpId="0" animBg="1"/>
      <p:bldP spid="994333" grpId="0"/>
      <p:bldP spid="994334" grpId="0"/>
      <p:bldP spid="994335" grpId="0" animBg="1"/>
      <p:bldP spid="9943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400CD-CA79-41AF-BF80-5B415CBB01C0}" type="slidenum">
              <a:rPr lang="zh-CN" altLang="en-US"/>
              <a:pPr/>
              <a:t>4</a:t>
            </a:fld>
            <a:endParaRPr lang="en-US" altLang="zh-CN"/>
          </a:p>
        </p:txBody>
      </p:sp>
      <p:graphicFrame>
        <p:nvGraphicFramePr>
          <p:cNvPr id="99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830812"/>
              </p:ext>
            </p:extLst>
          </p:nvPr>
        </p:nvGraphicFramePr>
        <p:xfrm>
          <a:off x="695400" y="1104797"/>
          <a:ext cx="8856663" cy="4484688"/>
        </p:xfrm>
        <a:graphic>
          <a:graphicData uri="http://schemas.openxmlformats.org/presentationml/2006/ole">
            <p:oleObj spid="_x0000_s25715" name="Image" r:id="rId4" imgW="17133061" imgH="8679184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6.8.3</a:t>
            </a:r>
            <a:r>
              <a:rPr lang="zh-CN" altLang="en-US" dirty="0" smtClean="0"/>
              <a:t> </a:t>
            </a:r>
            <a:r>
              <a:rPr lang="zh-CN" altLang="en-US" dirty="0">
                <a:ea typeface="黑体" pitchFamily="2" charset="-122"/>
              </a:rPr>
              <a:t>可编程中断控制器</a:t>
            </a:r>
            <a:r>
              <a:rPr lang="en-US" altLang="zh-CN" dirty="0" smtClean="0">
                <a:ea typeface="黑体" pitchFamily="2" charset="-122"/>
              </a:rPr>
              <a:t>8259</a:t>
            </a:r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ea typeface="黑体" pitchFamily="2" charset="-122"/>
              </a:rPr>
              <a:t>内部结构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93223" y="1208946"/>
            <a:ext cx="2951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</a:t>
            </a:r>
            <a:r>
              <a:rPr lang="en-GB" altLang="zh-CN" sz="20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GB" altLang="zh-CN" sz="20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GB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有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中断请求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则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置</a:t>
            </a:r>
            <a:r>
              <a:rPr lang="en-GB" altLang="zh-CN" sz="20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en-GB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GB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GB" altLang="zh-CN" sz="20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en-GB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GB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151910"/>
              </p:ext>
            </p:extLst>
          </p:nvPr>
        </p:nvGraphicFramePr>
        <p:xfrm>
          <a:off x="9314484" y="1961348"/>
          <a:ext cx="2520600" cy="531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75">
                  <a:extLst>
                    <a:ext uri="{9D8B030D-6E8A-4147-A177-3AD203B41FA5}">
                      <a16:colId xmlns:a16="http://schemas.microsoft.com/office/drawing/2014/main" xmlns="" val="4183317798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230631287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987328448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153549801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946977684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1617747729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3920726348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1806107720"/>
                    </a:ext>
                  </a:extLst>
                </a:gridCol>
              </a:tblGrid>
              <a:tr h="27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D7</a:t>
                      </a:r>
                      <a:endParaRPr lang="zh-CN" alt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57415338"/>
                  </a:ext>
                </a:extLst>
              </a:tr>
              <a:tr h="2603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139537512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9912424" y="2812866"/>
            <a:ext cx="20162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优先级编码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</a:p>
          <a:p>
            <a:pPr algn="l">
              <a:spcBef>
                <a:spcPts val="12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编码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0776520" y="2488757"/>
            <a:ext cx="144016" cy="3641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9840416" y="2488757"/>
            <a:ext cx="504056" cy="796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4295800" y="5157192"/>
            <a:ext cx="5172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如果</a:t>
            </a:r>
            <a:r>
              <a:rPr lang="en-GB" altLang="zh-CN" sz="20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GB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源</a:t>
            </a:r>
            <a:r>
              <a:rPr lang="zh-CN" altLang="en-GB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正在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被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GB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</a:t>
            </a:r>
            <a:r>
              <a:rPr lang="en-GB" altLang="zh-CN" sz="2000" dirty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GB" altLang="zh-CN" sz="2000" dirty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GB" altLang="zh-CN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8707746"/>
              </p:ext>
            </p:extLst>
          </p:nvPr>
        </p:nvGraphicFramePr>
        <p:xfrm>
          <a:off x="5795467" y="5604140"/>
          <a:ext cx="2520600" cy="531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75">
                  <a:extLst>
                    <a:ext uri="{9D8B030D-6E8A-4147-A177-3AD203B41FA5}">
                      <a16:colId xmlns:a16="http://schemas.microsoft.com/office/drawing/2014/main" xmlns="" val="4183317798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230631287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987328448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153549801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946977684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1617747729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3920726348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1806107720"/>
                    </a:ext>
                  </a:extLst>
                </a:gridCol>
              </a:tblGrid>
              <a:tr h="27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D7</a:t>
                      </a:r>
                      <a:endParaRPr lang="zh-CN" alt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57415338"/>
                  </a:ext>
                </a:extLst>
              </a:tr>
              <a:tr h="2603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139537512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6083499" y="6381328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优先级编码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6947595" y="6093711"/>
            <a:ext cx="144016" cy="3641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9912424" y="3933056"/>
            <a:ext cx="18261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要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</a:t>
            </a:r>
            <a:r>
              <a:rPr lang="en-GB" altLang="zh-CN" sz="20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则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置</a:t>
            </a:r>
            <a:r>
              <a:rPr lang="en-GB" altLang="zh-CN" sz="20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0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</a:t>
            </a:r>
            <a:r>
              <a:rPr lang="en-GB" altLang="zh-CN" sz="20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en-GB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GB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037118"/>
              </p:ext>
            </p:extLst>
          </p:nvPr>
        </p:nvGraphicFramePr>
        <p:xfrm>
          <a:off x="9466884" y="4697652"/>
          <a:ext cx="2520600" cy="531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75">
                  <a:extLst>
                    <a:ext uri="{9D8B030D-6E8A-4147-A177-3AD203B41FA5}">
                      <a16:colId xmlns:a16="http://schemas.microsoft.com/office/drawing/2014/main" xmlns="" val="4183317798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230631287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987328448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153549801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2946977684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1617747729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3920726348"/>
                    </a:ext>
                  </a:extLst>
                </a:gridCol>
                <a:gridCol w="315075">
                  <a:extLst>
                    <a:ext uri="{9D8B030D-6E8A-4147-A177-3AD203B41FA5}">
                      <a16:colId xmlns:a16="http://schemas.microsoft.com/office/drawing/2014/main" xmlns="" val="1806107720"/>
                    </a:ext>
                  </a:extLst>
                </a:gridCol>
              </a:tblGrid>
              <a:tr h="27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D7</a:t>
                      </a:r>
                      <a:endParaRPr lang="zh-CN" alt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57415338"/>
                  </a:ext>
                </a:extLst>
              </a:tr>
              <a:tr h="2603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213953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02288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1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400CD-CA79-41AF-BF80-5B415CBB01C0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99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830812"/>
              </p:ext>
            </p:extLst>
          </p:nvPr>
        </p:nvGraphicFramePr>
        <p:xfrm>
          <a:off x="695400" y="1104797"/>
          <a:ext cx="8856663" cy="4484688"/>
        </p:xfrm>
        <a:graphic>
          <a:graphicData uri="http://schemas.openxmlformats.org/presentationml/2006/ole">
            <p:oleObj spid="_x0000_s28685" name="Image" r:id="rId4" imgW="17133061" imgH="8679184" progId="">
              <p:embed/>
            </p:oleObj>
          </a:graphicData>
        </a:graphic>
      </p:graphicFrame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5807968" y="5229123"/>
            <a:ext cx="3178167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0"/>
              </a:spcBef>
              <a:buClr>
                <a:srgbClr val="008000"/>
              </a:buClr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FF0066"/>
                </a:solidFill>
              </a:rPr>
              <a:t>同时到来的、未屏蔽的</a:t>
            </a:r>
            <a:r>
              <a:rPr lang="zh-CN" altLang="en-US" sz="1800" dirty="0" smtClean="0">
                <a:solidFill>
                  <a:srgbClr val="FF0066"/>
                </a:solidFill>
              </a:rPr>
              <a:t>、之前未被处理</a:t>
            </a:r>
            <a:r>
              <a:rPr lang="zh-CN" altLang="en-US" sz="1800" dirty="0" smtClean="0">
                <a:solidFill>
                  <a:srgbClr val="FF0066"/>
                </a:solidFill>
              </a:rPr>
              <a:t>的中断源优先级编码</a:t>
            </a:r>
            <a:endParaRPr lang="en-US" altLang="zh-CN" sz="1800" dirty="0">
              <a:solidFill>
                <a:srgbClr val="FF0066"/>
              </a:solidFill>
            </a:endParaRPr>
          </a:p>
        </p:txBody>
      </p:sp>
      <p:sp>
        <p:nvSpPr>
          <p:cNvPr id="990219" name="Freeform 11"/>
          <p:cNvSpPr>
            <a:spLocks/>
          </p:cNvSpPr>
          <p:nvPr/>
        </p:nvSpPr>
        <p:spPr bwMode="auto">
          <a:xfrm flipH="1">
            <a:off x="7571111" y="3713247"/>
            <a:ext cx="45719" cy="16238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" y="362"/>
              </a:cxn>
              <a:cxn ang="0">
                <a:pos x="635" y="861"/>
              </a:cxn>
            </a:cxnLst>
            <a:rect l="0" t="0" r="r" b="b"/>
            <a:pathLst>
              <a:path w="635" h="861">
                <a:moveTo>
                  <a:pt x="0" y="0"/>
                </a:moveTo>
                <a:cubicBezTo>
                  <a:pt x="174" y="109"/>
                  <a:pt x="348" y="218"/>
                  <a:pt x="454" y="362"/>
                </a:cubicBezTo>
                <a:cubicBezTo>
                  <a:pt x="560" y="506"/>
                  <a:pt x="597" y="683"/>
                  <a:pt x="635" y="861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6.8.3</a:t>
            </a:r>
            <a:r>
              <a:rPr lang="zh-CN" altLang="en-US" dirty="0" smtClean="0"/>
              <a:t> </a:t>
            </a:r>
            <a:r>
              <a:rPr lang="zh-CN" altLang="en-US" dirty="0">
                <a:ea typeface="黑体" pitchFamily="2" charset="-122"/>
              </a:rPr>
              <a:t>可编程中断控制器</a:t>
            </a:r>
            <a:r>
              <a:rPr lang="en-US" altLang="zh-CN" dirty="0" smtClean="0">
                <a:ea typeface="黑体" pitchFamily="2" charset="-122"/>
              </a:rPr>
              <a:t>8259</a:t>
            </a:r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ea typeface="黑体" pitchFamily="2" charset="-122"/>
              </a:rPr>
              <a:t>内部结构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6192000" y="2924944"/>
            <a:ext cx="1044000" cy="136815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5544000" y="3429000"/>
            <a:ext cx="684000" cy="360000"/>
          </a:xfrm>
          <a:prstGeom prst="rightArrow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0800000">
            <a:off x="7212200" y="3429000"/>
            <a:ext cx="684000" cy="360000"/>
          </a:xfrm>
          <a:prstGeom prst="rightArrow">
            <a:avLst>
              <a:gd name="adj1" fmla="val 50000"/>
              <a:gd name="adj2" fmla="val 61416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7388252" y="3429000"/>
            <a:ext cx="576064" cy="37294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0"/>
              </a:spcBef>
              <a:buClr>
                <a:srgbClr val="008000"/>
              </a:buClr>
              <a:buFont typeface="+mj-ea"/>
              <a:buAutoNum type="circleNumDbPlain"/>
            </a:pPr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27514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90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90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90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90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6" grpId="0"/>
      <p:bldP spid="990219" grpId="0" animBg="1"/>
      <p:bldP spid="3" grpId="0" animBg="1"/>
      <p:bldP spid="4" grpId="0" animBg="1"/>
      <p:bldP spid="16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400CD-CA79-41AF-BF80-5B415CBB01C0}" type="slidenum">
              <a:rPr lang="zh-CN" altLang="en-US"/>
              <a:pPr/>
              <a:t>6</a:t>
            </a:fld>
            <a:endParaRPr lang="en-US" altLang="zh-CN"/>
          </a:p>
        </p:txBody>
      </p:sp>
      <p:graphicFrame>
        <p:nvGraphicFramePr>
          <p:cNvPr id="99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830812"/>
              </p:ext>
            </p:extLst>
          </p:nvPr>
        </p:nvGraphicFramePr>
        <p:xfrm>
          <a:off x="695400" y="1104797"/>
          <a:ext cx="8856663" cy="4484688"/>
        </p:xfrm>
        <a:graphic>
          <a:graphicData uri="http://schemas.openxmlformats.org/presentationml/2006/ole">
            <p:oleObj spid="_x0000_s36867" name="Image" r:id="rId4" imgW="17133061" imgH="8679184" progId="">
              <p:embed/>
            </p:oleObj>
          </a:graphicData>
        </a:graphic>
      </p:graphicFrame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5807968" y="5229123"/>
            <a:ext cx="3178167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0"/>
              </a:spcBef>
              <a:buClr>
                <a:srgbClr val="008000"/>
              </a:buClr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FF0066"/>
                </a:solidFill>
              </a:rPr>
              <a:t>同时到来的、未屏蔽的</a:t>
            </a:r>
            <a:r>
              <a:rPr lang="zh-CN" altLang="en-US" sz="1800" dirty="0" smtClean="0">
                <a:solidFill>
                  <a:srgbClr val="FF0066"/>
                </a:solidFill>
              </a:rPr>
              <a:t>、之前未被处理的中断源优先级编码</a:t>
            </a:r>
            <a:endParaRPr lang="en-US" altLang="zh-CN" sz="1800" dirty="0">
              <a:solidFill>
                <a:srgbClr val="FF0066"/>
              </a:solidFill>
            </a:endParaRPr>
          </a:p>
        </p:txBody>
      </p:sp>
      <p:sp>
        <p:nvSpPr>
          <p:cNvPr id="990219" name="Freeform 11"/>
          <p:cNvSpPr>
            <a:spLocks/>
          </p:cNvSpPr>
          <p:nvPr/>
        </p:nvSpPr>
        <p:spPr bwMode="auto">
          <a:xfrm flipH="1">
            <a:off x="7571111" y="3713247"/>
            <a:ext cx="45719" cy="16238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" y="362"/>
              </a:cxn>
              <a:cxn ang="0">
                <a:pos x="635" y="861"/>
              </a:cxn>
            </a:cxnLst>
            <a:rect l="0" t="0" r="r" b="b"/>
            <a:pathLst>
              <a:path w="635" h="861">
                <a:moveTo>
                  <a:pt x="0" y="0"/>
                </a:moveTo>
                <a:cubicBezTo>
                  <a:pt x="174" y="109"/>
                  <a:pt x="348" y="218"/>
                  <a:pt x="454" y="362"/>
                </a:cubicBezTo>
                <a:cubicBezTo>
                  <a:pt x="560" y="506"/>
                  <a:pt x="597" y="683"/>
                  <a:pt x="635" y="861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90223" name="Freeform 15"/>
          <p:cNvSpPr>
            <a:spLocks/>
          </p:cNvSpPr>
          <p:nvPr/>
        </p:nvSpPr>
        <p:spPr bwMode="auto">
          <a:xfrm>
            <a:off x="6888238" y="1412776"/>
            <a:ext cx="1030287" cy="1764000"/>
          </a:xfrm>
          <a:custGeom>
            <a:avLst/>
            <a:gdLst/>
            <a:ahLst/>
            <a:cxnLst>
              <a:cxn ang="0">
                <a:pos x="0" y="1134"/>
              </a:cxn>
              <a:cxn ang="0">
                <a:pos x="45" y="680"/>
              </a:cxn>
              <a:cxn ang="0">
                <a:pos x="272" y="499"/>
              </a:cxn>
              <a:cxn ang="0">
                <a:pos x="589" y="408"/>
              </a:cxn>
              <a:cxn ang="0">
                <a:pos x="635" y="0"/>
              </a:cxn>
            </a:cxnLst>
            <a:rect l="0" t="0" r="r" b="b"/>
            <a:pathLst>
              <a:path w="649" h="1134">
                <a:moveTo>
                  <a:pt x="0" y="1134"/>
                </a:moveTo>
                <a:cubicBezTo>
                  <a:pt x="0" y="960"/>
                  <a:pt x="0" y="786"/>
                  <a:pt x="45" y="680"/>
                </a:cubicBezTo>
                <a:cubicBezTo>
                  <a:pt x="90" y="574"/>
                  <a:pt x="181" y="544"/>
                  <a:pt x="272" y="499"/>
                </a:cubicBezTo>
                <a:cubicBezTo>
                  <a:pt x="363" y="454"/>
                  <a:pt x="529" y="491"/>
                  <a:pt x="589" y="408"/>
                </a:cubicBezTo>
                <a:cubicBezTo>
                  <a:pt x="649" y="325"/>
                  <a:pt x="642" y="162"/>
                  <a:pt x="635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6.8.3</a:t>
            </a:r>
            <a:r>
              <a:rPr lang="zh-CN" altLang="en-US" dirty="0" smtClean="0"/>
              <a:t> </a:t>
            </a:r>
            <a:r>
              <a:rPr lang="zh-CN" altLang="en-US" dirty="0">
                <a:ea typeface="黑体" pitchFamily="2" charset="-122"/>
              </a:rPr>
              <a:t>可编程中断控制器</a:t>
            </a:r>
            <a:r>
              <a:rPr lang="en-US" altLang="zh-CN" dirty="0" smtClean="0">
                <a:ea typeface="黑体" pitchFamily="2" charset="-122"/>
              </a:rPr>
              <a:t>8259</a:t>
            </a:r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ea typeface="黑体" pitchFamily="2" charset="-122"/>
              </a:rPr>
              <a:t>内部结构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6192000" y="2924944"/>
            <a:ext cx="1044000" cy="136815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00056" y="548680"/>
            <a:ext cx="2664296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0"/>
              </a:spcBef>
              <a:buClr>
                <a:srgbClr val="008000"/>
              </a:buClr>
              <a:buFont typeface="+mj-ea"/>
              <a:buAutoNum type="circleNumDbPlain" startAt="2"/>
            </a:pPr>
            <a:r>
              <a:rPr lang="en-US" altLang="zh-CN" sz="1800" dirty="0" smtClean="0">
                <a:solidFill>
                  <a:srgbClr val="FF0066"/>
                </a:solidFill>
              </a:rPr>
              <a:t>IRR</a:t>
            </a:r>
            <a:r>
              <a:rPr lang="zh-CN" altLang="en-US" sz="1800" dirty="0" smtClean="0">
                <a:solidFill>
                  <a:srgbClr val="FF0066"/>
                </a:solidFill>
              </a:rPr>
              <a:t>优先级高于</a:t>
            </a:r>
            <a:r>
              <a:rPr lang="en-US" altLang="zh-CN" sz="1800" dirty="0" smtClean="0">
                <a:solidFill>
                  <a:srgbClr val="FF0066"/>
                </a:solidFill>
              </a:rPr>
              <a:t>ISR</a:t>
            </a:r>
            <a:r>
              <a:rPr lang="zh-CN" altLang="en-US" sz="1800" dirty="0" smtClean="0">
                <a:solidFill>
                  <a:srgbClr val="FF0066"/>
                </a:solidFill>
              </a:rPr>
              <a:t>正在</a:t>
            </a:r>
            <a:r>
              <a:rPr lang="zh-CN" altLang="en-US" sz="1800" dirty="0">
                <a:solidFill>
                  <a:srgbClr val="FF0066"/>
                </a:solidFill>
              </a:rPr>
              <a:t>被服务的中断</a:t>
            </a:r>
            <a:r>
              <a:rPr lang="zh-CN" altLang="en-US" sz="1800" dirty="0" smtClean="0">
                <a:solidFill>
                  <a:srgbClr val="FF0066"/>
                </a:solidFill>
              </a:rPr>
              <a:t>源</a:t>
            </a:r>
            <a:endParaRPr lang="zh-CN" altLang="en-US" sz="1800" dirty="0">
              <a:solidFill>
                <a:srgbClr val="FF0066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5544000" y="3429000"/>
            <a:ext cx="684000" cy="360000"/>
          </a:xfrm>
          <a:prstGeom prst="rightArrow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0800000">
            <a:off x="7212200" y="3429000"/>
            <a:ext cx="684000" cy="360000"/>
          </a:xfrm>
          <a:prstGeom prst="rightArrow">
            <a:avLst>
              <a:gd name="adj1" fmla="val 50000"/>
              <a:gd name="adj2" fmla="val 61416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7388252" y="3429000"/>
            <a:ext cx="576064" cy="37294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0"/>
              </a:spcBef>
              <a:buClr>
                <a:srgbClr val="008000"/>
              </a:buClr>
              <a:buFont typeface="+mj-ea"/>
              <a:buAutoNum type="circleNumDbPlain"/>
            </a:pPr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  <p:sp>
        <p:nvSpPr>
          <p:cNvPr id="17" name="文本框 16"/>
          <p:cNvSpPr txBox="1"/>
          <p:nvPr/>
        </p:nvSpPr>
        <p:spPr bwMode="auto">
          <a:xfrm>
            <a:off x="6887896" y="2186673"/>
            <a:ext cx="252028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0"/>
              </a:spcBef>
              <a:buClr>
                <a:srgbClr val="008000"/>
              </a:buClr>
              <a:buFont typeface="+mj-ea"/>
              <a:buAutoNum type="circleNumDbPlain" startAt="2"/>
            </a:pPr>
            <a:r>
              <a:rPr lang="zh-CN" altLang="en-US" sz="1800" dirty="0">
                <a:solidFill>
                  <a:srgbClr val="FF0066"/>
                </a:solidFill>
              </a:rPr>
              <a:t>中断请求有效信号</a:t>
            </a:r>
          </a:p>
        </p:txBody>
      </p:sp>
    </p:spTree>
    <p:extLst>
      <p:ext uri="{BB962C8B-B14F-4D97-AF65-F5344CB8AC3E}">
        <p14:creationId xmlns:p14="http://schemas.microsoft.com/office/powerpoint/2010/main" xmlns="" val="3483369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0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0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23" grpId="0" animBg="1"/>
      <p:bldP spid="1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400CD-CA79-41AF-BF80-5B415CBB01C0}" type="slidenum">
              <a:rPr lang="zh-CN" altLang="en-US"/>
              <a:pPr/>
              <a:t>7</a:t>
            </a:fld>
            <a:endParaRPr lang="en-US" altLang="zh-CN"/>
          </a:p>
        </p:txBody>
      </p:sp>
      <p:graphicFrame>
        <p:nvGraphicFramePr>
          <p:cNvPr id="99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830812"/>
              </p:ext>
            </p:extLst>
          </p:nvPr>
        </p:nvGraphicFramePr>
        <p:xfrm>
          <a:off x="695400" y="1104797"/>
          <a:ext cx="8856663" cy="4484688"/>
        </p:xfrm>
        <a:graphic>
          <a:graphicData uri="http://schemas.openxmlformats.org/presentationml/2006/ole">
            <p:oleObj spid="_x0000_s35848" name="Image" r:id="rId4" imgW="17133061" imgH="8679184" progId="">
              <p:embed/>
            </p:oleObj>
          </a:graphicData>
        </a:graphic>
      </p:graphicFrame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5807968" y="5229123"/>
            <a:ext cx="3178167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0"/>
              </a:spcBef>
              <a:buClr>
                <a:srgbClr val="008000"/>
              </a:buClr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FF0066"/>
                </a:solidFill>
              </a:rPr>
              <a:t>同时到来的、未屏蔽的</a:t>
            </a:r>
            <a:r>
              <a:rPr lang="zh-CN" altLang="en-US" sz="1800" dirty="0" smtClean="0">
                <a:solidFill>
                  <a:srgbClr val="FF0066"/>
                </a:solidFill>
              </a:rPr>
              <a:t>、之前未被处理的中断源优先级编码</a:t>
            </a:r>
            <a:endParaRPr lang="en-US" altLang="zh-CN" sz="1800" dirty="0">
              <a:solidFill>
                <a:srgbClr val="FF0066"/>
              </a:solidFill>
            </a:endParaRPr>
          </a:p>
        </p:txBody>
      </p:sp>
      <p:sp>
        <p:nvSpPr>
          <p:cNvPr id="990219" name="Freeform 11"/>
          <p:cNvSpPr>
            <a:spLocks/>
          </p:cNvSpPr>
          <p:nvPr/>
        </p:nvSpPr>
        <p:spPr bwMode="auto">
          <a:xfrm flipH="1">
            <a:off x="7571111" y="3713247"/>
            <a:ext cx="45719" cy="16238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" y="362"/>
              </a:cxn>
              <a:cxn ang="0">
                <a:pos x="635" y="861"/>
              </a:cxn>
            </a:cxnLst>
            <a:rect l="0" t="0" r="r" b="b"/>
            <a:pathLst>
              <a:path w="635" h="861">
                <a:moveTo>
                  <a:pt x="0" y="0"/>
                </a:moveTo>
                <a:cubicBezTo>
                  <a:pt x="174" y="109"/>
                  <a:pt x="348" y="218"/>
                  <a:pt x="454" y="362"/>
                </a:cubicBezTo>
                <a:cubicBezTo>
                  <a:pt x="560" y="506"/>
                  <a:pt x="597" y="683"/>
                  <a:pt x="635" y="861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90223" name="Freeform 15"/>
          <p:cNvSpPr>
            <a:spLocks/>
          </p:cNvSpPr>
          <p:nvPr/>
        </p:nvSpPr>
        <p:spPr bwMode="auto">
          <a:xfrm>
            <a:off x="6888238" y="2388473"/>
            <a:ext cx="323961" cy="788303"/>
          </a:xfrm>
          <a:custGeom>
            <a:avLst/>
            <a:gdLst/>
            <a:ahLst/>
            <a:cxnLst>
              <a:cxn ang="0">
                <a:pos x="0" y="1134"/>
              </a:cxn>
              <a:cxn ang="0">
                <a:pos x="45" y="680"/>
              </a:cxn>
              <a:cxn ang="0">
                <a:pos x="272" y="499"/>
              </a:cxn>
              <a:cxn ang="0">
                <a:pos x="589" y="408"/>
              </a:cxn>
              <a:cxn ang="0">
                <a:pos x="635" y="0"/>
              </a:cxn>
            </a:cxnLst>
            <a:rect l="0" t="0" r="r" b="b"/>
            <a:pathLst>
              <a:path w="649" h="1134">
                <a:moveTo>
                  <a:pt x="0" y="1134"/>
                </a:moveTo>
                <a:cubicBezTo>
                  <a:pt x="0" y="960"/>
                  <a:pt x="0" y="786"/>
                  <a:pt x="45" y="680"/>
                </a:cubicBezTo>
                <a:cubicBezTo>
                  <a:pt x="90" y="574"/>
                  <a:pt x="181" y="544"/>
                  <a:pt x="272" y="499"/>
                </a:cubicBezTo>
                <a:cubicBezTo>
                  <a:pt x="363" y="454"/>
                  <a:pt x="529" y="491"/>
                  <a:pt x="589" y="408"/>
                </a:cubicBezTo>
                <a:cubicBezTo>
                  <a:pt x="649" y="325"/>
                  <a:pt x="642" y="162"/>
                  <a:pt x="635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6.8.3</a:t>
            </a:r>
            <a:r>
              <a:rPr lang="zh-CN" altLang="en-US" dirty="0" smtClean="0"/>
              <a:t> </a:t>
            </a:r>
            <a:r>
              <a:rPr lang="zh-CN" altLang="en-US" dirty="0">
                <a:ea typeface="黑体" pitchFamily="2" charset="-122"/>
              </a:rPr>
              <a:t>可编程中断控制器</a:t>
            </a:r>
            <a:r>
              <a:rPr lang="en-US" altLang="zh-CN" dirty="0" smtClean="0">
                <a:ea typeface="黑体" pitchFamily="2" charset="-122"/>
              </a:rPr>
              <a:t>8259</a:t>
            </a:r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ea typeface="黑体" pitchFamily="2" charset="-122"/>
              </a:rPr>
              <a:t>内部结构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6192000" y="2924944"/>
            <a:ext cx="1044000" cy="136815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00056" y="548680"/>
            <a:ext cx="2664296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0"/>
              </a:spcBef>
              <a:buClr>
                <a:srgbClr val="008000"/>
              </a:buClr>
              <a:buFont typeface="+mj-ea"/>
              <a:buAutoNum type="circleNumDbPlain" startAt="3"/>
            </a:pPr>
            <a:r>
              <a:rPr lang="en-US" altLang="zh-CN" sz="1800" dirty="0" smtClean="0">
                <a:solidFill>
                  <a:srgbClr val="FF0066"/>
                </a:solidFill>
              </a:rPr>
              <a:t>IRR</a:t>
            </a:r>
            <a:r>
              <a:rPr lang="zh-CN" altLang="en-US" sz="1800" dirty="0" smtClean="0">
                <a:solidFill>
                  <a:srgbClr val="FF0066"/>
                </a:solidFill>
              </a:rPr>
              <a:t>优先级</a:t>
            </a:r>
            <a:r>
              <a:rPr lang="zh-CN" altLang="en-US" sz="1800" dirty="0">
                <a:solidFill>
                  <a:srgbClr val="FF0066"/>
                </a:solidFill>
              </a:rPr>
              <a:t>低</a:t>
            </a:r>
            <a:r>
              <a:rPr lang="zh-CN" altLang="en-US" sz="1800" dirty="0" smtClean="0">
                <a:solidFill>
                  <a:srgbClr val="FF0066"/>
                </a:solidFill>
              </a:rPr>
              <a:t>于</a:t>
            </a:r>
            <a:r>
              <a:rPr lang="en-US" altLang="zh-CN" sz="1800" dirty="0" smtClean="0">
                <a:solidFill>
                  <a:srgbClr val="FF0066"/>
                </a:solidFill>
              </a:rPr>
              <a:t>ISR</a:t>
            </a:r>
            <a:r>
              <a:rPr lang="zh-CN" altLang="en-US" sz="1800" dirty="0" smtClean="0">
                <a:solidFill>
                  <a:srgbClr val="FF0066"/>
                </a:solidFill>
              </a:rPr>
              <a:t>正在</a:t>
            </a:r>
            <a:r>
              <a:rPr lang="zh-CN" altLang="en-US" sz="1800" dirty="0">
                <a:solidFill>
                  <a:srgbClr val="FF0066"/>
                </a:solidFill>
              </a:rPr>
              <a:t>被服务的中断</a:t>
            </a:r>
            <a:r>
              <a:rPr lang="zh-CN" altLang="en-US" sz="1800" dirty="0" smtClean="0">
                <a:solidFill>
                  <a:srgbClr val="FF0066"/>
                </a:solidFill>
              </a:rPr>
              <a:t>源</a:t>
            </a:r>
            <a:endParaRPr lang="zh-CN" altLang="en-US" sz="1800" dirty="0">
              <a:solidFill>
                <a:srgbClr val="FF0066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5544000" y="3429000"/>
            <a:ext cx="684000" cy="360000"/>
          </a:xfrm>
          <a:prstGeom prst="rightArrow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0800000">
            <a:off x="7212200" y="3429000"/>
            <a:ext cx="684000" cy="360000"/>
          </a:xfrm>
          <a:prstGeom prst="rightArrow">
            <a:avLst>
              <a:gd name="adj1" fmla="val 50000"/>
              <a:gd name="adj2" fmla="val 61416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7388252" y="3429000"/>
            <a:ext cx="576064" cy="37294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0"/>
              </a:spcBef>
              <a:buClr>
                <a:srgbClr val="008000"/>
              </a:buClr>
              <a:buFont typeface="+mj-ea"/>
              <a:buAutoNum type="circleNumDbPlain"/>
            </a:pPr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  <p:sp>
        <p:nvSpPr>
          <p:cNvPr id="17" name="文本框 16"/>
          <p:cNvSpPr txBox="1"/>
          <p:nvPr/>
        </p:nvSpPr>
        <p:spPr bwMode="auto">
          <a:xfrm>
            <a:off x="6903181" y="2524440"/>
            <a:ext cx="455159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buClr>
                <a:srgbClr val="008000"/>
              </a:buClr>
            </a:pPr>
            <a:r>
              <a:rPr lang="el-GR" altLang="zh-CN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endParaRPr lang="zh-CN" alt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0286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0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0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23" grpId="0" animBg="1"/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400CD-CA79-41AF-BF80-5B415CBB01C0}" type="slidenum">
              <a:rPr lang="zh-CN" altLang="en-US"/>
              <a:pPr/>
              <a:t>8</a:t>
            </a:fld>
            <a:endParaRPr lang="en-US" altLang="zh-CN" dirty="0"/>
          </a:p>
        </p:txBody>
      </p:sp>
      <p:graphicFrame>
        <p:nvGraphicFramePr>
          <p:cNvPr id="99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830812"/>
              </p:ext>
            </p:extLst>
          </p:nvPr>
        </p:nvGraphicFramePr>
        <p:xfrm>
          <a:off x="695400" y="1104797"/>
          <a:ext cx="8856663" cy="4484688"/>
        </p:xfrm>
        <a:graphic>
          <a:graphicData uri="http://schemas.openxmlformats.org/presentationml/2006/ole">
            <p:oleObj spid="_x0000_s29709" name="Image" r:id="rId4" imgW="17133061" imgH="8679184" progId="">
              <p:embed/>
            </p:oleObj>
          </a:graphicData>
        </a:graphic>
      </p:graphicFrame>
      <p:sp>
        <p:nvSpPr>
          <p:cNvPr id="990221" name="Freeform 13"/>
          <p:cNvSpPr>
            <a:spLocks/>
          </p:cNvSpPr>
          <p:nvPr/>
        </p:nvSpPr>
        <p:spPr bwMode="auto">
          <a:xfrm>
            <a:off x="5230888" y="1412776"/>
            <a:ext cx="288925" cy="1692000"/>
          </a:xfrm>
          <a:custGeom>
            <a:avLst/>
            <a:gdLst/>
            <a:ahLst/>
            <a:cxnLst>
              <a:cxn ang="0">
                <a:pos x="182" y="0"/>
              </a:cxn>
              <a:cxn ang="0">
                <a:pos x="136" y="862"/>
              </a:cxn>
              <a:cxn ang="0">
                <a:pos x="0" y="1179"/>
              </a:cxn>
            </a:cxnLst>
            <a:rect l="0" t="0" r="r" b="b"/>
            <a:pathLst>
              <a:path w="182" h="1179">
                <a:moveTo>
                  <a:pt x="182" y="0"/>
                </a:moveTo>
                <a:cubicBezTo>
                  <a:pt x="174" y="333"/>
                  <a:pt x="166" y="666"/>
                  <a:pt x="136" y="862"/>
                </a:cubicBezTo>
                <a:cubicBezTo>
                  <a:pt x="106" y="1058"/>
                  <a:pt x="53" y="1118"/>
                  <a:pt x="0" y="117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0222" name="Freeform 14"/>
          <p:cNvSpPr>
            <a:spLocks/>
          </p:cNvSpPr>
          <p:nvPr/>
        </p:nvSpPr>
        <p:spPr bwMode="auto">
          <a:xfrm>
            <a:off x="5519813" y="1449289"/>
            <a:ext cx="2663825" cy="169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99"/>
              </a:cxn>
              <a:cxn ang="0">
                <a:pos x="544" y="680"/>
              </a:cxn>
              <a:cxn ang="0">
                <a:pos x="1270" y="726"/>
              </a:cxn>
              <a:cxn ang="0">
                <a:pos x="1678" y="953"/>
              </a:cxn>
            </a:cxnLst>
            <a:rect l="0" t="0" r="r" b="b"/>
            <a:pathLst>
              <a:path w="1678" h="953">
                <a:moveTo>
                  <a:pt x="0" y="0"/>
                </a:moveTo>
                <a:cubicBezTo>
                  <a:pt x="0" y="193"/>
                  <a:pt x="0" y="386"/>
                  <a:pt x="91" y="499"/>
                </a:cubicBezTo>
                <a:cubicBezTo>
                  <a:pt x="182" y="612"/>
                  <a:pt x="348" y="642"/>
                  <a:pt x="544" y="680"/>
                </a:cubicBezTo>
                <a:cubicBezTo>
                  <a:pt x="740" y="718"/>
                  <a:pt x="1081" y="680"/>
                  <a:pt x="1270" y="726"/>
                </a:cubicBezTo>
                <a:cubicBezTo>
                  <a:pt x="1459" y="772"/>
                  <a:pt x="1568" y="862"/>
                  <a:pt x="1678" y="95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0224" name="Text Box 16"/>
          <p:cNvSpPr txBox="1">
            <a:spLocks noChangeArrowheads="1"/>
          </p:cNvSpPr>
          <p:nvPr/>
        </p:nvSpPr>
        <p:spPr bwMode="auto">
          <a:xfrm>
            <a:off x="4942086" y="2852936"/>
            <a:ext cx="433387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990225" name="Text Box 17"/>
          <p:cNvSpPr txBox="1">
            <a:spLocks noChangeArrowheads="1"/>
          </p:cNvSpPr>
          <p:nvPr/>
        </p:nvSpPr>
        <p:spPr bwMode="auto">
          <a:xfrm>
            <a:off x="8112199" y="2852936"/>
            <a:ext cx="433388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6.8.3</a:t>
            </a:r>
            <a:r>
              <a:rPr lang="zh-CN" altLang="en-US" dirty="0" smtClean="0"/>
              <a:t> </a:t>
            </a:r>
            <a:r>
              <a:rPr lang="zh-CN" altLang="en-US" dirty="0">
                <a:ea typeface="黑体" pitchFamily="2" charset="-122"/>
              </a:rPr>
              <a:t>可编程中断控制器</a:t>
            </a:r>
            <a:r>
              <a:rPr lang="en-US" altLang="zh-CN" dirty="0" smtClean="0">
                <a:ea typeface="黑体" pitchFamily="2" charset="-122"/>
              </a:rPr>
              <a:t>8259</a:t>
            </a:r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ea typeface="黑体" pitchFamily="2" charset="-122"/>
              </a:rPr>
              <a:t>内部结构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79576" y="5772013"/>
            <a:ext cx="201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u="sng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若中断源</a:t>
            </a:r>
            <a:r>
              <a:rPr lang="en-GB" altLang="zh-CN" sz="2000" u="sng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000" u="sng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u="sng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请求被</a:t>
            </a:r>
            <a:r>
              <a:rPr lang="en-US" altLang="zh-CN" sz="2000" u="sng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u="sng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接受：</a:t>
            </a:r>
            <a:endParaRPr lang="zh-CN" altLang="en-US" sz="2000" u="sng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9816" y="5877272"/>
            <a:ext cx="324036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16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GB" altLang="zh-CN" sz="16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16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6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GB" altLang="zh-CN" sz="1600" dirty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GB" altLang="zh-CN" sz="16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sz="16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>
              <a:spcBef>
                <a:spcPts val="0"/>
              </a:spcBef>
            </a:pP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级联地址：</a:t>
            </a:r>
            <a:r>
              <a:rPr lang="zh-CN" altLang="en-US" sz="16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发出，</a:t>
            </a:r>
            <a:r>
              <a:rPr lang="zh-CN" altLang="en-US" sz="16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</a:t>
            </a: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接收</a:t>
            </a:r>
            <a:r>
              <a:rPr lang="en-US" altLang="zh-CN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比较</a:t>
            </a:r>
            <a:endParaRPr lang="zh-CN" altLang="en-US" sz="1600" dirty="0">
              <a:solidFill>
                <a:srgbClr val="008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35557" y="5249511"/>
            <a:ext cx="3315165" cy="369332"/>
            <a:chOff x="4653043" y="5317161"/>
            <a:chExt cx="3315165" cy="369332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9813" y="5373216"/>
              <a:ext cx="2448395" cy="288032"/>
              <a:chOff x="5519813" y="5373216"/>
              <a:chExt cx="2448395" cy="288032"/>
            </a:xfrm>
          </p:grpSpPr>
          <p:cxnSp>
            <p:nvCxnSpPr>
              <p:cNvPr id="5" name="直接连接符 4"/>
              <p:cNvCxnSpPr/>
              <p:nvPr/>
            </p:nvCxnSpPr>
            <p:spPr bwMode="auto">
              <a:xfrm>
                <a:off x="5519813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5951984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5951984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直接连接符 10"/>
              <p:cNvCxnSpPr/>
              <p:nvPr/>
            </p:nvCxnSpPr>
            <p:spPr bwMode="auto">
              <a:xfrm flipV="1">
                <a:off x="6480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6480000" y="5373216"/>
                <a:ext cx="504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6984081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6984081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7524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7536037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" name="矩形 27"/>
            <p:cNvSpPr/>
            <p:nvPr/>
          </p:nvSpPr>
          <p:spPr>
            <a:xfrm>
              <a:off x="4653043" y="5317161"/>
              <a:ext cx="842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I</a:t>
              </a:r>
              <a:r>
                <a:rPr lang="en-US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NTA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 flipH="1">
            <a:off x="6600272" y="5597679"/>
            <a:ext cx="504226" cy="2795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343274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990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3000"/>
                                        <p:tgtEl>
                                          <p:spTgt spid="990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21" grpId="0" animBg="1"/>
      <p:bldP spid="990222" grpId="0" animBg="1"/>
      <p:bldP spid="990224" grpId="0"/>
      <p:bldP spid="99022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400CD-CA79-41AF-BF80-5B415CBB01C0}" type="slidenum">
              <a:rPr lang="zh-CN" altLang="en-US"/>
              <a:pPr/>
              <a:t>9</a:t>
            </a:fld>
            <a:endParaRPr lang="en-US" altLang="zh-CN" dirty="0"/>
          </a:p>
        </p:txBody>
      </p:sp>
      <p:graphicFrame>
        <p:nvGraphicFramePr>
          <p:cNvPr id="99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830812"/>
              </p:ext>
            </p:extLst>
          </p:nvPr>
        </p:nvGraphicFramePr>
        <p:xfrm>
          <a:off x="695400" y="1104797"/>
          <a:ext cx="8856663" cy="4484688"/>
        </p:xfrm>
        <a:graphic>
          <a:graphicData uri="http://schemas.openxmlformats.org/presentationml/2006/ole">
            <p:oleObj spid="_x0000_s37891" name="Image" r:id="rId4" imgW="17133061" imgH="8679184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6.8.3</a:t>
            </a:r>
            <a:r>
              <a:rPr lang="zh-CN" altLang="en-US" dirty="0" smtClean="0"/>
              <a:t> </a:t>
            </a:r>
            <a:r>
              <a:rPr lang="zh-CN" altLang="en-US" dirty="0">
                <a:ea typeface="黑体" pitchFamily="2" charset="-122"/>
              </a:rPr>
              <a:t>可编程中断控制器</a:t>
            </a:r>
            <a:r>
              <a:rPr lang="en-US" altLang="zh-CN" dirty="0" smtClean="0">
                <a:ea typeface="黑体" pitchFamily="2" charset="-122"/>
              </a:rPr>
              <a:t>8259</a:t>
            </a:r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ea typeface="黑体" pitchFamily="2" charset="-122"/>
              </a:rPr>
              <a:t>内部结构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79576" y="5772013"/>
            <a:ext cx="201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u="sng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若中断源</a:t>
            </a:r>
            <a:r>
              <a:rPr lang="en-GB" altLang="zh-CN" sz="2000" u="sng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000" u="sng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u="sng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请求被</a:t>
            </a:r>
            <a:r>
              <a:rPr lang="en-US" altLang="zh-CN" sz="2000" u="sng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u="sng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接受：</a:t>
            </a:r>
            <a:endParaRPr lang="zh-CN" altLang="en-US" sz="2000" u="sng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9816" y="5877272"/>
            <a:ext cx="324036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16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GB" altLang="zh-CN" sz="16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16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6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GB" altLang="zh-CN" sz="1600" dirty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GB" altLang="zh-CN" sz="16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sz="16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>
              <a:spcBef>
                <a:spcPts val="0"/>
              </a:spcBef>
            </a:pP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级联地址：</a:t>
            </a:r>
            <a:r>
              <a:rPr lang="zh-CN" altLang="en-US" sz="16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发出，</a:t>
            </a:r>
            <a:r>
              <a:rPr lang="zh-CN" altLang="en-US" sz="16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</a:t>
            </a: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接收</a:t>
            </a:r>
            <a:r>
              <a:rPr lang="en-US" altLang="zh-CN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比较</a:t>
            </a:r>
            <a:endParaRPr lang="zh-CN" altLang="en-US" sz="1600" dirty="0">
              <a:solidFill>
                <a:srgbClr val="008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35557" y="5249511"/>
            <a:ext cx="3315165" cy="369332"/>
            <a:chOff x="4653043" y="5317161"/>
            <a:chExt cx="3315165" cy="369332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9813" y="5373216"/>
              <a:ext cx="2448395" cy="288032"/>
              <a:chOff x="5519813" y="5373216"/>
              <a:chExt cx="2448395" cy="288032"/>
            </a:xfrm>
          </p:grpSpPr>
          <p:cxnSp>
            <p:nvCxnSpPr>
              <p:cNvPr id="5" name="直接连接符 4"/>
              <p:cNvCxnSpPr/>
              <p:nvPr/>
            </p:nvCxnSpPr>
            <p:spPr bwMode="auto">
              <a:xfrm>
                <a:off x="5519813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5951984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5951984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直接连接符 10"/>
              <p:cNvCxnSpPr/>
              <p:nvPr/>
            </p:nvCxnSpPr>
            <p:spPr bwMode="auto">
              <a:xfrm flipV="1">
                <a:off x="6480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6480000" y="5373216"/>
                <a:ext cx="504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6984081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6984081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7524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7536037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" name="矩形 27"/>
            <p:cNvSpPr/>
            <p:nvPr/>
          </p:nvSpPr>
          <p:spPr>
            <a:xfrm>
              <a:off x="4653043" y="5317161"/>
              <a:ext cx="842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I</a:t>
              </a:r>
              <a:r>
                <a:rPr lang="en-US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NTA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7918896" y="5877272"/>
            <a:ext cx="1273448" cy="584775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送出</a:t>
            </a:r>
            <a:r>
              <a:rPr lang="en-GB" altLang="zh-CN" sz="160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16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>
              <a:spcBef>
                <a:spcPts val="0"/>
              </a:spcBef>
            </a:pPr>
            <a:r>
              <a:rPr lang="zh-CN" altLang="en-US" sz="16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向量码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6600272" y="5597679"/>
            <a:ext cx="504226" cy="2795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/>
          <p:cNvCxnSpPr>
            <a:endCxn id="30" idx="0"/>
          </p:cNvCxnSpPr>
          <p:nvPr/>
        </p:nvCxnSpPr>
        <p:spPr bwMode="auto">
          <a:xfrm>
            <a:off x="8184402" y="5608261"/>
            <a:ext cx="371218" cy="269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69268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35317</TotalTime>
  <Words>1096</Words>
  <Application>Microsoft Office PowerPoint</Application>
  <PresentationFormat>自定义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Pixel</vt:lpstr>
      <vt:lpstr>Image</vt:lpstr>
      <vt:lpstr>微机原理与系统设计 第6章  输入/输出技术</vt:lpstr>
      <vt:lpstr>6.8.1 可编程中断控制器8259—功能</vt:lpstr>
      <vt:lpstr>6.8.2 可编程中断控制器8259—芯片引脚</vt:lpstr>
      <vt:lpstr>6.8.3 可编程中断控制器8259—内部结构</vt:lpstr>
      <vt:lpstr>6.8.3 可编程中断控制器8259—内部结构</vt:lpstr>
      <vt:lpstr>6.8.3 可编程中断控制器8259—内部结构</vt:lpstr>
      <vt:lpstr>6.8.3 可编程中断控制器8259—内部结构</vt:lpstr>
      <vt:lpstr>6.8.3 可编程中断控制器8259—内部结构</vt:lpstr>
      <vt:lpstr>6.8.3 可编程中断控制器8259—内部结构</vt:lpstr>
      <vt:lpstr>幻灯片 10</vt:lpstr>
      <vt:lpstr>幻灯片 11</vt:lpstr>
    </vt:vector>
  </TitlesOfParts>
  <Company>西安电子科技大学 计算机学院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第6章 输入输出技术</dc:subject>
  <dc:creator>qiu</dc:creator>
  <cp:lastModifiedBy>1</cp:lastModifiedBy>
  <cp:revision>1602</cp:revision>
  <dcterms:created xsi:type="dcterms:W3CDTF">1601-01-01T00:00:00Z</dcterms:created>
  <dcterms:modified xsi:type="dcterms:W3CDTF">2019-11-11T03:48:31Z</dcterms:modified>
</cp:coreProperties>
</file>