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1298" r:id="rId2"/>
    <p:sldId id="1380" r:id="rId3"/>
    <p:sldId id="1468" r:id="rId4"/>
    <p:sldId id="1469" r:id="rId5"/>
    <p:sldId id="1470" r:id="rId6"/>
    <p:sldId id="1471" r:id="rId7"/>
    <p:sldId id="1381" r:id="rId8"/>
    <p:sldId id="1382" r:id="rId9"/>
    <p:sldId id="1472" r:id="rId10"/>
    <p:sldId id="1473" r:id="rId11"/>
    <p:sldId id="1476" r:id="rId12"/>
    <p:sldId id="1474" r:id="rId13"/>
    <p:sldId id="1475" r:id="rId14"/>
  </p:sldIdLst>
  <p:sldSz cx="12192000" cy="6858000"/>
  <p:notesSz cx="6807200" cy="9939338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FF6600"/>
    <a:srgbClr val="008000"/>
    <a:srgbClr val="0000FF"/>
    <a:srgbClr val="D60093"/>
    <a:srgbClr val="006600"/>
    <a:srgbClr val="CCFFFF"/>
    <a:srgbClr val="CCFFCC"/>
    <a:srgbClr val="FFC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6" autoAdjust="0"/>
    <p:restoredTop sz="83818" autoAdjust="0"/>
  </p:normalViewPr>
  <p:slideViewPr>
    <p:cSldViewPr>
      <p:cViewPr varScale="1">
        <p:scale>
          <a:sx n="93" d="100"/>
          <a:sy n="93" d="100"/>
        </p:scale>
        <p:origin x="78" y="1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3174" y="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zh-CN" altLang="en-US"/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36" y="1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982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/>
            </a:lvl1pPr>
          </a:lstStyle>
          <a:p>
            <a:endParaRPr lang="en-US" altLang="zh-CN"/>
          </a:p>
        </p:txBody>
      </p:sp>
      <p:sp>
        <p:nvSpPr>
          <p:cNvPr id="26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36" y="9440982"/>
            <a:ext cx="2949677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/>
            </a:lvl1pPr>
          </a:lstStyle>
          <a:p>
            <a:fld id="{920C549E-5A20-49C7-8B97-A9A9311C3B8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33293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22" y="1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6125"/>
            <a:ext cx="662463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845" y="4721650"/>
            <a:ext cx="4991511" cy="4471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22" y="9443299"/>
            <a:ext cx="2949678" cy="49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1" sz="1200" b="0">
                <a:ea typeface="黑体" pitchFamily="2" charset="-122"/>
              </a:defRPr>
            </a:lvl1pPr>
          </a:lstStyle>
          <a:p>
            <a:fld id="{8EE02ED1-59E4-43EE-8075-C2D152B368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68964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大家好！这一讲介绍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的级联。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7223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FA99A-2FDD-455A-97F0-C954FDFDFE3C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在第二个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周期</a:t>
            </a:r>
            <a:r>
              <a:rPr lang="zh-CN" altLang="en-US" dirty="0" smtClean="0"/>
              <a:t>（动画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如果被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接受的中断源</a:t>
            </a:r>
            <a:r>
              <a:rPr lang="zh-CN" altLang="en-US" sz="2400" dirty="0" smtClean="0"/>
              <a:t>（动画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），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是直接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连接在主控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端（由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ICW3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确定），则</a:t>
            </a:r>
            <a:r>
              <a:rPr lang="zh-CN" altLang="en-US" sz="2400" dirty="0" smtClean="0">
                <a:solidFill>
                  <a:srgbClr val="66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主控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提供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中断向量码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(ICW2)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数据总线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。如果被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接受的中断源来自</a:t>
            </a:r>
            <a:r>
              <a:rPr lang="zh-CN" altLang="en-US" sz="2400" dirty="0" smtClean="0">
                <a:solidFill>
                  <a:srgbClr val="66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，则只有真正接收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到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信号的</a:t>
            </a:r>
            <a:r>
              <a:rPr lang="zh-CN" altLang="en-US" sz="2400" dirty="0" smtClean="0">
                <a:solidFill>
                  <a:srgbClr val="66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，才能提供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中断向量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码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数据总线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US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47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FA99A-2FDD-455A-97F0-C954FDFDFE3C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SzPct val="100000"/>
              <a:buFontTx/>
              <a:buNone/>
            </a:pP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也就是说，利用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发出的中断响应信号，</a:t>
            </a:r>
            <a:r>
              <a:rPr lang="zh-CN" altLang="en-US" sz="2400" dirty="0" smtClean="0"/>
              <a:t>（动画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完成了相关标志的清除和设置操作，为接下来的优先级裁决做好了准备，</a:t>
            </a:r>
            <a:r>
              <a:rPr lang="zh-CN" altLang="en-US" sz="2400" dirty="0" smtClean="0"/>
              <a:t>（动画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），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紧接着送出的中断向量码，使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在中断响应期间实现了依据中断向量码查中断向量表、获取中断服务程序首地址的操作。</a:t>
            </a:r>
            <a:endParaRPr lang="zh-CN" altLang="en-US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73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这一讲介绍了</a:t>
            </a:r>
            <a:r>
              <a:rPr lang="zh-CN" altLang="en-US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中断控制器</a:t>
            </a:r>
            <a:r>
              <a:rPr lang="en-US" altLang="zh-CN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8259</a:t>
            </a:r>
            <a:r>
              <a:rPr lang="zh-CN" altLang="en-US" sz="1200" kern="1200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cs typeface="+mn-cs"/>
              </a:rPr>
              <a:t>的级联方式</a:t>
            </a:r>
            <a:r>
              <a:rPr lang="zh-CN" altLang="en-US" dirty="0" smtClean="0"/>
              <a:t>。课后请思考：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EE02ED1-59E4-43EE-8075-C2D152B3689F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黑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0775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solidFill>
                  <a:schemeClr val="bg2"/>
                </a:solidFill>
                <a:ea typeface="黑体" panose="02010609060101010101" pitchFamily="49" charset="-122"/>
              </a:rPr>
              <a:t>谢谢大家！</a:t>
            </a:r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0C7B3E-4927-4E95-A148-CB1CCD2AD11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531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7BF1B-E09E-4A35-8D32-3CFD3CABEA90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之前已介绍，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一个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芯片可管理最多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个可屏蔽中断源。</a:t>
            </a:r>
          </a:p>
        </p:txBody>
      </p:sp>
    </p:spTree>
    <p:extLst>
      <p:ext uri="{BB962C8B-B14F-4D97-AF65-F5344CB8AC3E}">
        <p14:creationId xmlns:p14="http://schemas.microsoft.com/office/powerpoint/2010/main" val="2863657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7BF1B-E09E-4A35-8D32-3CFD3CABEA90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可屏蔽中断源的数量</a:t>
            </a:r>
            <a:r>
              <a:rPr lang="zh-CN" altLang="en-US" dirty="0" smtClean="0">
                <a:solidFill>
                  <a:srgbClr val="C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多于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个，则必须采用级联方式才能应对。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3691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7BF1B-E09E-4A35-8D32-3CFD3CABEA90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级联的实现方式是采用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两级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级联，用一个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芯片作为主控部件，其余芯片作为从属部件。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57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7BF1B-E09E-4A35-8D32-3CFD3CABEA90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级联时，可管理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最多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64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个可屏蔽中断源。当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芯片级联时（动画），可管理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7n+1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个可屏蔽中断源。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646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87BF1B-E09E-4A35-8D32-3CFD3CABEA90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0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100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与级联有关的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引脚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有：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CAS</a:t>
            </a:r>
            <a:r>
              <a:rPr lang="en-US" altLang="zh-CN" b="1" baseline="-200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CAS</a:t>
            </a:r>
            <a:r>
              <a:rPr lang="en-US" altLang="zh-CN" b="1" baseline="-200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b="1" baseline="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SP/EN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b="1" dirty="0" err="1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b="1" i="1" baseline="-25000" dirty="0" err="1" smtClean="0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11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这是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的级联逻辑电路，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采用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两级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级联，一个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芯片作为主控部件（动画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），最多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芯片作为从属部件（动画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），（简述连接方式）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......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，（简述请求过程）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......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，一旦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CPU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接受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提出的中断请求，发出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信号到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，则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将做出响应。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E02ED1-59E4-43EE-8075-C2D152B3689F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0148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FA99A-2FDD-455A-97F0-C954FDFDFE3C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dirty="0" smtClean="0"/>
              <a:t>假设某中断源（动画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）的请求信号接在从属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IRj</a:t>
            </a:r>
            <a:r>
              <a:rPr lang="zh-CN" altLang="en-US" dirty="0" smtClean="0"/>
              <a:t>端</a:t>
            </a:r>
            <a:r>
              <a:rPr lang="zh-CN" altLang="en-US" dirty="0" smtClean="0"/>
              <a:t>，从属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接在主控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</a:t>
            </a:r>
            <a:r>
              <a:rPr lang="en-US" altLang="zh-CN" dirty="0" err="1" smtClean="0"/>
              <a:t>IRi</a:t>
            </a:r>
            <a:r>
              <a:rPr lang="zh-CN" altLang="en-US" dirty="0" smtClean="0"/>
              <a:t>端</a:t>
            </a:r>
            <a:r>
              <a:rPr lang="zh-CN" altLang="en-US" dirty="0" smtClean="0"/>
              <a:t>，主控</a:t>
            </a:r>
            <a:r>
              <a:rPr lang="en-US" altLang="zh-CN" dirty="0" smtClean="0"/>
              <a:t>8259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INT</a:t>
            </a:r>
            <a:r>
              <a:rPr lang="zh-CN" altLang="en-US" dirty="0" smtClean="0"/>
              <a:t>接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INTR</a:t>
            </a:r>
            <a:r>
              <a:rPr lang="zh-CN" altLang="en-US" dirty="0" smtClean="0"/>
              <a:t>。如果该中断源的请求最终被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接受，则在</a:t>
            </a:r>
            <a:r>
              <a:rPr lang="zh-CN" altLang="en-US" sz="1200" kern="1200" dirty="0" smtClean="0">
                <a:solidFill>
                  <a:srgbClr val="0000F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级联方式下在</a:t>
            </a:r>
            <a:r>
              <a:rPr lang="zh-CN" altLang="en-US" sz="1200" kern="1200" dirty="0" smtClean="0">
                <a:solidFill>
                  <a:srgbClr val="CC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中断响应周期</a:t>
            </a:r>
            <a:r>
              <a:rPr lang="zh-CN" altLang="en-US" dirty="0" smtClean="0"/>
              <a:t>（动画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sz="1200" kern="1200" dirty="0" smtClean="0">
                <a:solidFill>
                  <a:srgbClr val="CC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，</a:t>
            </a:r>
            <a:r>
              <a:rPr lang="en-US" altLang="zh-CN" sz="1200" kern="1200" dirty="0" smtClean="0">
                <a:solidFill>
                  <a:srgbClr val="0000FF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8259</a:t>
            </a:r>
            <a:r>
              <a:rPr lang="zh-CN" altLang="en-US" sz="1200" kern="1200" dirty="0" smtClean="0">
                <a:solidFill>
                  <a:srgbClr val="CC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完成如下</a:t>
            </a:r>
            <a:r>
              <a:rPr lang="zh-CN" altLang="en-US" sz="1200" kern="1200" dirty="0" smtClean="0">
                <a:solidFill>
                  <a:srgbClr val="CC0000"/>
                </a:solidFill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操作。</a:t>
            </a:r>
            <a:endParaRPr lang="en-US" altLang="zh-CN" sz="1200" kern="1200" dirty="0" smtClean="0">
              <a:solidFill>
                <a:srgbClr val="CC0000"/>
              </a:solidFill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2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EFA99A-2FDD-455A-97F0-C954FDFDFE3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6125"/>
            <a:ext cx="6624637" cy="3727450"/>
          </a:xfrm>
          <a:ln/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在第一个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周期</a:t>
            </a:r>
            <a:r>
              <a:rPr lang="zh-CN" altLang="en-US" dirty="0" smtClean="0"/>
              <a:t>（动画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），</a:t>
            </a:r>
            <a:r>
              <a:rPr lang="zh-CN" altLang="en-US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主控</a:t>
            </a:r>
            <a:r>
              <a:rPr lang="en-US" altLang="zh-CN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接受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信号，完成清除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相应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位、设置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相应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位、</a:t>
            </a:r>
            <a:r>
              <a:rPr lang="zh-CN" altLang="en-US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送出</a:t>
            </a:r>
            <a:r>
              <a:rPr lang="zh-CN" altLang="en-US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级联地址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CAS0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CAS2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的操作。所有</a:t>
            </a:r>
            <a:r>
              <a:rPr lang="zh-CN" altLang="en-US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接收</a:t>
            </a:r>
            <a:r>
              <a:rPr lang="zh-CN" altLang="en-US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级联地址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，并与内部识别地址进行比较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。只有</a:t>
            </a:r>
            <a:r>
              <a:rPr lang="zh-CN" altLang="en-US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级联地址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与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内部识别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地址一致的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才能真正接收到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信号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。真正接收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到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信号的从属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，才完成清除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相应位和设置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相应位的操作。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539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1" y="0"/>
            <a:ext cx="12192001" cy="6858000"/>
            <a:chOff x="0" y="0"/>
            <a:chExt cx="9144001" cy="6858000"/>
          </a:xfrm>
        </p:grpSpPr>
        <p:sp>
          <p:nvSpPr>
            <p:cNvPr id="17920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3505200" cy="68580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4" name="Rectangle 4"/>
            <p:cNvSpPr>
              <a:spLocks noChangeArrowheads="1"/>
            </p:cNvSpPr>
            <p:nvPr/>
          </p:nvSpPr>
          <p:spPr bwMode="hidden">
            <a:xfrm>
              <a:off x="1716088" y="1690688"/>
              <a:ext cx="7427913" cy="25336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6" name="Rectangle 6"/>
            <p:cNvSpPr>
              <a:spLocks noChangeArrowheads="1"/>
            </p:cNvSpPr>
            <p:nvPr/>
          </p:nvSpPr>
          <p:spPr bwMode="auto">
            <a:xfrm>
              <a:off x="573088" y="3582988"/>
              <a:ext cx="576263" cy="64135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7" name="Rectangle 7"/>
            <p:cNvSpPr>
              <a:spLocks noChangeArrowheads="1"/>
            </p:cNvSpPr>
            <p:nvPr/>
          </p:nvSpPr>
          <p:spPr bwMode="auto">
            <a:xfrm>
              <a:off x="1716088" y="1690688"/>
              <a:ext cx="574675" cy="642938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09" name="Rectangle 9"/>
            <p:cNvSpPr>
              <a:spLocks noChangeArrowheads="1"/>
            </p:cNvSpPr>
            <p:nvPr/>
          </p:nvSpPr>
          <p:spPr bwMode="auto">
            <a:xfrm>
              <a:off x="1141413" y="3582988"/>
              <a:ext cx="584200" cy="6413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0" name="Rectangle 10"/>
            <p:cNvSpPr>
              <a:spLocks noChangeArrowheads="1"/>
            </p:cNvSpPr>
            <p:nvPr/>
          </p:nvSpPr>
          <p:spPr bwMode="auto">
            <a:xfrm>
              <a:off x="2281238" y="1690688"/>
              <a:ext cx="585788" cy="642938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1" name="Rectangle 11"/>
            <p:cNvSpPr>
              <a:spLocks noChangeArrowheads="1"/>
            </p:cNvSpPr>
            <p:nvPr/>
          </p:nvSpPr>
          <p:spPr bwMode="auto">
            <a:xfrm>
              <a:off x="1141413" y="2324101"/>
              <a:ext cx="584200" cy="633413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2" name="Rectangle 12"/>
            <p:cNvSpPr>
              <a:spLocks noChangeArrowheads="1"/>
            </p:cNvSpPr>
            <p:nvPr/>
          </p:nvSpPr>
          <p:spPr bwMode="auto">
            <a:xfrm>
              <a:off x="0" y="2324101"/>
              <a:ext cx="582613" cy="63341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3" name="Rectangle 13"/>
            <p:cNvSpPr>
              <a:spLocks noChangeArrowheads="1"/>
            </p:cNvSpPr>
            <p:nvPr/>
          </p:nvSpPr>
          <p:spPr bwMode="auto">
            <a:xfrm>
              <a:off x="1716088" y="2324101"/>
              <a:ext cx="574675" cy="633413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4" name="Rectangle 14"/>
            <p:cNvSpPr>
              <a:spLocks noChangeArrowheads="1"/>
            </p:cNvSpPr>
            <p:nvPr/>
          </p:nvSpPr>
          <p:spPr bwMode="auto">
            <a:xfrm>
              <a:off x="573088" y="2947988"/>
              <a:ext cx="576263" cy="644525"/>
            </a:xfrm>
            <a:prstGeom prst="rect">
              <a:avLst/>
            </a:prstGeom>
            <a:solidFill>
              <a:srgbClr val="CCCCE6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15" name="Rectangle 15"/>
            <p:cNvSpPr>
              <a:spLocks noChangeArrowheads="1"/>
            </p:cNvSpPr>
            <p:nvPr/>
          </p:nvSpPr>
          <p:spPr bwMode="auto">
            <a:xfrm>
              <a:off x="1141413" y="2947988"/>
              <a:ext cx="584200" cy="644525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9228" name="Rectangle 28"/>
            <p:cNvSpPr>
              <a:spLocks noChangeArrowheads="1"/>
            </p:cNvSpPr>
            <p:nvPr userDrawn="1"/>
          </p:nvSpPr>
          <p:spPr bwMode="auto">
            <a:xfrm>
              <a:off x="4502726" y="2329190"/>
              <a:ext cx="138548" cy="5232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</p:grp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7386" y="309480"/>
            <a:ext cx="6095239" cy="128571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179217" name="Rectangle 17"/>
          <p:cNvSpPr>
            <a:spLocks noGrp="1" noChangeArrowheads="1"/>
          </p:cNvSpPr>
          <p:nvPr userDrawn="1"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79218" name="Rectangle 18"/>
          <p:cNvSpPr>
            <a:spLocks noGrp="1" noChangeArrowheads="1"/>
          </p:cNvSpPr>
          <p:nvPr userDrawn="1">
            <p:ph type="sldNum" sz="quarter" idx="4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179219" name="Rectangle 19"/>
          <p:cNvSpPr>
            <a:spLocks noGrp="1" noChangeArrowheads="1"/>
          </p:cNvSpPr>
          <p:nvPr userDrawn="1">
            <p:ph type="ctrTitle"/>
          </p:nvPr>
        </p:nvSpPr>
        <p:spPr>
          <a:xfrm>
            <a:off x="334434" y="1828800"/>
            <a:ext cx="11654367" cy="2209800"/>
          </a:xfrm>
        </p:spPr>
        <p:txBody>
          <a:bodyPr/>
          <a:lstStyle>
            <a:lvl1pPr algn="r">
              <a:defRPr sz="4000" b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9220" name="Rectangle 20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34434" y="4267200"/>
            <a:ext cx="11654367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600" b="1">
                <a:latin typeface="+mn-lt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79222" name="Text Box 22"/>
          <p:cNvSpPr txBox="1">
            <a:spLocks noChangeArrowheads="1"/>
          </p:cNvSpPr>
          <p:nvPr userDrawn="1"/>
        </p:nvSpPr>
        <p:spPr bwMode="auto">
          <a:xfrm>
            <a:off x="6134499" y="704252"/>
            <a:ext cx="5856812" cy="85254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chemeClr val="tx1"/>
                </a:solidFill>
                <a:latin typeface="+mj-ea"/>
                <a:ea typeface="+mj-ea"/>
              </a:rPr>
              <a:t>计算机科学与技术学院</a:t>
            </a:r>
            <a:endParaRPr lang="en-US" altLang="zh-CN" sz="2400" b="1" dirty="0" smtClean="0">
              <a:solidFill>
                <a:schemeClr val="tx1"/>
              </a:solidFill>
              <a:latin typeface="+mj-ea"/>
              <a:ea typeface="+mj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</a:pPr>
            <a:r>
              <a:rPr lang="en-US" altLang="zh-CN" sz="1400" b="1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School of Computer Science and Technology</a:t>
            </a:r>
            <a:endParaRPr lang="zh-CN" altLang="en-US" sz="1400" b="1" dirty="0">
              <a:solidFill>
                <a:schemeClr val="tx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01" y="89034"/>
            <a:ext cx="2236993" cy="16864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904" y="620611"/>
            <a:ext cx="3885451" cy="865415"/>
          </a:xfrm>
          <a:prstGeom prst="rect">
            <a:avLst/>
          </a:prstGeom>
        </p:spPr>
      </p:pic>
      <p:grpSp>
        <p:nvGrpSpPr>
          <p:cNvPr id="15" name="组合 14"/>
          <p:cNvGrpSpPr/>
          <p:nvPr userDrawn="1"/>
        </p:nvGrpSpPr>
        <p:grpSpPr>
          <a:xfrm>
            <a:off x="2690904" y="690564"/>
            <a:ext cx="9166184" cy="845664"/>
            <a:chOff x="2089972" y="628999"/>
            <a:chExt cx="6874638" cy="907229"/>
          </a:xfrm>
        </p:grpSpPr>
        <p:cxnSp>
          <p:nvCxnSpPr>
            <p:cNvPr id="8" name="直接连接符 7"/>
            <p:cNvCxnSpPr/>
            <p:nvPr userDrawn="1"/>
          </p:nvCxnSpPr>
          <p:spPr bwMode="auto">
            <a:xfrm flipH="1">
              <a:off x="4948828" y="628999"/>
              <a:ext cx="576080" cy="907229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直接连接符 11"/>
            <p:cNvCxnSpPr/>
            <p:nvPr userDrawn="1"/>
          </p:nvCxnSpPr>
          <p:spPr bwMode="auto">
            <a:xfrm>
              <a:off x="5524908" y="628999"/>
              <a:ext cx="3439702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直接连接符 13"/>
            <p:cNvCxnSpPr/>
            <p:nvPr userDrawn="1"/>
          </p:nvCxnSpPr>
          <p:spPr bwMode="auto">
            <a:xfrm flipH="1">
              <a:off x="2089972" y="1536228"/>
              <a:ext cx="2858856" cy="0"/>
            </a:xfrm>
            <a:prstGeom prst="line">
              <a:avLst/>
            </a:prstGeom>
            <a:solidFill>
              <a:schemeClr val="accent1"/>
            </a:solidFill>
            <a:ln w="57150" cap="flat" cmpd="tri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6" name="直接连接符 5"/>
          <p:cNvCxnSpPr/>
          <p:nvPr userDrawn="1"/>
        </p:nvCxnSpPr>
        <p:spPr bwMode="auto">
          <a:xfrm flipH="1">
            <a:off x="474897" y="6597440"/>
            <a:ext cx="201628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5D5D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0" name="组合 39"/>
          <p:cNvGrpSpPr/>
          <p:nvPr userDrawn="1"/>
        </p:nvGrpSpPr>
        <p:grpSpPr>
          <a:xfrm>
            <a:off x="3489222" y="5912643"/>
            <a:ext cx="209551" cy="39688"/>
            <a:chOff x="6834188" y="5932488"/>
            <a:chExt cx="157163" cy="39688"/>
          </a:xfrm>
        </p:grpSpPr>
        <p:sp>
          <p:nvSpPr>
            <p:cNvPr id="9" name="Line 5"/>
            <p:cNvSpPr>
              <a:spLocks noChangeShapeType="1"/>
            </p:cNvSpPr>
            <p:nvPr userDrawn="1"/>
          </p:nvSpPr>
          <p:spPr bwMode="auto">
            <a:xfrm flipV="1">
              <a:off x="6897688" y="59324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2" name="Line 15"/>
            <p:cNvSpPr>
              <a:spLocks noChangeShapeType="1"/>
            </p:cNvSpPr>
            <p:nvPr userDrawn="1"/>
          </p:nvSpPr>
          <p:spPr bwMode="auto">
            <a:xfrm flipV="1">
              <a:off x="6834188" y="59324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5" name="Line 16"/>
            <p:cNvSpPr>
              <a:spLocks noChangeShapeType="1"/>
            </p:cNvSpPr>
            <p:nvPr userDrawn="1"/>
          </p:nvSpPr>
          <p:spPr bwMode="auto">
            <a:xfrm flipH="1" flipV="1">
              <a:off x="6865938" y="59324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6" name="Line 17"/>
            <p:cNvSpPr>
              <a:spLocks noChangeShapeType="1"/>
            </p:cNvSpPr>
            <p:nvPr userDrawn="1"/>
          </p:nvSpPr>
          <p:spPr bwMode="auto">
            <a:xfrm flipH="1" flipV="1">
              <a:off x="6943726" y="59324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1" name="组合 40"/>
          <p:cNvGrpSpPr/>
          <p:nvPr userDrawn="1"/>
        </p:nvGrpSpPr>
        <p:grpSpPr>
          <a:xfrm>
            <a:off x="3051072" y="6115843"/>
            <a:ext cx="209549" cy="39688"/>
            <a:chOff x="6505576" y="6135688"/>
            <a:chExt cx="157162" cy="39688"/>
          </a:xfrm>
        </p:grpSpPr>
        <p:sp>
          <p:nvSpPr>
            <p:cNvPr id="10" name="Line 6"/>
            <p:cNvSpPr>
              <a:spLocks noChangeShapeType="1"/>
            </p:cNvSpPr>
            <p:nvPr userDrawn="1"/>
          </p:nvSpPr>
          <p:spPr bwMode="auto">
            <a:xfrm flipV="1">
              <a:off x="6505576" y="6135688"/>
              <a:ext cx="31750" cy="238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1" name="Line 7"/>
            <p:cNvSpPr>
              <a:spLocks noChangeShapeType="1"/>
            </p:cNvSpPr>
            <p:nvPr userDrawn="1"/>
          </p:nvSpPr>
          <p:spPr bwMode="auto">
            <a:xfrm flipH="1" flipV="1">
              <a:off x="6537326" y="6135688"/>
              <a:ext cx="31750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7" name="Line 18"/>
            <p:cNvSpPr>
              <a:spLocks noChangeShapeType="1"/>
            </p:cNvSpPr>
            <p:nvPr userDrawn="1"/>
          </p:nvSpPr>
          <p:spPr bwMode="auto">
            <a:xfrm flipH="1" flipV="1">
              <a:off x="6615113" y="6135688"/>
              <a:ext cx="47625" cy="317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8" name="Line 19"/>
            <p:cNvSpPr>
              <a:spLocks noChangeShapeType="1"/>
            </p:cNvSpPr>
            <p:nvPr userDrawn="1"/>
          </p:nvSpPr>
          <p:spPr bwMode="auto">
            <a:xfrm flipV="1">
              <a:off x="6569076" y="6135688"/>
              <a:ext cx="46038" cy="3968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sp>
        <p:nvSpPr>
          <p:cNvPr id="34" name="Line 25"/>
          <p:cNvSpPr>
            <a:spLocks noChangeShapeType="1"/>
          </p:cNvSpPr>
          <p:nvPr userDrawn="1"/>
        </p:nvSpPr>
        <p:spPr bwMode="auto">
          <a:xfrm>
            <a:off x="2698647" y="6597650"/>
            <a:ext cx="9290153" cy="0"/>
          </a:xfrm>
          <a:prstGeom prst="line">
            <a:avLst/>
          </a:prstGeom>
          <a:noFill/>
          <a:ln w="19050">
            <a:solidFill>
              <a:srgbClr val="5D5D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800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2425597" y="5737225"/>
            <a:ext cx="273051" cy="860426"/>
            <a:chOff x="7115176" y="5737225"/>
            <a:chExt cx="204788" cy="860426"/>
          </a:xfrm>
        </p:grpSpPr>
        <p:sp>
          <p:nvSpPr>
            <p:cNvPr id="13" name="Line 8"/>
            <p:cNvSpPr>
              <a:spLocks noChangeShapeType="1"/>
            </p:cNvSpPr>
            <p:nvPr userDrawn="1"/>
          </p:nvSpPr>
          <p:spPr bwMode="auto">
            <a:xfrm flipV="1">
              <a:off x="7210426" y="5894388"/>
              <a:ext cx="0" cy="15557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6" name="Line 9"/>
            <p:cNvSpPr>
              <a:spLocks noChangeShapeType="1"/>
            </p:cNvSpPr>
            <p:nvPr userDrawn="1"/>
          </p:nvSpPr>
          <p:spPr bwMode="auto">
            <a:xfrm flipV="1">
              <a:off x="7162801" y="6049963"/>
              <a:ext cx="0" cy="133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7" name="Line 10"/>
            <p:cNvSpPr>
              <a:spLocks noChangeShapeType="1"/>
            </p:cNvSpPr>
            <p:nvPr userDrawn="1"/>
          </p:nvSpPr>
          <p:spPr bwMode="auto">
            <a:xfrm flipV="1">
              <a:off x="7256463" y="5894388"/>
              <a:ext cx="0" cy="6191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8" name="Line 11"/>
            <p:cNvSpPr>
              <a:spLocks noChangeShapeType="1"/>
            </p:cNvSpPr>
            <p:nvPr userDrawn="1"/>
          </p:nvSpPr>
          <p:spPr bwMode="auto">
            <a:xfrm flipV="1">
              <a:off x="7162801" y="6284913"/>
              <a:ext cx="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19" name="Line 12"/>
            <p:cNvSpPr>
              <a:spLocks noChangeShapeType="1"/>
            </p:cNvSpPr>
            <p:nvPr userDrawn="1"/>
          </p:nvSpPr>
          <p:spPr bwMode="auto">
            <a:xfrm flipV="1">
              <a:off x="7319963" y="5956300"/>
              <a:ext cx="0" cy="6413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0" name="Line 13"/>
            <p:cNvSpPr>
              <a:spLocks noChangeShapeType="1"/>
            </p:cNvSpPr>
            <p:nvPr userDrawn="1"/>
          </p:nvSpPr>
          <p:spPr bwMode="auto">
            <a:xfrm>
              <a:off x="7115176" y="62849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1" name="Line 14"/>
            <p:cNvSpPr>
              <a:spLocks noChangeShapeType="1"/>
            </p:cNvSpPr>
            <p:nvPr userDrawn="1"/>
          </p:nvSpPr>
          <p:spPr bwMode="auto">
            <a:xfrm>
              <a:off x="7115176" y="6183313"/>
              <a:ext cx="117475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29" name="Line 20"/>
            <p:cNvSpPr>
              <a:spLocks noChangeShapeType="1"/>
            </p:cNvSpPr>
            <p:nvPr userDrawn="1"/>
          </p:nvSpPr>
          <p:spPr bwMode="auto">
            <a:xfrm>
              <a:off x="7210426" y="5894388"/>
              <a:ext cx="460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0" name="Line 21"/>
            <p:cNvSpPr>
              <a:spLocks noChangeShapeType="1"/>
            </p:cNvSpPr>
            <p:nvPr userDrawn="1"/>
          </p:nvSpPr>
          <p:spPr bwMode="auto">
            <a:xfrm flipV="1">
              <a:off x="7115176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1" name="Line 22"/>
            <p:cNvSpPr>
              <a:spLocks noChangeShapeType="1"/>
            </p:cNvSpPr>
            <p:nvPr userDrawn="1"/>
          </p:nvSpPr>
          <p:spPr bwMode="auto">
            <a:xfrm flipV="1">
              <a:off x="7232651" y="6183313"/>
              <a:ext cx="0" cy="1016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2" name="Line 23"/>
            <p:cNvSpPr>
              <a:spLocks noChangeShapeType="1"/>
            </p:cNvSpPr>
            <p:nvPr userDrawn="1"/>
          </p:nvSpPr>
          <p:spPr bwMode="auto">
            <a:xfrm flipV="1">
              <a:off x="7232651" y="5737225"/>
              <a:ext cx="0" cy="157163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5" name="Line 26"/>
            <p:cNvSpPr>
              <a:spLocks noChangeShapeType="1"/>
            </p:cNvSpPr>
            <p:nvPr userDrawn="1"/>
          </p:nvSpPr>
          <p:spPr bwMode="auto">
            <a:xfrm>
              <a:off x="7162801" y="6049963"/>
              <a:ext cx="157163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6" name="Line 27"/>
            <p:cNvSpPr>
              <a:spLocks noChangeShapeType="1"/>
            </p:cNvSpPr>
            <p:nvPr userDrawn="1"/>
          </p:nvSpPr>
          <p:spPr bwMode="auto">
            <a:xfrm>
              <a:off x="7210426" y="5956300"/>
              <a:ext cx="109538" cy="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  <p:grpSp>
        <p:nvGrpSpPr>
          <p:cNvPr id="45" name="组合 44"/>
          <p:cNvGrpSpPr/>
          <p:nvPr userDrawn="1"/>
        </p:nvGrpSpPr>
        <p:grpSpPr>
          <a:xfrm>
            <a:off x="474896" y="6165380"/>
            <a:ext cx="1510616" cy="312738"/>
            <a:chOff x="356172" y="6165380"/>
            <a:chExt cx="1132962" cy="312738"/>
          </a:xfrm>
        </p:grpSpPr>
        <p:sp>
          <p:nvSpPr>
            <p:cNvPr id="33" name="Line 24"/>
            <p:cNvSpPr>
              <a:spLocks noChangeShapeType="1"/>
            </p:cNvSpPr>
            <p:nvPr userDrawn="1"/>
          </p:nvSpPr>
          <p:spPr bwMode="auto">
            <a:xfrm>
              <a:off x="622872" y="6165380"/>
              <a:ext cx="430213" cy="30480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7" name="Line 28"/>
            <p:cNvSpPr>
              <a:spLocks noChangeShapeType="1"/>
            </p:cNvSpPr>
            <p:nvPr userDrawn="1"/>
          </p:nvSpPr>
          <p:spPr bwMode="auto">
            <a:xfrm flipV="1">
              <a:off x="356172" y="6165380"/>
              <a:ext cx="266700" cy="312738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38" name="Line 29"/>
            <p:cNvSpPr>
              <a:spLocks noChangeShapeType="1"/>
            </p:cNvSpPr>
            <p:nvPr userDrawn="1"/>
          </p:nvSpPr>
          <p:spPr bwMode="auto">
            <a:xfrm flipV="1">
              <a:off x="924497" y="6181255"/>
              <a:ext cx="166688" cy="196850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  <p:sp>
          <p:nvSpPr>
            <p:cNvPr id="59" name="Line 24"/>
            <p:cNvSpPr>
              <a:spLocks noChangeShapeType="1"/>
            </p:cNvSpPr>
            <p:nvPr userDrawn="1"/>
          </p:nvSpPr>
          <p:spPr bwMode="auto">
            <a:xfrm>
              <a:off x="1081328" y="6181255"/>
              <a:ext cx="407806" cy="288925"/>
            </a:xfrm>
            <a:prstGeom prst="line">
              <a:avLst/>
            </a:prstGeom>
            <a:noFill/>
            <a:ln w="19050">
              <a:solidFill>
                <a:srgbClr val="5D5D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8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620611"/>
            <a:ext cx="11150600" cy="5616678"/>
          </a:xfrm>
        </p:spPr>
        <p:txBody>
          <a:bodyPr/>
          <a:lstStyle>
            <a:lvl1pPr marL="342900" indent="-342900">
              <a:defRPr/>
            </a:lvl1pPr>
            <a:lvl2pPr marL="628650" indent="-268288">
              <a:defRPr/>
            </a:lvl2pPr>
            <a:lvl3pPr marL="896938" indent="-268288">
              <a:defRPr sz="2400">
                <a:latin typeface="+mn-lt"/>
              </a:defRPr>
            </a:lvl3pPr>
            <a:lvl4pPr marL="1166813" indent="-269875">
              <a:defRPr sz="2400">
                <a:latin typeface="+mn-lt"/>
                <a:ea typeface="楷体" panose="02010609060101010101" pitchFamily="49" charset="-122"/>
              </a:defRPr>
            </a:lvl4pPr>
            <a:lvl5pPr marL="1435100" indent="-268288">
              <a:defRPr sz="2400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5B93D84-87BE-4514-9293-7D5164B6320D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987" y="116540"/>
            <a:ext cx="10972800" cy="41798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620610"/>
            <a:ext cx="5386917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044341"/>
            <a:ext cx="5386917" cy="5200883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620610"/>
            <a:ext cx="5389033" cy="42373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044342"/>
            <a:ext cx="5389033" cy="5200882"/>
          </a:xfrm>
        </p:spPr>
        <p:txBody>
          <a:bodyPr/>
          <a:lstStyle>
            <a:lvl1pPr marL="268288" indent="-268288">
              <a:defRPr sz="2400">
                <a:latin typeface="+mn-lt"/>
              </a:defRPr>
            </a:lvl1pPr>
            <a:lvl2pPr marL="536575" indent="-268288">
              <a:defRPr sz="2400">
                <a:latin typeface="+mn-lt"/>
              </a:defRPr>
            </a:lvl2pPr>
            <a:lvl3pPr marL="804863" indent="-268288">
              <a:defRPr sz="2400">
                <a:latin typeface="+mn-lt"/>
              </a:defRPr>
            </a:lvl3pPr>
            <a:lvl4pPr marL="1073150" indent="-268288">
              <a:defRPr sz="2400">
                <a:latin typeface="+mn-lt"/>
                <a:ea typeface="楷体" panose="02010609060101010101" pitchFamily="49" charset="-122"/>
              </a:defRPr>
            </a:lvl4pPr>
            <a:lvl5pPr marL="1343025" indent="-269875">
              <a:defRPr sz="2400">
                <a:latin typeface="+mn-lt"/>
                <a:ea typeface="楷体" panose="02010609060101010101" pitchFamily="49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820532B-2B62-4BCD-8298-BE9375802A47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0" y="0"/>
            <a:ext cx="12192000" cy="566738"/>
            <a:chOff x="0" y="0"/>
            <a:chExt cx="9144000" cy="566738"/>
          </a:xfrm>
        </p:grpSpPr>
        <p:sp>
          <p:nvSpPr>
            <p:cNvPr id="178181" name="Rectangle 5"/>
            <p:cNvSpPr>
              <a:spLocks noChangeArrowheads="1"/>
            </p:cNvSpPr>
            <p:nvPr userDrawn="1"/>
          </p:nvSpPr>
          <p:spPr bwMode="auto">
            <a:xfrm>
              <a:off x="0" y="0"/>
              <a:ext cx="285750" cy="54610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2" name="Rectangle 6"/>
            <p:cNvSpPr>
              <a:spLocks noChangeArrowheads="1"/>
            </p:cNvSpPr>
            <p:nvPr userDrawn="1"/>
          </p:nvSpPr>
          <p:spPr bwMode="auto">
            <a:xfrm>
              <a:off x="377825" y="134938"/>
              <a:ext cx="8731250" cy="274638"/>
            </a:xfrm>
            <a:prstGeom prst="rect">
              <a:avLst/>
            </a:prstGeom>
            <a:gradFill rotWithShape="0">
              <a:gsLst>
                <a:gs pos="0">
                  <a:srgbClr val="FFFFCC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3" name="Rectangle 7"/>
            <p:cNvSpPr>
              <a:spLocks noChangeArrowheads="1"/>
            </p:cNvSpPr>
            <p:nvPr userDrawn="1"/>
          </p:nvSpPr>
          <p:spPr bwMode="auto">
            <a:xfrm>
              <a:off x="374650" y="134938"/>
              <a:ext cx="138113" cy="141288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4" name="Rectangle 8"/>
            <p:cNvSpPr>
              <a:spLocks noChangeArrowheads="1"/>
            </p:cNvSpPr>
            <p:nvPr userDrawn="1"/>
          </p:nvSpPr>
          <p:spPr bwMode="auto">
            <a:xfrm>
              <a:off x="512763" y="0"/>
              <a:ext cx="139700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5" name="Rectangle 9"/>
            <p:cNvSpPr>
              <a:spLocks noChangeArrowheads="1"/>
            </p:cNvSpPr>
            <p:nvPr userDrawn="1"/>
          </p:nvSpPr>
          <p:spPr bwMode="auto">
            <a:xfrm>
              <a:off x="512763" y="134938"/>
              <a:ext cx="139700" cy="141288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6" name="Rectangle 10"/>
            <p:cNvSpPr>
              <a:spLocks noChangeArrowheads="1"/>
            </p:cNvSpPr>
            <p:nvPr userDrawn="1"/>
          </p:nvSpPr>
          <p:spPr bwMode="auto">
            <a:xfrm>
              <a:off x="239713" y="274638"/>
              <a:ext cx="136525" cy="138113"/>
            </a:xfrm>
            <a:prstGeom prst="rect">
              <a:avLst/>
            </a:prstGeom>
            <a:solidFill>
              <a:srgbClr val="33CC33">
                <a:alpha val="14999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178187" name="Rectangle 11"/>
            <p:cNvSpPr>
              <a:spLocks noChangeArrowheads="1"/>
            </p:cNvSpPr>
            <p:nvPr userDrawn="1"/>
          </p:nvSpPr>
          <p:spPr bwMode="auto">
            <a:xfrm>
              <a:off x="96838" y="136525"/>
              <a:ext cx="141288" cy="138113"/>
            </a:xfrm>
            <a:prstGeom prst="rect">
              <a:avLst/>
            </a:prstGeom>
            <a:solidFill>
              <a:srgbClr val="FF00FF">
                <a:alpha val="2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  <p:sp>
          <p:nvSpPr>
            <p:cNvPr id="178188" name="Rectangle 12"/>
            <p:cNvSpPr>
              <a:spLocks noChangeArrowheads="1"/>
            </p:cNvSpPr>
            <p:nvPr userDrawn="1"/>
          </p:nvSpPr>
          <p:spPr bwMode="auto">
            <a:xfrm>
              <a:off x="374650" y="271463"/>
              <a:ext cx="138113" cy="138113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89" name="Rectangle 13"/>
            <p:cNvSpPr>
              <a:spLocks noChangeArrowheads="1"/>
            </p:cNvSpPr>
            <p:nvPr userDrawn="1"/>
          </p:nvSpPr>
          <p:spPr bwMode="auto">
            <a:xfrm>
              <a:off x="239713" y="409575"/>
              <a:ext cx="136525" cy="136525"/>
            </a:xfrm>
            <a:prstGeom prst="rect">
              <a:avLst/>
            </a:prstGeom>
            <a:solidFill>
              <a:srgbClr val="33CC33">
                <a:alpha val="3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1800" b="0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178193" name="Rectangle 17"/>
            <p:cNvSpPr>
              <a:spLocks noChangeArrowheads="1"/>
            </p:cNvSpPr>
            <p:nvPr userDrawn="1"/>
          </p:nvSpPr>
          <p:spPr bwMode="auto">
            <a:xfrm>
              <a:off x="0" y="520700"/>
              <a:ext cx="9144000" cy="46038"/>
            </a:xfrm>
            <a:prstGeom prst="rect">
              <a:avLst/>
            </a:prstGeom>
            <a:gradFill rotWithShape="0">
              <a:gsLst>
                <a:gs pos="0">
                  <a:schemeClr val="bg2">
                    <a:alpha val="39999"/>
                  </a:schemeClr>
                </a:gs>
                <a:gs pos="100000">
                  <a:schemeClr val="bg1">
                    <a:alpha val="10001"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>
                <a:spcBef>
                  <a:spcPct val="0"/>
                </a:spcBef>
              </a:pPr>
              <a:endParaRPr lang="zh-CN" altLang="en-US" sz="2400" b="0"/>
            </a:p>
          </p:txBody>
        </p:sp>
      </p:grpSp>
      <p:sp>
        <p:nvSpPr>
          <p:cNvPr id="178178" name="Rectangle 2"/>
          <p:cNvSpPr>
            <a:spLocks noGrp="1" noChangeArrowheads="1"/>
          </p:cNvSpPr>
          <p:nvPr userDrawn="1"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  <p:sp>
        <p:nvSpPr>
          <p:cNvPr id="178179" name="Rectangle 3"/>
          <p:cNvSpPr>
            <a:spLocks noGrp="1" noChangeArrowheads="1"/>
          </p:cNvSpPr>
          <p:nvPr userDrawn="1"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44C29EA-3689-43EF-BF3B-4AB4D9CC568A}" type="slidenum">
              <a:rPr lang="zh-CN" altLang="en-US" smtClean="0"/>
              <a:pPr/>
              <a:t>‹#›</a:t>
            </a:fld>
            <a:endParaRPr lang="en-US" altLang="zh-CN" dirty="0"/>
          </a:p>
        </p:txBody>
      </p:sp>
      <p:sp>
        <p:nvSpPr>
          <p:cNvPr id="178190" name="Rectangle 1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787400" y="44451"/>
            <a:ext cx="109728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78191" name="Rectangle 15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609600" y="566739"/>
            <a:ext cx="11150600" cy="567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178192" name="Rectangle 16"/>
          <p:cNvSpPr>
            <a:spLocks noGrp="1" noChangeArrowheads="1"/>
          </p:cNvSpPr>
          <p:nvPr userDrawn="1"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latin typeface="+mj-lt"/>
              </a:defRPr>
            </a:lvl1pPr>
          </a:lstStyle>
          <a:p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</p:sldLayoutIdLst>
  <p:transition spd="med"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68288" algn="l" rtl="0" fontAlgn="base">
        <a:spcBef>
          <a:spcPct val="20000"/>
        </a:spcBef>
        <a:spcAft>
          <a:spcPct val="0"/>
        </a:spcAft>
        <a:buClr>
          <a:srgbClr val="006600"/>
        </a:buClr>
        <a:buSzPct val="75000"/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896938" indent="-268288" algn="l" rtl="0" fontAlgn="base">
        <a:spcBef>
          <a:spcPct val="20000"/>
        </a:spcBef>
        <a:spcAft>
          <a:spcPct val="0"/>
        </a:spcAft>
        <a:buClr>
          <a:srgbClr val="FF6600"/>
        </a:buClr>
        <a:buSzPct val="65000"/>
        <a:buFont typeface="Wingdings" pitchFamily="2" charset="2"/>
        <a:buChar char="p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3pPr>
      <a:lvl4pPr marL="1166813" indent="-269875" algn="l" rtl="0" fontAlgn="base">
        <a:spcBef>
          <a:spcPct val="20000"/>
        </a:spcBef>
        <a:spcAft>
          <a:spcPct val="0"/>
        </a:spcAft>
        <a:buClr>
          <a:srgbClr val="FF0066"/>
        </a:buClr>
        <a:buSzPct val="75000"/>
        <a:buFont typeface="Wingdings" pitchFamily="2" charset="2"/>
        <a:buChar char="u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4pPr>
      <a:lvl5pPr marL="1435100" indent="-268288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" panose="02010609060101010101" pitchFamily="49" charset="-122"/>
        </a:defRPr>
      </a:lvl5pPr>
      <a:lvl6pPr marL="27876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6pPr>
      <a:lvl7pPr marL="32448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7pPr>
      <a:lvl8pPr marL="37020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8pPr>
      <a:lvl9pPr marL="4159250" indent="-271463" algn="l" rtl="0" fontAlgn="base">
        <a:spcBef>
          <a:spcPct val="20000"/>
        </a:spcBef>
        <a:spcAft>
          <a:spcPct val="0"/>
        </a:spcAft>
        <a:buClr>
          <a:srgbClr val="0066FF"/>
        </a:buClr>
        <a:buSzPct val="75000"/>
        <a:buFont typeface="Wingdings" pitchFamily="2" charset="2"/>
        <a:buChar char="ü"/>
        <a:defRPr sz="2400" b="1">
          <a:solidFill>
            <a:schemeClr val="tx1"/>
          </a:solidFill>
          <a:latin typeface="+mn-lt"/>
          <a:ea typeface="楷体_GB2312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774826" y="1844780"/>
            <a:ext cx="8740775" cy="2193820"/>
          </a:xfrm>
        </p:spPr>
        <p:txBody>
          <a:bodyPr/>
          <a:lstStyle/>
          <a:p>
            <a:pPr lvl="0"/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>微机原理</a:t>
            </a:r>
            <a:r>
              <a:rPr lang="zh-CN" altLang="en-US" sz="3600" dirty="0">
                <a:solidFill>
                  <a:srgbClr val="FFFF00"/>
                </a:solidFill>
                <a:latin typeface="Arial"/>
                <a:ea typeface="黑体" pitchFamily="2" charset="-122"/>
              </a:rPr>
              <a:t>与系统设计</a:t>
            </a:r>
            <a: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  <a:t/>
            </a:r>
            <a:br>
              <a:rPr lang="en-US" altLang="zh-CN" sz="3600" dirty="0">
                <a:solidFill>
                  <a:srgbClr val="FFFF00"/>
                </a:solidFill>
                <a:latin typeface="Arial"/>
                <a:ea typeface="黑体" pitchFamily="2" charset="-122"/>
                <a:cs typeface="+mn-cs"/>
              </a:rPr>
            </a:b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第</a:t>
            </a:r>
            <a:r>
              <a:rPr lang="en-US" altLang="zh-CN" sz="7200" dirty="0">
                <a:latin typeface="Arial"/>
                <a:ea typeface="黑体" pitchFamily="2" charset="-122"/>
                <a:cs typeface="+mn-cs"/>
              </a:rPr>
              <a:t>6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章  输入</a:t>
            </a:r>
            <a:r>
              <a:rPr lang="en-US" altLang="zh-CN" dirty="0">
                <a:latin typeface="Arial"/>
                <a:ea typeface="黑体" pitchFamily="2" charset="-122"/>
                <a:cs typeface="+mn-cs"/>
              </a:rPr>
              <a:t>/</a:t>
            </a:r>
            <a:r>
              <a:rPr lang="zh-CN" altLang="en-US" dirty="0">
                <a:latin typeface="Arial"/>
                <a:ea typeface="黑体" pitchFamily="2" charset="-122"/>
                <a:cs typeface="+mn-cs"/>
              </a:rPr>
              <a:t>输出</a:t>
            </a:r>
            <a:r>
              <a:rPr lang="zh-CN" altLang="en-US" dirty="0" smtClean="0">
                <a:latin typeface="Arial"/>
                <a:ea typeface="黑体" pitchFamily="2" charset="-122"/>
                <a:cs typeface="+mn-cs"/>
              </a:rPr>
              <a:t>技术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990734" y="4581160"/>
            <a:ext cx="8497755" cy="720100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第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9</a:t>
            </a:r>
            <a:r>
              <a:rPr lang="zh-CN" altLang="en-US" dirty="0" smtClean="0">
                <a:solidFill>
                  <a:srgbClr val="C00000"/>
                </a:solidFill>
                <a:latin typeface="+mj-lt"/>
                <a:ea typeface="+mj-ea"/>
              </a:rPr>
              <a:t>讲  </a:t>
            </a:r>
            <a:r>
              <a:rPr lang="en-US" altLang="zh-CN" dirty="0" smtClean="0">
                <a:solidFill>
                  <a:srgbClr val="C00000"/>
                </a:solidFill>
                <a:latin typeface="+mj-lt"/>
                <a:ea typeface="+mj-ea"/>
              </a:rPr>
              <a:t>8259</a:t>
            </a:r>
            <a:r>
              <a:rPr lang="zh-CN" altLang="en-US" dirty="0">
                <a:solidFill>
                  <a:srgbClr val="C00000"/>
                </a:solidFill>
                <a:latin typeface="+mj-lt"/>
                <a:ea typeface="+mj-ea"/>
              </a:rPr>
              <a:t>级联方式</a:t>
            </a:r>
            <a:endParaRPr lang="en-US" altLang="zh-CN" dirty="0">
              <a:solidFill>
                <a:srgbClr val="C00000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726519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BF29BC-5590-4EBB-ACF1-EEC75FC6101C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015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682400" cy="5113337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第一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周期</a:t>
            </a:r>
            <a:endParaRPr lang="en-US" altLang="zh-CN" dirty="0" smtClean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控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送出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CAS0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CAS2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接收级</a:t>
            </a:r>
            <a:r>
              <a:rPr lang="zh-CN" altLang="en-US" sz="24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联地址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，若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与识别地址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(ICW3)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一致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，则接收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信号。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若接收到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，则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j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周期</a:t>
            </a:r>
            <a:endParaRPr lang="en-US" altLang="zh-CN" dirty="0" smtClean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主控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若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中断源直接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连接在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主控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端（由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ICW3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确定），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则</a:t>
            </a:r>
            <a:r>
              <a:rPr lang="zh-CN" altLang="en-US" sz="2400" dirty="0">
                <a:solidFill>
                  <a:srgbClr val="66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主控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提供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中断向量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码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(ICW2)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数据总线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：接收到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400" dirty="0">
                <a:solidFill>
                  <a:srgbClr val="66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提供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US" sz="24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向量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码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(ICW2)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数据总线。</a:t>
            </a:r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6.9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8259</a:t>
            </a:r>
            <a:r>
              <a:rPr lang="zh-CN" altLang="en-US" dirty="0"/>
              <a:t>级联</a:t>
            </a:r>
            <a:r>
              <a:rPr lang="zh-CN" altLang="en-US" dirty="0" smtClean="0"/>
              <a:t>方式</a:t>
            </a:r>
            <a:r>
              <a:rPr lang="en-US" altLang="zh-CN" dirty="0" smtClean="0">
                <a:solidFill>
                  <a:srgbClr val="008000"/>
                </a:solidFill>
              </a:rPr>
              <a:t>—</a:t>
            </a:r>
            <a:r>
              <a:rPr lang="zh-CN" altLang="en-US" dirty="0" smtClean="0">
                <a:solidFill>
                  <a:srgbClr val="CC0000"/>
                </a:solidFill>
                <a:latin typeface="Arial" charset="0"/>
              </a:rPr>
              <a:t>中断响应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760000" y="5616000"/>
            <a:ext cx="3315165" cy="369332"/>
            <a:chOff x="4653043" y="5317161"/>
            <a:chExt cx="3315165" cy="369332"/>
          </a:xfrm>
        </p:grpSpPr>
        <p:grpSp>
          <p:nvGrpSpPr>
            <p:cNvPr id="17" name="组合 16"/>
            <p:cNvGrpSpPr/>
            <p:nvPr/>
          </p:nvGrpSpPr>
          <p:grpSpPr>
            <a:xfrm>
              <a:off x="5519813" y="5373216"/>
              <a:ext cx="2448395" cy="288032"/>
              <a:chOff x="5519813" y="5373216"/>
              <a:chExt cx="2448395" cy="288032"/>
            </a:xfrm>
          </p:grpSpPr>
          <p:cxnSp>
            <p:nvCxnSpPr>
              <p:cNvPr id="19" name="直接连接符 18"/>
              <p:cNvCxnSpPr/>
              <p:nvPr/>
            </p:nvCxnSpPr>
            <p:spPr bwMode="auto">
              <a:xfrm>
                <a:off x="5519813" y="5373216"/>
                <a:ext cx="43217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5951984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5951984" y="5661248"/>
                <a:ext cx="540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6480000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6480000" y="5373216"/>
                <a:ext cx="504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6984081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6984081" y="5661248"/>
                <a:ext cx="540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 flipV="1">
                <a:off x="7524000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7536037" y="5373216"/>
                <a:ext cx="43217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矩形 17"/>
            <p:cNvSpPr/>
            <p:nvPr/>
          </p:nvSpPr>
          <p:spPr>
            <a:xfrm>
              <a:off x="4653043" y="5317161"/>
              <a:ext cx="842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zh-CN" sz="1800" dirty="0" smtClean="0">
                  <a:solidFill>
                    <a:srgbClr val="D60093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I</a:t>
              </a:r>
              <a:r>
                <a:rPr lang="en-US" altLang="zh-CN" sz="1800" dirty="0" smtClean="0">
                  <a:solidFill>
                    <a:srgbClr val="D60093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NTA</a:t>
              </a:r>
              <a:endParaRPr lang="zh-CN" altLang="en-US" sz="18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8" name="直接箭头连接符 27"/>
          <p:cNvCxnSpPr/>
          <p:nvPr/>
        </p:nvCxnSpPr>
        <p:spPr bwMode="auto">
          <a:xfrm flipH="1" flipV="1">
            <a:off x="7933292" y="4862590"/>
            <a:ext cx="427746" cy="10974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流程图: 终止 28"/>
          <p:cNvSpPr/>
          <p:nvPr/>
        </p:nvSpPr>
        <p:spPr bwMode="auto">
          <a:xfrm>
            <a:off x="911424" y="3402582"/>
            <a:ext cx="11064800" cy="1440160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83432" y="5085184"/>
            <a:ext cx="4824536" cy="1403843"/>
            <a:chOff x="983432" y="5049493"/>
            <a:chExt cx="4824536" cy="140384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3432" y="5049493"/>
              <a:ext cx="4824536" cy="1403843"/>
              <a:chOff x="623392" y="4941168"/>
              <a:chExt cx="4824536" cy="1403843"/>
            </a:xfrm>
          </p:grpSpPr>
          <p:sp>
            <p:nvSpPr>
              <p:cNvPr id="38" name="文本框 37"/>
              <p:cNvSpPr txBox="1"/>
              <p:nvPr/>
            </p:nvSpPr>
            <p:spPr bwMode="auto">
              <a:xfrm>
                <a:off x="1703512" y="5157192"/>
                <a:ext cx="1008112" cy="1187819"/>
              </a:xfrm>
              <a:prstGeom prst="rect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主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8259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INTA</a:t>
                </a:r>
                <a:endPara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spcBef>
                    <a:spcPts val="0"/>
                  </a:spcBef>
                </a:pPr>
                <a:r>
                  <a:rPr lang="zh-CN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altLang="zh-CN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altLang="zh-CN" sz="16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altLang="zh-CN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zh-CN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14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zh-CN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altLang="zh-CN" sz="1600" i="1" baseline="-25000" dirty="0" err="1" smtClean="0">
                    <a:latin typeface="+mn-lt"/>
                    <a:cs typeface="Arial" panose="020B0604020202020204" pitchFamily="34" charset="0"/>
                  </a:rPr>
                  <a:t>k</a:t>
                </a:r>
                <a:endParaRPr lang="zh-CN" altLang="en-US" sz="1600" i="1" baseline="-25000" dirty="0">
                  <a:latin typeface="+mn-lt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直接箭头连接符 38"/>
              <p:cNvCxnSpPr/>
              <p:nvPr/>
            </p:nvCxnSpPr>
            <p:spPr bwMode="auto">
              <a:xfrm flipH="1">
                <a:off x="1343472" y="6093296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0" name="文本框 39"/>
              <p:cNvSpPr txBox="1"/>
              <p:nvPr/>
            </p:nvSpPr>
            <p:spPr bwMode="auto">
              <a:xfrm>
                <a:off x="3071664" y="4941168"/>
                <a:ext cx="1008112" cy="1187819"/>
              </a:xfrm>
              <a:prstGeom prst="rect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从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8259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INTA</a:t>
                </a:r>
                <a:endPara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spcBef>
                    <a:spcPts val="0"/>
                  </a:spcBef>
                </a:pPr>
                <a:r>
                  <a:rPr lang="zh-CN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altLang="zh-CN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altLang="zh-CN" sz="16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altLang="zh-CN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直接箭头连接符 40"/>
              <p:cNvCxnSpPr/>
              <p:nvPr/>
            </p:nvCxnSpPr>
            <p:spPr bwMode="auto">
              <a:xfrm flipH="1">
                <a:off x="2711624" y="5877272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2" name="直接箭头连接符 41"/>
              <p:cNvCxnSpPr/>
              <p:nvPr/>
            </p:nvCxnSpPr>
            <p:spPr bwMode="auto">
              <a:xfrm flipH="1">
                <a:off x="4079776" y="5661248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3" name="文本框 42"/>
              <p:cNvSpPr txBox="1"/>
              <p:nvPr/>
            </p:nvSpPr>
            <p:spPr bwMode="auto">
              <a:xfrm>
                <a:off x="4439816" y="5472000"/>
                <a:ext cx="1008112" cy="396000"/>
              </a:xfrm>
              <a:prstGeom prst="rect">
                <a:avLst/>
              </a:prstGeom>
              <a:noFill/>
              <a:ln w="28575" algn="ctr">
                <a:solidFill>
                  <a:srgbClr val="FF66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zh-CN" altLang="en-US" sz="2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中断源</a:t>
                </a:r>
                <a:endParaRPr lang="zh-CN" altLang="en-US" sz="1600" dirty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 bwMode="auto">
              <a:xfrm>
                <a:off x="623392" y="5904000"/>
                <a:ext cx="792088" cy="36933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US" altLang="zh-CN" sz="1800" dirty="0" smtClean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INTR</a:t>
                </a:r>
                <a:endPara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 bwMode="auto">
            <a:xfrm>
              <a:off x="983432" y="5589240"/>
              <a:ext cx="7920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INTA</a:t>
              </a:r>
              <a:endPara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flipH="1">
              <a:off x="1703512" y="576000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>
              <a:off x="3251704" y="5517232"/>
              <a:ext cx="180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3251684" y="5049493"/>
              <a:ext cx="0" cy="46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H="1">
              <a:off x="1847528" y="5049493"/>
              <a:ext cx="1404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1847528" y="5049493"/>
              <a:ext cx="0" cy="7105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3"/>
          <p:cNvGrpSpPr/>
          <p:nvPr/>
        </p:nvGrpSpPr>
        <p:grpSpPr>
          <a:xfrm>
            <a:off x="3071664" y="6237312"/>
            <a:ext cx="2736304" cy="396000"/>
            <a:chOff x="3071664" y="6237312"/>
            <a:chExt cx="2736304" cy="396000"/>
          </a:xfrm>
        </p:grpSpPr>
        <p:cxnSp>
          <p:nvCxnSpPr>
            <p:cNvPr id="45" name="直接箭头连接符 44"/>
            <p:cNvCxnSpPr/>
            <p:nvPr/>
          </p:nvCxnSpPr>
          <p:spPr bwMode="auto">
            <a:xfrm flipH="1">
              <a:off x="3071664" y="6264000"/>
              <a:ext cx="25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文本框 45"/>
            <p:cNvSpPr txBox="1"/>
            <p:nvPr/>
          </p:nvSpPr>
          <p:spPr bwMode="auto">
            <a:xfrm>
              <a:off x="4799856" y="6237312"/>
              <a:ext cx="1008112" cy="396000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 type="none" w="med" len="lg"/>
            </a:ln>
            <a:effectLst/>
          </p:spPr>
          <p:txBody>
            <a:bodyPr wrap="square" rtlCol="0">
              <a:no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2000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中断源</a:t>
              </a:r>
              <a:endParaRPr lang="zh-CN" altLang="en-US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3323664" y="6264000"/>
              <a:ext cx="0" cy="18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flipH="1">
              <a:off x="3312000" y="6453336"/>
              <a:ext cx="1476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2734054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BF29BC-5590-4EBB-ACF1-EEC75FC6101C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015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682400" cy="5113337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第一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周期</a:t>
            </a:r>
            <a:endParaRPr lang="en-US" altLang="zh-CN" dirty="0" smtClean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控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送出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CAS0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CAS2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接收级</a:t>
            </a:r>
            <a:r>
              <a:rPr lang="zh-CN" altLang="en-US" sz="24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联地址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，若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与识别地址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(ICW3)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一致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，则接收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信号。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若接收到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，则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j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周期</a:t>
            </a:r>
            <a:endParaRPr lang="en-US" altLang="zh-CN" dirty="0" smtClean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主控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若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中断源直接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连接在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主控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端（由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ICW3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确定），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则</a:t>
            </a:r>
            <a:r>
              <a:rPr lang="zh-CN" altLang="en-US" sz="2400" dirty="0">
                <a:solidFill>
                  <a:srgbClr val="66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主控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提供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中断向量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码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(ICW2)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数据总线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：接收到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400" dirty="0">
                <a:solidFill>
                  <a:srgbClr val="66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提供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US" sz="24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向量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码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(ICW2)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数据总线。</a:t>
            </a:r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6.9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8259</a:t>
            </a:r>
            <a:r>
              <a:rPr lang="zh-CN" altLang="en-US" dirty="0"/>
              <a:t>级联</a:t>
            </a:r>
            <a:r>
              <a:rPr lang="zh-CN" altLang="en-US" dirty="0" smtClean="0"/>
              <a:t>方式</a:t>
            </a:r>
            <a:r>
              <a:rPr lang="en-US" altLang="zh-CN" dirty="0" smtClean="0">
                <a:solidFill>
                  <a:srgbClr val="008000"/>
                </a:solidFill>
              </a:rPr>
              <a:t>—</a:t>
            </a:r>
            <a:r>
              <a:rPr lang="zh-CN" altLang="en-US" dirty="0" smtClean="0">
                <a:solidFill>
                  <a:srgbClr val="CC0000"/>
                </a:solidFill>
                <a:latin typeface="Arial" charset="0"/>
              </a:rPr>
              <a:t>中断响应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760000" y="5616000"/>
            <a:ext cx="3315165" cy="369332"/>
            <a:chOff x="4653043" y="5317161"/>
            <a:chExt cx="3315165" cy="369332"/>
          </a:xfrm>
        </p:grpSpPr>
        <p:grpSp>
          <p:nvGrpSpPr>
            <p:cNvPr id="17" name="组合 16"/>
            <p:cNvGrpSpPr/>
            <p:nvPr/>
          </p:nvGrpSpPr>
          <p:grpSpPr>
            <a:xfrm>
              <a:off x="5519813" y="5373216"/>
              <a:ext cx="2448395" cy="288032"/>
              <a:chOff x="5519813" y="5373216"/>
              <a:chExt cx="2448395" cy="288032"/>
            </a:xfrm>
          </p:grpSpPr>
          <p:cxnSp>
            <p:nvCxnSpPr>
              <p:cNvPr id="19" name="直接连接符 18"/>
              <p:cNvCxnSpPr/>
              <p:nvPr/>
            </p:nvCxnSpPr>
            <p:spPr bwMode="auto">
              <a:xfrm>
                <a:off x="5519813" y="5373216"/>
                <a:ext cx="43217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5951984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5951984" y="5661248"/>
                <a:ext cx="540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6480000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6480000" y="5373216"/>
                <a:ext cx="504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6984081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6984081" y="5661248"/>
                <a:ext cx="540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 flipV="1">
                <a:off x="7524000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7536037" y="5373216"/>
                <a:ext cx="43217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矩形 17"/>
            <p:cNvSpPr/>
            <p:nvPr/>
          </p:nvSpPr>
          <p:spPr>
            <a:xfrm>
              <a:off x="4653043" y="5317161"/>
              <a:ext cx="842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zh-CN" sz="1800" dirty="0" smtClean="0">
                  <a:solidFill>
                    <a:srgbClr val="D60093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I</a:t>
              </a:r>
              <a:r>
                <a:rPr lang="en-US" altLang="zh-CN" sz="1800" dirty="0" smtClean="0">
                  <a:solidFill>
                    <a:srgbClr val="D60093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NTA</a:t>
              </a:r>
              <a:endParaRPr lang="zh-CN" altLang="en-US" sz="18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8" name="直接箭头连接符 27"/>
          <p:cNvCxnSpPr/>
          <p:nvPr/>
        </p:nvCxnSpPr>
        <p:spPr bwMode="auto">
          <a:xfrm flipH="1" flipV="1">
            <a:off x="7933292" y="4862590"/>
            <a:ext cx="427746" cy="109746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流程图: 终止 28"/>
          <p:cNvSpPr/>
          <p:nvPr/>
        </p:nvSpPr>
        <p:spPr bwMode="auto">
          <a:xfrm>
            <a:off x="911424" y="3402582"/>
            <a:ext cx="11064800" cy="1440160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983432" y="5085184"/>
            <a:ext cx="4824536" cy="1403843"/>
            <a:chOff x="983432" y="5049493"/>
            <a:chExt cx="4824536" cy="1403843"/>
          </a:xfrm>
        </p:grpSpPr>
        <p:grpSp>
          <p:nvGrpSpPr>
            <p:cNvPr id="31" name="组合 30"/>
            <p:cNvGrpSpPr/>
            <p:nvPr/>
          </p:nvGrpSpPr>
          <p:grpSpPr>
            <a:xfrm>
              <a:off x="983432" y="5049493"/>
              <a:ext cx="4824536" cy="1403843"/>
              <a:chOff x="623392" y="4941168"/>
              <a:chExt cx="4824536" cy="1403843"/>
            </a:xfrm>
          </p:grpSpPr>
          <p:sp>
            <p:nvSpPr>
              <p:cNvPr id="38" name="文本框 37"/>
              <p:cNvSpPr txBox="1"/>
              <p:nvPr/>
            </p:nvSpPr>
            <p:spPr bwMode="auto">
              <a:xfrm>
                <a:off x="1703512" y="5157192"/>
                <a:ext cx="1008112" cy="1187819"/>
              </a:xfrm>
              <a:prstGeom prst="rect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主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8259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INTA</a:t>
                </a:r>
                <a:endPara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spcBef>
                    <a:spcPts val="0"/>
                  </a:spcBef>
                </a:pPr>
                <a:r>
                  <a:rPr lang="zh-CN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altLang="zh-CN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altLang="zh-CN" sz="16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altLang="zh-CN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r>
                  <a:rPr lang="zh-CN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14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zh-CN" altLang="en-US" sz="1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zh-CN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altLang="zh-CN" sz="1600" i="1" baseline="-25000" dirty="0" err="1" smtClean="0">
                    <a:latin typeface="+mn-lt"/>
                    <a:cs typeface="Arial" panose="020B0604020202020204" pitchFamily="34" charset="0"/>
                  </a:rPr>
                  <a:t>k</a:t>
                </a:r>
                <a:endParaRPr lang="zh-CN" altLang="en-US" sz="1600" i="1" baseline="-25000" dirty="0">
                  <a:latin typeface="+mn-lt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直接箭头连接符 38"/>
              <p:cNvCxnSpPr/>
              <p:nvPr/>
            </p:nvCxnSpPr>
            <p:spPr bwMode="auto">
              <a:xfrm flipH="1">
                <a:off x="1343472" y="6093296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0" name="文本框 39"/>
              <p:cNvSpPr txBox="1"/>
              <p:nvPr/>
            </p:nvSpPr>
            <p:spPr bwMode="auto">
              <a:xfrm>
                <a:off x="3071664" y="4941168"/>
                <a:ext cx="1008112" cy="1187819"/>
              </a:xfrm>
              <a:prstGeom prst="rect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从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8259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INTA</a:t>
                </a:r>
                <a:endPara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spcBef>
                    <a:spcPts val="0"/>
                  </a:spcBef>
                </a:pPr>
                <a:r>
                  <a:rPr lang="zh-CN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altLang="zh-CN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altLang="zh-CN" sz="16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altLang="zh-CN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直接箭头连接符 40"/>
              <p:cNvCxnSpPr/>
              <p:nvPr/>
            </p:nvCxnSpPr>
            <p:spPr bwMode="auto">
              <a:xfrm flipH="1">
                <a:off x="2711624" y="5877272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2" name="直接箭头连接符 41"/>
              <p:cNvCxnSpPr/>
              <p:nvPr/>
            </p:nvCxnSpPr>
            <p:spPr bwMode="auto">
              <a:xfrm flipH="1">
                <a:off x="4079776" y="5661248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3" name="文本框 42"/>
              <p:cNvSpPr txBox="1"/>
              <p:nvPr/>
            </p:nvSpPr>
            <p:spPr bwMode="auto">
              <a:xfrm>
                <a:off x="4439816" y="5472000"/>
                <a:ext cx="1008112" cy="396000"/>
              </a:xfrm>
              <a:prstGeom prst="rect">
                <a:avLst/>
              </a:prstGeom>
              <a:noFill/>
              <a:ln w="28575" algn="ctr">
                <a:solidFill>
                  <a:srgbClr val="FF66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zh-CN" altLang="en-US" sz="2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中断源</a:t>
                </a:r>
                <a:endParaRPr lang="zh-CN" altLang="en-US" sz="1600" dirty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 bwMode="auto">
              <a:xfrm>
                <a:off x="623392" y="5904000"/>
                <a:ext cx="792088" cy="36933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US" altLang="zh-CN" sz="1800" dirty="0" smtClean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INTR</a:t>
                </a:r>
                <a:endPara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2" name="文本框 31"/>
            <p:cNvSpPr txBox="1"/>
            <p:nvPr/>
          </p:nvSpPr>
          <p:spPr bwMode="auto">
            <a:xfrm>
              <a:off x="983432" y="5589240"/>
              <a:ext cx="7920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INTA</a:t>
              </a:r>
              <a:endPara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 bwMode="auto">
            <a:xfrm flipH="1">
              <a:off x="1703512" y="576000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4" name="直接箭头连接符 33"/>
            <p:cNvCxnSpPr/>
            <p:nvPr/>
          </p:nvCxnSpPr>
          <p:spPr bwMode="auto">
            <a:xfrm flipH="1">
              <a:off x="3251704" y="5517232"/>
              <a:ext cx="180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3251684" y="5049493"/>
              <a:ext cx="0" cy="46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直接连接符 35"/>
            <p:cNvCxnSpPr/>
            <p:nvPr/>
          </p:nvCxnSpPr>
          <p:spPr bwMode="auto">
            <a:xfrm flipH="1">
              <a:off x="1847528" y="5049493"/>
              <a:ext cx="1404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连接符 36"/>
            <p:cNvCxnSpPr/>
            <p:nvPr/>
          </p:nvCxnSpPr>
          <p:spPr bwMode="auto">
            <a:xfrm>
              <a:off x="1847528" y="5049493"/>
              <a:ext cx="0" cy="7105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" name="组合 3"/>
          <p:cNvGrpSpPr/>
          <p:nvPr/>
        </p:nvGrpSpPr>
        <p:grpSpPr>
          <a:xfrm>
            <a:off x="3071664" y="6237312"/>
            <a:ext cx="2736304" cy="396000"/>
            <a:chOff x="3071664" y="6237312"/>
            <a:chExt cx="2736304" cy="396000"/>
          </a:xfrm>
        </p:grpSpPr>
        <p:cxnSp>
          <p:nvCxnSpPr>
            <p:cNvPr id="45" name="直接箭头连接符 44"/>
            <p:cNvCxnSpPr/>
            <p:nvPr/>
          </p:nvCxnSpPr>
          <p:spPr bwMode="auto">
            <a:xfrm flipH="1">
              <a:off x="3071664" y="6264000"/>
              <a:ext cx="252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6" name="文本框 45"/>
            <p:cNvSpPr txBox="1"/>
            <p:nvPr/>
          </p:nvSpPr>
          <p:spPr bwMode="auto">
            <a:xfrm>
              <a:off x="4799856" y="6237312"/>
              <a:ext cx="1008112" cy="396000"/>
            </a:xfrm>
            <a:prstGeom prst="rect">
              <a:avLst/>
            </a:prstGeom>
            <a:noFill/>
            <a:ln w="28575" algn="ctr">
              <a:solidFill>
                <a:srgbClr val="FF6600"/>
              </a:solidFill>
              <a:miter lim="800000"/>
              <a:headEnd/>
              <a:tailEnd type="none" w="med" len="lg"/>
            </a:ln>
            <a:effectLst/>
          </p:spPr>
          <p:txBody>
            <a:bodyPr wrap="square" rtlCol="0">
              <a:noAutofit/>
            </a:bodyPr>
            <a:lstStyle/>
            <a:p>
              <a:pPr algn="l">
                <a:spcBef>
                  <a:spcPts val="0"/>
                </a:spcBef>
              </a:pPr>
              <a:r>
                <a:rPr lang="zh-CN" altLang="en-US" sz="2000" dirty="0" smtClean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中断源</a:t>
              </a:r>
              <a:endParaRPr lang="zh-CN" altLang="en-US" sz="1600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 bwMode="auto">
            <a:xfrm>
              <a:off x="3323664" y="6264000"/>
              <a:ext cx="0" cy="180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直接连接符 47"/>
            <p:cNvCxnSpPr/>
            <p:nvPr/>
          </p:nvCxnSpPr>
          <p:spPr bwMode="auto">
            <a:xfrm flipH="1">
              <a:off x="3312000" y="6453336"/>
              <a:ext cx="1476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9" name="直接箭头连接符 48"/>
          <p:cNvCxnSpPr>
            <a:endCxn id="50" idx="2"/>
          </p:cNvCxnSpPr>
          <p:nvPr/>
        </p:nvCxnSpPr>
        <p:spPr bwMode="auto">
          <a:xfrm flipH="1" flipV="1">
            <a:off x="6227800" y="2852936"/>
            <a:ext cx="1092336" cy="31071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流程图: 终止 49"/>
          <p:cNvSpPr/>
          <p:nvPr/>
        </p:nvSpPr>
        <p:spPr bwMode="auto">
          <a:xfrm>
            <a:off x="695400" y="1412776"/>
            <a:ext cx="11064800" cy="1440160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5411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B93D84-87BE-4514-9293-7D5164B6320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199456" y="908720"/>
            <a:ext cx="9217024" cy="511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5000"/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896938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65000"/>
              <a:buFont typeface="Wingdings" pitchFamily="2" charset="2"/>
              <a:buChar char="p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3pPr>
            <a:lvl4pPr marL="1166813" indent="-269875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SzPct val="75000"/>
              <a:buFont typeface="Wingdings" pitchFamily="2" charset="2"/>
              <a:buChar char="u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4pPr>
            <a:lvl5pPr marL="1435100" indent="-268288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" panose="02010609060101010101" pitchFamily="49" charset="-122"/>
              </a:defRPr>
            </a:lvl5pPr>
            <a:lvl6pPr marL="27876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6pPr>
            <a:lvl7pPr marL="32448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7pPr>
            <a:lvl8pPr marL="37020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8pPr>
            <a:lvl9pPr marL="4159250" indent="-271463" algn="l" rtl="0" fontAlgn="base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75000"/>
              <a:buFont typeface="Wingdings" pitchFamily="2" charset="2"/>
              <a:buChar char="ü"/>
              <a:defRPr sz="2400" b="1">
                <a:solidFill>
                  <a:schemeClr val="tx1"/>
                </a:solidFill>
                <a:latin typeface="+mn-lt"/>
                <a:ea typeface="楷体_GB2312" pitchFamily="49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None/>
              <a:tabLst/>
              <a:defRPr/>
            </a:pP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思考题：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/>
              <a:ea typeface="黑体" panose="02010609060101010101" pitchFamily="49" charset="-122"/>
              <a:cs typeface="+mn-cs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50000"/>
              </a:lnSpc>
              <a:spcBef>
                <a:spcPts val="3000"/>
              </a:spcBef>
              <a:spcAft>
                <a:spcPct val="0"/>
              </a:spcAft>
              <a:buClr>
                <a:srgbClr val="00007D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8259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级联地址的作用是什么？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</a:endParaRPr>
          </a:p>
          <a:p>
            <a:pPr marL="514350" marR="0" lvl="0" indent="-514350" algn="just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哪个从属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8259</a:t>
            </a: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Times New Roman"/>
                <a:ea typeface="楷体" panose="02010609060101010101" pitchFamily="49" charset="-122"/>
              </a:rPr>
              <a:t>应该送出中断向量码？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rgbClr val="0066CC"/>
              </a:solidFill>
              <a:effectLst/>
              <a:uLnTx/>
              <a:uFillTx/>
              <a:latin typeface="Times New Roman"/>
              <a:ea typeface="楷体" panose="02010609060101010101" pitchFamily="49" charset="-122"/>
            </a:endParaRPr>
          </a:p>
          <a:p>
            <a:pPr marL="514350" lvl="0" indent="-514350">
              <a:lnSpc>
                <a:spcPct val="150000"/>
              </a:lnSpc>
              <a:buClr>
                <a:srgbClr val="00007D"/>
              </a:buClr>
              <a:buSzPct val="100000"/>
              <a:buFont typeface="+mj-lt"/>
              <a:buAutoNum type="arabicPeriod"/>
              <a:defRPr/>
            </a:pP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在级联状况下，如何确定</a:t>
            </a:r>
            <a:r>
              <a:rPr lang="en-US" altLang="zh-CN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8259</a:t>
            </a:r>
            <a:r>
              <a:rPr lang="zh-CN" altLang="en-US" sz="3200" kern="0" dirty="0" smtClean="0">
                <a:solidFill>
                  <a:srgbClr val="0066CC"/>
                </a:solidFill>
                <a:ea typeface="楷体" panose="02010609060101010101" pitchFamily="49" charset="-122"/>
              </a:rPr>
              <a:t>是主控还是从属部件？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</p:txBody>
      </p:sp>
      <p:pic>
        <p:nvPicPr>
          <p:cNvPr id="7" name="Picture 5" descr="ED0001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260648"/>
            <a:ext cx="135094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38259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8800"/>
            <a:ext cx="121920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1" y="1341438"/>
            <a:ext cx="8208963" cy="4248150"/>
          </a:xfrm>
        </p:spPr>
        <p:txBody>
          <a:bodyPr/>
          <a:lstStyle/>
          <a:p>
            <a:pPr marL="0" indent="0" algn="ctr">
              <a:lnSpc>
                <a:spcPct val="110000"/>
              </a:lnSpc>
              <a:buNone/>
            </a:pPr>
            <a:endParaRPr lang="en-US" altLang="zh-CN" sz="7200" dirty="0">
              <a:solidFill>
                <a:srgbClr val="C00000"/>
              </a:solidFill>
              <a:ea typeface="黑体" panose="02010609060101010101" pitchFamily="49" charset="-122"/>
            </a:endParaRPr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sz="6000" dirty="0">
                <a:solidFill>
                  <a:srgbClr val="C00000"/>
                </a:solidFill>
                <a:ea typeface="黑体" panose="02010609060101010101" pitchFamily="49" charset="-122"/>
              </a:rPr>
              <a:t>谢  谢  ！</a:t>
            </a:r>
            <a:endParaRPr lang="zh-CN" altLang="en-US" sz="6000" dirty="0">
              <a:solidFill>
                <a:srgbClr val="C00000"/>
              </a:solidFill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en-US" altLang="zh-CN" sz="6000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zh-CN" altLang="en-US" sz="6000" dirty="0">
              <a:solidFill>
                <a:srgbClr val="0000FF"/>
              </a:solidFill>
            </a:endParaRPr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22FF87-4120-49BF-83DE-6F5F92E83D36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458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A61BD-802E-4EA9-8C1F-4F9AFBFF41C8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04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596600" cy="5256212"/>
          </a:xfrm>
          <a:noFill/>
          <a:ln/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单片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可管理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最多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个可屏蔽中断源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6.9</a:t>
            </a:r>
            <a:r>
              <a:rPr lang="zh-CN" altLang="en-US" dirty="0" smtClean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8259</a:t>
            </a:r>
            <a:r>
              <a:rPr lang="zh-CN" altLang="en-US" dirty="0"/>
              <a:t>级联方式</a:t>
            </a:r>
          </a:p>
        </p:txBody>
      </p:sp>
    </p:spTree>
    <p:extLst>
      <p:ext uri="{BB962C8B-B14F-4D97-AF65-F5344CB8AC3E}">
        <p14:creationId xmlns:p14="http://schemas.microsoft.com/office/powerpoint/2010/main" val="2796263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A61BD-802E-4EA9-8C1F-4F9AFBFF41C8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04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596600" cy="5256212"/>
          </a:xfrm>
          <a:noFill/>
          <a:ln/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单片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可管理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最多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个可屏蔽中断源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级联场合：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可屏蔽中断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源数量</a:t>
            </a:r>
            <a:r>
              <a:rPr lang="en-US" altLang="zh-CN" dirty="0" smtClean="0">
                <a:solidFill>
                  <a:srgbClr val="C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&gt;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6.9</a:t>
            </a:r>
            <a:r>
              <a:rPr lang="zh-CN" altLang="en-US" dirty="0" smtClean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8259</a:t>
            </a:r>
            <a:r>
              <a:rPr lang="zh-CN" altLang="en-US" dirty="0"/>
              <a:t>级联方式</a:t>
            </a:r>
          </a:p>
        </p:txBody>
      </p:sp>
    </p:spTree>
    <p:extLst>
      <p:ext uri="{BB962C8B-B14F-4D97-AF65-F5344CB8AC3E}">
        <p14:creationId xmlns:p14="http://schemas.microsoft.com/office/powerpoint/2010/main" val="13120383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A61BD-802E-4EA9-8C1F-4F9AFBFF41C8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04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596600" cy="5256212"/>
          </a:xfrm>
          <a:noFill/>
          <a:ln/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单片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可管理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最多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个可屏蔽中断源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级联场合：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可屏蔽中断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源数量</a:t>
            </a:r>
            <a:r>
              <a:rPr lang="en-US" altLang="zh-CN" dirty="0" smtClean="0">
                <a:solidFill>
                  <a:srgbClr val="C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&gt;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级联实现：采用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两级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级联，一个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芯片作为主控，其余芯片均为从属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6.9</a:t>
            </a:r>
            <a:r>
              <a:rPr lang="zh-CN" altLang="en-US" dirty="0" smtClean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8259</a:t>
            </a:r>
            <a:r>
              <a:rPr lang="zh-CN" altLang="en-US" dirty="0"/>
              <a:t>级联方式</a:t>
            </a:r>
          </a:p>
        </p:txBody>
      </p:sp>
    </p:spTree>
    <p:extLst>
      <p:ext uri="{BB962C8B-B14F-4D97-AF65-F5344CB8AC3E}">
        <p14:creationId xmlns:p14="http://schemas.microsoft.com/office/powerpoint/2010/main" val="38941025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A61BD-802E-4EA9-8C1F-4F9AFBFF41C8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004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596600" cy="5256212"/>
          </a:xfrm>
          <a:noFill/>
          <a:ln/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单片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可管理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最多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个可屏蔽中断源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级联场合：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可屏蔽中断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源数量</a:t>
            </a:r>
            <a:r>
              <a:rPr lang="en-US" altLang="zh-CN" dirty="0" smtClean="0">
                <a:solidFill>
                  <a:srgbClr val="C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&gt;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级联实现：采用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两级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级联，一个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芯片作为主控，其余芯片均为从属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级联时，可管理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最多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64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可屏蔽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源。</a:t>
            </a:r>
            <a:b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片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级联，可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管理</a:t>
            </a:r>
            <a:r>
              <a:rPr lang="en-US" altLang="zh-CN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7n+1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可屏蔽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中断源。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04552" name="Text Box 8"/>
          <p:cNvSpPr txBox="1">
            <a:spLocks noChangeArrowheads="1"/>
          </p:cNvSpPr>
          <p:nvPr/>
        </p:nvSpPr>
        <p:spPr bwMode="auto">
          <a:xfrm>
            <a:off x="5735960" y="4584154"/>
            <a:ext cx="2303462" cy="15811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3399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/>
              <a:t>8(</a:t>
            </a:r>
            <a:r>
              <a:rPr lang="en-US" altLang="zh-CN" sz="2400" i="1" dirty="0"/>
              <a:t>n</a:t>
            </a:r>
            <a:r>
              <a:rPr lang="en-US" altLang="zh-CN" sz="2400" dirty="0"/>
              <a:t>-1)+(8-(</a:t>
            </a:r>
            <a:r>
              <a:rPr lang="en-US" altLang="zh-CN" sz="2400" i="1" dirty="0"/>
              <a:t>n</a:t>
            </a:r>
            <a:r>
              <a:rPr lang="en-US" altLang="zh-CN" sz="2400" dirty="0"/>
              <a:t>-1))</a:t>
            </a:r>
            <a:br>
              <a:rPr lang="en-US" altLang="zh-CN" sz="2400" dirty="0"/>
            </a:br>
            <a:r>
              <a:rPr lang="en-US" altLang="zh-CN" sz="2400" dirty="0"/>
              <a:t>=8</a:t>
            </a:r>
            <a:r>
              <a:rPr lang="en-US" altLang="zh-CN" sz="2400" i="1" dirty="0"/>
              <a:t>n</a:t>
            </a:r>
            <a:r>
              <a:rPr lang="en-US" altLang="zh-CN" sz="2400" dirty="0"/>
              <a:t>-8+8-</a:t>
            </a:r>
            <a:r>
              <a:rPr lang="en-US" altLang="zh-CN" sz="2400" i="1" dirty="0"/>
              <a:t>n</a:t>
            </a:r>
            <a:r>
              <a:rPr lang="en-US" altLang="zh-CN" sz="2400" dirty="0"/>
              <a:t>+1</a:t>
            </a:r>
            <a:br>
              <a:rPr lang="en-US" altLang="zh-CN" sz="2400" dirty="0"/>
            </a:br>
            <a:r>
              <a:rPr lang="en-US" altLang="zh-CN" sz="2400" dirty="0"/>
              <a:t>=7</a:t>
            </a:r>
            <a:r>
              <a:rPr lang="en-US" altLang="zh-CN" sz="2400" i="1" dirty="0"/>
              <a:t>n</a:t>
            </a:r>
            <a:r>
              <a:rPr lang="en-US" altLang="zh-CN" sz="2400" dirty="0"/>
              <a:t>+1</a:t>
            </a:r>
            <a:br>
              <a:rPr lang="en-US" altLang="zh-CN" sz="2400" dirty="0"/>
            </a:br>
            <a:r>
              <a:rPr lang="en-US" altLang="zh-CN" sz="2400" dirty="0"/>
              <a:t>	(</a:t>
            </a:r>
            <a:r>
              <a:rPr lang="en-US" altLang="zh-CN" sz="2400" i="1" dirty="0"/>
              <a:t>n</a:t>
            </a:r>
            <a:r>
              <a:rPr lang="en-US" altLang="zh-CN" sz="2400" dirty="0">
                <a:latin typeface="+mn-ea"/>
                <a:ea typeface="+mn-ea"/>
              </a:rPr>
              <a:t>≤</a:t>
            </a:r>
            <a:r>
              <a:rPr lang="en-US" altLang="zh-CN" sz="2400" dirty="0"/>
              <a:t>9)</a:t>
            </a:r>
          </a:p>
        </p:txBody>
      </p:sp>
      <p:sp>
        <p:nvSpPr>
          <p:cNvPr id="1004554" name="Freeform 10"/>
          <p:cNvSpPr>
            <a:spLocks/>
          </p:cNvSpPr>
          <p:nvPr/>
        </p:nvSpPr>
        <p:spPr bwMode="auto">
          <a:xfrm rot="1596048">
            <a:off x="5575961" y="4009971"/>
            <a:ext cx="1368000" cy="25200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227" y="53"/>
              </a:cxn>
              <a:cxn ang="0">
                <a:pos x="998" y="98"/>
              </a:cxn>
              <a:cxn ang="0">
                <a:pos x="1316" y="642"/>
              </a:cxn>
            </a:cxnLst>
            <a:rect l="0" t="0" r="r" b="b"/>
            <a:pathLst>
              <a:path w="1316" h="642">
                <a:moveTo>
                  <a:pt x="0" y="7"/>
                </a:moveTo>
                <a:cubicBezTo>
                  <a:pt x="30" y="22"/>
                  <a:pt x="61" y="38"/>
                  <a:pt x="227" y="53"/>
                </a:cubicBezTo>
                <a:cubicBezTo>
                  <a:pt x="393" y="68"/>
                  <a:pt x="817" y="0"/>
                  <a:pt x="998" y="98"/>
                </a:cubicBezTo>
                <a:cubicBezTo>
                  <a:pt x="1179" y="196"/>
                  <a:pt x="1256" y="551"/>
                  <a:pt x="1316" y="642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6.9</a:t>
            </a:r>
            <a:r>
              <a:rPr lang="zh-CN" altLang="en-US" dirty="0" smtClean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8259</a:t>
            </a:r>
            <a:r>
              <a:rPr lang="zh-CN" altLang="en-US" dirty="0"/>
              <a:t>级联方式</a:t>
            </a:r>
          </a:p>
        </p:txBody>
      </p:sp>
    </p:spTree>
    <p:extLst>
      <p:ext uri="{BB962C8B-B14F-4D97-AF65-F5344CB8AC3E}">
        <p14:creationId xmlns:p14="http://schemas.microsoft.com/office/powerpoint/2010/main" val="4145094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4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045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0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0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52" grpId="0" animBg="1"/>
      <p:bldP spid="10045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EA61BD-802E-4EA9-8C1F-4F9AFBFF41C8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0045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596600" cy="5256212"/>
          </a:xfrm>
          <a:noFill/>
          <a:ln/>
        </p:spPr>
        <p:txBody>
          <a:bodyPr/>
          <a:lstStyle/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单片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可管理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最多</a:t>
            </a:r>
            <a:r>
              <a:rPr lang="en-US" altLang="zh-CN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个可屏蔽中断源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级联场合：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可屏蔽中断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源数量</a:t>
            </a:r>
            <a:r>
              <a:rPr lang="en-US" altLang="zh-CN" dirty="0" smtClean="0">
                <a:solidFill>
                  <a:srgbClr val="C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&gt;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endParaRPr lang="en-US" altLang="zh-CN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级联实现：采用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两级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级联，一个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芯片作为主控，其余芯片均为从属</a:t>
            </a:r>
            <a:endParaRPr lang="en-US" altLang="zh-CN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级联时，可管理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最多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64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个可屏蔽中断源。</a:t>
            </a:r>
            <a:b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</a:b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片</a:t>
            </a:r>
            <a:r>
              <a:rPr lang="en-US" altLang="zh-CN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级联，可管理</a:t>
            </a: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7n+1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个可屏蔽中断源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与级联有关的</a:t>
            </a:r>
            <a:r>
              <a:rPr lang="en-US" altLang="zh-CN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dirty="0" smtClean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引脚</a:t>
            </a:r>
            <a:r>
              <a:rPr lang="zh-CN" altLang="en-US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有：</a:t>
            </a:r>
            <a:endParaRPr lang="zh-CN" altLang="en-US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buFont typeface="Wingdings" panose="05000000000000000000" pitchFamily="2" charset="2"/>
              <a:buChar char="ü"/>
            </a:pP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CAS</a:t>
            </a:r>
            <a:r>
              <a:rPr lang="en-US" altLang="zh-CN" b="1" baseline="-200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~</a:t>
            </a:r>
            <a:r>
              <a:rPr lang="zh-CN" altLang="en-US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b="1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CAS</a:t>
            </a:r>
            <a:r>
              <a:rPr lang="en-US" altLang="zh-CN" b="1" baseline="-200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endParaRPr lang="en-US" altLang="zh-CN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SP/EN</a:t>
            </a:r>
          </a:p>
          <a:p>
            <a:pPr marL="989012" lvl="1" indent="-457200">
              <a:buFont typeface="Wingdings" panose="05000000000000000000" pitchFamily="2" charset="2"/>
              <a:buChar char="ü"/>
            </a:pPr>
            <a:r>
              <a:rPr lang="en-US" altLang="zh-CN" b="1" dirty="0" err="1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en-US" altLang="zh-CN" b="1" i="1" baseline="-25000" dirty="0" err="1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endParaRPr lang="en-US" altLang="zh-CN" b="1" i="1" baseline="-25000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989012" lvl="1" indent="-457200"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</a:t>
            </a:r>
            <a:endParaRPr lang="zh-CN" altLang="en-US" b="1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04550" name="Line 6"/>
          <p:cNvSpPr>
            <a:spLocks noChangeShapeType="1"/>
          </p:cNvSpPr>
          <p:nvPr/>
        </p:nvSpPr>
        <p:spPr bwMode="auto">
          <a:xfrm>
            <a:off x="1991544" y="4869160"/>
            <a:ext cx="431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4551" name="Line 7"/>
          <p:cNvSpPr>
            <a:spLocks noChangeShapeType="1"/>
          </p:cNvSpPr>
          <p:nvPr/>
        </p:nvSpPr>
        <p:spPr bwMode="auto">
          <a:xfrm>
            <a:off x="2539231" y="4869160"/>
            <a:ext cx="469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med" len="lg"/>
          </a:ln>
          <a:effectLst/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004552" name="Text Box 8"/>
          <p:cNvSpPr txBox="1">
            <a:spLocks noChangeArrowheads="1"/>
          </p:cNvSpPr>
          <p:nvPr/>
        </p:nvSpPr>
        <p:spPr bwMode="auto">
          <a:xfrm>
            <a:off x="5735960" y="4584154"/>
            <a:ext cx="2303462" cy="1581150"/>
          </a:xfrm>
          <a:prstGeom prst="rect">
            <a:avLst/>
          </a:prstGeom>
          <a:solidFill>
            <a:srgbClr val="FFFF99"/>
          </a:solidFill>
          <a:ln w="28575" algn="ctr">
            <a:solidFill>
              <a:srgbClr val="FF3399"/>
            </a:solidFill>
            <a:miter lim="800000"/>
            <a:headEnd/>
            <a:tailEnd type="none" w="med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/>
              <a:t>8(</a:t>
            </a:r>
            <a:r>
              <a:rPr lang="en-US" altLang="zh-CN" sz="2400" i="1" dirty="0"/>
              <a:t>n</a:t>
            </a:r>
            <a:r>
              <a:rPr lang="en-US" altLang="zh-CN" sz="2400" dirty="0"/>
              <a:t>-1)+(8-(</a:t>
            </a:r>
            <a:r>
              <a:rPr lang="en-US" altLang="zh-CN" sz="2400" i="1" dirty="0"/>
              <a:t>n</a:t>
            </a:r>
            <a:r>
              <a:rPr lang="en-US" altLang="zh-CN" sz="2400" dirty="0"/>
              <a:t>-1))</a:t>
            </a:r>
            <a:br>
              <a:rPr lang="en-US" altLang="zh-CN" sz="2400" dirty="0"/>
            </a:br>
            <a:r>
              <a:rPr lang="en-US" altLang="zh-CN" sz="2400" dirty="0"/>
              <a:t>=8</a:t>
            </a:r>
            <a:r>
              <a:rPr lang="en-US" altLang="zh-CN" sz="2400" i="1" dirty="0"/>
              <a:t>n</a:t>
            </a:r>
            <a:r>
              <a:rPr lang="en-US" altLang="zh-CN" sz="2400" dirty="0"/>
              <a:t>-8+8-</a:t>
            </a:r>
            <a:r>
              <a:rPr lang="en-US" altLang="zh-CN" sz="2400" i="1" dirty="0"/>
              <a:t>n</a:t>
            </a:r>
            <a:r>
              <a:rPr lang="en-US" altLang="zh-CN" sz="2400" dirty="0"/>
              <a:t>+1</a:t>
            </a:r>
            <a:br>
              <a:rPr lang="en-US" altLang="zh-CN" sz="2400" dirty="0"/>
            </a:br>
            <a:r>
              <a:rPr lang="en-US" altLang="zh-CN" sz="2400" dirty="0"/>
              <a:t>=7</a:t>
            </a:r>
            <a:r>
              <a:rPr lang="en-US" altLang="zh-CN" sz="2400" i="1" dirty="0"/>
              <a:t>n</a:t>
            </a:r>
            <a:r>
              <a:rPr lang="en-US" altLang="zh-CN" sz="2400" dirty="0"/>
              <a:t>+1</a:t>
            </a:r>
            <a:br>
              <a:rPr lang="en-US" altLang="zh-CN" sz="2400" dirty="0"/>
            </a:br>
            <a:r>
              <a:rPr lang="en-US" altLang="zh-CN" sz="2400" dirty="0"/>
              <a:t>	(</a:t>
            </a:r>
            <a:r>
              <a:rPr lang="en-US" altLang="zh-CN" sz="2400" i="1" dirty="0"/>
              <a:t>n</a:t>
            </a:r>
            <a:r>
              <a:rPr lang="en-US" altLang="zh-CN" sz="2400" dirty="0">
                <a:latin typeface="+mn-ea"/>
                <a:ea typeface="+mn-ea"/>
              </a:rPr>
              <a:t>≤</a:t>
            </a:r>
            <a:r>
              <a:rPr lang="en-US" altLang="zh-CN" sz="2400" dirty="0"/>
              <a:t>9)</a:t>
            </a:r>
          </a:p>
        </p:txBody>
      </p:sp>
      <p:sp>
        <p:nvSpPr>
          <p:cNvPr id="1004554" name="Freeform 10"/>
          <p:cNvSpPr>
            <a:spLocks/>
          </p:cNvSpPr>
          <p:nvPr/>
        </p:nvSpPr>
        <p:spPr bwMode="auto">
          <a:xfrm rot="1596048">
            <a:off x="5575961" y="4009971"/>
            <a:ext cx="1368000" cy="252000"/>
          </a:xfrm>
          <a:custGeom>
            <a:avLst/>
            <a:gdLst/>
            <a:ahLst/>
            <a:cxnLst>
              <a:cxn ang="0">
                <a:pos x="0" y="7"/>
              </a:cxn>
              <a:cxn ang="0">
                <a:pos x="227" y="53"/>
              </a:cxn>
              <a:cxn ang="0">
                <a:pos x="998" y="98"/>
              </a:cxn>
              <a:cxn ang="0">
                <a:pos x="1316" y="642"/>
              </a:cxn>
            </a:cxnLst>
            <a:rect l="0" t="0" r="r" b="b"/>
            <a:pathLst>
              <a:path w="1316" h="642">
                <a:moveTo>
                  <a:pt x="0" y="7"/>
                </a:moveTo>
                <a:cubicBezTo>
                  <a:pt x="30" y="22"/>
                  <a:pt x="61" y="38"/>
                  <a:pt x="227" y="53"/>
                </a:cubicBezTo>
                <a:cubicBezTo>
                  <a:pt x="393" y="68"/>
                  <a:pt x="817" y="0"/>
                  <a:pt x="998" y="98"/>
                </a:cubicBezTo>
                <a:cubicBezTo>
                  <a:pt x="1179" y="196"/>
                  <a:pt x="1256" y="551"/>
                  <a:pt x="1316" y="642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6.9</a:t>
            </a:r>
            <a:r>
              <a:rPr lang="zh-CN" altLang="en-US" dirty="0" smtClean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8259</a:t>
            </a:r>
            <a:r>
              <a:rPr lang="zh-CN" altLang="en-US" dirty="0"/>
              <a:t>级联方式</a:t>
            </a:r>
          </a:p>
        </p:txBody>
      </p:sp>
    </p:spTree>
    <p:extLst>
      <p:ext uri="{BB962C8B-B14F-4D97-AF65-F5344CB8AC3E}">
        <p14:creationId xmlns:p14="http://schemas.microsoft.com/office/powerpoint/2010/main" val="2779712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5A1CDA-5AF1-4473-89E2-6846F13990D4}" type="slidenum">
              <a:rPr lang="zh-CN" altLang="en-US"/>
              <a:pPr/>
              <a:t>7</a:t>
            </a:fld>
            <a:endParaRPr lang="en-US" altLang="zh-CN"/>
          </a:p>
        </p:txBody>
      </p:sp>
      <p:graphicFrame>
        <p:nvGraphicFramePr>
          <p:cNvPr id="10004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182661"/>
              </p:ext>
            </p:extLst>
          </p:nvPr>
        </p:nvGraphicFramePr>
        <p:xfrm>
          <a:off x="664361" y="1340768"/>
          <a:ext cx="9896135" cy="3818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1" name="Visio" r:id="rId4" imgW="7491337" imgH="2891547" progId="">
                  <p:embed/>
                </p:oleObj>
              </mc:Choice>
              <mc:Fallback>
                <p:oleObj name="Visio" r:id="rId4" imgW="7491337" imgH="2891547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1" y="1340768"/>
                        <a:ext cx="9896135" cy="38186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0455" name="Text Box 7"/>
          <p:cNvSpPr txBox="1">
            <a:spLocks noChangeArrowheads="1"/>
          </p:cNvSpPr>
          <p:nvPr/>
        </p:nvSpPr>
        <p:spPr bwMode="auto">
          <a:xfrm>
            <a:off x="7349411" y="5300780"/>
            <a:ext cx="942548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CC0000"/>
                </a:solidFill>
              </a:rPr>
              <a:t>主片</a:t>
            </a:r>
          </a:p>
        </p:txBody>
      </p:sp>
      <p:sp>
        <p:nvSpPr>
          <p:cNvPr id="1000456" name="Text Box 8"/>
          <p:cNvSpPr txBox="1">
            <a:spLocks noChangeArrowheads="1"/>
          </p:cNvSpPr>
          <p:nvPr/>
        </p:nvSpPr>
        <p:spPr bwMode="auto">
          <a:xfrm>
            <a:off x="3172696" y="5300780"/>
            <a:ext cx="942549" cy="461665"/>
          </a:xfrm>
          <a:prstGeom prst="rect">
            <a:avLst/>
          </a:prstGeom>
          <a:noFill/>
          <a:ln w="28575" algn="ctr">
            <a:noFill/>
            <a:miter lim="800000"/>
            <a:headEnd/>
            <a:tailEnd type="none" w="med" len="lg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CC0000"/>
                </a:solidFill>
              </a:rPr>
              <a:t>从片</a:t>
            </a:r>
          </a:p>
        </p:txBody>
      </p:sp>
      <p:sp>
        <p:nvSpPr>
          <p:cNvPr id="1000460" name="Line 12"/>
          <p:cNvSpPr>
            <a:spLocks noChangeShapeType="1"/>
          </p:cNvSpPr>
          <p:nvPr/>
        </p:nvSpPr>
        <p:spPr bwMode="auto">
          <a:xfrm flipV="1">
            <a:off x="7855091" y="4808983"/>
            <a:ext cx="436868" cy="63614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000461" name="Line 13"/>
          <p:cNvSpPr>
            <a:spLocks noChangeShapeType="1"/>
          </p:cNvSpPr>
          <p:nvPr/>
        </p:nvSpPr>
        <p:spPr bwMode="auto">
          <a:xfrm flipV="1">
            <a:off x="4035136" y="4722699"/>
            <a:ext cx="1088171" cy="793864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1000462" name="Line 14"/>
          <p:cNvSpPr>
            <a:spLocks noChangeShapeType="1"/>
          </p:cNvSpPr>
          <p:nvPr/>
        </p:nvSpPr>
        <p:spPr bwMode="auto">
          <a:xfrm flipH="1" flipV="1">
            <a:off x="2017277" y="4722699"/>
            <a:ext cx="1305805" cy="793864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ffectLst/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6.9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8259</a:t>
            </a:r>
            <a:r>
              <a:rPr lang="zh-CN" altLang="en-US" dirty="0"/>
              <a:t>级联</a:t>
            </a:r>
            <a:r>
              <a:rPr lang="zh-CN" altLang="en-US" dirty="0" smtClean="0"/>
              <a:t>方式</a:t>
            </a:r>
            <a:r>
              <a:rPr lang="en-US" altLang="zh-CN" dirty="0" smtClean="0">
                <a:solidFill>
                  <a:srgbClr val="008000"/>
                </a:solidFill>
              </a:rPr>
              <a:t>—</a:t>
            </a:r>
            <a:r>
              <a:rPr lang="zh-CN" altLang="en-US" dirty="0" smtClean="0">
                <a:solidFill>
                  <a:srgbClr val="C00000"/>
                </a:solidFill>
              </a:rPr>
              <a:t>连接方式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854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" dur="500"/>
                                        <p:tgtEl>
                                          <p:spTgt spid="1000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00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00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0455" grpId="0"/>
      <p:bldP spid="1000456" grpId="0"/>
      <p:bldP spid="1000460" grpId="0" animBg="1"/>
      <p:bldP spid="1000461" grpId="0" animBg="1"/>
      <p:bldP spid="100046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BF29BC-5590-4EBB-ACF1-EEC75FC6101C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15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682400" cy="5113337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第一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周期</a:t>
            </a:r>
            <a:endParaRPr lang="en-US" altLang="zh-CN" dirty="0" smtClean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控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送出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CAS0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CAS2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接收级</a:t>
            </a:r>
            <a:r>
              <a:rPr lang="zh-CN" altLang="en-US" sz="24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联地址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，若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与识别地址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(ICW3)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一致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，则接收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信号。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若接收到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，则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j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周期</a:t>
            </a:r>
            <a:endParaRPr lang="en-US" altLang="zh-CN" dirty="0" smtClean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主控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若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中断源直接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连接在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主控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端（由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ICW3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确定），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则</a:t>
            </a:r>
            <a:r>
              <a:rPr lang="zh-CN" altLang="en-US" sz="2400" dirty="0">
                <a:solidFill>
                  <a:srgbClr val="66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主控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提供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中断向量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码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(ICW2)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数据总线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：接收到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400" dirty="0">
                <a:solidFill>
                  <a:srgbClr val="66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提供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US" sz="24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向量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码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(ICW2)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数据总线。</a:t>
            </a:r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6.9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8259</a:t>
            </a:r>
            <a:r>
              <a:rPr lang="zh-CN" altLang="en-US" dirty="0"/>
              <a:t>级联</a:t>
            </a:r>
            <a:r>
              <a:rPr lang="zh-CN" altLang="en-US" dirty="0" smtClean="0"/>
              <a:t>方式</a:t>
            </a:r>
            <a:r>
              <a:rPr lang="en-US" altLang="zh-CN" dirty="0" smtClean="0">
                <a:solidFill>
                  <a:srgbClr val="008000"/>
                </a:solidFill>
              </a:rPr>
              <a:t>—</a:t>
            </a:r>
            <a:r>
              <a:rPr lang="zh-CN" altLang="en-US" dirty="0" smtClean="0">
                <a:solidFill>
                  <a:srgbClr val="CC0000"/>
                </a:solidFill>
                <a:latin typeface="Arial" charset="0"/>
              </a:rPr>
              <a:t>中断响应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760000" y="5616000"/>
            <a:ext cx="3315165" cy="369332"/>
            <a:chOff x="4653043" y="5317161"/>
            <a:chExt cx="3315165" cy="369332"/>
          </a:xfrm>
        </p:grpSpPr>
        <p:grpSp>
          <p:nvGrpSpPr>
            <p:cNvPr id="17" name="组合 16"/>
            <p:cNvGrpSpPr/>
            <p:nvPr/>
          </p:nvGrpSpPr>
          <p:grpSpPr>
            <a:xfrm>
              <a:off x="5519813" y="5373216"/>
              <a:ext cx="2448395" cy="288032"/>
              <a:chOff x="5519813" y="5373216"/>
              <a:chExt cx="2448395" cy="288032"/>
            </a:xfrm>
          </p:grpSpPr>
          <p:cxnSp>
            <p:nvCxnSpPr>
              <p:cNvPr id="19" name="直接连接符 18"/>
              <p:cNvCxnSpPr/>
              <p:nvPr/>
            </p:nvCxnSpPr>
            <p:spPr bwMode="auto">
              <a:xfrm>
                <a:off x="5519813" y="5373216"/>
                <a:ext cx="43217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5951984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5951984" y="5661248"/>
                <a:ext cx="540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6480000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6480000" y="5373216"/>
                <a:ext cx="504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6984081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6984081" y="5661248"/>
                <a:ext cx="540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 flipV="1">
                <a:off x="7524000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7536037" y="5373216"/>
                <a:ext cx="43217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矩形 17"/>
            <p:cNvSpPr/>
            <p:nvPr/>
          </p:nvSpPr>
          <p:spPr>
            <a:xfrm>
              <a:off x="4653043" y="5317161"/>
              <a:ext cx="842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zh-CN" sz="1800" dirty="0" smtClean="0">
                  <a:solidFill>
                    <a:srgbClr val="D60093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I</a:t>
              </a:r>
              <a:r>
                <a:rPr lang="en-US" altLang="zh-CN" sz="1800" dirty="0" smtClean="0">
                  <a:solidFill>
                    <a:srgbClr val="D60093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NTA</a:t>
              </a:r>
              <a:endParaRPr lang="zh-CN" altLang="en-US" sz="18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83432" y="5085184"/>
            <a:ext cx="4824536" cy="1403843"/>
            <a:chOff x="983432" y="5049493"/>
            <a:chExt cx="4824536" cy="1403843"/>
          </a:xfrm>
        </p:grpSpPr>
        <p:grpSp>
          <p:nvGrpSpPr>
            <p:cNvPr id="29" name="组合 28"/>
            <p:cNvGrpSpPr/>
            <p:nvPr/>
          </p:nvGrpSpPr>
          <p:grpSpPr>
            <a:xfrm>
              <a:off x="983432" y="5049493"/>
              <a:ext cx="4824536" cy="1403843"/>
              <a:chOff x="623392" y="4941168"/>
              <a:chExt cx="4824536" cy="1403843"/>
            </a:xfrm>
          </p:grpSpPr>
          <p:sp>
            <p:nvSpPr>
              <p:cNvPr id="36" name="文本框 35"/>
              <p:cNvSpPr txBox="1"/>
              <p:nvPr/>
            </p:nvSpPr>
            <p:spPr bwMode="auto">
              <a:xfrm>
                <a:off x="1703512" y="5157192"/>
                <a:ext cx="1008112" cy="1187819"/>
              </a:xfrm>
              <a:prstGeom prst="rect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主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8259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INTA</a:t>
                </a:r>
                <a:endPara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spcBef>
                    <a:spcPts val="0"/>
                  </a:spcBef>
                </a:pPr>
                <a:r>
                  <a:rPr lang="zh-CN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altLang="zh-CN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altLang="zh-CN" sz="16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altLang="zh-CN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 bwMode="auto">
              <a:xfrm flipH="1">
                <a:off x="1343472" y="6093296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38" name="文本框 37"/>
              <p:cNvSpPr txBox="1"/>
              <p:nvPr/>
            </p:nvSpPr>
            <p:spPr bwMode="auto">
              <a:xfrm>
                <a:off x="3071664" y="4941168"/>
                <a:ext cx="1008112" cy="1187819"/>
              </a:xfrm>
              <a:prstGeom prst="rect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从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8259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INTA</a:t>
                </a:r>
                <a:endPara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spcBef>
                    <a:spcPts val="0"/>
                  </a:spcBef>
                </a:pPr>
                <a:r>
                  <a:rPr lang="zh-CN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altLang="zh-CN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altLang="zh-CN" sz="16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altLang="zh-CN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9" name="直接箭头连接符 38"/>
              <p:cNvCxnSpPr/>
              <p:nvPr/>
            </p:nvCxnSpPr>
            <p:spPr bwMode="auto">
              <a:xfrm flipH="1">
                <a:off x="2711624" y="5877272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0" name="直接箭头连接符 39"/>
              <p:cNvCxnSpPr/>
              <p:nvPr/>
            </p:nvCxnSpPr>
            <p:spPr bwMode="auto">
              <a:xfrm flipH="1">
                <a:off x="4079776" y="5661248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1" name="文本框 40"/>
              <p:cNvSpPr txBox="1"/>
              <p:nvPr/>
            </p:nvSpPr>
            <p:spPr bwMode="auto">
              <a:xfrm>
                <a:off x="4439816" y="5472000"/>
                <a:ext cx="1008112" cy="396000"/>
              </a:xfrm>
              <a:prstGeom prst="rect">
                <a:avLst/>
              </a:prstGeom>
              <a:noFill/>
              <a:ln w="28575" algn="ctr">
                <a:solidFill>
                  <a:srgbClr val="FF66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zh-CN" altLang="en-US" sz="2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中断源</a:t>
                </a:r>
                <a:endParaRPr lang="zh-CN" altLang="en-US" sz="1600" dirty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文本框 41"/>
              <p:cNvSpPr txBox="1"/>
              <p:nvPr/>
            </p:nvSpPr>
            <p:spPr bwMode="auto">
              <a:xfrm>
                <a:off x="623392" y="5904000"/>
                <a:ext cx="792088" cy="36933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US" altLang="zh-CN" sz="1800" dirty="0" smtClean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INTR</a:t>
                </a:r>
                <a:endPara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 bwMode="auto">
            <a:xfrm>
              <a:off x="983432" y="5589240"/>
              <a:ext cx="7920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INTA</a:t>
              </a:r>
              <a:endPara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flipH="1">
              <a:off x="1703512" y="576000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2" name="直接箭头连接符 31"/>
            <p:cNvCxnSpPr/>
            <p:nvPr/>
          </p:nvCxnSpPr>
          <p:spPr bwMode="auto">
            <a:xfrm flipH="1">
              <a:off x="3251704" y="5517232"/>
              <a:ext cx="180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直接连接符 32"/>
            <p:cNvCxnSpPr/>
            <p:nvPr/>
          </p:nvCxnSpPr>
          <p:spPr bwMode="auto">
            <a:xfrm>
              <a:off x="3251684" y="5049493"/>
              <a:ext cx="0" cy="46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3"/>
            <p:cNvCxnSpPr/>
            <p:nvPr/>
          </p:nvCxnSpPr>
          <p:spPr bwMode="auto">
            <a:xfrm flipH="1">
              <a:off x="1847528" y="5049493"/>
              <a:ext cx="1404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1847528" y="5049493"/>
              <a:ext cx="0" cy="7105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159485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BF29BC-5590-4EBB-ACF1-EEC75FC6101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0158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00000" y="900000"/>
            <a:ext cx="10682400" cy="5113337"/>
          </a:xfrm>
          <a:noFill/>
          <a:ln/>
        </p:spPr>
        <p:txBody>
          <a:bodyPr/>
          <a:lstStyle/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第一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周期</a:t>
            </a:r>
            <a:endParaRPr lang="en-US" altLang="zh-CN" dirty="0" smtClean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 smtClean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</a:t>
            </a: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控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i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送出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CAS0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～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CAS2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接收级</a:t>
            </a:r>
            <a:r>
              <a:rPr lang="zh-CN" altLang="en-US" sz="24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联地址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，若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与识别地址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(ICW3)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一致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，则接收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信号。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若接收到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，则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j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和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ISR</a:t>
            </a:r>
            <a:r>
              <a:rPr lang="en-US" altLang="zh-CN" sz="2400" i="1" baseline="-25000" dirty="0" smtClean="0">
                <a:ea typeface="楷体" panose="02010609060101010101" pitchFamily="49" charset="-122"/>
                <a:cs typeface="Arial" panose="020B0604020202020204" pitchFamily="34" charset="0"/>
              </a:rPr>
              <a:t>j 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dirty="0" smtClean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第二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个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dirty="0" smtClean="0">
                <a:solidFill>
                  <a:srgbClr val="C0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周期</a:t>
            </a:r>
            <a:endParaRPr lang="en-US" altLang="zh-CN" dirty="0" smtClean="0">
              <a:solidFill>
                <a:srgbClr val="C00000"/>
              </a:solidFill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主控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若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中断源直接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连接在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主控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IR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端（由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ICW3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确定），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则</a:t>
            </a:r>
            <a:r>
              <a:rPr lang="zh-CN" altLang="en-US" sz="2400" dirty="0">
                <a:solidFill>
                  <a:srgbClr val="66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主控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提供</a:t>
            </a:r>
            <a:r>
              <a:rPr lang="zh-CN" alt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中断向量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码</a:t>
            </a:r>
            <a:r>
              <a:rPr lang="en-US" altLang="zh-CN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(ICW2)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数据总线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lvl="1">
              <a:spcBef>
                <a:spcPts val="1200"/>
              </a:spcBef>
              <a:buSzPct val="100000"/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sz="2400" dirty="0">
                <a:solidFill>
                  <a:srgbClr val="008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：接收到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INTA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的</a:t>
            </a:r>
            <a:r>
              <a:rPr lang="zh-CN" altLang="en-US" sz="2400" dirty="0">
                <a:solidFill>
                  <a:srgbClr val="6600CC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从属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8259</a:t>
            </a:r>
            <a:r>
              <a:rPr lang="zh-CN" altLang="en-US" sz="2400" dirty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提供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中断</a:t>
            </a:r>
            <a:r>
              <a:rPr lang="zh-CN" altLang="en-US" sz="2400" dirty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向量</a:t>
            </a:r>
            <a:r>
              <a:rPr lang="zh-CN" altLang="en-US" sz="2400" dirty="0" smtClean="0">
                <a:solidFill>
                  <a:srgbClr val="CC0000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码</a:t>
            </a:r>
            <a:r>
              <a:rPr lang="en-US" altLang="zh-CN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(ICW2)</a:t>
            </a:r>
            <a:r>
              <a:rPr lang="en-US" altLang="zh-CN" sz="24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→</a:t>
            </a:r>
            <a:r>
              <a:rPr lang="zh-CN" altLang="en-US" sz="2400" dirty="0" smtClean="0"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rPr>
              <a:t>数据总线。</a:t>
            </a:r>
            <a:endParaRPr lang="zh-CN" altLang="en-US" sz="2400" dirty="0">
              <a:latin typeface="Arial" panose="020B0604020202020204" pitchFamily="34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6.9</a:t>
            </a:r>
            <a:r>
              <a:rPr lang="zh-CN" altLang="en-US" dirty="0">
                <a:solidFill>
                  <a:srgbClr val="C00000"/>
                </a:solidFill>
              </a:rPr>
              <a:t>  </a:t>
            </a:r>
            <a:r>
              <a:rPr lang="en-US" altLang="zh-CN" dirty="0"/>
              <a:t>8259</a:t>
            </a:r>
            <a:r>
              <a:rPr lang="zh-CN" altLang="en-US" dirty="0"/>
              <a:t>级联</a:t>
            </a:r>
            <a:r>
              <a:rPr lang="zh-CN" altLang="en-US" dirty="0" smtClean="0"/>
              <a:t>方式</a:t>
            </a:r>
            <a:r>
              <a:rPr lang="en-US" altLang="zh-CN" dirty="0" smtClean="0">
                <a:solidFill>
                  <a:srgbClr val="008000"/>
                </a:solidFill>
              </a:rPr>
              <a:t>—</a:t>
            </a:r>
            <a:r>
              <a:rPr lang="zh-CN" altLang="en-US" dirty="0" smtClean="0">
                <a:solidFill>
                  <a:srgbClr val="CC0000"/>
                </a:solidFill>
                <a:latin typeface="Arial" charset="0"/>
              </a:rPr>
              <a:t>中断响应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760000" y="5616000"/>
            <a:ext cx="3315165" cy="369332"/>
            <a:chOff x="4653043" y="5317161"/>
            <a:chExt cx="3315165" cy="369332"/>
          </a:xfrm>
        </p:grpSpPr>
        <p:grpSp>
          <p:nvGrpSpPr>
            <p:cNvPr id="17" name="组合 16"/>
            <p:cNvGrpSpPr/>
            <p:nvPr/>
          </p:nvGrpSpPr>
          <p:grpSpPr>
            <a:xfrm>
              <a:off x="5519813" y="5373216"/>
              <a:ext cx="2448395" cy="288032"/>
              <a:chOff x="5519813" y="5373216"/>
              <a:chExt cx="2448395" cy="288032"/>
            </a:xfrm>
          </p:grpSpPr>
          <p:cxnSp>
            <p:nvCxnSpPr>
              <p:cNvPr id="19" name="直接连接符 18"/>
              <p:cNvCxnSpPr/>
              <p:nvPr/>
            </p:nvCxnSpPr>
            <p:spPr bwMode="auto">
              <a:xfrm>
                <a:off x="5519813" y="5373216"/>
                <a:ext cx="43217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5951984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5951984" y="5661248"/>
                <a:ext cx="540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 flipV="1">
                <a:off x="6480000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6480000" y="5373216"/>
                <a:ext cx="504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6984081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6984081" y="5661248"/>
                <a:ext cx="540000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 flipV="1">
                <a:off x="7524000" y="5373216"/>
                <a:ext cx="0" cy="28800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7536037" y="5373216"/>
                <a:ext cx="432171" cy="0"/>
              </a:xfrm>
              <a:prstGeom prst="line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矩形 17"/>
            <p:cNvSpPr/>
            <p:nvPr/>
          </p:nvSpPr>
          <p:spPr>
            <a:xfrm>
              <a:off x="4653043" y="5317161"/>
              <a:ext cx="84289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altLang="zh-CN" sz="1800" dirty="0" smtClean="0">
                  <a:solidFill>
                    <a:srgbClr val="D60093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I</a:t>
              </a:r>
              <a:r>
                <a:rPr lang="en-US" altLang="zh-CN" sz="1800" dirty="0" smtClean="0">
                  <a:solidFill>
                    <a:srgbClr val="D60093"/>
                  </a:solidFill>
                  <a:latin typeface="Arial" panose="020B0604020202020204" pitchFamily="34" charset="0"/>
                  <a:ea typeface="楷体" panose="02010609060101010101" pitchFamily="49" charset="-122"/>
                  <a:cs typeface="Arial" panose="020B0604020202020204" pitchFamily="34" charset="0"/>
                </a:rPr>
                <a:t>NTA</a:t>
              </a:r>
              <a:endParaRPr lang="zh-CN" altLang="en-US" sz="1800" dirty="0">
                <a:solidFill>
                  <a:srgbClr val="0000FF"/>
                </a:solidFill>
                <a:latin typeface="Arial" panose="020B0604020202020204" pitchFamily="34" charset="0"/>
                <a:ea typeface="楷体" panose="02010609060101010101" pitchFamily="49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28" name="直接箭头连接符 27"/>
          <p:cNvCxnSpPr>
            <a:endCxn id="29" idx="2"/>
          </p:cNvCxnSpPr>
          <p:nvPr/>
        </p:nvCxnSpPr>
        <p:spPr bwMode="auto">
          <a:xfrm flipH="1" flipV="1">
            <a:off x="6227800" y="2852936"/>
            <a:ext cx="1092336" cy="31071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流程图: 终止 28"/>
          <p:cNvSpPr/>
          <p:nvPr/>
        </p:nvSpPr>
        <p:spPr bwMode="auto">
          <a:xfrm>
            <a:off x="695400" y="1412776"/>
            <a:ext cx="11064800" cy="1440160"/>
          </a:xfrm>
          <a:prstGeom prst="flowChartTerminator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983432" y="5085184"/>
            <a:ext cx="4824536" cy="1403843"/>
            <a:chOff x="983432" y="5049493"/>
            <a:chExt cx="4824536" cy="1403843"/>
          </a:xfrm>
        </p:grpSpPr>
        <p:grpSp>
          <p:nvGrpSpPr>
            <p:cNvPr id="8" name="组合 7"/>
            <p:cNvGrpSpPr/>
            <p:nvPr/>
          </p:nvGrpSpPr>
          <p:grpSpPr>
            <a:xfrm>
              <a:off x="983432" y="5049493"/>
              <a:ext cx="4824536" cy="1403843"/>
              <a:chOff x="623392" y="4941168"/>
              <a:chExt cx="4824536" cy="1403843"/>
            </a:xfrm>
          </p:grpSpPr>
          <p:sp>
            <p:nvSpPr>
              <p:cNvPr id="3" name="文本框 2"/>
              <p:cNvSpPr txBox="1"/>
              <p:nvPr/>
            </p:nvSpPr>
            <p:spPr bwMode="auto">
              <a:xfrm>
                <a:off x="1703512" y="5157192"/>
                <a:ext cx="1008112" cy="1187819"/>
              </a:xfrm>
              <a:prstGeom prst="rect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zh-CN" alt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主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8259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INTA</a:t>
                </a:r>
                <a:endPara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spcBef>
                    <a:spcPts val="0"/>
                  </a:spcBef>
                </a:pPr>
                <a:r>
                  <a:rPr lang="zh-CN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altLang="zh-CN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altLang="zh-CN" sz="16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en-US" altLang="zh-CN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接箭头连接符 4"/>
              <p:cNvCxnSpPr/>
              <p:nvPr/>
            </p:nvCxnSpPr>
            <p:spPr bwMode="auto">
              <a:xfrm flipH="1">
                <a:off x="1343472" y="6093296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" name="文本框 9"/>
              <p:cNvSpPr txBox="1"/>
              <p:nvPr/>
            </p:nvSpPr>
            <p:spPr bwMode="auto">
              <a:xfrm>
                <a:off x="3071664" y="4941168"/>
                <a:ext cx="1008112" cy="1187819"/>
              </a:xfrm>
              <a:prstGeom prst="rect">
                <a:avLst/>
              </a:prstGeom>
              <a:noFill/>
              <a:ln w="28575" algn="ctr">
                <a:solidFill>
                  <a:srgbClr val="0000FF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从</a:t>
                </a:r>
                <a:r>
                  <a:rPr lang="en-US" altLang="zh-CN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8259</a:t>
                </a: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INTA</a:t>
                </a:r>
                <a:endParaRPr lang="en-US" altLang="zh-CN" sz="16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r">
                  <a:spcBef>
                    <a:spcPts val="0"/>
                  </a:spcBef>
                </a:pPr>
                <a:r>
                  <a:rPr lang="zh-CN" altLang="en-US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</a:t>
                </a:r>
                <a:r>
                  <a:rPr lang="en-US" altLang="zh-CN" sz="16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IR</a:t>
                </a:r>
                <a:r>
                  <a:rPr lang="en-US" altLang="zh-CN" sz="1600" i="1" baseline="-25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endParaRPr lang="en-US" altLang="zh-CN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l">
                  <a:spcBef>
                    <a:spcPts val="0"/>
                  </a:spcBef>
                </a:pPr>
                <a:r>
                  <a:rPr lang="en-US" altLang="zh-CN" sz="16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INT</a:t>
                </a:r>
                <a:endPara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接箭头连接符 10"/>
              <p:cNvCxnSpPr/>
              <p:nvPr/>
            </p:nvCxnSpPr>
            <p:spPr bwMode="auto">
              <a:xfrm flipH="1">
                <a:off x="2711624" y="5877272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直接箭头连接符 11"/>
              <p:cNvCxnSpPr/>
              <p:nvPr/>
            </p:nvCxnSpPr>
            <p:spPr bwMode="auto">
              <a:xfrm flipH="1">
                <a:off x="4079776" y="5661248"/>
                <a:ext cx="360040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990099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3" name="文本框 12"/>
              <p:cNvSpPr txBox="1"/>
              <p:nvPr/>
            </p:nvSpPr>
            <p:spPr bwMode="auto">
              <a:xfrm>
                <a:off x="4439816" y="5472000"/>
                <a:ext cx="1008112" cy="396000"/>
              </a:xfrm>
              <a:prstGeom prst="rect">
                <a:avLst/>
              </a:prstGeom>
              <a:noFill/>
              <a:ln w="28575" algn="ctr">
                <a:solidFill>
                  <a:srgbClr val="FF6600"/>
                </a:solidFill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no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zh-CN" altLang="en-US" sz="2000" dirty="0" smtClean="0">
                    <a:solidFill>
                      <a:srgbClr val="FF66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中断源</a:t>
                </a:r>
                <a:endParaRPr lang="zh-CN" altLang="en-US" sz="1600" dirty="0">
                  <a:solidFill>
                    <a:srgbClr val="FF66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 bwMode="auto">
              <a:xfrm>
                <a:off x="623392" y="5904000"/>
                <a:ext cx="792088" cy="369332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 type="none" w="med" len="lg"/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0"/>
                  </a:spcBef>
                </a:pPr>
                <a:r>
                  <a:rPr lang="en-US" altLang="zh-CN" sz="1800" dirty="0" smtClean="0">
                    <a:solidFill>
                      <a:srgbClr val="008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INTR</a:t>
                </a:r>
                <a:endParaRPr lang="zh-CN" altLang="en-US" sz="1800" dirty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 bwMode="auto">
            <a:xfrm>
              <a:off x="983432" y="5589240"/>
              <a:ext cx="792088" cy="36933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 type="none" w="med" len="lg"/>
            </a:ln>
            <a:effectLst/>
          </p:spPr>
          <p:txBody>
            <a:bodyPr wrap="square" rtlCol="0">
              <a:spAutoFit/>
            </a:bodyPr>
            <a:lstStyle/>
            <a:p>
              <a:pPr algn="l">
                <a:spcBef>
                  <a:spcPts val="0"/>
                </a:spcBef>
              </a:pPr>
              <a:r>
                <a:rPr lang="en-US" altLang="zh-CN" sz="1800" dirty="0" smtClean="0">
                  <a:solidFill>
                    <a:srgbClr val="008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INTA</a:t>
              </a:r>
              <a:endParaRPr lang="zh-CN" altLang="en-US" sz="180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flipH="1">
              <a:off x="1703512" y="5760000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3" name="直接箭头连接符 32"/>
            <p:cNvCxnSpPr/>
            <p:nvPr/>
          </p:nvCxnSpPr>
          <p:spPr bwMode="auto">
            <a:xfrm flipH="1">
              <a:off x="3251704" y="5517232"/>
              <a:ext cx="1800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9" name="直接连接符 8"/>
            <p:cNvCxnSpPr/>
            <p:nvPr/>
          </p:nvCxnSpPr>
          <p:spPr bwMode="auto">
            <a:xfrm>
              <a:off x="3251684" y="5049493"/>
              <a:ext cx="0" cy="468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 bwMode="auto">
            <a:xfrm flipH="1">
              <a:off x="1847528" y="5049493"/>
              <a:ext cx="1404000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1847528" y="5049493"/>
              <a:ext cx="0" cy="71050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06306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theme/theme1.xml><?xml version="1.0" encoding="utf-8"?>
<a:theme xmlns:a="http://schemas.openxmlformats.org/drawingml/2006/main" name="Pixel">
  <a:themeElements>
    <a:clrScheme name="自定义 3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0000FF"/>
      </a:hlink>
      <a:folHlink>
        <a:srgbClr val="9900CC"/>
      </a:folHlink>
    </a:clrScheme>
    <a:fontScheme name="Pixel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 w="28575" algn="ctr">
          <a:noFill/>
          <a:miter lim="800000"/>
          <a:headEnd/>
          <a:tailEnd type="none" w="med" len="lg"/>
        </a:ln>
        <a:effectLst/>
      </a:spPr>
      <a:bodyPr>
        <a:spAutoFit/>
      </a:bodyPr>
      <a:lstStyle>
        <a:defPPr algn="l">
          <a:spcBef>
            <a:spcPts val="0"/>
          </a:spcBef>
          <a:defRPr sz="1800" dirty="0"/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35143</TotalTime>
  <Words>1410</Words>
  <Application>Microsoft Office PowerPoint</Application>
  <PresentationFormat>宽屏</PresentationFormat>
  <Paragraphs>153</Paragraphs>
  <Slides>13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楷体</vt:lpstr>
      <vt:lpstr>楷体_GB2312</vt:lpstr>
      <vt:lpstr>宋体</vt:lpstr>
      <vt:lpstr>Arial</vt:lpstr>
      <vt:lpstr>Arial Black</vt:lpstr>
      <vt:lpstr>Times New Roman</vt:lpstr>
      <vt:lpstr>Wingdings</vt:lpstr>
      <vt:lpstr>Pixel</vt:lpstr>
      <vt:lpstr>Visio</vt:lpstr>
      <vt:lpstr>微机原理与系统设计 第6章  输入/输出技术</vt:lpstr>
      <vt:lpstr>6.9  8259级联方式</vt:lpstr>
      <vt:lpstr>6.9  8259级联方式</vt:lpstr>
      <vt:lpstr>6.9  8259级联方式</vt:lpstr>
      <vt:lpstr>6.9  8259级联方式</vt:lpstr>
      <vt:lpstr>6.9  8259级联方式</vt:lpstr>
      <vt:lpstr>6.9  8259级联方式—连接方式</vt:lpstr>
      <vt:lpstr>6.9  8259级联方式—中断响应</vt:lpstr>
      <vt:lpstr>6.9  8259级联方式—中断响应</vt:lpstr>
      <vt:lpstr>6.9  8259级联方式—中断响应</vt:lpstr>
      <vt:lpstr>6.9  8259级联方式—中断响应</vt:lpstr>
      <vt:lpstr>PowerPoint 演示文稿</vt:lpstr>
      <vt:lpstr>PowerPoint 演示文稿</vt:lpstr>
    </vt:vector>
  </TitlesOfParts>
  <Company>西安电子科技大学 计算机学院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计算机组成与体系结构</dc:title>
  <dc:subject>第6章 输入输出技术</dc:subject>
  <dc:creator>qiu</dc:creator>
  <cp:lastModifiedBy>Think</cp:lastModifiedBy>
  <cp:revision>1589</cp:revision>
  <dcterms:created xsi:type="dcterms:W3CDTF">1601-01-01T00:00:00Z</dcterms:created>
  <dcterms:modified xsi:type="dcterms:W3CDTF">2019-11-08T11:36:29Z</dcterms:modified>
</cp:coreProperties>
</file>