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1298" r:id="rId2"/>
    <p:sldId id="1468" r:id="rId3"/>
    <p:sldId id="1372" r:id="rId4"/>
    <p:sldId id="1469" r:id="rId5"/>
    <p:sldId id="1373" r:id="rId6"/>
    <p:sldId id="1475" r:id="rId7"/>
    <p:sldId id="1470" r:id="rId8"/>
    <p:sldId id="1471" r:id="rId9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FFFF"/>
    <a:srgbClr val="D60093"/>
    <a:srgbClr val="006600"/>
    <a:srgbClr val="CCFFCC"/>
    <a:srgbClr val="FFCCFF"/>
    <a:srgbClr val="FFFFCC"/>
    <a:srgbClr val="FF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88941" autoAdjust="0"/>
  </p:normalViewPr>
  <p:slideViewPr>
    <p:cSldViewPr>
      <p:cViewPr varScale="1">
        <p:scale>
          <a:sx n="102" d="100"/>
          <a:sy n="102" d="100"/>
        </p:scale>
        <p:origin x="4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大家好！从这一讲开始介绍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的工作方式。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03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8000"/>
              </a:buClr>
              <a:buSzPct val="100000"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  <a:ea typeface="+mn-ea"/>
              </a:rPr>
              <a:t>8259</a:t>
            </a:r>
            <a:r>
              <a:rPr lang="zh-CN" altLang="en-US" sz="1200" dirty="0" smtClean="0">
                <a:latin typeface="+mn-ea"/>
                <a:ea typeface="+mn-ea"/>
              </a:rPr>
              <a:t>有多种工作方式可以选择，本讲介绍的是</a:t>
            </a:r>
            <a:r>
              <a:rPr lang="en-US" altLang="zh-CN" sz="1200" dirty="0" smtClean="0">
                <a:latin typeface="+mn-ea"/>
                <a:ea typeface="+mn-ea"/>
              </a:rPr>
              <a:t>8259</a:t>
            </a:r>
            <a:r>
              <a:rPr lang="zh-CN" altLang="en-US" sz="1200" dirty="0" smtClean="0">
                <a:latin typeface="+mn-ea"/>
                <a:ea typeface="+mn-ea"/>
              </a:rPr>
              <a:t>工作方式之一的（动画</a:t>
            </a:r>
            <a:r>
              <a:rPr lang="en-US" altLang="zh-CN" sz="1200" dirty="0" smtClean="0">
                <a:latin typeface="+mn-ea"/>
                <a:ea typeface="+mn-ea"/>
              </a:rPr>
              <a:t>1</a:t>
            </a:r>
            <a:r>
              <a:rPr lang="zh-CN" altLang="en-US" sz="1200" dirty="0" smtClean="0">
                <a:latin typeface="+mn-ea"/>
                <a:ea typeface="+mn-ea"/>
              </a:rPr>
              <a:t>）</a:t>
            </a:r>
            <a:r>
              <a:rPr lang="zh-CN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嵌套</a:t>
            </a:r>
            <a:r>
              <a:rPr lang="zh-CN" altLang="en-US" sz="1200" dirty="0" smtClean="0">
                <a:latin typeface="+mn-ea"/>
                <a:ea typeface="+mn-ea"/>
              </a:rPr>
              <a:t>方式。该方式有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一般嵌套</a:t>
            </a:r>
            <a:r>
              <a:rPr lang="zh-CN" altLang="en-US" sz="1200" dirty="0" smtClean="0">
                <a:latin typeface="+mn-ea"/>
                <a:ea typeface="+mn-ea"/>
              </a:rPr>
              <a:t>和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特殊全嵌套</a:t>
            </a:r>
            <a:r>
              <a:rPr lang="zh-CN" altLang="en-US" sz="1200" dirty="0" smtClean="0">
                <a:latin typeface="+mn-ea"/>
                <a:ea typeface="+mn-ea"/>
              </a:rPr>
              <a:t>两种选择。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（动画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）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一般嵌套方式用于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单片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或级联方式下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从属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。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特殊全嵌套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方式仅用于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级联方式下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主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控</a:t>
            </a:r>
            <a:r>
              <a:rPr lang="en-US" altLang="zh-CN" sz="1200" b="1" dirty="0" smtClean="0"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sz="1200" b="1" dirty="0" smtClean="0">
                <a:latin typeface="+mn-ea"/>
                <a:ea typeface="+mn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47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b="0" dirty="0" smtClean="0"/>
              <a:t>之前已介绍过，</a:t>
            </a:r>
            <a:r>
              <a:rPr lang="zh-CN" altLang="en-GB" b="0" dirty="0" smtClean="0"/>
              <a:t>在</a:t>
            </a:r>
            <a:r>
              <a:rPr lang="zh-CN" altLang="en-US" b="0" dirty="0" smtClean="0"/>
              <a:t>某</a:t>
            </a:r>
            <a:r>
              <a:rPr lang="zh-CN" altLang="en-GB" b="0" dirty="0" smtClean="0"/>
              <a:t>中断处理</a:t>
            </a:r>
            <a:r>
              <a:rPr lang="zh-CN" altLang="en-US" b="0" dirty="0" smtClean="0"/>
              <a:t>程序执行</a:t>
            </a:r>
            <a:r>
              <a:rPr lang="zh-CN" altLang="en-GB" b="0" dirty="0" smtClean="0"/>
              <a:t>过程中</a:t>
            </a:r>
            <a:r>
              <a:rPr lang="zh-CN" altLang="en-US" b="0" dirty="0" smtClean="0"/>
              <a:t>，若</a:t>
            </a:r>
            <a:r>
              <a:rPr lang="zh-CN" altLang="en-GB" b="0" dirty="0" smtClean="0"/>
              <a:t>被更高优先级的中断</a:t>
            </a:r>
            <a:r>
              <a:rPr lang="zh-CN" altLang="en-US" b="0" dirty="0" smtClean="0"/>
              <a:t>源请求打断，则进入</a:t>
            </a:r>
            <a:r>
              <a:rPr lang="zh-CN" altLang="en-GB" b="0" dirty="0" smtClean="0"/>
              <a:t>中断嵌套</a:t>
            </a:r>
            <a:r>
              <a:rPr lang="zh-CN" altLang="en-US" b="0" dirty="0" smtClean="0"/>
              <a:t>模式</a:t>
            </a:r>
            <a:r>
              <a:rPr lang="zh-CN" altLang="en-GB" b="0" dirty="0" smtClean="0"/>
              <a:t>。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中断嵌套方式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正是配合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模式的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工作时可以选择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两种嵌套方式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之一。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一般嵌套方式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规定，</a:t>
            </a:r>
            <a:r>
              <a:rPr lang="zh-CN" altLang="en-GB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只有</a:t>
            </a:r>
            <a:r>
              <a:rPr lang="zh-CN" altLang="en-GB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中断才能</a:t>
            </a:r>
            <a:r>
              <a:rPr lang="zh-CN" altLang="en-GB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打断当前的中断处理过程。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75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也就是说，</a:t>
            </a:r>
            <a:r>
              <a:rPr lang="zh-CN" altLang="en-GB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一般嵌套方式</a:t>
            </a:r>
            <a:r>
              <a:rPr lang="zh-CN" altLang="en-US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符合常规的优先级裁决原则，即高优先级中断可以打断低优先级中断服务，低优先级中断不能打断高优先级中断服务。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而</a:t>
            </a:r>
            <a:r>
              <a:rPr lang="zh-CN" altLang="en-GB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特殊全嵌套方式</a:t>
            </a:r>
            <a:r>
              <a:rPr lang="zh-CN" altLang="en-US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规定，</a:t>
            </a:r>
            <a:r>
              <a:rPr lang="zh-CN" altLang="en-GB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允许</a:t>
            </a:r>
            <a:r>
              <a:rPr lang="zh-CN" altLang="en-GB" sz="1200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同级</a:t>
            </a:r>
            <a:r>
              <a:rPr lang="zh-CN" altLang="en-GB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zh-CN" altLang="en-GB" sz="1200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打断当前的中断处理过程。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请大家注意，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特殊全嵌套仅用于</a:t>
            </a:r>
            <a:r>
              <a:rPr lang="en-GB" altLang="zh-CN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</a:t>
            </a:r>
            <a:r>
              <a:rPr lang="zh-CN" altLang="en-US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时的</a:t>
            </a:r>
            <a:r>
              <a:rPr lang="zh-CN" altLang="en-GB" sz="1200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1200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GB" altLang="zh-CN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，而不能用于</a:t>
            </a:r>
            <a:r>
              <a:rPr lang="zh-CN" altLang="en-GB" sz="1200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GB" altLang="zh-CN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或单</a:t>
            </a:r>
            <a:r>
              <a:rPr lang="zh-CN" altLang="en-US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片</a:t>
            </a:r>
            <a:r>
              <a:rPr lang="en-GB" altLang="zh-CN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sz="1200" b="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1200" b="0" dirty="0" smtClean="0">
              <a:solidFill>
                <a:srgbClr val="008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90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与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一般嵌套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的不同在于，</a:t>
            </a:r>
            <a:r>
              <a:rPr lang="zh-CN" altLang="en-GB" sz="1200" b="0" dirty="0" smtClean="0">
                <a:latin typeface="+mn-ea"/>
                <a:ea typeface="+mn-ea"/>
                <a:cs typeface="Arial" panose="020B0604020202020204" pitchFamily="34" charset="0"/>
              </a:rPr>
              <a:t>特殊全嵌套方式</a:t>
            </a:r>
            <a:r>
              <a:rPr lang="zh-CN" altLang="en-GB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允许</a:t>
            </a:r>
            <a:r>
              <a:rPr lang="zh-CN" altLang="en-GB" sz="3200" b="0" dirty="0" smtClean="0">
                <a:solidFill>
                  <a:srgbClr val="CC0000"/>
                </a:solidFill>
                <a:latin typeface="+mn-ea"/>
                <a:ea typeface="+mn-ea"/>
                <a:cs typeface="Arial" panose="020B0604020202020204" pitchFamily="34" charset="0"/>
              </a:rPr>
              <a:t>同级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中断</a:t>
            </a:r>
            <a:r>
              <a:rPr lang="zh-CN" altLang="en-GB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打断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同级</a:t>
            </a:r>
            <a:r>
              <a:rPr lang="zh-CN" altLang="en-GB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的中断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服务。我们用图示来做一个直观的说明，假设所有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的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IR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引脚优先级为从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IR0~IR7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优先级由高到低。</a:t>
            </a:r>
            <a:endParaRPr lang="en-US" altLang="zh-CN" sz="1200" b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0000FF"/>
              </a:solidFill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6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如果从属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的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IR3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引脚接收到一个中断请求，从属和主控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优先级判断结果，（动画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1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）该请求是当前优先级最高的，并且该请求由主控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输出后被</a:t>
            </a:r>
            <a:r>
              <a:rPr lang="en-US" altLang="zh-CN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CPU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接受及服务。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当主控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采用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一般嵌套方式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（动画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），并且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IR4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中断被服务时，主控的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IR4~IR7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中断将被封锁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，（动画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）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从片的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被主片封锁，使得从片上更高级别的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IR0-IR2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中断无法得到响应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（动画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）。如果主控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采用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特殊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嵌套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方式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（动画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5/6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），在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IR4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中断被服务时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，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主控只封锁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IR5-IR7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，（动画</a:t>
            </a:r>
            <a:r>
              <a:rPr lang="en-US" altLang="zh-CN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7</a:t>
            </a:r>
            <a:r>
              <a:rPr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）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因主片不封锁从片的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，所以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+mn-cs"/>
              </a:rPr>
              <a:t>从片上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级别高的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IR0-IR2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中断可以得到响应。这样就可以保证</a:t>
            </a:r>
            <a:r>
              <a:rPr lang="zh-CN" altLang="en-US" sz="1200" b="0" kern="1200" dirty="0" smtClean="0">
                <a:solidFill>
                  <a:srgbClr val="0000FF"/>
                </a:solidFill>
                <a:latin typeface="+mn-ea"/>
                <a:ea typeface="宋体" pitchFamily="2" charset="-122"/>
                <a:cs typeface="+mn-cs"/>
              </a:rPr>
              <a:t>从片的高优先级中断不会被主片封锁。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但从片必须采用一般嵌套方式，所以从片的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IR3-IR7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仍被</a:t>
            </a:r>
            <a:r>
              <a:rPr lang="en-US" altLang="zh-CN" sz="1200" b="0" dirty="0" smtClean="0">
                <a:solidFill>
                  <a:srgbClr val="0000FF"/>
                </a:solidFill>
                <a:latin typeface="+mn-ea"/>
                <a:ea typeface="+mn-ea"/>
              </a:rPr>
              <a:t>IR3</a:t>
            </a:r>
            <a:r>
              <a:rPr lang="zh-CN" altLang="en-US" sz="1200" b="0" dirty="0" smtClean="0">
                <a:solidFill>
                  <a:srgbClr val="0000FF"/>
                </a:solidFill>
                <a:latin typeface="+mn-ea"/>
                <a:ea typeface="+mn-ea"/>
              </a:rPr>
              <a:t>封锁。</a:t>
            </a:r>
            <a:endParaRPr lang="en-US" altLang="zh-CN" sz="1200" b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0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的嵌套方式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嵌套方式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040" y="792000"/>
            <a:ext cx="10308568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工作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非自动：在中断处理程序中提供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自动：无需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命令，第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后沿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缓冲方式：非缓冲、缓冲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一般嵌套：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使用；级联方式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特殊全嵌套：级联方式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控制器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屏蔽方式：一般屏蔽、特殊屏蔽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优先级规定：固定优先级、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</a:t>
            </a:r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5735960" y="2376000"/>
            <a:ext cx="75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6360" name="Text Box 8"/>
          <p:cNvSpPr txBox="1">
            <a:spLocks noChangeArrowheads="1"/>
          </p:cNvSpPr>
          <p:nvPr/>
        </p:nvSpPr>
        <p:spPr bwMode="auto">
          <a:xfrm>
            <a:off x="7608614" y="16288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</a:p>
        </p:txBody>
      </p:sp>
      <p:sp>
        <p:nvSpPr>
          <p:cNvPr id="996361" name="AutoShape 9"/>
          <p:cNvSpPr>
            <a:spLocks/>
          </p:cNvSpPr>
          <p:nvPr/>
        </p:nvSpPr>
        <p:spPr bwMode="auto">
          <a:xfrm>
            <a:off x="7464152" y="1720875"/>
            <a:ext cx="212725" cy="84455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7992000" y="49680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</a:p>
        </p:txBody>
      </p:sp>
      <p:sp>
        <p:nvSpPr>
          <p:cNvPr id="996363" name="AutoShape 11"/>
          <p:cNvSpPr>
            <a:spLocks/>
          </p:cNvSpPr>
          <p:nvPr/>
        </p:nvSpPr>
        <p:spPr bwMode="auto">
          <a:xfrm>
            <a:off x="7824192" y="5033243"/>
            <a:ext cx="212725" cy="82800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4" name="AutoShape 12"/>
          <p:cNvSpPr>
            <a:spLocks/>
          </p:cNvSpPr>
          <p:nvPr/>
        </p:nvSpPr>
        <p:spPr bwMode="auto">
          <a:xfrm>
            <a:off x="1054547" y="1511982"/>
            <a:ext cx="288925" cy="4428000"/>
          </a:xfrm>
          <a:prstGeom prst="leftBracket">
            <a:avLst>
              <a:gd name="adj" fmla="val 952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6.10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嵌套方式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4" name="流程图: 终止 3"/>
          <p:cNvSpPr/>
          <p:nvPr/>
        </p:nvSpPr>
        <p:spPr bwMode="auto">
          <a:xfrm>
            <a:off x="1548965" y="3284984"/>
            <a:ext cx="1738723" cy="504056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1548965" y="3816000"/>
            <a:ext cx="5771172" cy="816427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6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2CEA6-6426-466D-8981-08E425B7A11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09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380576" cy="49688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正是配合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两种嵌套方式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规定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GB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</a:t>
            </a:r>
            <a:r>
              <a:rPr lang="zh-CN" altLang="en-GB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只有</a:t>
            </a:r>
            <a:r>
              <a:rPr lang="zh-CN" altLang="en-GB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当前中断处理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过程而被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endParaRPr lang="zh-CN" altLang="en-GB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特殊全嵌套方式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允许</a:t>
            </a:r>
            <a:r>
              <a:rPr lang="zh-CN" altLang="en-GB" sz="3200" u="sng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同级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zh-CN" altLang="en-GB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当前中断处理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过程而被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endParaRPr lang="zh-CN" altLang="en-GB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US" sz="3200" b="1" u="sng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强调</a:t>
            </a:r>
            <a:r>
              <a:rPr lang="zh-CN" altLang="en-GB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GB" b="1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</a:t>
            </a: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仅</a:t>
            </a:r>
            <a:r>
              <a:rPr lang="zh-CN" altLang="en-GB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GB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</a:t>
            </a:r>
            <a:r>
              <a:rPr lang="zh-CN" alt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r>
              <a:rPr lang="zh-CN" altLang="en-GB" sz="3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3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GB" altLang="zh-CN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endParaRPr lang="zh-CN" altLang="en-US" b="1" dirty="0">
              <a:solidFill>
                <a:srgbClr val="008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嵌套方式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947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2CEA6-6426-466D-8981-08E425B7A11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09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380576" cy="4968875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正是配合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两种嵌套方式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规定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GB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</a:t>
            </a:r>
            <a:r>
              <a:rPr lang="zh-CN" altLang="en-GB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只有</a:t>
            </a:r>
            <a:r>
              <a:rPr lang="zh-CN" altLang="en-GB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当前中断处理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过程而被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endParaRPr lang="zh-CN" altLang="en-GB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特殊全嵌套方式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允许</a:t>
            </a:r>
            <a:r>
              <a:rPr lang="zh-CN" altLang="en-GB" sz="3200" u="sng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同级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zh-CN" altLang="en-GB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更高优先级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打断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当前中断处理</a:t>
            </a:r>
            <a:r>
              <a:rPr lang="zh-CN" altLang="en-GB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过程而被</a:t>
            </a:r>
            <a:r>
              <a:rPr lang="zh-CN" altLang="en-GB" b="1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endParaRPr lang="zh-CN" altLang="en-GB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1800"/>
              </a:spcBef>
              <a:buNone/>
            </a:pPr>
            <a:r>
              <a:rPr lang="zh-CN" altLang="en-US" sz="3200" b="1" u="sng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强调</a:t>
            </a:r>
            <a:r>
              <a:rPr lang="zh-CN" altLang="en-GB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GB" b="1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</a:t>
            </a:r>
            <a:r>
              <a:rPr lang="zh-CN" altLang="en-GB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仅</a:t>
            </a:r>
            <a:r>
              <a:rPr lang="zh-CN" altLang="en-GB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GB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</a:t>
            </a:r>
            <a:r>
              <a:rPr lang="zh-CN" altLang="en-US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r>
              <a:rPr lang="zh-CN" altLang="en-GB" sz="3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3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GB" altLang="zh-CN" b="1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endParaRPr lang="zh-CN" altLang="en-US" b="1" dirty="0">
              <a:solidFill>
                <a:srgbClr val="008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嵌套方式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06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Text Box 3"/>
          <p:cNvSpPr txBox="1">
            <a:spLocks noChangeArrowheads="1"/>
          </p:cNvSpPr>
          <p:nvPr/>
        </p:nvSpPr>
        <p:spPr bwMode="auto">
          <a:xfrm>
            <a:off x="1933899" y="1714501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800">
                <a:solidFill>
                  <a:schemeClr val="bg2"/>
                </a:solidFill>
              </a:rPr>
              <a:t>主</a:t>
            </a:r>
            <a:r>
              <a:rPr lang="en-US" altLang="zh-CN" sz="1800">
                <a:solidFill>
                  <a:schemeClr val="bg2"/>
                </a:solidFill>
              </a:rPr>
              <a:t>8259A</a:t>
            </a:r>
            <a:endParaRPr lang="en-US" altLang="zh-CN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1477" name="Rectangle 5"/>
          <p:cNvSpPr>
            <a:spLocks noChangeArrowheads="1"/>
          </p:cNvSpPr>
          <p:nvPr/>
        </p:nvSpPr>
        <p:spPr bwMode="auto">
          <a:xfrm>
            <a:off x="1943424" y="2000251"/>
            <a:ext cx="892175" cy="39592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78" name="Rectangle 6"/>
          <p:cNvSpPr>
            <a:spLocks noChangeArrowheads="1"/>
          </p:cNvSpPr>
          <p:nvPr/>
        </p:nvSpPr>
        <p:spPr bwMode="auto">
          <a:xfrm>
            <a:off x="4799337" y="2000251"/>
            <a:ext cx="892175" cy="39592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>
            <a:off x="2835598" y="4089400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0" name="Text Box 8"/>
          <p:cNvSpPr txBox="1">
            <a:spLocks noChangeArrowheads="1"/>
          </p:cNvSpPr>
          <p:nvPr/>
        </p:nvSpPr>
        <p:spPr bwMode="auto">
          <a:xfrm>
            <a:off x="2410148" y="2506663"/>
            <a:ext cx="38258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IR0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IR1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IR2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IR3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IR4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IR5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IR6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IR7</a:t>
            </a:r>
          </a:p>
          <a:p>
            <a:pPr marL="342900" indent="-342900" algn="l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en-US" altLang="zh-CN" sz="1400" dirty="0">
              <a:latin typeface="Arial" charset="0"/>
            </a:endParaRPr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2835598" y="256698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2835598" y="2943225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3" name="Line 11"/>
          <p:cNvSpPr>
            <a:spLocks noChangeShapeType="1"/>
          </p:cNvSpPr>
          <p:nvPr/>
        </p:nvSpPr>
        <p:spPr bwMode="auto">
          <a:xfrm>
            <a:off x="2835598" y="3321050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4" name="Line 12"/>
          <p:cNvSpPr>
            <a:spLocks noChangeShapeType="1"/>
          </p:cNvSpPr>
          <p:nvPr/>
        </p:nvSpPr>
        <p:spPr bwMode="auto">
          <a:xfrm>
            <a:off x="2835598" y="371633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5" name="Line 13"/>
          <p:cNvSpPr>
            <a:spLocks noChangeShapeType="1"/>
          </p:cNvSpPr>
          <p:nvPr/>
        </p:nvSpPr>
        <p:spPr bwMode="auto">
          <a:xfrm>
            <a:off x="2835598" y="482758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6" name="Line 14"/>
          <p:cNvSpPr>
            <a:spLocks noChangeShapeType="1"/>
          </p:cNvSpPr>
          <p:nvPr/>
        </p:nvSpPr>
        <p:spPr bwMode="auto">
          <a:xfrm>
            <a:off x="2835598" y="4451350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7" name="Line 15"/>
          <p:cNvSpPr>
            <a:spLocks noChangeShapeType="1"/>
          </p:cNvSpPr>
          <p:nvPr/>
        </p:nvSpPr>
        <p:spPr bwMode="auto">
          <a:xfrm>
            <a:off x="2835598" y="5205413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8" name="Line 16"/>
          <p:cNvSpPr>
            <a:spLocks noChangeShapeType="1"/>
          </p:cNvSpPr>
          <p:nvPr/>
        </p:nvSpPr>
        <p:spPr bwMode="auto">
          <a:xfrm>
            <a:off x="5691512" y="2566988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9" name="Line 17"/>
          <p:cNvSpPr>
            <a:spLocks noChangeShapeType="1"/>
          </p:cNvSpPr>
          <p:nvPr/>
        </p:nvSpPr>
        <p:spPr bwMode="auto">
          <a:xfrm>
            <a:off x="5691512" y="2943225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5691512" y="332105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1" name="Line 19"/>
          <p:cNvSpPr>
            <a:spLocks noChangeShapeType="1"/>
          </p:cNvSpPr>
          <p:nvPr/>
        </p:nvSpPr>
        <p:spPr bwMode="auto">
          <a:xfrm>
            <a:off x="5691511" y="3697288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2" name="Line 20"/>
          <p:cNvSpPr>
            <a:spLocks noChangeShapeType="1"/>
          </p:cNvSpPr>
          <p:nvPr/>
        </p:nvSpPr>
        <p:spPr bwMode="auto">
          <a:xfrm>
            <a:off x="5691512" y="4075113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3" name="Line 21"/>
          <p:cNvSpPr>
            <a:spLocks noChangeShapeType="1"/>
          </p:cNvSpPr>
          <p:nvPr/>
        </p:nvSpPr>
        <p:spPr bwMode="auto">
          <a:xfrm>
            <a:off x="5691512" y="445135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4" name="Line 22"/>
          <p:cNvSpPr>
            <a:spLocks noChangeShapeType="1"/>
          </p:cNvSpPr>
          <p:nvPr/>
        </p:nvSpPr>
        <p:spPr bwMode="auto">
          <a:xfrm>
            <a:off x="5691512" y="4827588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5" name="Line 23"/>
          <p:cNvSpPr>
            <a:spLocks noChangeShapeType="1"/>
          </p:cNvSpPr>
          <p:nvPr/>
        </p:nvSpPr>
        <p:spPr bwMode="auto">
          <a:xfrm>
            <a:off x="5691512" y="5205413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503" name="AutoShape 31"/>
          <p:cNvSpPr>
            <a:spLocks noChangeArrowheads="1"/>
          </p:cNvSpPr>
          <p:nvPr/>
        </p:nvSpPr>
        <p:spPr bwMode="auto">
          <a:xfrm>
            <a:off x="7709223" y="2709864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zh-CN" altLang="en-US" sz="3200" b="0">
              <a:latin typeface="Arial" charset="0"/>
            </a:endParaRPr>
          </a:p>
        </p:txBody>
      </p:sp>
      <p:sp>
        <p:nvSpPr>
          <p:cNvPr id="1001504" name="Text Box 32"/>
          <p:cNvSpPr txBox="1">
            <a:spLocks noChangeArrowheads="1"/>
          </p:cNvSpPr>
          <p:nvPr/>
        </p:nvSpPr>
        <p:spPr bwMode="auto">
          <a:xfrm>
            <a:off x="7998148" y="3141663"/>
            <a:ext cx="16065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6000"/>
              </a:lnSpc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GB" sz="1800" dirty="0">
                <a:solidFill>
                  <a:srgbClr val="0000FF"/>
                </a:solidFill>
              </a:rPr>
              <a:t>假定</a:t>
            </a:r>
            <a:r>
              <a:rPr lang="en-GB" altLang="zh-CN" sz="1800" dirty="0" smtClean="0">
                <a:solidFill>
                  <a:srgbClr val="0000FF"/>
                </a:solidFill>
                <a:latin typeface="Arial" charset="0"/>
              </a:rPr>
              <a:t>IR</a:t>
            </a:r>
            <a:r>
              <a:rPr lang="en-US" altLang="zh-CN" sz="1800" dirty="0" smtClean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zh-CN" altLang="en-GB" sz="1800" dirty="0" smtClean="0">
                <a:solidFill>
                  <a:srgbClr val="0000FF"/>
                </a:solidFill>
              </a:rPr>
              <a:t>发生</a:t>
            </a:r>
            <a:r>
              <a:rPr lang="zh-CN" altLang="en-GB" sz="1800" dirty="0">
                <a:solidFill>
                  <a:srgbClr val="0000FF"/>
                </a:solidFill>
              </a:rPr>
              <a:t>中断</a:t>
            </a:r>
            <a:r>
              <a:rPr lang="en-GB" altLang="zh-CN" sz="1800" dirty="0">
                <a:solidFill>
                  <a:srgbClr val="0000FF"/>
                </a:solidFill>
              </a:rPr>
              <a:t>,</a:t>
            </a:r>
            <a:r>
              <a:rPr lang="zh-CN" altLang="en-GB" sz="1800" dirty="0">
                <a:solidFill>
                  <a:srgbClr val="0000FF"/>
                </a:solidFill>
              </a:rPr>
              <a:t>并获得服务</a:t>
            </a:r>
            <a:endParaRPr lang="zh-CN" altLang="en-US" sz="18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01508" name="Freeform 36"/>
          <p:cNvSpPr>
            <a:spLocks/>
          </p:cNvSpPr>
          <p:nvPr/>
        </p:nvSpPr>
        <p:spPr bwMode="auto">
          <a:xfrm>
            <a:off x="4829499" y="3717926"/>
            <a:ext cx="792163" cy="360363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0" y="156"/>
              </a:cxn>
            </a:cxnLst>
            <a:rect l="0" t="0" r="r" b="b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11" name="Text Box 39"/>
          <p:cNvSpPr txBox="1">
            <a:spLocks noChangeArrowheads="1"/>
          </p:cNvSpPr>
          <p:nvPr/>
        </p:nvSpPr>
        <p:spPr bwMode="auto">
          <a:xfrm>
            <a:off x="7477448" y="2865438"/>
            <a:ext cx="30480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A.</a:t>
            </a:r>
          </a:p>
        </p:txBody>
      </p:sp>
      <p:sp>
        <p:nvSpPr>
          <p:cNvPr id="1001512" name="Text Box 40"/>
          <p:cNvSpPr txBox="1">
            <a:spLocks noChangeArrowheads="1"/>
          </p:cNvSpPr>
          <p:nvPr/>
        </p:nvSpPr>
        <p:spPr bwMode="auto">
          <a:xfrm>
            <a:off x="2006924" y="3978275"/>
            <a:ext cx="360363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en-US" altLang="zh-CN" sz="1600">
                <a:latin typeface="Arial" charset="0"/>
              </a:rPr>
              <a:t>INT</a:t>
            </a:r>
          </a:p>
        </p:txBody>
      </p:sp>
      <p:sp>
        <p:nvSpPr>
          <p:cNvPr id="1001513" name="Line 41"/>
          <p:cNvSpPr>
            <a:spLocks noChangeShapeType="1"/>
          </p:cNvSpPr>
          <p:nvPr/>
        </p:nvSpPr>
        <p:spPr bwMode="auto">
          <a:xfrm flipH="1">
            <a:off x="1229049" y="4098925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515" name="Text Box 43"/>
          <p:cNvSpPr txBox="1">
            <a:spLocks noChangeArrowheads="1"/>
          </p:cNvSpPr>
          <p:nvPr/>
        </p:nvSpPr>
        <p:spPr bwMode="auto">
          <a:xfrm>
            <a:off x="4756474" y="1701801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800">
                <a:solidFill>
                  <a:schemeClr val="bg2"/>
                </a:solidFill>
              </a:rPr>
              <a:t>从</a:t>
            </a:r>
            <a:r>
              <a:rPr lang="en-US" altLang="zh-CN" sz="1800">
                <a:solidFill>
                  <a:schemeClr val="bg2"/>
                </a:solidFill>
              </a:rPr>
              <a:t>8259A</a:t>
            </a:r>
            <a:endParaRPr lang="en-US" altLang="zh-CN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1516" name="Text Box 44"/>
          <p:cNvSpPr txBox="1">
            <a:spLocks noChangeArrowheads="1"/>
          </p:cNvSpPr>
          <p:nvPr/>
        </p:nvSpPr>
        <p:spPr bwMode="auto">
          <a:xfrm>
            <a:off x="4943799" y="3976688"/>
            <a:ext cx="3603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en-US" altLang="zh-CN" sz="1600">
                <a:latin typeface="Arial" charset="0"/>
              </a:rPr>
              <a:t>INT</a:t>
            </a:r>
          </a:p>
        </p:txBody>
      </p:sp>
      <p:sp>
        <p:nvSpPr>
          <p:cNvPr id="1001517" name="Text Box 45"/>
          <p:cNvSpPr txBox="1">
            <a:spLocks noChangeArrowheads="1"/>
          </p:cNvSpPr>
          <p:nvPr/>
        </p:nvSpPr>
        <p:spPr bwMode="auto">
          <a:xfrm>
            <a:off x="5261298" y="2493963"/>
            <a:ext cx="38258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IR0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IR1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IR2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IR3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IR4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IR5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IR6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IR7</a:t>
            </a:r>
          </a:p>
          <a:p>
            <a:pPr marL="342900" indent="-342900" algn="l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en-US" altLang="zh-CN" sz="1400" dirty="0">
              <a:latin typeface="Arial" charset="0"/>
            </a:endParaRPr>
          </a:p>
        </p:txBody>
      </p:sp>
      <p:sp>
        <p:nvSpPr>
          <p:cNvPr id="1001520" name="Text Box 48"/>
          <p:cNvSpPr txBox="1">
            <a:spLocks noChangeArrowheads="1"/>
          </p:cNvSpPr>
          <p:nvPr/>
        </p:nvSpPr>
        <p:spPr bwMode="auto">
          <a:xfrm>
            <a:off x="9784471" y="531099"/>
            <a:ext cx="182227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GB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GB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</a:t>
            </a:r>
            <a:r>
              <a:rPr lang="zh-CN" altLang="en-GB" sz="2400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GB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特殊全</a:t>
            </a:r>
            <a:r>
              <a:rPr lang="zh-CN" altLang="en-GB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</a:t>
            </a:r>
            <a:r>
              <a:rPr lang="zh-CN" altLang="en-GB" sz="2400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GB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r>
              <a:rPr lang="zh-CN" altLang="en-US" sz="24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01521" name="Text Box 49"/>
          <p:cNvSpPr txBox="1">
            <a:spLocks noChangeArrowheads="1"/>
          </p:cNvSpPr>
          <p:nvPr/>
        </p:nvSpPr>
        <p:spPr bwMode="auto">
          <a:xfrm>
            <a:off x="1127448" y="3789364"/>
            <a:ext cx="647700" cy="287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600">
                <a:solidFill>
                  <a:schemeClr val="bg2"/>
                </a:solidFill>
                <a:latin typeface="Arial" charset="0"/>
              </a:rPr>
              <a:t>去</a:t>
            </a:r>
            <a:r>
              <a:rPr lang="en-US" altLang="zh-CN" sz="1600">
                <a:solidFill>
                  <a:schemeClr val="bg2"/>
                </a:solidFill>
                <a:latin typeface="Arial" charset="0"/>
              </a:rPr>
              <a:t>CPU</a:t>
            </a:r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/>
              <a:t>6.10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嵌套方式</a:t>
            </a:r>
            <a:endParaRPr lang="zh-CN" altLang="en-US" dirty="0"/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fld id="{4D62CEA6-6426-466D-8981-08E425B7A11B}" type="slidenum">
              <a:rPr lang="zh-CN" altLang="en-US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648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Text Box 3"/>
          <p:cNvSpPr txBox="1">
            <a:spLocks noChangeArrowheads="1"/>
          </p:cNvSpPr>
          <p:nvPr/>
        </p:nvSpPr>
        <p:spPr bwMode="auto">
          <a:xfrm>
            <a:off x="1933899" y="1714501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800" dirty="0">
                <a:solidFill>
                  <a:schemeClr val="bg2"/>
                </a:solidFill>
              </a:rPr>
              <a:t>主</a:t>
            </a:r>
            <a:r>
              <a:rPr lang="en-US" altLang="zh-CN" sz="1800" dirty="0">
                <a:solidFill>
                  <a:schemeClr val="bg2"/>
                </a:solidFill>
              </a:rPr>
              <a:t>8259A</a:t>
            </a:r>
            <a:endParaRPr lang="en-US" altLang="zh-CN" sz="1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1476" name="Oval 4"/>
          <p:cNvSpPr>
            <a:spLocks noChangeArrowheads="1"/>
          </p:cNvSpPr>
          <p:nvPr/>
        </p:nvSpPr>
        <p:spPr bwMode="auto">
          <a:xfrm>
            <a:off x="3014987" y="3862388"/>
            <a:ext cx="357187" cy="145415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77" name="Rectangle 5"/>
          <p:cNvSpPr>
            <a:spLocks noChangeArrowheads="1"/>
          </p:cNvSpPr>
          <p:nvPr/>
        </p:nvSpPr>
        <p:spPr bwMode="auto">
          <a:xfrm>
            <a:off x="1943424" y="2000251"/>
            <a:ext cx="892175" cy="39592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78" name="Rectangle 6"/>
          <p:cNvSpPr>
            <a:spLocks noChangeArrowheads="1"/>
          </p:cNvSpPr>
          <p:nvPr/>
        </p:nvSpPr>
        <p:spPr bwMode="auto">
          <a:xfrm>
            <a:off x="4799337" y="2000251"/>
            <a:ext cx="892175" cy="39592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>
            <a:off x="2835598" y="4089400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0" name="Text Box 8"/>
          <p:cNvSpPr txBox="1">
            <a:spLocks noChangeArrowheads="1"/>
          </p:cNvSpPr>
          <p:nvPr/>
        </p:nvSpPr>
        <p:spPr bwMode="auto">
          <a:xfrm>
            <a:off x="2410148" y="2506663"/>
            <a:ext cx="38258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IR0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IR1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IR2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IR3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IR4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IR5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IR6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IR7</a:t>
            </a:r>
          </a:p>
          <a:p>
            <a:pPr marL="342900" indent="-342900" algn="l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en-US" altLang="zh-CN" sz="1400" dirty="0">
              <a:latin typeface="Arial" charset="0"/>
            </a:endParaRPr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2835598" y="256698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2835598" y="2943225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3" name="Line 11"/>
          <p:cNvSpPr>
            <a:spLocks noChangeShapeType="1"/>
          </p:cNvSpPr>
          <p:nvPr/>
        </p:nvSpPr>
        <p:spPr bwMode="auto">
          <a:xfrm>
            <a:off x="2835598" y="3321050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4" name="Line 12"/>
          <p:cNvSpPr>
            <a:spLocks noChangeShapeType="1"/>
          </p:cNvSpPr>
          <p:nvPr/>
        </p:nvSpPr>
        <p:spPr bwMode="auto">
          <a:xfrm>
            <a:off x="2835598" y="371633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5" name="Line 13"/>
          <p:cNvSpPr>
            <a:spLocks noChangeShapeType="1"/>
          </p:cNvSpPr>
          <p:nvPr/>
        </p:nvSpPr>
        <p:spPr bwMode="auto">
          <a:xfrm>
            <a:off x="2835598" y="4827588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6" name="Line 14"/>
          <p:cNvSpPr>
            <a:spLocks noChangeShapeType="1"/>
          </p:cNvSpPr>
          <p:nvPr/>
        </p:nvSpPr>
        <p:spPr bwMode="auto">
          <a:xfrm>
            <a:off x="2835598" y="4451350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7" name="Line 15"/>
          <p:cNvSpPr>
            <a:spLocks noChangeShapeType="1"/>
          </p:cNvSpPr>
          <p:nvPr/>
        </p:nvSpPr>
        <p:spPr bwMode="auto">
          <a:xfrm>
            <a:off x="2835598" y="5205413"/>
            <a:ext cx="357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8" name="Line 16"/>
          <p:cNvSpPr>
            <a:spLocks noChangeShapeType="1"/>
          </p:cNvSpPr>
          <p:nvPr/>
        </p:nvSpPr>
        <p:spPr bwMode="auto">
          <a:xfrm>
            <a:off x="5691512" y="2566988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89" name="Line 17"/>
          <p:cNvSpPr>
            <a:spLocks noChangeShapeType="1"/>
          </p:cNvSpPr>
          <p:nvPr/>
        </p:nvSpPr>
        <p:spPr bwMode="auto">
          <a:xfrm>
            <a:off x="5691512" y="2943225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5691512" y="332105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1" name="Line 19"/>
          <p:cNvSpPr>
            <a:spLocks noChangeShapeType="1"/>
          </p:cNvSpPr>
          <p:nvPr/>
        </p:nvSpPr>
        <p:spPr bwMode="auto">
          <a:xfrm>
            <a:off x="5691511" y="3697288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2" name="Line 20"/>
          <p:cNvSpPr>
            <a:spLocks noChangeShapeType="1"/>
          </p:cNvSpPr>
          <p:nvPr/>
        </p:nvSpPr>
        <p:spPr bwMode="auto">
          <a:xfrm>
            <a:off x="5691512" y="4075113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3" name="Line 21"/>
          <p:cNvSpPr>
            <a:spLocks noChangeShapeType="1"/>
          </p:cNvSpPr>
          <p:nvPr/>
        </p:nvSpPr>
        <p:spPr bwMode="auto">
          <a:xfrm>
            <a:off x="5691512" y="445135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4" name="Line 22"/>
          <p:cNvSpPr>
            <a:spLocks noChangeShapeType="1"/>
          </p:cNvSpPr>
          <p:nvPr/>
        </p:nvSpPr>
        <p:spPr bwMode="auto">
          <a:xfrm>
            <a:off x="5691512" y="4827588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5" name="Line 23"/>
          <p:cNvSpPr>
            <a:spLocks noChangeShapeType="1"/>
          </p:cNvSpPr>
          <p:nvPr/>
        </p:nvSpPr>
        <p:spPr bwMode="auto">
          <a:xfrm>
            <a:off x="5691512" y="5205413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496" name="Text Box 24"/>
          <p:cNvSpPr txBox="1">
            <a:spLocks noChangeArrowheads="1"/>
          </p:cNvSpPr>
          <p:nvPr/>
        </p:nvSpPr>
        <p:spPr bwMode="auto">
          <a:xfrm>
            <a:off x="7120262" y="692620"/>
            <a:ext cx="1813417" cy="127588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/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一般嵌套方式：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从片的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被主片封锁，故更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高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级别的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IR0-IR2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中断也无法得到响应</a:t>
            </a:r>
          </a:p>
        </p:txBody>
      </p:sp>
      <p:sp>
        <p:nvSpPr>
          <p:cNvPr id="1001497" name="Line 25"/>
          <p:cNvSpPr>
            <a:spLocks noChangeShapeType="1"/>
          </p:cNvSpPr>
          <p:nvPr/>
        </p:nvSpPr>
        <p:spPr bwMode="auto">
          <a:xfrm flipH="1">
            <a:off x="4181799" y="1341438"/>
            <a:ext cx="2879725" cy="27368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498" name="Line 26"/>
          <p:cNvSpPr>
            <a:spLocks noChangeShapeType="1"/>
          </p:cNvSpPr>
          <p:nvPr/>
        </p:nvSpPr>
        <p:spPr bwMode="auto">
          <a:xfrm flipH="1">
            <a:off x="6405887" y="1412876"/>
            <a:ext cx="655637" cy="1452563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499" name="AutoShape 27"/>
          <p:cNvSpPr>
            <a:spLocks/>
          </p:cNvSpPr>
          <p:nvPr/>
        </p:nvSpPr>
        <p:spPr bwMode="auto">
          <a:xfrm>
            <a:off x="6274123" y="2566988"/>
            <a:ext cx="177800" cy="754062"/>
          </a:xfrm>
          <a:prstGeom prst="rightBrace">
            <a:avLst>
              <a:gd name="adj1" fmla="val 3534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500" name="Text Box 28"/>
          <p:cNvSpPr txBox="1">
            <a:spLocks noChangeArrowheads="1"/>
          </p:cNvSpPr>
          <p:nvPr/>
        </p:nvSpPr>
        <p:spPr bwMode="auto">
          <a:xfrm>
            <a:off x="7299648" y="4751388"/>
            <a:ext cx="1994080" cy="1486002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/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特殊嵌套方式：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因主片不封锁从片的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，故级别高的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IR0-IR2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中断可以得到响应。</a:t>
            </a:r>
            <a:r>
              <a:rPr lang="en-US" altLang="zh-CN" sz="1600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但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IR3-IR7</a:t>
            </a:r>
            <a:r>
              <a:rPr lang="zh-CN" altLang="en-US" sz="1600" dirty="0">
                <a:solidFill>
                  <a:srgbClr val="0000FF"/>
                </a:solidFill>
                <a:latin typeface="宋体" pitchFamily="2" charset="-122"/>
              </a:rPr>
              <a:t>仍被本从片封锁</a:t>
            </a:r>
            <a:r>
              <a:rPr lang="en-US" altLang="zh-CN" sz="1600" dirty="0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01501" name="Line 29"/>
          <p:cNvSpPr>
            <a:spLocks noChangeShapeType="1"/>
          </p:cNvSpPr>
          <p:nvPr/>
        </p:nvSpPr>
        <p:spPr bwMode="auto">
          <a:xfrm flipH="1" flipV="1">
            <a:off x="4253236" y="4149726"/>
            <a:ext cx="2952750" cy="1152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6786886" y="752476"/>
            <a:ext cx="360362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C.</a:t>
            </a:r>
          </a:p>
        </p:txBody>
      </p:sp>
      <p:sp>
        <p:nvSpPr>
          <p:cNvPr id="1001503" name="AutoShape 31"/>
          <p:cNvSpPr>
            <a:spLocks noChangeArrowheads="1"/>
          </p:cNvSpPr>
          <p:nvPr/>
        </p:nvSpPr>
        <p:spPr bwMode="auto">
          <a:xfrm>
            <a:off x="7709223" y="2709864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zh-CN" altLang="en-US" sz="3200" b="0">
              <a:latin typeface="Arial" charset="0"/>
            </a:endParaRPr>
          </a:p>
        </p:txBody>
      </p:sp>
      <p:sp>
        <p:nvSpPr>
          <p:cNvPr id="1001504" name="Text Box 32"/>
          <p:cNvSpPr txBox="1">
            <a:spLocks noChangeArrowheads="1"/>
          </p:cNvSpPr>
          <p:nvPr/>
        </p:nvSpPr>
        <p:spPr bwMode="auto">
          <a:xfrm>
            <a:off x="7998148" y="3141663"/>
            <a:ext cx="16065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6000"/>
              </a:lnSpc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GB" sz="1800" dirty="0">
                <a:solidFill>
                  <a:srgbClr val="0000FF"/>
                </a:solidFill>
              </a:rPr>
              <a:t>假定</a:t>
            </a:r>
            <a:r>
              <a:rPr lang="en-GB" altLang="zh-CN" sz="1800" dirty="0">
                <a:solidFill>
                  <a:srgbClr val="0000FF"/>
                </a:solidFill>
                <a:latin typeface="Arial" charset="0"/>
              </a:rPr>
              <a:t>IR3</a:t>
            </a:r>
            <a:r>
              <a:rPr lang="zh-CN" altLang="en-GB" sz="1800" dirty="0">
                <a:solidFill>
                  <a:srgbClr val="0000FF"/>
                </a:solidFill>
              </a:rPr>
              <a:t>发生中断</a:t>
            </a:r>
            <a:r>
              <a:rPr lang="en-GB" altLang="zh-CN" sz="1800" dirty="0">
                <a:solidFill>
                  <a:srgbClr val="0000FF"/>
                </a:solidFill>
              </a:rPr>
              <a:t>,</a:t>
            </a:r>
            <a:r>
              <a:rPr lang="zh-CN" altLang="en-GB" sz="1800" dirty="0">
                <a:solidFill>
                  <a:srgbClr val="0000FF"/>
                </a:solidFill>
              </a:rPr>
              <a:t>并获得服务</a:t>
            </a:r>
            <a:endParaRPr lang="zh-CN" altLang="en-US" sz="18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01505" name="Text Box 33"/>
          <p:cNvSpPr txBox="1">
            <a:spLocks noChangeArrowheads="1"/>
          </p:cNvSpPr>
          <p:nvPr/>
        </p:nvSpPr>
        <p:spPr bwMode="auto">
          <a:xfrm>
            <a:off x="3173736" y="764631"/>
            <a:ext cx="1619250" cy="101019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/>
          <a:lstStyle/>
          <a:p>
            <a:pPr algn="just">
              <a:lnSpc>
                <a:spcPct val="90000"/>
              </a:lnSpc>
              <a:buClr>
                <a:srgbClr val="0000CC"/>
              </a:buClr>
              <a:buSzPct val="75000"/>
            </a:pPr>
            <a:r>
              <a:rPr lang="zh-CN" altLang="en-US" sz="1600">
                <a:solidFill>
                  <a:srgbClr val="0000FF"/>
                </a:solidFill>
                <a:latin typeface="宋体" pitchFamily="2" charset="-122"/>
              </a:rPr>
              <a:t>一般嵌套方式：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IR4</a:t>
            </a:r>
            <a:r>
              <a:rPr lang="zh-CN" altLang="en-US" sz="1600">
                <a:solidFill>
                  <a:srgbClr val="0000FF"/>
                </a:solidFill>
                <a:latin typeface="宋体" pitchFamily="2" charset="-122"/>
              </a:rPr>
              <a:t>的中断被服务时，这些中断将被封锁。</a:t>
            </a:r>
            <a:endParaRPr lang="zh-CN" altLang="en-US" sz="16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01506" name="Line 34"/>
          <p:cNvSpPr>
            <a:spLocks noChangeShapeType="1"/>
          </p:cNvSpPr>
          <p:nvPr/>
        </p:nvSpPr>
        <p:spPr bwMode="auto">
          <a:xfrm flipH="1">
            <a:off x="3316611" y="1846264"/>
            <a:ext cx="647700" cy="20161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07" name="Text Box 35"/>
          <p:cNvSpPr txBox="1">
            <a:spLocks noChangeArrowheads="1"/>
          </p:cNvSpPr>
          <p:nvPr/>
        </p:nvSpPr>
        <p:spPr bwMode="auto">
          <a:xfrm>
            <a:off x="2813373" y="738189"/>
            <a:ext cx="338138" cy="33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B.</a:t>
            </a:r>
          </a:p>
        </p:txBody>
      </p:sp>
      <p:sp>
        <p:nvSpPr>
          <p:cNvPr id="1001508" name="Freeform 36"/>
          <p:cNvSpPr>
            <a:spLocks/>
          </p:cNvSpPr>
          <p:nvPr/>
        </p:nvSpPr>
        <p:spPr bwMode="auto">
          <a:xfrm>
            <a:off x="4829499" y="3717926"/>
            <a:ext cx="792163" cy="360363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0" y="156"/>
              </a:cxn>
            </a:cxnLst>
            <a:rect l="0" t="0" r="r" b="b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09" name="Text Box 37"/>
          <p:cNvSpPr txBox="1">
            <a:spLocks noChangeArrowheads="1"/>
          </p:cNvSpPr>
          <p:nvPr/>
        </p:nvSpPr>
        <p:spPr bwMode="auto">
          <a:xfrm>
            <a:off x="3117628" y="5534026"/>
            <a:ext cx="1583935" cy="991405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/>
          <a:lstStyle/>
          <a:p>
            <a:pPr algn="just">
              <a:lnSpc>
                <a:spcPct val="90000"/>
              </a:lnSpc>
              <a:buClr>
                <a:srgbClr val="0000CC"/>
              </a:buClr>
              <a:buSzPct val="75000"/>
            </a:pPr>
            <a:r>
              <a:rPr lang="zh-CN" altLang="en-US" sz="1600">
                <a:solidFill>
                  <a:srgbClr val="0000FF"/>
                </a:solidFill>
                <a:latin typeface="宋体" pitchFamily="2" charset="-122"/>
              </a:rPr>
              <a:t>特殊嵌套方式：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IR4</a:t>
            </a:r>
            <a:r>
              <a:rPr lang="zh-CN" altLang="en-US" sz="1600">
                <a:solidFill>
                  <a:srgbClr val="0000FF"/>
                </a:solidFill>
                <a:latin typeface="宋体" pitchFamily="2" charset="-122"/>
              </a:rPr>
              <a:t>的中断被服务时，只封锁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IR5-IR7</a:t>
            </a:r>
            <a:r>
              <a:rPr lang="zh-CN" altLang="en-US" sz="1600">
                <a:solidFill>
                  <a:srgbClr val="0000FF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1001510" name="Line 38"/>
          <p:cNvSpPr>
            <a:spLocks noChangeShapeType="1"/>
          </p:cNvSpPr>
          <p:nvPr/>
        </p:nvSpPr>
        <p:spPr bwMode="auto">
          <a:xfrm flipH="1" flipV="1">
            <a:off x="6405886" y="3054350"/>
            <a:ext cx="1071562" cy="169703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11" name="Text Box 39"/>
          <p:cNvSpPr txBox="1">
            <a:spLocks noChangeArrowheads="1"/>
          </p:cNvSpPr>
          <p:nvPr/>
        </p:nvSpPr>
        <p:spPr bwMode="auto">
          <a:xfrm>
            <a:off x="7477448" y="2865438"/>
            <a:ext cx="30480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A.</a:t>
            </a:r>
          </a:p>
        </p:txBody>
      </p:sp>
      <p:sp>
        <p:nvSpPr>
          <p:cNvPr id="1001512" name="Text Box 40"/>
          <p:cNvSpPr txBox="1">
            <a:spLocks noChangeArrowheads="1"/>
          </p:cNvSpPr>
          <p:nvPr/>
        </p:nvSpPr>
        <p:spPr bwMode="auto">
          <a:xfrm>
            <a:off x="2006924" y="3978275"/>
            <a:ext cx="360363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en-US" altLang="zh-CN" sz="1600">
                <a:latin typeface="Arial" charset="0"/>
              </a:rPr>
              <a:t>INT</a:t>
            </a:r>
          </a:p>
        </p:txBody>
      </p:sp>
      <p:sp>
        <p:nvSpPr>
          <p:cNvPr id="1001513" name="Line 41"/>
          <p:cNvSpPr>
            <a:spLocks noChangeShapeType="1"/>
          </p:cNvSpPr>
          <p:nvPr/>
        </p:nvSpPr>
        <p:spPr bwMode="auto">
          <a:xfrm flipH="1">
            <a:off x="1229049" y="4098925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514" name="Text Box 42"/>
          <p:cNvSpPr txBox="1">
            <a:spLocks noChangeArrowheads="1"/>
          </p:cNvSpPr>
          <p:nvPr/>
        </p:nvSpPr>
        <p:spPr bwMode="auto">
          <a:xfrm>
            <a:off x="6917062" y="4751388"/>
            <a:ext cx="288925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E.</a:t>
            </a:r>
          </a:p>
        </p:txBody>
      </p:sp>
      <p:sp>
        <p:nvSpPr>
          <p:cNvPr id="1001515" name="Text Box 43"/>
          <p:cNvSpPr txBox="1">
            <a:spLocks noChangeArrowheads="1"/>
          </p:cNvSpPr>
          <p:nvPr/>
        </p:nvSpPr>
        <p:spPr bwMode="auto">
          <a:xfrm>
            <a:off x="4756474" y="1701801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800">
                <a:solidFill>
                  <a:schemeClr val="bg2"/>
                </a:solidFill>
              </a:rPr>
              <a:t>从</a:t>
            </a:r>
            <a:r>
              <a:rPr lang="en-US" altLang="zh-CN" sz="1800">
                <a:solidFill>
                  <a:schemeClr val="bg2"/>
                </a:solidFill>
              </a:rPr>
              <a:t>8259A</a:t>
            </a:r>
            <a:endParaRPr lang="en-US" altLang="zh-CN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1516" name="Text Box 44"/>
          <p:cNvSpPr txBox="1">
            <a:spLocks noChangeArrowheads="1"/>
          </p:cNvSpPr>
          <p:nvPr/>
        </p:nvSpPr>
        <p:spPr bwMode="auto">
          <a:xfrm>
            <a:off x="4943799" y="3976688"/>
            <a:ext cx="3603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en-US" altLang="zh-CN" sz="1600">
                <a:latin typeface="Arial" charset="0"/>
              </a:rPr>
              <a:t>INT</a:t>
            </a:r>
          </a:p>
        </p:txBody>
      </p:sp>
      <p:sp>
        <p:nvSpPr>
          <p:cNvPr id="1001517" name="Text Box 45"/>
          <p:cNvSpPr txBox="1">
            <a:spLocks noChangeArrowheads="1"/>
          </p:cNvSpPr>
          <p:nvPr/>
        </p:nvSpPr>
        <p:spPr bwMode="auto">
          <a:xfrm>
            <a:off x="5261298" y="2493963"/>
            <a:ext cx="38258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IR0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IR1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IR2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IR3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IR4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IR5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IR6</a:t>
            </a: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endParaRPr lang="en-US" altLang="zh-CN" sz="1400" dirty="0">
              <a:latin typeface="Arial" charset="0"/>
            </a:endParaRPr>
          </a:p>
          <a:p>
            <a:pPr marL="342900" indent="-342900" algn="r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en-US" altLang="zh-CN" sz="1400" dirty="0">
                <a:latin typeface="Arial" charset="0"/>
              </a:rPr>
              <a:t>IR7</a:t>
            </a:r>
          </a:p>
          <a:p>
            <a:pPr marL="342900" indent="-342900" algn="l">
              <a:lnSpc>
                <a:spcPct val="88000"/>
              </a:lnSpc>
              <a:spcBef>
                <a:spcPts val="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lang="en-US" altLang="zh-CN" sz="1400" dirty="0">
              <a:latin typeface="Arial" charset="0"/>
            </a:endParaRPr>
          </a:p>
        </p:txBody>
      </p:sp>
      <p:sp>
        <p:nvSpPr>
          <p:cNvPr id="1001518" name="Oval 46"/>
          <p:cNvSpPr>
            <a:spLocks noChangeArrowheads="1"/>
          </p:cNvSpPr>
          <p:nvPr/>
        </p:nvSpPr>
        <p:spPr bwMode="auto">
          <a:xfrm>
            <a:off x="3029273" y="4294188"/>
            <a:ext cx="357188" cy="1008062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1519" name="Line 47"/>
          <p:cNvSpPr>
            <a:spLocks noChangeShapeType="1"/>
          </p:cNvSpPr>
          <p:nvPr/>
        </p:nvSpPr>
        <p:spPr bwMode="auto">
          <a:xfrm flipH="1" flipV="1">
            <a:off x="3389637" y="5013325"/>
            <a:ext cx="504825" cy="4333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1521" name="Text Box 49"/>
          <p:cNvSpPr txBox="1">
            <a:spLocks noChangeArrowheads="1"/>
          </p:cNvSpPr>
          <p:nvPr/>
        </p:nvSpPr>
        <p:spPr bwMode="auto">
          <a:xfrm>
            <a:off x="1127448" y="3789364"/>
            <a:ext cx="647700" cy="287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1600">
                <a:solidFill>
                  <a:schemeClr val="bg2"/>
                </a:solidFill>
                <a:latin typeface="Arial" charset="0"/>
              </a:rPr>
              <a:t>去</a:t>
            </a:r>
            <a:r>
              <a:rPr lang="en-US" altLang="zh-CN" sz="1600">
                <a:solidFill>
                  <a:schemeClr val="bg2"/>
                </a:solidFill>
                <a:latin typeface="Arial" charset="0"/>
              </a:rPr>
              <a:t>CPU</a:t>
            </a:r>
          </a:p>
        </p:txBody>
      </p:sp>
      <p:grpSp>
        <p:nvGrpSpPr>
          <p:cNvPr id="1001522" name="Group 50"/>
          <p:cNvGrpSpPr>
            <a:grpSpLocks/>
          </p:cNvGrpSpPr>
          <p:nvPr/>
        </p:nvGrpSpPr>
        <p:grpSpPr bwMode="auto">
          <a:xfrm>
            <a:off x="3892873" y="3933826"/>
            <a:ext cx="215900" cy="360363"/>
            <a:chOff x="1882" y="2659"/>
            <a:chExt cx="136" cy="227"/>
          </a:xfrm>
        </p:grpSpPr>
        <p:sp>
          <p:nvSpPr>
            <p:cNvPr id="1001523" name="Line 51"/>
            <p:cNvSpPr>
              <a:spLocks noChangeShapeType="1"/>
            </p:cNvSpPr>
            <p:nvPr/>
          </p:nvSpPr>
          <p:spPr bwMode="auto">
            <a:xfrm flipH="1"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01524" name="Line 52"/>
            <p:cNvSpPr>
              <a:spLocks noChangeShapeType="1"/>
            </p:cNvSpPr>
            <p:nvPr/>
          </p:nvSpPr>
          <p:spPr bwMode="auto">
            <a:xfrm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001474" name="Text Box 2"/>
          <p:cNvSpPr txBox="1">
            <a:spLocks noChangeArrowheads="1"/>
          </p:cNvSpPr>
          <p:nvPr/>
        </p:nvSpPr>
        <p:spPr bwMode="auto">
          <a:xfrm>
            <a:off x="2868078" y="5505451"/>
            <a:ext cx="304800" cy="373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just">
              <a:buClr>
                <a:srgbClr val="0000CC"/>
              </a:buClr>
              <a:buSzPct val="75000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D.</a:t>
            </a: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9784471" y="531099"/>
            <a:ext cx="182227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ct val="75000"/>
            </a:pPr>
            <a:r>
              <a:rPr lang="zh-CN" altLang="en-GB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GB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</a:t>
            </a:r>
            <a:r>
              <a:rPr lang="zh-CN" altLang="en-GB" sz="2400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GB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特殊全</a:t>
            </a:r>
            <a:r>
              <a:rPr lang="zh-CN" altLang="en-GB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</a:t>
            </a:r>
            <a:r>
              <a:rPr lang="zh-CN" altLang="en-GB" sz="2400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GB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r>
              <a:rPr lang="zh-CN" altLang="en-US" sz="24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/>
              <a:t>6.10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嵌套方式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301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0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0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00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00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0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0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00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00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00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00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00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00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100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001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001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100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0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35" presetClass="emph" presetSubtype="0" repeatCount="3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10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6" grpId="0" animBg="1"/>
      <p:bldP spid="1001476" grpId="1" animBg="1"/>
      <p:bldP spid="1001479" grpId="0" animBg="1"/>
      <p:bldP spid="1001479" grpId="1" animBg="1"/>
      <p:bldP spid="1001479" grpId="2" animBg="1"/>
      <p:bldP spid="1001479" grpId="3" animBg="1"/>
      <p:bldP spid="1001485" grpId="0" animBg="1"/>
      <p:bldP spid="1001486" grpId="0" animBg="1"/>
      <p:bldP spid="1001487" grpId="0" animBg="1"/>
      <p:bldP spid="1001491" grpId="0" animBg="1"/>
      <p:bldP spid="1001496" grpId="0" animBg="1"/>
      <p:bldP spid="1001496" grpId="1" animBg="1"/>
      <p:bldP spid="1001497" grpId="0" animBg="1"/>
      <p:bldP spid="1001497" grpId="1" animBg="1"/>
      <p:bldP spid="1001498" grpId="0" animBg="1"/>
      <p:bldP spid="1001498" grpId="1" animBg="1"/>
      <p:bldP spid="1001499" grpId="0" animBg="1"/>
      <p:bldP spid="1001499" grpId="1" animBg="1"/>
      <p:bldP spid="1001500" grpId="0" animBg="1"/>
      <p:bldP spid="1001501" grpId="0" animBg="1"/>
      <p:bldP spid="1001502" grpId="0"/>
      <p:bldP spid="1001502" grpId="1"/>
      <p:bldP spid="1001503" grpId="0" animBg="1"/>
      <p:bldP spid="1001504" grpId="0"/>
      <p:bldP spid="1001505" grpId="0" animBg="1"/>
      <p:bldP spid="1001505" grpId="1" animBg="1"/>
      <p:bldP spid="1001506" grpId="0" animBg="1"/>
      <p:bldP spid="1001506" grpId="1" animBg="1"/>
      <p:bldP spid="1001507" grpId="0"/>
      <p:bldP spid="1001507" grpId="1"/>
      <p:bldP spid="1001508" grpId="0" animBg="1"/>
      <p:bldP spid="1001508" grpId="1" animBg="1"/>
      <p:bldP spid="1001509" grpId="0" animBg="1"/>
      <p:bldP spid="1001510" grpId="0" animBg="1"/>
      <p:bldP spid="1001511" grpId="0"/>
      <p:bldP spid="1001513" grpId="0" animBg="1"/>
      <p:bldP spid="1001513" grpId="1" animBg="1"/>
      <p:bldP spid="1001514" grpId="0"/>
      <p:bldP spid="1001518" grpId="0" animBg="1"/>
      <p:bldP spid="1001519" grpId="0" animBg="1"/>
      <p:bldP spid="10014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9456" y="1341438"/>
            <a:ext cx="9217024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级联时，为什么主控芯片要选择</a:t>
            </a:r>
            <a:r>
              <a:rPr lang="zh-CN" altLang="en-GB" sz="3200" kern="0" dirty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特殊全</a:t>
            </a:r>
            <a:r>
              <a:rPr lang="zh-CN" altLang="en-GB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嵌套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方式、从属芯片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要选择</a:t>
            </a:r>
            <a:r>
              <a:rPr lang="zh-CN" altLang="en-GB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一般嵌套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方式？</a:t>
            </a:r>
            <a:endParaRPr lang="en-US" altLang="zh-CN" sz="3200" kern="0" dirty="0">
              <a:solidFill>
                <a:srgbClr val="0066CC"/>
              </a:solidFill>
              <a:latin typeface="Times New Roman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在非级联状况下，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应选择哪种嵌套方式？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22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31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35145</TotalTime>
  <Words>893</Words>
  <Application>Microsoft Office PowerPoint</Application>
  <PresentationFormat>宽屏</PresentationFormat>
  <Paragraphs>148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微机原理与系统设计 第6章  输入/输出技术</vt:lpstr>
      <vt:lpstr>6.10 8259工作方式—嵌套方式</vt:lpstr>
      <vt:lpstr>6.10 8259工作方式—嵌套方式</vt:lpstr>
      <vt:lpstr>6.10 8259工作方式—嵌套方式</vt:lpstr>
      <vt:lpstr>6.10 8259工作方式—嵌套方式</vt:lpstr>
      <vt:lpstr>6.10 8259工作方式—嵌套方式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1580</cp:revision>
  <dcterms:created xsi:type="dcterms:W3CDTF">1601-01-01T00:00:00Z</dcterms:created>
  <dcterms:modified xsi:type="dcterms:W3CDTF">2019-11-12T09:59:38Z</dcterms:modified>
</cp:coreProperties>
</file>