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1298" r:id="rId2"/>
    <p:sldId id="1370" r:id="rId3"/>
    <p:sldId id="1374" r:id="rId4"/>
    <p:sldId id="1468" r:id="rId5"/>
    <p:sldId id="1469" r:id="rId6"/>
    <p:sldId id="1470" r:id="rId7"/>
    <p:sldId id="1375" r:id="rId8"/>
    <p:sldId id="1473" r:id="rId9"/>
    <p:sldId id="1376" r:id="rId10"/>
    <p:sldId id="1474" r:id="rId11"/>
    <p:sldId id="1475" r:id="rId12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8000"/>
    <a:srgbClr val="0000FF"/>
    <a:srgbClr val="FF6600"/>
    <a:srgbClr val="CCFFFF"/>
    <a:srgbClr val="006600"/>
    <a:srgbClr val="CCFFCC"/>
    <a:srgbClr val="FFCCFF"/>
    <a:srgbClr val="FFFFCC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6" autoAdjust="0"/>
    <p:restoredTop sz="86496" autoAdjust="0"/>
  </p:normalViewPr>
  <p:slideViewPr>
    <p:cSldViewPr>
      <p:cViewPr varScale="1">
        <p:scale>
          <a:sx n="99" d="100"/>
          <a:sy n="99" d="100"/>
        </p:scale>
        <p:origin x="48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大家好！这一讲介绍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的中断结束方式。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212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的中断结束方式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11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80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8259</a:t>
            </a:r>
            <a:r>
              <a:rPr lang="zh-CN" altLang="en-US" dirty="0" smtClean="0"/>
              <a:t>的（动画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）中断结束方式有（动画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）自动结束方式与非自动结束方式两种选择。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15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100000"/>
              <a:buFontTx/>
              <a:buNone/>
            </a:pP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这里的</a:t>
            </a:r>
            <a:r>
              <a:rPr lang="zh-CN" altLang="en-US" b="0" dirty="0" smtClean="0">
                <a:solidFill>
                  <a:srgbClr val="D60093"/>
                </a:solidFill>
                <a:latin typeface="+mn-ea"/>
                <a:ea typeface="+mn-ea"/>
              </a:rPr>
              <a:t>中断结束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是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指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对中断源正在服务标志的清除，而不是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CPU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对中断源服务的结束，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CPU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对中断源服务的结束是通过执行中断返回指令</a:t>
            </a:r>
            <a:r>
              <a:rPr lang="en-US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IRET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来实现的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370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100000"/>
              <a:buFontTx/>
              <a:buNone/>
            </a:pP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之前介绍过，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当某</a:t>
            </a:r>
            <a:r>
              <a:rPr lang="en-GB" altLang="zh-CN" b="0" dirty="0" err="1" smtClean="0">
                <a:latin typeface="+mn-ea"/>
                <a:ea typeface="+mn-ea"/>
                <a:cs typeface="Arial" panose="020B0604020202020204" pitchFamily="34" charset="0"/>
              </a:rPr>
              <a:t>IR</a:t>
            </a:r>
            <a:r>
              <a:rPr lang="en-GB" altLang="zh-CN" b="0" baseline="-25000" dirty="0" err="1" smtClean="0"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中断被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CPU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服务时，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内部服务寄存器</a:t>
            </a:r>
            <a:r>
              <a:rPr lang="en-GB" altLang="zh-CN" b="0" dirty="0" smtClean="0">
                <a:latin typeface="+mn-ea"/>
                <a:ea typeface="+mn-ea"/>
                <a:cs typeface="Arial" panose="020B0604020202020204" pitchFamily="34" charset="0"/>
              </a:rPr>
              <a:t>ISR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中的相应位</a:t>
            </a:r>
            <a:r>
              <a:rPr lang="en-GB" altLang="zh-CN" b="0" dirty="0" err="1" smtClean="0">
                <a:latin typeface="+mn-ea"/>
                <a:ea typeface="+mn-ea"/>
                <a:cs typeface="Arial" panose="020B0604020202020204" pitchFamily="34" charset="0"/>
              </a:rPr>
              <a:t>ISR</a:t>
            </a:r>
            <a:r>
              <a:rPr lang="en-GB" altLang="zh-CN" b="0" baseline="-25000" dirty="0" err="1" smtClean="0"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在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INTA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第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个响应周期</a:t>
            </a:r>
            <a:r>
              <a:rPr lang="zh-CN" altLang="en-US" b="0" baseline="0" dirty="0" smtClean="0">
                <a:latin typeface="+mn-ea"/>
                <a:ea typeface="+mn-ea"/>
                <a:cs typeface="Arial" panose="020B0604020202020204" pitchFamily="34" charset="0"/>
              </a:rPr>
              <a:t>被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置为</a:t>
            </a:r>
            <a:r>
              <a:rPr lang="en-GB" altLang="zh-CN" b="0" dirty="0" smtClean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。</a:t>
            </a:r>
            <a:endParaRPr lang="zh-CN" altLang="en-US" b="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70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100000"/>
              <a:buFontTx/>
              <a:buNone/>
            </a:pP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所以，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当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中断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服务结束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时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，则该</a:t>
            </a:r>
            <a:r>
              <a:rPr lang="en-GB" altLang="zh-CN" b="0" dirty="0" err="1" smtClean="0">
                <a:latin typeface="+mn-ea"/>
                <a:ea typeface="+mn-ea"/>
                <a:cs typeface="Arial" panose="020B0604020202020204" pitchFamily="34" charset="0"/>
              </a:rPr>
              <a:t>ISR</a:t>
            </a:r>
            <a:r>
              <a:rPr lang="en-GB" altLang="zh-CN" b="0" baseline="-25000" dirty="0" err="1" smtClean="0">
                <a:latin typeface="+mn-ea"/>
                <a:ea typeface="+mn-ea"/>
                <a:cs typeface="Arial" panose="020B0604020202020204" pitchFamily="34" charset="0"/>
              </a:rPr>
              <a:t>i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位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应该被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清零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，以使后续的优先级比较不受已结束服务的中断源的影响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。</a:t>
            </a:r>
            <a:r>
              <a:rPr lang="en-US" altLang="zh-CN" b="0" dirty="0" smtClean="0">
                <a:latin typeface="+mn-ea"/>
                <a:ea typeface="+mn-ea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通过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中断结束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GB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实现</a:t>
            </a:r>
            <a:r>
              <a:rPr lang="en-GB" altLang="zh-CN" sz="1200" b="0" kern="1200" dirty="0" err="1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ISR</a:t>
            </a:r>
            <a:r>
              <a:rPr lang="en-GB" altLang="zh-CN" sz="1200" b="0" kern="1200" baseline="-25000" dirty="0" err="1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i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清</a:t>
            </a:r>
            <a:r>
              <a:rPr lang="en-GB" altLang="zh-CN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0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操作。</a:t>
            </a:r>
            <a:endParaRPr lang="zh-CN" altLang="en-US" b="0" dirty="0" smtClean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99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100000"/>
              <a:buFontTx/>
              <a:buNone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可设置的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中断结束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方式有</a:t>
            </a:r>
            <a:r>
              <a:rPr lang="zh-CN" altLang="en-GB" b="0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自动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中断结束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方式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和非</a:t>
            </a:r>
            <a:r>
              <a:rPr lang="zh-CN" altLang="en-GB" sz="1200" b="0" kern="1200" dirty="0" smtClean="0">
                <a:solidFill>
                  <a:srgbClr val="FF0000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自动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中断结束</a:t>
            </a:r>
            <a:r>
              <a:rPr lang="zh-CN" altLang="en-GB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方式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，非</a:t>
            </a:r>
            <a:r>
              <a:rPr lang="zh-CN" altLang="en-GB" sz="1200" b="0" kern="1200" dirty="0" smtClean="0">
                <a:solidFill>
                  <a:srgbClr val="FF0000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自动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中断结束</a:t>
            </a:r>
            <a:r>
              <a:rPr lang="zh-CN" altLang="en-GB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方式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又分为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非指定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也即</a:t>
            </a:r>
            <a:r>
              <a:rPr lang="zh-CN" altLang="en-GB" b="0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一般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中断结束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方式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和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指定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也即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特殊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+mn-ea"/>
                <a:ea typeface="宋体" pitchFamily="2" charset="-122"/>
                <a:cs typeface="Arial" panose="020B0604020202020204" pitchFamily="34" charset="0"/>
              </a:rPr>
              <a:t>中断结束</a:t>
            </a:r>
            <a:r>
              <a:rPr lang="zh-CN" altLang="en-GB" b="0" dirty="0" smtClean="0">
                <a:latin typeface="+mn-ea"/>
                <a:ea typeface="+mn-ea"/>
                <a:cs typeface="Arial" panose="020B0604020202020204" pitchFamily="34" charset="0"/>
              </a:rPr>
              <a:t>方式</a:t>
            </a:r>
            <a:r>
              <a:rPr lang="zh-CN" altLang="en-US" b="0" dirty="0" smtClean="0">
                <a:latin typeface="+mn-ea"/>
                <a:ea typeface="+mn-ea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01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ct val="100000"/>
              <a:buFontTx/>
              <a:buNone/>
            </a:pP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假设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0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的请求被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接受，当已设置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采用自动中断结束方式时，则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在第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周期使设置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b="0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i="0" baseline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为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在第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结束时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b="0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清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采用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自动中断结束方式，意味着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执行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0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中断服务程序时，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内部对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0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正在被服务的标记已清除，这可能导致低优先级中断请求打断高优先级中断服务的状况出现。如果不希望被低优先级中断所打断，建议</a:t>
            </a:r>
            <a:r>
              <a:rPr lang="zh-CN" altLang="en-US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中断嵌套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</a:t>
            </a:r>
            <a:r>
              <a:rPr lang="zh-CN" altLang="en-US" b="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不采用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方式。</a:t>
            </a:r>
            <a:endParaRPr lang="en-US" altLang="zh-CN" b="0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25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rgbClr val="008000"/>
              </a:buClr>
              <a:buSzPct val="100000"/>
              <a:buFontTx/>
              <a:buNone/>
            </a:pP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假设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en-US" altLang="zh-CN" b="0" dirty="0" err="1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0" i="1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的请求被</a:t>
            </a:r>
            <a:r>
              <a:rPr lang="en-US" altLang="zh-CN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接受，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当已设置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采用非自动中断结束方式时，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可以在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的中断处理程序中写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使指定中断源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IRj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的正在服务的标记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b="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清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；或者由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b="0" dirty="0" err="1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0" i="1" baseline="-25000" dirty="0" err="1" smtClean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中断处理程序中写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使当前被服务的中断源</a:t>
            </a:r>
            <a:r>
              <a:rPr lang="en-US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正在服务的标记</a:t>
            </a:r>
            <a:r>
              <a:rPr lang="en-GB" altLang="zh-CN" b="0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ISRi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清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在中断处理程序中，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的合适时机是，在断点信息恢复之后以及在</a:t>
            </a:r>
            <a:r>
              <a:rPr lang="en-US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IRET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指令之前，提前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en-GB" altLang="zh-CN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，也可能会出现</a:t>
            </a:r>
            <a:r>
              <a:rPr lang="zh-CN" altLang="en-US" b="0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响应低优先级</a:t>
            </a:r>
            <a:r>
              <a:rPr lang="zh-CN" altLang="en-US" b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中断请求的状况。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45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kern="1200" dirty="0" smtClean="0">
                <a:solidFill>
                  <a:srgbClr val="D60093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在级联</a:t>
            </a:r>
            <a:r>
              <a:rPr lang="zh-CN" altLang="en-GB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方式下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，一个中断源的请求信号会经过从属和主控两个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，中断处理程序结束时，需要向从属和主控两个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分别</a:t>
            </a:r>
            <a:r>
              <a:rPr lang="zh-CN" altLang="en-US" sz="800" kern="1200" dirty="0" smtClean="0">
                <a:solidFill>
                  <a:srgbClr val="D60093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发布</a:t>
            </a:r>
            <a:r>
              <a:rPr lang="en-US" altLang="zh-CN" sz="800" kern="1200" dirty="0" smtClean="0">
                <a:solidFill>
                  <a:srgbClr val="D60093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EOI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命令，但当一个从属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上有多个中断源被嵌套处理时，必须等从属片上所有正在处理的中断源全部被服务完，也即从属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的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ISR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为全</a:t>
            </a:r>
            <a:r>
              <a:rPr lang="en-US" altLang="zh-CN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0</a:t>
            </a:r>
            <a:r>
              <a:rPr lang="zh-CN" altLang="en-US" sz="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时，</a:t>
            </a:r>
            <a:r>
              <a:rPr lang="zh-CN" altLang="en-US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才能向</a:t>
            </a:r>
            <a:r>
              <a:rPr lang="zh-CN" altLang="en-US" sz="8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US" altLang="zh-CN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</a:t>
            </a:r>
            <a:r>
              <a:rPr lang="en-US" altLang="zh-CN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800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命令。</a:t>
            </a:r>
            <a:endParaRPr lang="en-US" altLang="zh-CN" sz="800" kern="1200" dirty="0" smtClean="0">
              <a:solidFill>
                <a:schemeClr val="tx1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492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中断结束方式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11424" y="980728"/>
            <a:ext cx="10081120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lvl="0" indent="-514350" algn="just">
              <a:lnSpc>
                <a:spcPct val="150000"/>
              </a:lnSpc>
              <a:spcBef>
                <a:spcPts val="3000"/>
              </a:spcBef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设置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中断结束方式可以结束对中断源的服务吗</a:t>
            </a:r>
            <a:r>
              <a:rPr lang="zh-CN" altLang="en-US" sz="3200" kern="0" dirty="0" smtClean="0">
                <a:solidFill>
                  <a:srgbClr val="0066CC"/>
                </a:solidFill>
                <a:latin typeface="Times New Roman"/>
                <a:ea typeface="楷体" panose="02010609060101010101" pitchFamily="49" charset="-122"/>
              </a:rPr>
              <a:t>？为什么？</a:t>
            </a:r>
            <a:endParaRPr lang="en-US" altLang="zh-CN" sz="3200" kern="0" dirty="0">
              <a:solidFill>
                <a:srgbClr val="0066CC"/>
              </a:solidFill>
              <a:latin typeface="Times New Roman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自动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中断结束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方式和非</a:t>
            </a:r>
            <a:r>
              <a:rPr lang="zh-CN" altLang="en-US" sz="3200" kern="0" dirty="0">
                <a:solidFill>
                  <a:srgbClr val="0066CC"/>
                </a:solidFill>
                <a:ea typeface="楷体" panose="02010609060101010101" pitchFamily="49" charset="-122"/>
              </a:rPr>
              <a:t>自动中断结束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方式有什么不同？</a:t>
            </a:r>
            <a:endParaRPr lang="en-US" altLang="zh-CN" sz="3200" kern="0" dirty="0" smtClean="0">
              <a:solidFill>
                <a:srgbClr val="0066CC"/>
              </a:solidFill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在级联状况下，如何在中断处理程序中发布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EOI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命令？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4135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25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AA366A-AF86-4E69-A4AD-85548537747D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9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040" y="792000"/>
            <a:ext cx="10308568" cy="51847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8259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工作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非自动：在中断处理程序中提供</a:t>
            </a:r>
            <a:r>
              <a:rPr lang="en-US" altLang="zh-CN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自动：无需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命令，第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后沿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缓冲方式：非缓冲、缓冲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嵌套方式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一般嵌套：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使用；级联方式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</a:p>
          <a:p>
            <a:pPr lvl="1"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特殊全嵌套：级联方式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控制器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屏蔽方式：一般屏蔽、特殊屏蔽</a:t>
            </a: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优先级规定：固定优先级、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循环优先级</a:t>
            </a:r>
          </a:p>
        </p:txBody>
      </p:sp>
      <p:sp>
        <p:nvSpPr>
          <p:cNvPr id="996359" name="Line 7"/>
          <p:cNvSpPr>
            <a:spLocks noChangeShapeType="1"/>
          </p:cNvSpPr>
          <p:nvPr/>
        </p:nvSpPr>
        <p:spPr bwMode="auto">
          <a:xfrm>
            <a:off x="5735960" y="2376000"/>
            <a:ext cx="75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96360" name="Text Box 8"/>
          <p:cNvSpPr txBox="1">
            <a:spLocks noChangeArrowheads="1"/>
          </p:cNvSpPr>
          <p:nvPr/>
        </p:nvSpPr>
        <p:spPr bwMode="auto">
          <a:xfrm>
            <a:off x="7608614" y="16288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</a:t>
            </a:r>
          </a:p>
        </p:txBody>
      </p:sp>
      <p:sp>
        <p:nvSpPr>
          <p:cNvPr id="996361" name="AutoShape 9"/>
          <p:cNvSpPr>
            <a:spLocks/>
          </p:cNvSpPr>
          <p:nvPr/>
        </p:nvSpPr>
        <p:spPr bwMode="auto">
          <a:xfrm>
            <a:off x="7464152" y="1720875"/>
            <a:ext cx="212725" cy="84455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2" name="Text Box 10"/>
          <p:cNvSpPr txBox="1">
            <a:spLocks noChangeArrowheads="1"/>
          </p:cNvSpPr>
          <p:nvPr/>
        </p:nvSpPr>
        <p:spPr bwMode="auto">
          <a:xfrm>
            <a:off x="7992000" y="4968000"/>
            <a:ext cx="1008062" cy="946150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</a:p>
          <a:p>
            <a:pPr algn="l">
              <a:spcBef>
                <a:spcPts val="0"/>
              </a:spcBef>
            </a:pPr>
            <a:r>
              <a:rPr lang="zh-CN" altLang="en-US" dirty="0">
                <a:solidFill>
                  <a:srgbClr val="00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</a:p>
        </p:txBody>
      </p:sp>
      <p:sp>
        <p:nvSpPr>
          <p:cNvPr id="996363" name="AutoShape 11"/>
          <p:cNvSpPr>
            <a:spLocks/>
          </p:cNvSpPr>
          <p:nvPr/>
        </p:nvSpPr>
        <p:spPr bwMode="auto">
          <a:xfrm>
            <a:off x="7824192" y="5033243"/>
            <a:ext cx="212725" cy="828000"/>
          </a:xfrm>
          <a:prstGeom prst="leftBrace">
            <a:avLst>
              <a:gd name="adj1" fmla="val 330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/>
          <a:lstStyle/>
          <a:p>
            <a:endParaRPr lang="zh-CN" altLang="en-US"/>
          </a:p>
        </p:txBody>
      </p:sp>
      <p:sp>
        <p:nvSpPr>
          <p:cNvPr id="996364" name="AutoShape 12"/>
          <p:cNvSpPr>
            <a:spLocks/>
          </p:cNvSpPr>
          <p:nvPr/>
        </p:nvSpPr>
        <p:spPr bwMode="auto">
          <a:xfrm>
            <a:off x="1054547" y="1511982"/>
            <a:ext cx="288925" cy="4428000"/>
          </a:xfrm>
          <a:prstGeom prst="leftBracket">
            <a:avLst>
              <a:gd name="adj" fmla="val 95200"/>
            </a:avLst>
          </a:prstGeom>
          <a:noFill/>
          <a:ln w="28575">
            <a:solidFill>
              <a:srgbClr val="0000FF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6.11</a:t>
            </a:r>
            <a:r>
              <a:rPr lang="zh-CN" altLang="en-US" dirty="0" smtClean="0"/>
              <a:t> 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工作方式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</a:t>
            </a:r>
            <a:r>
              <a:rPr lang="zh-CN" altLang="en-US" dirty="0" smtClean="0">
                <a:solidFill>
                  <a:srgbClr val="D60093"/>
                </a:solidFill>
              </a:rPr>
              <a:t>方式</a:t>
            </a:r>
            <a:endParaRPr lang="zh-CN" altLang="en-US" dirty="0">
              <a:solidFill>
                <a:srgbClr val="D60093"/>
              </a:solidFill>
            </a:endParaRPr>
          </a:p>
        </p:txBody>
      </p:sp>
      <p:sp>
        <p:nvSpPr>
          <p:cNvPr id="4" name="流程图: 终止 3"/>
          <p:cNvSpPr/>
          <p:nvPr/>
        </p:nvSpPr>
        <p:spPr bwMode="auto">
          <a:xfrm>
            <a:off x="1548965" y="1368000"/>
            <a:ext cx="2458803" cy="504056"/>
          </a:xfrm>
          <a:prstGeom prst="flowChartTerminator">
            <a:avLst/>
          </a:prstGeom>
          <a:noFill/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流程图: 终止 12"/>
          <p:cNvSpPr/>
          <p:nvPr/>
        </p:nvSpPr>
        <p:spPr bwMode="auto">
          <a:xfrm>
            <a:off x="1548965" y="1872056"/>
            <a:ext cx="6127912" cy="861203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5459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68A6A-3CF3-45BC-B123-DFB98928AD8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1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452584" cy="5265304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这里的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对中断源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正在服务标志的清除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6.11</a:t>
            </a:r>
            <a:r>
              <a:rPr lang="zh-CN" altLang="en-US" dirty="0" smtClean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010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68A6A-3CF3-45BC-B123-DFB98928AD8A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1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452584" cy="5265304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这里的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对中断源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正在服务标志的清除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r>
              <a:rPr lang="en-GB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baseline="-25000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中的相应位</a:t>
            </a:r>
            <a:r>
              <a:rPr lang="en-GB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baseline="-25000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GB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6.11</a:t>
            </a:r>
            <a:r>
              <a:rPr lang="zh-CN" altLang="en-US" dirty="0" smtClean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462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68A6A-3CF3-45BC-B123-DFB98928AD8A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1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452584" cy="5265304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这里的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对中断源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正在服务标志的清除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r>
              <a:rPr lang="en-GB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baseline="-25000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中的相应位</a:t>
            </a:r>
            <a:r>
              <a:rPr lang="en-GB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baseline="-25000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GB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应该使</a:t>
            </a:r>
            <a:r>
              <a:rPr lang="en-GB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baseline="-25000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=0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6.11</a:t>
            </a:r>
            <a:r>
              <a:rPr lang="zh-CN" altLang="en-US" dirty="0" smtClean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9331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C68A6A-3CF3-45BC-B123-DFB98928AD8A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1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452584" cy="5265304"/>
          </a:xfrm>
          <a:noFill/>
          <a:ln/>
        </p:spPr>
        <p:txBody>
          <a:bodyPr/>
          <a:lstStyle/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这里的</a:t>
            </a:r>
            <a:r>
              <a:rPr lang="zh-CN" altLang="en-US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  <a:r>
              <a:rPr lang="zh-CN" altLang="en-US" dirty="0" smtClean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对中断源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正在服务标志的清除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r>
              <a:rPr lang="en-GB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GB" altLang="zh-CN" baseline="-25000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被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时，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中的相应位</a:t>
            </a:r>
            <a:r>
              <a:rPr lang="en-GB" altLang="zh-CN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baseline="-25000" dirty="0" err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GB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</a:t>
            </a: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应该使</a:t>
            </a:r>
            <a:r>
              <a:rPr lang="en-GB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baseline="-25000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=0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中断结束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GB" altLang="zh-CN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方式：</a:t>
            </a:r>
            <a:endParaRPr lang="zh-CN" altLang="en-GB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GB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GB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GB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）方式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</a:t>
            </a:r>
            <a:r>
              <a:rPr lang="zh-CN" altLang="en-GB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自动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en-GB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1257300" lvl="2" indent="-457200">
              <a:spcBef>
                <a:spcPts val="1800"/>
              </a:spcBef>
            </a:pPr>
            <a:r>
              <a:rPr lang="zh-CN" altLang="en-GB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</a:t>
            </a:r>
            <a:r>
              <a:rPr lang="zh-CN" altLang="en-GB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GB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NSEOI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GB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</a:t>
            </a:r>
            <a:r>
              <a:rPr lang="en-GB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endParaRPr lang="zh-CN" altLang="en-GB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1257300" lvl="2" indent="-457200">
              <a:spcBef>
                <a:spcPts val="1800"/>
              </a:spcBef>
            </a:pPr>
            <a:r>
              <a:rPr lang="zh-CN" altLang="en-GB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GB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SEOI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</a:t>
            </a:r>
            <a:r>
              <a:rPr lang="en-GB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6.11</a:t>
            </a:r>
            <a:r>
              <a:rPr lang="zh-CN" altLang="en-US" dirty="0" smtClean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38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9DB0E-E05F-4A75-8AC5-3839479AD5E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01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380576" cy="5256213"/>
          </a:xfrm>
          <a:noFill/>
          <a:ln/>
        </p:spPr>
        <p:txBody>
          <a:bodyPr/>
          <a:lstStyle/>
          <a:p>
            <a:pPr marL="342000" indent="-342000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（自动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）的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12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假设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 smtClean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的请求被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接受，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设置为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12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在第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GB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</a:t>
            </a:r>
            <a:r>
              <a:rPr lang="en-US" altLang="zh-CN" dirty="0" err="1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i="1" baseline="-25000" dirty="0" err="1" smtClean="0">
                <a:solidFill>
                  <a:srgbClr val="0000FF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=1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；</a:t>
            </a:r>
            <a:endParaRPr lang="en-US" altLang="zh-CN" dirty="0" smtClean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12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zh-CN" altLang="en-GB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GB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GB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结束时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GB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</a:t>
            </a:r>
            <a:r>
              <a:rPr lang="en-US" altLang="zh-CN" dirty="0" err="1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i="1" baseline="-25000" dirty="0" err="1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=0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000" indent="-342000"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因</a:t>
            </a:r>
            <a:r>
              <a:rPr lang="zh-CN" altLang="en-US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不保留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当前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正在对</a:t>
            </a:r>
            <a:r>
              <a:rPr lang="en-US" altLang="zh-CN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服务的标记，可能会出现</a:t>
            </a:r>
            <a:r>
              <a:rPr lang="zh-CN" altLang="en-US" b="1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响应低优先级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中断请求的状况。</a:t>
            </a:r>
            <a:endParaRPr lang="en-US" altLang="zh-CN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000" indent="-342000"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如果不希望被低优先级中断打断现行程序的执行，建议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嵌套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时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不采用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方式。</a:t>
            </a:r>
            <a:endParaRPr lang="en-US" altLang="zh-CN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152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F9DB0E-E05F-4A75-8AC5-3839479AD5E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117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236560" cy="5553336"/>
          </a:xfrm>
          <a:noFill/>
          <a:ln/>
        </p:spPr>
        <p:txBody>
          <a:bodyPr/>
          <a:lstStyle/>
          <a:p>
            <a:pPr marL="342000" indent="-342000"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NAEOI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（非自动</a:t>
            </a:r>
            <a:r>
              <a:rPr lang="en-US" altLang="zh-CN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sz="32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）的</a:t>
            </a:r>
            <a:r>
              <a:rPr lang="zh-CN" altLang="en-US" sz="3200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实现</a:t>
            </a:r>
            <a:endParaRPr lang="en-US" altLang="zh-CN" sz="3200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12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假设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i="1" baseline="-25000" dirty="0" err="1" smtClean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的请求被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接受，</a:t>
            </a:r>
            <a:r>
              <a:rPr lang="en-GB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设置为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AEOI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。</a:t>
            </a: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6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SEOI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（特殊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指定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0">
              <a:spcBef>
                <a:spcPts val="600"/>
              </a:spcBef>
              <a:buClr>
                <a:srgbClr val="008000"/>
              </a:buClr>
              <a:buSzPct val="10000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中断处理程序中写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GB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特殊</a:t>
            </a:r>
            <a:r>
              <a:rPr lang="en-GB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GB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使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=0</a:t>
            </a:r>
            <a:r>
              <a:rPr lang="zh-CN" altLang="en-GB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0">
              <a:spcBef>
                <a:spcPts val="600"/>
              </a:spcBef>
              <a:buClr>
                <a:srgbClr val="008000"/>
              </a:buClr>
              <a:buSzPct val="100000"/>
              <a:buNone/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注：</a:t>
            </a:r>
            <a:r>
              <a:rPr lang="en-US" altLang="zh-CN" sz="2400" i="1" dirty="0" err="1" smtClean="0">
                <a:solidFill>
                  <a:srgbClr val="008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en-US" altLang="zh-CN" sz="2400" i="1" dirty="0">
                <a:solidFill>
                  <a:srgbClr val="008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可以不同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-457200">
              <a:spcBef>
                <a:spcPts val="600"/>
              </a:spcBef>
              <a:buClr>
                <a:srgbClr val="008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GB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NSEOI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（一般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非指定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817200" indent="0">
              <a:spcBef>
                <a:spcPts val="600"/>
              </a:spcBef>
              <a:buClr>
                <a:srgbClr val="008000"/>
              </a:buClr>
              <a:buSzPct val="100000"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sz="2400" i="1" baseline="-25000" dirty="0" err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中断处理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程序中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写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OCW2</a:t>
            </a:r>
            <a:r>
              <a:rPr lang="zh-CN" altLang="en-GB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一般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GB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，使</a:t>
            </a:r>
            <a:r>
              <a:rPr lang="en-GB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GB" altLang="zh-CN" sz="2400" i="1" baseline="-25000" dirty="0" err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en-GB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GB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342000" indent="-342000"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GB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en-GB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合适时机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是在断点信息恢复之后、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IRET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指令之前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，提前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</a:t>
            </a:r>
            <a:r>
              <a:rPr lang="en-GB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GB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，也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可能会出现</a:t>
            </a:r>
            <a:r>
              <a:rPr lang="zh-CN" altLang="en-US" b="1" dirty="0" smtClean="0">
                <a:solidFill>
                  <a:srgbClr val="D60093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响应低优先级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中断请求的状况。</a:t>
            </a:r>
            <a:endParaRPr lang="en-US" altLang="zh-CN" b="1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230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35231-0A28-47B1-9990-AC8FC4A29D83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12742" name="Text Box 6"/>
          <p:cNvSpPr txBox="1">
            <a:spLocks noChangeArrowheads="1"/>
          </p:cNvSpPr>
          <p:nvPr/>
        </p:nvSpPr>
        <p:spPr bwMode="auto">
          <a:xfrm>
            <a:off x="1199456" y="1556792"/>
            <a:ext cx="4179690" cy="33788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  <a:spcBef>
                <a:spcPts val="1800"/>
              </a:spcBef>
              <a:buClr>
                <a:srgbClr val="0000CC"/>
              </a:buClr>
              <a:buSzPct val="75000"/>
            </a:pP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级联</a:t>
            </a:r>
            <a:r>
              <a:rPr lang="zh-CN" altLang="en-GB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方式下</a:t>
            </a:r>
            <a:r>
              <a:rPr lang="zh-CN" altLang="en-US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发布</a:t>
            </a:r>
            <a:r>
              <a:rPr lang="en-US" altLang="zh-CN" dirty="0" smtClean="0">
                <a:solidFill>
                  <a:srgbClr val="D60093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EOI</a:t>
            </a:r>
            <a:r>
              <a:rPr lang="zh-CN" altLang="en-US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命令</a:t>
            </a:r>
            <a:r>
              <a:rPr lang="zh-CN" altLang="en-US" dirty="0" smtClean="0">
                <a:latin typeface="+mn-lt"/>
              </a:rPr>
              <a:t>：</a:t>
            </a:r>
            <a:endParaRPr lang="zh-CN" altLang="en-US" dirty="0">
              <a:latin typeface="+mn-lt"/>
            </a:endParaRPr>
          </a:p>
          <a:p>
            <a:pPr marL="457200" indent="-457200" algn="l">
              <a:lnSpc>
                <a:spcPct val="150000"/>
              </a:lnSpc>
              <a:spcBef>
                <a:spcPts val="18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只有当</a:t>
            </a: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PIC8259</a:t>
            </a:r>
            <a:r>
              <a:rPr lang="zh-CN" altLang="en-US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中断全部处理完后，才能向</a:t>
            </a:r>
            <a:r>
              <a:rPr lang="zh-CN" altLang="en-US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en-US" altLang="zh-CN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PIC8259</a:t>
            </a:r>
            <a:r>
              <a:rPr lang="zh-CN" altLang="en-US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</a:t>
            </a:r>
            <a:r>
              <a:rPr lang="en-US" altLang="zh-CN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EOI</a:t>
            </a:r>
            <a:r>
              <a:rPr lang="zh-CN" altLang="en-US" dirty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命令</a:t>
            </a:r>
            <a:r>
              <a:rPr lang="zh-CN" altLang="en-US" dirty="0" smtClean="0">
                <a:solidFill>
                  <a:srgbClr val="0000F8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dirty="0" smtClean="0">
              <a:solidFill>
                <a:srgbClr val="0000F8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12743" name="AutoShape 7"/>
          <p:cNvSpPr>
            <a:spLocks noChangeArrowheads="1"/>
          </p:cNvSpPr>
          <p:nvPr/>
        </p:nvSpPr>
        <p:spPr bwMode="auto">
          <a:xfrm>
            <a:off x="6715819" y="981075"/>
            <a:ext cx="1728788" cy="431800"/>
          </a:xfrm>
          <a:prstGeom prst="flowChartAlternate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>
                <a:latin typeface="Arial" charset="0"/>
              </a:rPr>
              <a:t>中断服务程序</a:t>
            </a:r>
          </a:p>
        </p:txBody>
      </p:sp>
      <p:sp>
        <p:nvSpPr>
          <p:cNvPr id="1012744" name="Line 8"/>
          <p:cNvSpPr>
            <a:spLocks noChangeShapeType="1"/>
          </p:cNvSpPr>
          <p:nvPr/>
        </p:nvSpPr>
        <p:spPr bwMode="auto">
          <a:xfrm>
            <a:off x="7581007" y="1412875"/>
            <a:ext cx="0" cy="342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45" name="Text Box 9"/>
          <p:cNvSpPr txBox="1">
            <a:spLocks noChangeArrowheads="1"/>
          </p:cNvSpPr>
          <p:nvPr/>
        </p:nvSpPr>
        <p:spPr bwMode="auto">
          <a:xfrm>
            <a:off x="7450833" y="1827213"/>
            <a:ext cx="288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 algn="l">
              <a:buClr>
                <a:srgbClr val="0000CC"/>
              </a:buClr>
              <a:buSzPct val="75000"/>
            </a:pPr>
            <a:r>
              <a:rPr lang="en-US" altLang="zh-CN" sz="2000">
                <a:latin typeface="宋体" pitchFamily="2" charset="-122"/>
              </a:rPr>
              <a:t>┇</a:t>
            </a:r>
          </a:p>
        </p:txBody>
      </p:sp>
      <p:sp>
        <p:nvSpPr>
          <p:cNvPr id="1012746" name="AutoShape 10"/>
          <p:cNvSpPr>
            <a:spLocks noChangeArrowheads="1"/>
          </p:cNvSpPr>
          <p:nvPr/>
        </p:nvSpPr>
        <p:spPr bwMode="auto">
          <a:xfrm>
            <a:off x="6384032" y="3213000"/>
            <a:ext cx="2374900" cy="360363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 dirty="0">
                <a:latin typeface="Arial" charset="0"/>
              </a:rPr>
              <a:t>向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</a:rPr>
              <a:t>从</a:t>
            </a:r>
            <a:r>
              <a:rPr lang="en-US" altLang="zh-CN" sz="2000" dirty="0">
                <a:latin typeface="Arial" charset="0"/>
              </a:rPr>
              <a:t>PIC</a:t>
            </a:r>
            <a:r>
              <a:rPr lang="zh-CN" altLang="en-US" sz="2000" dirty="0">
                <a:latin typeface="Arial" charset="0"/>
              </a:rPr>
              <a:t>发</a:t>
            </a:r>
            <a:r>
              <a:rPr lang="en-US" altLang="zh-CN" sz="2000" dirty="0">
                <a:latin typeface="Arial" charset="0"/>
              </a:rPr>
              <a:t>EOI</a:t>
            </a:r>
            <a:r>
              <a:rPr lang="zh-CN" altLang="en-US" sz="2000" dirty="0">
                <a:latin typeface="Arial" charset="0"/>
              </a:rPr>
              <a:t>命令</a:t>
            </a:r>
          </a:p>
        </p:txBody>
      </p:sp>
      <p:sp>
        <p:nvSpPr>
          <p:cNvPr id="1012747" name="Line 11"/>
          <p:cNvSpPr>
            <a:spLocks noChangeShapeType="1"/>
          </p:cNvSpPr>
          <p:nvPr/>
        </p:nvSpPr>
        <p:spPr bwMode="auto">
          <a:xfrm>
            <a:off x="7581007" y="2925639"/>
            <a:ext cx="0" cy="287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48" name="AutoShape 12"/>
          <p:cNvSpPr>
            <a:spLocks noChangeArrowheads="1"/>
          </p:cNvSpPr>
          <p:nvPr/>
        </p:nvSpPr>
        <p:spPr bwMode="auto">
          <a:xfrm>
            <a:off x="6384032" y="3790850"/>
            <a:ext cx="2374900" cy="360363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 dirty="0">
                <a:latin typeface="Arial" charset="0"/>
              </a:rPr>
              <a:t>读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</a:rPr>
              <a:t>从</a:t>
            </a:r>
            <a:r>
              <a:rPr lang="en-US" altLang="zh-CN" sz="2000" dirty="0">
                <a:latin typeface="Arial" charset="0"/>
              </a:rPr>
              <a:t>PIC</a:t>
            </a:r>
            <a:r>
              <a:rPr lang="zh-CN" altLang="en-US" sz="2000" dirty="0">
                <a:latin typeface="Arial" charset="0"/>
              </a:rPr>
              <a:t>的</a:t>
            </a:r>
            <a:r>
              <a:rPr lang="en-US" altLang="zh-CN" sz="2000" dirty="0">
                <a:latin typeface="Arial" charset="0"/>
              </a:rPr>
              <a:t>ISR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012749" name="Line 13"/>
          <p:cNvSpPr>
            <a:spLocks noChangeShapeType="1"/>
          </p:cNvSpPr>
          <p:nvPr/>
        </p:nvSpPr>
        <p:spPr bwMode="auto">
          <a:xfrm>
            <a:off x="7581007" y="3573362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50" name="AutoShape 14"/>
          <p:cNvSpPr>
            <a:spLocks noChangeArrowheads="1"/>
          </p:cNvSpPr>
          <p:nvPr/>
        </p:nvSpPr>
        <p:spPr bwMode="auto">
          <a:xfrm>
            <a:off x="6557070" y="4367112"/>
            <a:ext cx="2016125" cy="576262"/>
          </a:xfrm>
          <a:prstGeom prst="flowChartDecision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>
                <a:latin typeface="Arial" charset="0"/>
              </a:rPr>
              <a:t>全</a:t>
            </a:r>
            <a:r>
              <a:rPr lang="en-US" altLang="zh-CN" sz="2000">
                <a:latin typeface="Arial" charset="0"/>
              </a:rPr>
              <a:t>0</a:t>
            </a:r>
            <a:r>
              <a:rPr lang="zh-CN" altLang="en-US" sz="2000">
                <a:latin typeface="Arial" charset="0"/>
              </a:rPr>
              <a:t>？</a:t>
            </a:r>
          </a:p>
        </p:txBody>
      </p:sp>
      <p:sp>
        <p:nvSpPr>
          <p:cNvPr id="1012751" name="Line 15"/>
          <p:cNvSpPr>
            <a:spLocks noChangeShapeType="1"/>
          </p:cNvSpPr>
          <p:nvPr/>
        </p:nvSpPr>
        <p:spPr bwMode="auto">
          <a:xfrm>
            <a:off x="7581007" y="4151212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52" name="AutoShape 16"/>
          <p:cNvSpPr>
            <a:spLocks noChangeArrowheads="1"/>
          </p:cNvSpPr>
          <p:nvPr/>
        </p:nvSpPr>
        <p:spPr bwMode="auto">
          <a:xfrm>
            <a:off x="6414194" y="5303737"/>
            <a:ext cx="2374900" cy="360362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 dirty="0">
                <a:latin typeface="Arial" charset="0"/>
              </a:rPr>
              <a:t>向</a:t>
            </a:r>
            <a:r>
              <a:rPr lang="zh-CN" altLang="en-US" sz="2000" dirty="0">
                <a:solidFill>
                  <a:srgbClr val="FF0000"/>
                </a:solidFill>
                <a:latin typeface="Arial" charset="0"/>
              </a:rPr>
              <a:t>主</a:t>
            </a:r>
            <a:r>
              <a:rPr lang="en-US" altLang="zh-CN" sz="2000" dirty="0">
                <a:latin typeface="Arial" charset="0"/>
              </a:rPr>
              <a:t>PIC</a:t>
            </a:r>
            <a:r>
              <a:rPr lang="zh-CN" altLang="en-US" sz="2000" dirty="0">
                <a:latin typeface="Arial" charset="0"/>
              </a:rPr>
              <a:t>发</a:t>
            </a:r>
            <a:r>
              <a:rPr lang="en-US" altLang="zh-CN" sz="2000" dirty="0">
                <a:latin typeface="Arial" charset="0"/>
              </a:rPr>
              <a:t>EOI</a:t>
            </a:r>
            <a:r>
              <a:rPr lang="zh-CN" altLang="en-US" sz="2000" dirty="0">
                <a:latin typeface="Arial" charset="0"/>
              </a:rPr>
              <a:t>命令</a:t>
            </a:r>
          </a:p>
        </p:txBody>
      </p:sp>
      <p:sp>
        <p:nvSpPr>
          <p:cNvPr id="1012753" name="Line 17"/>
          <p:cNvSpPr>
            <a:spLocks noChangeShapeType="1"/>
          </p:cNvSpPr>
          <p:nvPr/>
        </p:nvSpPr>
        <p:spPr bwMode="auto">
          <a:xfrm>
            <a:off x="7581007" y="494337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54" name="Text Box 18"/>
          <p:cNvSpPr txBox="1">
            <a:spLocks noChangeArrowheads="1"/>
          </p:cNvSpPr>
          <p:nvPr/>
        </p:nvSpPr>
        <p:spPr bwMode="auto">
          <a:xfrm>
            <a:off x="7638157" y="4943374"/>
            <a:ext cx="215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buClr>
                <a:srgbClr val="0000CC"/>
              </a:buClr>
              <a:buSzPct val="75000"/>
            </a:pPr>
            <a:r>
              <a:rPr lang="en-US" altLang="zh-CN" sz="2000">
                <a:solidFill>
                  <a:schemeClr val="bg2"/>
                </a:solidFill>
                <a:latin typeface="Arial" charset="0"/>
              </a:rPr>
              <a:t>Y</a:t>
            </a:r>
          </a:p>
        </p:txBody>
      </p:sp>
      <p:sp>
        <p:nvSpPr>
          <p:cNvPr id="1012755" name="AutoShape 19"/>
          <p:cNvSpPr>
            <a:spLocks noChangeArrowheads="1"/>
          </p:cNvSpPr>
          <p:nvPr/>
        </p:nvSpPr>
        <p:spPr bwMode="auto">
          <a:xfrm>
            <a:off x="7061895" y="6021388"/>
            <a:ext cx="1008063" cy="431800"/>
          </a:xfrm>
          <a:prstGeom prst="flowChartAlternate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en-US" altLang="zh-CN" sz="2000">
                <a:latin typeface="Arial" charset="0"/>
              </a:rPr>
              <a:t>IRET</a:t>
            </a:r>
          </a:p>
        </p:txBody>
      </p:sp>
      <p:sp>
        <p:nvSpPr>
          <p:cNvPr id="1012756" name="AutoShape 20"/>
          <p:cNvSpPr>
            <a:spLocks noChangeArrowheads="1"/>
          </p:cNvSpPr>
          <p:nvPr/>
        </p:nvSpPr>
        <p:spPr bwMode="auto">
          <a:xfrm>
            <a:off x="6384032" y="2564582"/>
            <a:ext cx="2374900" cy="360362"/>
          </a:xfrm>
          <a:prstGeom prst="flowChartProcess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marL="342900" indent="-342900">
              <a:spcBef>
                <a:spcPct val="20000"/>
              </a:spcBef>
              <a:buClr>
                <a:srgbClr val="0000CC"/>
              </a:buClr>
              <a:buSzPct val="75000"/>
            </a:pPr>
            <a:r>
              <a:rPr lang="zh-CN" altLang="en-US" sz="2000">
                <a:latin typeface="Arial" charset="0"/>
              </a:rPr>
              <a:t>恢复现场</a:t>
            </a:r>
          </a:p>
        </p:txBody>
      </p:sp>
      <p:sp>
        <p:nvSpPr>
          <p:cNvPr id="1012757" name="Line 21"/>
          <p:cNvSpPr>
            <a:spLocks noChangeShapeType="1"/>
          </p:cNvSpPr>
          <p:nvPr/>
        </p:nvSpPr>
        <p:spPr bwMode="auto">
          <a:xfrm>
            <a:off x="7580213" y="2204219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58" name="Line 22"/>
          <p:cNvSpPr>
            <a:spLocks noChangeShapeType="1"/>
          </p:cNvSpPr>
          <p:nvPr/>
        </p:nvSpPr>
        <p:spPr bwMode="auto">
          <a:xfrm>
            <a:off x="7581007" y="5660925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59" name="Line 23"/>
          <p:cNvSpPr>
            <a:spLocks noChangeShapeType="1"/>
          </p:cNvSpPr>
          <p:nvPr/>
        </p:nvSpPr>
        <p:spPr bwMode="auto">
          <a:xfrm flipH="1" flipV="1">
            <a:off x="7581008" y="5805387"/>
            <a:ext cx="1582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60" name="Line 24"/>
          <p:cNvSpPr>
            <a:spLocks noChangeShapeType="1"/>
          </p:cNvSpPr>
          <p:nvPr/>
        </p:nvSpPr>
        <p:spPr bwMode="auto">
          <a:xfrm flipH="1" flipV="1">
            <a:off x="8589070" y="4652862"/>
            <a:ext cx="574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61" name="Line 25"/>
          <p:cNvSpPr>
            <a:spLocks noChangeShapeType="1"/>
          </p:cNvSpPr>
          <p:nvPr/>
        </p:nvSpPr>
        <p:spPr bwMode="auto">
          <a:xfrm flipH="1" flipV="1">
            <a:off x="9163744" y="4652863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12762" name="Text Box 26"/>
          <p:cNvSpPr txBox="1">
            <a:spLocks noChangeArrowheads="1"/>
          </p:cNvSpPr>
          <p:nvPr/>
        </p:nvSpPr>
        <p:spPr bwMode="auto">
          <a:xfrm>
            <a:off x="8660507" y="4351237"/>
            <a:ext cx="2159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342900" indent="-342900">
              <a:buClr>
                <a:srgbClr val="0000CC"/>
              </a:buClr>
              <a:buSzPct val="75000"/>
            </a:pPr>
            <a:r>
              <a:rPr lang="en-US" altLang="zh-CN" sz="2000">
                <a:solidFill>
                  <a:schemeClr val="bg2"/>
                </a:solidFill>
                <a:latin typeface="Arial" charset="0"/>
              </a:rPr>
              <a:t>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0"/>
            <a:ext cx="10972800" cy="523875"/>
          </a:xfrm>
        </p:spPr>
        <p:txBody>
          <a:bodyPr/>
          <a:lstStyle/>
          <a:p>
            <a:r>
              <a:rPr lang="en-US" altLang="zh-CN" dirty="0"/>
              <a:t>6.11</a:t>
            </a:r>
            <a:r>
              <a:rPr lang="zh-CN" altLang="en-US" dirty="0"/>
              <a:t> </a:t>
            </a:r>
            <a:r>
              <a:rPr lang="en-US" altLang="zh-CN" dirty="0"/>
              <a:t>8259</a:t>
            </a:r>
            <a:r>
              <a:rPr lang="zh-CN" altLang="en-US" dirty="0"/>
              <a:t>工作方式</a:t>
            </a:r>
            <a:r>
              <a:rPr lang="en-US" altLang="zh-CN" dirty="0">
                <a:solidFill>
                  <a:srgbClr val="008000"/>
                </a:solidFill>
              </a:rPr>
              <a:t>—</a:t>
            </a:r>
            <a:r>
              <a:rPr lang="zh-CN" altLang="en-US" dirty="0">
                <a:solidFill>
                  <a:srgbClr val="D60093"/>
                </a:solidFill>
              </a:rPr>
              <a:t>中断结束方式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2660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35286</TotalTime>
  <Words>1195</Words>
  <Application>Microsoft Office PowerPoint</Application>
  <PresentationFormat>宽屏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微机原理与系统设计 第6章  输入/输出技术</vt:lpstr>
      <vt:lpstr>6.11 8259工作方式—中断结束方式</vt:lpstr>
      <vt:lpstr>6.11 8259工作方式—中断结束方式</vt:lpstr>
      <vt:lpstr>6.11 8259工作方式—中断结束方式</vt:lpstr>
      <vt:lpstr>6.11 8259工作方式—中断结束方式</vt:lpstr>
      <vt:lpstr>6.11 8259工作方式—中断结束方式</vt:lpstr>
      <vt:lpstr>6.11 8259工作方式—中断结束方式</vt:lpstr>
      <vt:lpstr>6.11 8259工作方式—中断结束方式</vt:lpstr>
      <vt:lpstr>6.11 8259工作方式—中断结束方式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1590</cp:revision>
  <dcterms:created xsi:type="dcterms:W3CDTF">1601-01-01T00:00:00Z</dcterms:created>
  <dcterms:modified xsi:type="dcterms:W3CDTF">2019-11-12T10:07:55Z</dcterms:modified>
</cp:coreProperties>
</file>