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1298" r:id="rId2"/>
    <p:sldId id="1468" r:id="rId3"/>
    <p:sldId id="1476" r:id="rId4"/>
    <p:sldId id="1472" r:id="rId5"/>
    <p:sldId id="1477" r:id="rId6"/>
    <p:sldId id="1478" r:id="rId7"/>
    <p:sldId id="1471" r:id="rId8"/>
    <p:sldId id="1474" r:id="rId9"/>
    <p:sldId id="1479" r:id="rId10"/>
    <p:sldId id="1481" r:id="rId11"/>
    <p:sldId id="1480" r:id="rId12"/>
    <p:sldId id="1469" r:id="rId13"/>
    <p:sldId id="1470" r:id="rId14"/>
  </p:sldIdLst>
  <p:sldSz cx="12192000" cy="6858000"/>
  <p:notesSz cx="6807200" cy="9939338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D60093"/>
    <a:srgbClr val="0000FF"/>
    <a:srgbClr val="008000"/>
    <a:srgbClr val="006600"/>
    <a:srgbClr val="3399FF"/>
    <a:srgbClr val="0099FF"/>
    <a:srgbClr val="990099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86" autoAdjust="0"/>
    <p:restoredTop sz="86030" autoAdjust="0"/>
  </p:normalViewPr>
  <p:slideViewPr>
    <p:cSldViewPr>
      <p:cViewPr varScale="1">
        <p:scale>
          <a:sx n="93" d="100"/>
          <a:sy n="93" d="100"/>
        </p:scale>
        <p:origin x="78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174" y="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436" y="1"/>
            <a:ext cx="2949677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982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436" y="9440982"/>
            <a:ext cx="2949677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fld id="{920C549E-5A20-49C7-8B97-A9A9311C3B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329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522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463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45" y="4721650"/>
            <a:ext cx="4991511" cy="447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299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522" y="9443299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fld id="{8EE02ED1-59E4-43EE-8075-C2D152B368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896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大家好！这一讲给大家介绍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的两种工作方式，</a:t>
            </a:r>
            <a:r>
              <a:rPr lang="zh-CN" altLang="en-US" sz="8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缓冲方式和屏蔽方式。</a:t>
            </a:r>
            <a:endParaRPr lang="en-US" altLang="zh-CN" sz="800" kern="1200" dirty="0" smtClean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786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latin typeface="宋体" panose="02010600030101010101" pitchFamily="2" charset="-122"/>
              </a:rPr>
              <a:t>在中断处理程序的某处设置特殊屏蔽方式</a:t>
            </a:r>
            <a:r>
              <a:rPr lang="zh-CN" altLang="en-US" dirty="0" smtClean="0"/>
              <a:t>（动画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b="0" dirty="0" smtClean="0">
                <a:latin typeface="宋体" panose="02010600030101010101" pitchFamily="2" charset="-122"/>
              </a:rPr>
              <a:t>，因为此时只有</a:t>
            </a:r>
            <a:r>
              <a:rPr lang="en-US" altLang="zh-CN" b="0" dirty="0" smtClean="0">
                <a:latin typeface="宋体" panose="02010600030101010101" pitchFamily="2" charset="-122"/>
              </a:rPr>
              <a:t>IR3</a:t>
            </a:r>
            <a:r>
              <a:rPr lang="zh-CN" altLang="en-US" b="0" dirty="0" smtClean="0">
                <a:latin typeface="宋体" panose="02010600030101010101" pitchFamily="2" charset="-122"/>
              </a:rPr>
              <a:t>请求被禁止，所以，当低优先级的</a:t>
            </a:r>
            <a:r>
              <a:rPr lang="en-US" altLang="zh-CN" b="0" dirty="0" smtClean="0">
                <a:latin typeface="宋体" panose="02010600030101010101" pitchFamily="2" charset="-122"/>
              </a:rPr>
              <a:t>IR6</a:t>
            </a:r>
            <a:r>
              <a:rPr lang="zh-CN" altLang="en-US" b="0" dirty="0" smtClean="0">
                <a:latin typeface="宋体" panose="02010600030101010101" pitchFamily="2" charset="-122"/>
              </a:rPr>
              <a:t>有请求时，</a:t>
            </a:r>
            <a:r>
              <a:rPr lang="en-US" altLang="zh-CN" b="0" dirty="0" smtClean="0">
                <a:latin typeface="宋体" panose="02010600030101010101" pitchFamily="2" charset="-122"/>
              </a:rPr>
              <a:t>8259</a:t>
            </a:r>
            <a:r>
              <a:rPr lang="zh-CN" altLang="en-US" b="0" dirty="0" smtClean="0">
                <a:latin typeface="宋体" panose="02010600030101010101" pitchFamily="2" charset="-122"/>
              </a:rPr>
              <a:t>就会裁决输出该请求给</a:t>
            </a:r>
            <a:r>
              <a:rPr lang="en-US" altLang="zh-CN" b="0" dirty="0" smtClean="0">
                <a:latin typeface="宋体" panose="02010600030101010101" pitchFamily="2" charset="-122"/>
              </a:rPr>
              <a:t>CPU</a:t>
            </a:r>
            <a:r>
              <a:rPr lang="zh-CN" altLang="en-US" b="0" dirty="0" smtClean="0">
                <a:latin typeface="宋体" panose="02010600030101010101" pitchFamily="2" charset="-122"/>
              </a:rPr>
              <a:t>，</a:t>
            </a:r>
            <a:r>
              <a:rPr lang="en-US" altLang="zh-CN" b="0" dirty="0" smtClean="0">
                <a:latin typeface="宋体" panose="02010600030101010101" pitchFamily="2" charset="-122"/>
              </a:rPr>
              <a:t>CPU</a:t>
            </a:r>
            <a:r>
              <a:rPr lang="zh-CN" altLang="en-US" b="0" dirty="0" smtClean="0">
                <a:latin typeface="宋体" panose="02010600030101010101" pitchFamily="2" charset="-122"/>
              </a:rPr>
              <a:t>接受该请求，就进入到</a:t>
            </a:r>
            <a:r>
              <a:rPr lang="en-US" altLang="zh-CN" b="0" dirty="0" smtClean="0">
                <a:latin typeface="宋体" panose="02010600030101010101" pitchFamily="2" charset="-122"/>
              </a:rPr>
              <a:t>IR6</a:t>
            </a:r>
            <a:r>
              <a:rPr lang="zh-CN" altLang="en-US" b="0" dirty="0" smtClean="0">
                <a:latin typeface="宋体" panose="02010600030101010101" pitchFamily="2" charset="-122"/>
              </a:rPr>
              <a:t>中断处理程序。这样，就出现了低优先级中断请求打断高优先级中断服务的状况。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613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latin typeface="宋体" panose="02010600030101010101" pitchFamily="2" charset="-122"/>
              </a:rPr>
              <a:t>可以在</a:t>
            </a:r>
            <a:r>
              <a:rPr lang="en-US" altLang="zh-CN" b="0" dirty="0" smtClean="0">
                <a:latin typeface="宋体" panose="02010600030101010101" pitchFamily="2" charset="-122"/>
              </a:rPr>
              <a:t>IR6</a:t>
            </a:r>
            <a:r>
              <a:rPr lang="zh-CN" altLang="en-US" b="0" dirty="0" smtClean="0">
                <a:latin typeface="宋体" panose="02010600030101010101" pitchFamily="2" charset="-122"/>
              </a:rPr>
              <a:t>或</a:t>
            </a:r>
            <a:r>
              <a:rPr lang="en-US" altLang="zh-CN" b="0" dirty="0" smtClean="0">
                <a:latin typeface="宋体" panose="02010600030101010101" pitchFamily="2" charset="-122"/>
              </a:rPr>
              <a:t>IR3</a:t>
            </a:r>
            <a:r>
              <a:rPr lang="zh-CN" altLang="en-US" b="0" dirty="0" smtClean="0">
                <a:latin typeface="宋体" panose="02010600030101010101" pitchFamily="2" charset="-122"/>
              </a:rPr>
              <a:t>的中断处理程序中将</a:t>
            </a:r>
            <a:r>
              <a:rPr lang="en-US" altLang="zh-CN" b="0" dirty="0" smtClean="0">
                <a:latin typeface="宋体" panose="02010600030101010101" pitchFamily="2" charset="-122"/>
              </a:rPr>
              <a:t>8259</a:t>
            </a:r>
            <a:r>
              <a:rPr lang="zh-CN" altLang="en-US" b="0" dirty="0" smtClean="0">
                <a:latin typeface="宋体" panose="02010600030101010101" pitchFamily="2" charset="-122"/>
              </a:rPr>
              <a:t>恢复到一般屏蔽方式</a:t>
            </a:r>
            <a:r>
              <a:rPr lang="zh-CN" altLang="en-US" dirty="0" smtClean="0"/>
              <a:t>（动画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b="0" dirty="0" smtClean="0">
                <a:latin typeface="宋体" panose="02010600030101010101" pitchFamily="2" charset="-122"/>
              </a:rPr>
              <a:t>。所以，特殊屏蔽方式仅在特殊场合使用，大多数情况下都应选择一般屏蔽方式。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615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这一讲介绍了</a:t>
            </a:r>
            <a:r>
              <a:rPr lang="en-US" altLang="zh-CN" sz="12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8259</a:t>
            </a:r>
            <a:r>
              <a:rPr lang="zh-CN" altLang="en-US" sz="12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的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缓冲方式和屏蔽</a:t>
            </a:r>
            <a:r>
              <a:rPr lang="zh-CN" altLang="en-US" sz="12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方式</a:t>
            </a:r>
            <a:r>
              <a:rPr lang="zh-CN" altLang="en-US" dirty="0" smtClean="0"/>
              <a:t>。课后请思考：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E02ED1-59E4-43EE-8075-C2D152B3689F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398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  <a:ea typeface="黑体" panose="02010609060101010101" pitchFamily="49" charset="-122"/>
              </a:rPr>
              <a:t>谢谢大家！</a:t>
            </a:r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0C7B3E-4927-4E95-A148-CB1CCD2AD11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51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首先介绍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的（动画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）缓冲方式。缓冲方式有缓冲与非缓冲两种方式选择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88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在使用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时，首先需要将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接入到微机系统中。在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 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位微机系统中，接入系统的方式就是与系统总线连接。该图是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与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系统连接的示例。如果在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数据线与系统数据总线之间（动画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）采用直接连接（动画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），那么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的工作方式需要（动画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）选择为非缓冲方式。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461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如果在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数据线与系统数据总线之间（动画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）连接有缓冲驱动器（动画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），那么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的工作方式需要（动画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）选择为缓冲方式。由第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章介绍的关于总线驱动与控制的内容可知，为了防止总线竞争，</a:t>
            </a:r>
            <a:r>
              <a:rPr lang="zh-CN" altLang="en-US" sz="12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数据缓冲</a:t>
            </a:r>
            <a:r>
              <a:rPr lang="en-US" altLang="zh-CN" sz="12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2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驱动器通常采用三态器件</a:t>
            </a:r>
            <a:r>
              <a:rPr lang="zh-CN" altLang="en-US" dirty="0" smtClean="0"/>
              <a:t>（动画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sz="12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，其三态控制信号一般用生成的片选信号来控制</a:t>
            </a:r>
            <a:r>
              <a:rPr lang="zh-CN" altLang="en-US" dirty="0" smtClean="0"/>
              <a:t>（动画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62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 smtClean="0"/>
              <a:t>然而，在中断响应期间，</a:t>
            </a:r>
            <a:r>
              <a:rPr lang="en-US" altLang="zh-CN" sz="1000" dirty="0" smtClean="0"/>
              <a:t>8086</a:t>
            </a:r>
            <a:r>
              <a:rPr lang="zh-CN" altLang="en-US" sz="1000" dirty="0" smtClean="0"/>
              <a:t>或</a:t>
            </a:r>
            <a:r>
              <a:rPr lang="en-US" altLang="zh-CN" sz="1000" dirty="0" smtClean="0"/>
              <a:t>8088CPU</a:t>
            </a:r>
            <a:r>
              <a:rPr lang="zh-CN" altLang="en-US" sz="1000" dirty="0" smtClean="0"/>
              <a:t>已将地址、读写等三态信号设置为高阻状态（动画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），以防止其他操作干扰中断响应过程，但这也使得</a:t>
            </a:r>
            <a:r>
              <a:rPr lang="zh-CN" altLang="en-US" sz="10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数据缓冲</a:t>
            </a:r>
            <a:r>
              <a:rPr lang="en-US" altLang="zh-CN" sz="10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0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驱动器</a:t>
            </a:r>
            <a:r>
              <a:rPr lang="zh-CN" altLang="en-US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的三态控制信号变为无效</a:t>
            </a:r>
            <a:r>
              <a:rPr lang="zh-CN" altLang="en-US" sz="1000" dirty="0" smtClean="0"/>
              <a:t>（动画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），</a:t>
            </a:r>
            <a:r>
              <a:rPr lang="zh-CN" altLang="en-US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进而使得</a:t>
            </a:r>
            <a:r>
              <a:rPr lang="en-US" altLang="zh-CN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8259</a:t>
            </a:r>
            <a:r>
              <a:rPr lang="zh-CN" altLang="en-US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在第</a:t>
            </a:r>
            <a:r>
              <a:rPr lang="en-US" altLang="zh-CN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个响应周期送出</a:t>
            </a:r>
            <a:r>
              <a:rPr lang="zh-CN" altLang="en-US" sz="1000" dirty="0" smtClean="0"/>
              <a:t>（动画</a:t>
            </a:r>
            <a:r>
              <a:rPr lang="en-US" altLang="zh-CN" sz="1000" dirty="0" smtClean="0"/>
              <a:t>3</a:t>
            </a:r>
            <a:r>
              <a:rPr lang="zh-CN" altLang="en-US" sz="1000" dirty="0" smtClean="0"/>
              <a:t>）</a:t>
            </a:r>
            <a:r>
              <a:rPr lang="zh-CN" altLang="en-US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的中断向量码无法通过</a:t>
            </a:r>
            <a:r>
              <a:rPr lang="zh-CN" altLang="en-US" sz="10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数据缓冲</a:t>
            </a:r>
            <a:r>
              <a:rPr lang="en-US" altLang="zh-CN" sz="10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0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驱动器加载至数据总线上</a:t>
            </a:r>
            <a:r>
              <a:rPr lang="zh-CN" altLang="en-US" sz="1000" dirty="0" smtClean="0"/>
              <a:t>（动画</a:t>
            </a:r>
            <a:r>
              <a:rPr lang="en-US" altLang="zh-CN" sz="1000" dirty="0" smtClean="0"/>
              <a:t>4</a:t>
            </a:r>
            <a:r>
              <a:rPr lang="zh-CN" altLang="en-US" sz="1000" dirty="0" smtClean="0"/>
              <a:t>），</a:t>
            </a:r>
            <a:r>
              <a:rPr lang="en-US" altLang="zh-CN" sz="10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10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就无法在</a:t>
            </a:r>
            <a:r>
              <a:rPr lang="zh-CN" altLang="en-US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第</a:t>
            </a:r>
            <a:r>
              <a:rPr lang="en-US" altLang="zh-CN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个响应周期读取到所需中断向量码。</a:t>
            </a:r>
            <a:endParaRPr lang="en-US" altLang="zh-CN" sz="1000" kern="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975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 smtClean="0"/>
              <a:t>为了解决这个问题，</a:t>
            </a:r>
            <a:r>
              <a:rPr lang="en-US" altLang="zh-CN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8259</a:t>
            </a:r>
            <a:r>
              <a:rPr lang="zh-CN" altLang="en-US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设置了缓冲方式。在缓冲方式下，</a:t>
            </a:r>
            <a:r>
              <a:rPr lang="en-US" altLang="zh-CN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8259</a:t>
            </a:r>
            <a:r>
              <a:rPr lang="zh-CN" altLang="en-US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在第</a:t>
            </a:r>
            <a:r>
              <a:rPr lang="en-US" altLang="zh-CN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个响应周期送出</a:t>
            </a:r>
            <a:r>
              <a:rPr lang="zh-CN" altLang="en-US" sz="1000" dirty="0" smtClean="0"/>
              <a:t>（动画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）</a:t>
            </a:r>
            <a:r>
              <a:rPr lang="zh-CN" altLang="en-US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的中断向量码的同时，使</a:t>
            </a:r>
            <a:r>
              <a:rPr lang="en-US" altLang="zh-CN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EN</a:t>
            </a:r>
            <a:r>
              <a:rPr lang="zh-CN" altLang="en-US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信号输出低电平</a:t>
            </a:r>
            <a:r>
              <a:rPr lang="zh-CN" altLang="en-US" sz="1000" dirty="0" smtClean="0"/>
              <a:t>（动画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）</a:t>
            </a:r>
            <a:r>
              <a:rPr lang="zh-CN" altLang="en-US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，利用</a:t>
            </a:r>
            <a:r>
              <a:rPr lang="en-US" altLang="zh-CN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EN</a:t>
            </a:r>
            <a:r>
              <a:rPr lang="zh-CN" altLang="en-US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信号使</a:t>
            </a:r>
            <a:r>
              <a:rPr lang="zh-CN" altLang="en-US" sz="10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数据缓冲</a:t>
            </a:r>
            <a:r>
              <a:rPr lang="en-US" altLang="zh-CN" sz="10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0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驱动器的三态控制信号有效</a:t>
            </a:r>
            <a:r>
              <a:rPr lang="zh-CN" altLang="en-US" sz="1000" dirty="0" smtClean="0"/>
              <a:t>（动画</a:t>
            </a:r>
            <a:r>
              <a:rPr lang="en-US" altLang="zh-CN" sz="1000" dirty="0" smtClean="0"/>
              <a:t>3</a:t>
            </a:r>
            <a:r>
              <a:rPr lang="zh-CN" altLang="en-US" sz="1000" dirty="0" smtClean="0"/>
              <a:t>）</a:t>
            </a:r>
            <a:r>
              <a:rPr lang="zh-CN" altLang="en-US" sz="10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中断向量码通过</a:t>
            </a:r>
            <a:r>
              <a:rPr lang="zh-CN" altLang="en-US" sz="10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数据缓冲</a:t>
            </a:r>
            <a:r>
              <a:rPr lang="en-US" altLang="zh-CN" sz="10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0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驱动器</a:t>
            </a:r>
            <a:r>
              <a:rPr lang="zh-CN" altLang="en-US" sz="1000" dirty="0" smtClean="0"/>
              <a:t>（动画</a:t>
            </a:r>
            <a:r>
              <a:rPr lang="en-US" altLang="zh-CN" sz="1000" dirty="0" smtClean="0"/>
              <a:t>4</a:t>
            </a:r>
            <a:r>
              <a:rPr lang="zh-CN" altLang="en-US" sz="1000" dirty="0" smtClean="0"/>
              <a:t>）</a:t>
            </a:r>
            <a:r>
              <a:rPr lang="zh-CN" altLang="en-US" sz="10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加载至数据总线上</a:t>
            </a:r>
            <a:r>
              <a:rPr lang="zh-CN" altLang="en-US" sz="1000" dirty="0" smtClean="0"/>
              <a:t>（动画</a:t>
            </a:r>
            <a:r>
              <a:rPr lang="en-US" altLang="zh-CN" sz="1000" dirty="0" smtClean="0"/>
              <a:t>5</a:t>
            </a:r>
            <a:r>
              <a:rPr lang="zh-CN" altLang="en-US" sz="1000" dirty="0" smtClean="0"/>
              <a:t>），</a:t>
            </a:r>
            <a:r>
              <a:rPr lang="en-US" altLang="zh-CN" sz="10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10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就在</a:t>
            </a:r>
            <a:r>
              <a:rPr lang="zh-CN" altLang="en-US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第</a:t>
            </a:r>
            <a:r>
              <a:rPr lang="en-US" altLang="zh-CN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个响应周期读取所需中断向量码。所以，当数据线上设置了</a:t>
            </a:r>
            <a:r>
              <a:rPr lang="zh-CN" altLang="en-US" sz="10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数据缓冲</a:t>
            </a:r>
            <a:r>
              <a:rPr lang="en-US" altLang="zh-CN" sz="10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0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驱动器，</a:t>
            </a:r>
            <a:r>
              <a:rPr lang="en-US" altLang="zh-CN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8259</a:t>
            </a:r>
            <a:r>
              <a:rPr lang="zh-CN" altLang="en-US" sz="10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就一定要选择缓冲方式。</a:t>
            </a:r>
            <a:endParaRPr lang="en-US" altLang="zh-CN" sz="1000" kern="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8914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接下来介绍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的（动画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屏蔽</a:t>
            </a:r>
            <a:r>
              <a:rPr lang="zh-CN" altLang="en-US" dirty="0" smtClean="0"/>
              <a:t>方式。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屏蔽</a:t>
            </a:r>
            <a:r>
              <a:rPr lang="zh-CN" altLang="en-US" dirty="0" smtClean="0"/>
              <a:t>方式有一般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屏蔽</a:t>
            </a:r>
            <a:r>
              <a:rPr lang="zh-CN" altLang="en-US" dirty="0" smtClean="0"/>
              <a:t>与特殊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屏蔽</a:t>
            </a:r>
            <a:r>
              <a:rPr lang="zh-CN" altLang="en-US" dirty="0" smtClean="0"/>
              <a:t>两种方式选择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521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latin typeface="宋体" panose="02010600030101010101" pitchFamily="2" charset="-122"/>
              </a:rPr>
              <a:t>8259</a:t>
            </a:r>
            <a:r>
              <a:rPr lang="zh-CN" altLang="en-US" b="0" dirty="0" smtClean="0">
                <a:latin typeface="宋体" panose="02010600030101010101" pitchFamily="2" charset="-122"/>
              </a:rPr>
              <a:t>的一般屏蔽方式即为禁止同级及低优先级的中断请求，这种方式符合基本的优先级裁决原则，但有可能使某些优先级较低的中断源长时间得不到服务。特殊屏蔽方式即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仅禁止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同级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的中断请求，</a:t>
            </a:r>
            <a:r>
              <a:rPr lang="zh-CN" altLang="en-US" b="0" dirty="0" smtClean="0">
                <a:latin typeface="宋体" panose="02010600030101010101" pitchFamily="2" charset="-122"/>
              </a:rPr>
              <a:t>这种方式解除了对低级中断请求的屏蔽，使得除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同级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中断请求</a:t>
            </a:r>
            <a:r>
              <a:rPr lang="zh-CN" altLang="en-US" b="0" dirty="0" smtClean="0">
                <a:latin typeface="宋体" panose="02010600030101010101" pitchFamily="2" charset="-122"/>
              </a:rPr>
              <a:t>和由屏蔽寄存器屏蔽的中断请求外，其他级别的中断请求都有机会得到响应。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00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latin typeface="宋体" panose="02010600030101010101" pitchFamily="2" charset="-122"/>
              </a:rPr>
              <a:t>如图所示，假设</a:t>
            </a:r>
            <a:r>
              <a:rPr lang="en-US" altLang="zh-CN" b="0" dirty="0" smtClean="0">
                <a:latin typeface="宋体" panose="02010600030101010101" pitchFamily="2" charset="-122"/>
              </a:rPr>
              <a:t>8259</a:t>
            </a:r>
            <a:r>
              <a:rPr lang="zh-CN" altLang="en-US" b="0" dirty="0" smtClean="0">
                <a:latin typeface="宋体" panose="02010600030101010101" pitchFamily="2" charset="-122"/>
              </a:rPr>
              <a:t>初始设置时选择一般屏蔽方式，并且设置中断请求输入引脚的优先级为</a:t>
            </a:r>
            <a:r>
              <a:rPr lang="zh-CN" altLang="en-US" dirty="0" smtClean="0"/>
              <a:t>（动画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b="0" dirty="0" smtClean="0">
                <a:latin typeface="宋体" panose="02010600030101010101" pitchFamily="2" charset="-122"/>
              </a:rPr>
              <a:t>IR0</a:t>
            </a:r>
            <a:r>
              <a:rPr lang="zh-CN" altLang="en-US" b="0" dirty="0" smtClean="0">
                <a:latin typeface="宋体" panose="02010600030101010101" pitchFamily="2" charset="-122"/>
              </a:rPr>
              <a:t>最高，依次到</a:t>
            </a:r>
            <a:r>
              <a:rPr lang="en-US" altLang="zh-CN" b="0" dirty="0" smtClean="0">
                <a:latin typeface="宋体" panose="02010600030101010101" pitchFamily="2" charset="-122"/>
              </a:rPr>
              <a:t>IR7</a:t>
            </a:r>
            <a:r>
              <a:rPr lang="zh-CN" altLang="en-US" b="0" dirty="0" smtClean="0">
                <a:latin typeface="宋体" panose="02010600030101010101" pitchFamily="2" charset="-122"/>
              </a:rPr>
              <a:t>最低，当</a:t>
            </a:r>
            <a:r>
              <a:rPr lang="en-US" altLang="zh-CN" b="0" dirty="0" smtClean="0">
                <a:latin typeface="宋体" panose="02010600030101010101" pitchFamily="2" charset="-122"/>
              </a:rPr>
              <a:t>CPU</a:t>
            </a:r>
            <a:r>
              <a:rPr lang="zh-CN" altLang="en-US" b="0" dirty="0" smtClean="0">
                <a:latin typeface="宋体" panose="02010600030101010101" pitchFamily="2" charset="-122"/>
              </a:rPr>
              <a:t>执行主程序时，</a:t>
            </a:r>
            <a:r>
              <a:rPr lang="en-US" altLang="zh-CN" b="0" dirty="0" smtClean="0">
                <a:latin typeface="宋体" panose="02010600030101010101" pitchFamily="2" charset="-122"/>
              </a:rPr>
              <a:t>8259</a:t>
            </a:r>
            <a:r>
              <a:rPr lang="zh-CN" altLang="en-US" b="0" dirty="0" smtClean="0">
                <a:latin typeface="宋体" panose="02010600030101010101" pitchFamily="2" charset="-122"/>
              </a:rPr>
              <a:t>的</a:t>
            </a:r>
            <a:r>
              <a:rPr lang="en-US" altLang="zh-CN" b="0" dirty="0" smtClean="0">
                <a:latin typeface="宋体" panose="02010600030101010101" pitchFamily="2" charset="-122"/>
              </a:rPr>
              <a:t>IR3</a:t>
            </a:r>
            <a:r>
              <a:rPr lang="zh-CN" altLang="en-US" b="0" dirty="0" smtClean="0">
                <a:latin typeface="宋体" panose="02010600030101010101" pitchFamily="2" charset="-122"/>
              </a:rPr>
              <a:t>有有效的中断请求，</a:t>
            </a:r>
            <a:r>
              <a:rPr lang="en-US" altLang="zh-CN" b="0" dirty="0" smtClean="0">
                <a:latin typeface="宋体" panose="02010600030101010101" pitchFamily="2" charset="-122"/>
              </a:rPr>
              <a:t>CPU</a:t>
            </a:r>
            <a:r>
              <a:rPr lang="zh-CN" altLang="en-US" b="0" dirty="0" smtClean="0">
                <a:latin typeface="宋体" panose="02010600030101010101" pitchFamily="2" charset="-122"/>
              </a:rPr>
              <a:t>接受该请求进入</a:t>
            </a:r>
            <a:r>
              <a:rPr lang="en-US" altLang="zh-CN" b="0" dirty="0" smtClean="0">
                <a:latin typeface="宋体" panose="02010600030101010101" pitchFamily="2" charset="-122"/>
              </a:rPr>
              <a:t>IR3</a:t>
            </a:r>
            <a:r>
              <a:rPr lang="zh-CN" altLang="en-US" b="0" dirty="0" smtClean="0">
                <a:latin typeface="宋体" panose="02010600030101010101" pitchFamily="2" charset="-122"/>
              </a:rPr>
              <a:t>中断处理程序。由于此时设置的是一般屏蔽方式，所以</a:t>
            </a:r>
            <a:r>
              <a:rPr lang="zh-CN" altLang="en-US" dirty="0" smtClean="0"/>
              <a:t>（动画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b="0" dirty="0" smtClean="0">
                <a:latin typeface="宋体" panose="02010600030101010101" pitchFamily="2" charset="-122"/>
              </a:rPr>
              <a:t>8259</a:t>
            </a:r>
            <a:r>
              <a:rPr lang="zh-CN" altLang="en-US" b="0" dirty="0" smtClean="0">
                <a:latin typeface="宋体" panose="02010600030101010101" pitchFamily="2" charset="-122"/>
              </a:rPr>
              <a:t>允许</a:t>
            </a:r>
            <a:r>
              <a:rPr lang="en-US" altLang="zh-CN" b="0" dirty="0" smtClean="0">
                <a:latin typeface="宋体" panose="02010600030101010101" pitchFamily="2" charset="-122"/>
              </a:rPr>
              <a:t>IR0~IR2</a:t>
            </a:r>
            <a:r>
              <a:rPr lang="zh-CN" altLang="en-US" b="0" dirty="0" smtClean="0">
                <a:latin typeface="宋体" panose="02010600030101010101" pitchFamily="2" charset="-122"/>
              </a:rPr>
              <a:t>请求，禁止同级</a:t>
            </a:r>
            <a:r>
              <a:rPr lang="en-US" altLang="zh-CN" b="0" dirty="0" smtClean="0">
                <a:latin typeface="宋体" panose="02010600030101010101" pitchFamily="2" charset="-122"/>
              </a:rPr>
              <a:t>IR3</a:t>
            </a:r>
            <a:r>
              <a:rPr lang="zh-CN" altLang="en-US" b="0" dirty="0" smtClean="0">
                <a:latin typeface="宋体" panose="02010600030101010101" pitchFamily="2" charset="-122"/>
              </a:rPr>
              <a:t>和低级</a:t>
            </a:r>
            <a:r>
              <a:rPr lang="en-US" altLang="zh-CN" b="0" dirty="0" smtClean="0">
                <a:latin typeface="宋体" panose="02010600030101010101" pitchFamily="2" charset="-122"/>
              </a:rPr>
              <a:t>IR4~IR7</a:t>
            </a:r>
            <a:r>
              <a:rPr lang="zh-CN" altLang="en-US" b="0" dirty="0" smtClean="0">
                <a:latin typeface="宋体" panose="02010600030101010101" pitchFamily="2" charset="-122"/>
              </a:rPr>
              <a:t>请求。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85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" y="0"/>
            <a:ext cx="12192001" cy="6858000"/>
            <a:chOff x="0" y="0"/>
            <a:chExt cx="9144001" cy="685800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3505200" cy="68580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716088" y="1690688"/>
              <a:ext cx="574675" cy="642938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2281238" y="1690688"/>
              <a:ext cx="585788" cy="6429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141413" y="2324101"/>
              <a:ext cx="584200" cy="633413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0" y="2324101"/>
              <a:ext cx="582613" cy="6334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1716088" y="2324101"/>
              <a:ext cx="574675" cy="633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141413" y="2947988"/>
              <a:ext cx="584200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28" name="Rectangle 28"/>
            <p:cNvSpPr>
              <a:spLocks noChangeArrowheads="1"/>
            </p:cNvSpPr>
            <p:nvPr userDrawn="1"/>
          </p:nvSpPr>
          <p:spPr bwMode="auto">
            <a:xfrm>
              <a:off x="4502726" y="2329190"/>
              <a:ext cx="138548" cy="523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800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7386" y="309480"/>
            <a:ext cx="609523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9217" name="Rectangle 17"/>
          <p:cNvSpPr>
            <a:spLocks noGrp="1" noChangeArrowheads="1"/>
          </p:cNvSpPr>
          <p:nvPr userDrawn="1"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 userDrawn="1">
            <p:ph type="sldNum" sz="quarter" idx="4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179219" name="Rectangle 19"/>
          <p:cNvSpPr>
            <a:spLocks noGrp="1" noChangeArrowheads="1"/>
          </p:cNvSpPr>
          <p:nvPr userDrawn="1">
            <p:ph type="ctrTitle"/>
          </p:nvPr>
        </p:nvSpPr>
        <p:spPr>
          <a:xfrm>
            <a:off x="334434" y="1828800"/>
            <a:ext cx="11654367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34434" y="4267200"/>
            <a:ext cx="11654367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 b="1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9222" name="Text Box 22"/>
          <p:cNvSpPr txBox="1">
            <a:spLocks noChangeArrowheads="1"/>
          </p:cNvSpPr>
          <p:nvPr userDrawn="1"/>
        </p:nvSpPr>
        <p:spPr bwMode="auto">
          <a:xfrm>
            <a:off x="6134499" y="704252"/>
            <a:ext cx="5856812" cy="85254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计算机科学与技术学院</a:t>
            </a:r>
            <a:endParaRPr lang="en-US" altLang="zh-CN" sz="24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School of Computer Science and Technology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201" y="89034"/>
            <a:ext cx="2236993" cy="16864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0904" y="620611"/>
            <a:ext cx="3885451" cy="865415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2690904" y="690564"/>
            <a:ext cx="9166184" cy="845664"/>
            <a:chOff x="2089972" y="628999"/>
            <a:chExt cx="6874638" cy="907229"/>
          </a:xfrm>
        </p:grpSpPr>
        <p:cxnSp>
          <p:nvCxnSpPr>
            <p:cNvPr id="8" name="直接连接符 7"/>
            <p:cNvCxnSpPr/>
            <p:nvPr userDrawn="1"/>
          </p:nvCxnSpPr>
          <p:spPr bwMode="auto">
            <a:xfrm flipH="1">
              <a:off x="4948828" y="628999"/>
              <a:ext cx="576080" cy="907229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 userDrawn="1"/>
          </p:nvCxnSpPr>
          <p:spPr bwMode="auto">
            <a:xfrm>
              <a:off x="5524908" y="628999"/>
              <a:ext cx="3439702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 userDrawn="1"/>
          </p:nvCxnSpPr>
          <p:spPr bwMode="auto">
            <a:xfrm flipH="1">
              <a:off x="2089972" y="1536228"/>
              <a:ext cx="2858856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" name="直接连接符 5"/>
          <p:cNvCxnSpPr/>
          <p:nvPr userDrawn="1"/>
        </p:nvCxnSpPr>
        <p:spPr bwMode="auto">
          <a:xfrm flipH="1">
            <a:off x="474897" y="6597440"/>
            <a:ext cx="201628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5D5D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组合 39"/>
          <p:cNvGrpSpPr/>
          <p:nvPr userDrawn="1"/>
        </p:nvGrpSpPr>
        <p:grpSpPr>
          <a:xfrm>
            <a:off x="3489222" y="5912643"/>
            <a:ext cx="209551" cy="39688"/>
            <a:chOff x="6834188" y="5932488"/>
            <a:chExt cx="157163" cy="39688"/>
          </a:xfrm>
        </p:grpSpPr>
        <p:sp>
          <p:nvSpPr>
            <p:cNvPr id="9" name="Line 5"/>
            <p:cNvSpPr>
              <a:spLocks noChangeShapeType="1"/>
            </p:cNvSpPr>
            <p:nvPr userDrawn="1"/>
          </p:nvSpPr>
          <p:spPr bwMode="auto">
            <a:xfrm flipV="1">
              <a:off x="6897688" y="59324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2" name="Line 15"/>
            <p:cNvSpPr>
              <a:spLocks noChangeShapeType="1"/>
            </p:cNvSpPr>
            <p:nvPr userDrawn="1"/>
          </p:nvSpPr>
          <p:spPr bwMode="auto">
            <a:xfrm flipV="1">
              <a:off x="6834188" y="59324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5" name="Line 16"/>
            <p:cNvSpPr>
              <a:spLocks noChangeShapeType="1"/>
            </p:cNvSpPr>
            <p:nvPr userDrawn="1"/>
          </p:nvSpPr>
          <p:spPr bwMode="auto">
            <a:xfrm flipH="1" flipV="1">
              <a:off x="6865938" y="59324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6" name="Line 17"/>
            <p:cNvSpPr>
              <a:spLocks noChangeShapeType="1"/>
            </p:cNvSpPr>
            <p:nvPr userDrawn="1"/>
          </p:nvSpPr>
          <p:spPr bwMode="auto">
            <a:xfrm flipH="1" flipV="1">
              <a:off x="6943726" y="59324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3051072" y="6115843"/>
            <a:ext cx="209549" cy="39688"/>
            <a:chOff x="6505576" y="6135688"/>
            <a:chExt cx="157162" cy="39688"/>
          </a:xfrm>
        </p:grpSpPr>
        <p:sp>
          <p:nvSpPr>
            <p:cNvPr id="10" name="Line 6"/>
            <p:cNvSpPr>
              <a:spLocks noChangeShapeType="1"/>
            </p:cNvSpPr>
            <p:nvPr userDrawn="1"/>
          </p:nvSpPr>
          <p:spPr bwMode="auto">
            <a:xfrm flipV="1">
              <a:off x="6505576" y="61356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1" name="Line 7"/>
            <p:cNvSpPr>
              <a:spLocks noChangeShapeType="1"/>
            </p:cNvSpPr>
            <p:nvPr userDrawn="1"/>
          </p:nvSpPr>
          <p:spPr bwMode="auto">
            <a:xfrm flipH="1" flipV="1">
              <a:off x="6537326" y="61356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7" name="Line 18"/>
            <p:cNvSpPr>
              <a:spLocks noChangeShapeType="1"/>
            </p:cNvSpPr>
            <p:nvPr userDrawn="1"/>
          </p:nvSpPr>
          <p:spPr bwMode="auto">
            <a:xfrm flipH="1" flipV="1">
              <a:off x="6615113" y="61356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8" name="Line 19"/>
            <p:cNvSpPr>
              <a:spLocks noChangeShapeType="1"/>
            </p:cNvSpPr>
            <p:nvPr userDrawn="1"/>
          </p:nvSpPr>
          <p:spPr bwMode="auto">
            <a:xfrm flipV="1">
              <a:off x="6569076" y="61356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sp>
        <p:nvSpPr>
          <p:cNvPr id="34" name="Line 25"/>
          <p:cNvSpPr>
            <a:spLocks noChangeShapeType="1"/>
          </p:cNvSpPr>
          <p:nvPr userDrawn="1"/>
        </p:nvSpPr>
        <p:spPr bwMode="auto">
          <a:xfrm>
            <a:off x="2698647" y="6597650"/>
            <a:ext cx="9290153" cy="0"/>
          </a:xfrm>
          <a:prstGeom prst="line">
            <a:avLst/>
          </a:prstGeom>
          <a:noFill/>
          <a:ln w="19050">
            <a:solidFill>
              <a:srgbClr val="5D5D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2425597" y="5737225"/>
            <a:ext cx="273051" cy="860426"/>
            <a:chOff x="7115176" y="5737225"/>
            <a:chExt cx="204788" cy="860426"/>
          </a:xfrm>
        </p:grpSpPr>
        <p:sp>
          <p:nvSpPr>
            <p:cNvPr id="13" name="Line 8"/>
            <p:cNvSpPr>
              <a:spLocks noChangeShapeType="1"/>
            </p:cNvSpPr>
            <p:nvPr userDrawn="1"/>
          </p:nvSpPr>
          <p:spPr bwMode="auto">
            <a:xfrm flipV="1">
              <a:off x="7210426" y="5894388"/>
              <a:ext cx="0" cy="15557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6" name="Line 9"/>
            <p:cNvSpPr>
              <a:spLocks noChangeShapeType="1"/>
            </p:cNvSpPr>
            <p:nvPr userDrawn="1"/>
          </p:nvSpPr>
          <p:spPr bwMode="auto">
            <a:xfrm flipV="1">
              <a:off x="7162801" y="6049963"/>
              <a:ext cx="0" cy="133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7" name="Line 10"/>
            <p:cNvSpPr>
              <a:spLocks noChangeShapeType="1"/>
            </p:cNvSpPr>
            <p:nvPr userDrawn="1"/>
          </p:nvSpPr>
          <p:spPr bwMode="auto">
            <a:xfrm flipV="1">
              <a:off x="7256463" y="5894388"/>
              <a:ext cx="0" cy="619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 flipV="1">
              <a:off x="7162801" y="6284913"/>
              <a:ext cx="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 flipV="1">
              <a:off x="7319963" y="5956300"/>
              <a:ext cx="0" cy="641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0" name="Line 13"/>
            <p:cNvSpPr>
              <a:spLocks noChangeShapeType="1"/>
            </p:cNvSpPr>
            <p:nvPr userDrawn="1"/>
          </p:nvSpPr>
          <p:spPr bwMode="auto">
            <a:xfrm>
              <a:off x="7115176" y="62849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1" name="Line 14"/>
            <p:cNvSpPr>
              <a:spLocks noChangeShapeType="1"/>
            </p:cNvSpPr>
            <p:nvPr userDrawn="1"/>
          </p:nvSpPr>
          <p:spPr bwMode="auto">
            <a:xfrm>
              <a:off x="7115176" y="61833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9" name="Line 20"/>
            <p:cNvSpPr>
              <a:spLocks noChangeShapeType="1"/>
            </p:cNvSpPr>
            <p:nvPr userDrawn="1"/>
          </p:nvSpPr>
          <p:spPr bwMode="auto">
            <a:xfrm>
              <a:off x="7210426" y="5894388"/>
              <a:ext cx="460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0" name="Line 21"/>
            <p:cNvSpPr>
              <a:spLocks noChangeShapeType="1"/>
            </p:cNvSpPr>
            <p:nvPr userDrawn="1"/>
          </p:nvSpPr>
          <p:spPr bwMode="auto">
            <a:xfrm flipV="1">
              <a:off x="7115176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1" name="Line 22"/>
            <p:cNvSpPr>
              <a:spLocks noChangeShapeType="1"/>
            </p:cNvSpPr>
            <p:nvPr userDrawn="1"/>
          </p:nvSpPr>
          <p:spPr bwMode="auto">
            <a:xfrm flipV="1">
              <a:off x="7232651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2" name="Line 23"/>
            <p:cNvSpPr>
              <a:spLocks noChangeShapeType="1"/>
            </p:cNvSpPr>
            <p:nvPr userDrawn="1"/>
          </p:nvSpPr>
          <p:spPr bwMode="auto">
            <a:xfrm flipV="1">
              <a:off x="7232651" y="5737225"/>
              <a:ext cx="0" cy="15716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5" name="Line 26"/>
            <p:cNvSpPr>
              <a:spLocks noChangeShapeType="1"/>
            </p:cNvSpPr>
            <p:nvPr userDrawn="1"/>
          </p:nvSpPr>
          <p:spPr bwMode="auto">
            <a:xfrm>
              <a:off x="7162801" y="6049963"/>
              <a:ext cx="157163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6" name="Line 27"/>
            <p:cNvSpPr>
              <a:spLocks noChangeShapeType="1"/>
            </p:cNvSpPr>
            <p:nvPr userDrawn="1"/>
          </p:nvSpPr>
          <p:spPr bwMode="auto">
            <a:xfrm>
              <a:off x="7210426" y="5956300"/>
              <a:ext cx="1095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474896" y="6165380"/>
            <a:ext cx="1510616" cy="312738"/>
            <a:chOff x="356172" y="6165380"/>
            <a:chExt cx="1132962" cy="312738"/>
          </a:xfrm>
        </p:grpSpPr>
        <p:sp>
          <p:nvSpPr>
            <p:cNvPr id="33" name="Line 24"/>
            <p:cNvSpPr>
              <a:spLocks noChangeShapeType="1"/>
            </p:cNvSpPr>
            <p:nvPr userDrawn="1"/>
          </p:nvSpPr>
          <p:spPr bwMode="auto">
            <a:xfrm>
              <a:off x="622872" y="6165380"/>
              <a:ext cx="430213" cy="3048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7" name="Line 28"/>
            <p:cNvSpPr>
              <a:spLocks noChangeShapeType="1"/>
            </p:cNvSpPr>
            <p:nvPr userDrawn="1"/>
          </p:nvSpPr>
          <p:spPr bwMode="auto">
            <a:xfrm flipV="1">
              <a:off x="356172" y="6165380"/>
              <a:ext cx="26670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8" name="Line 29"/>
            <p:cNvSpPr>
              <a:spLocks noChangeShapeType="1"/>
            </p:cNvSpPr>
            <p:nvPr userDrawn="1"/>
          </p:nvSpPr>
          <p:spPr bwMode="auto">
            <a:xfrm flipV="1">
              <a:off x="924497" y="6181255"/>
              <a:ext cx="166688" cy="1968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9" name="Line 24"/>
            <p:cNvSpPr>
              <a:spLocks noChangeShapeType="1"/>
            </p:cNvSpPr>
            <p:nvPr userDrawn="1"/>
          </p:nvSpPr>
          <p:spPr bwMode="auto">
            <a:xfrm>
              <a:off x="1081328" y="6181255"/>
              <a:ext cx="407806" cy="28892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620611"/>
            <a:ext cx="11150600" cy="5616678"/>
          </a:xfrm>
        </p:spPr>
        <p:txBody>
          <a:bodyPr/>
          <a:lstStyle>
            <a:lvl1pPr marL="342900" indent="-342900">
              <a:defRPr/>
            </a:lvl1pPr>
            <a:lvl2pPr marL="628650" indent="-268288">
              <a:defRPr/>
            </a:lvl2pPr>
            <a:lvl3pPr marL="896938" indent="-268288">
              <a:defRPr sz="2400">
                <a:latin typeface="+mn-lt"/>
              </a:defRPr>
            </a:lvl3pPr>
            <a:lvl4pPr marL="1166813" indent="-269875">
              <a:defRPr sz="2400">
                <a:latin typeface="+mn-lt"/>
                <a:ea typeface="楷体" panose="02010609060101010101" pitchFamily="49" charset="-122"/>
              </a:defRPr>
            </a:lvl4pPr>
            <a:lvl5pPr marL="1435100" indent="-268288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5B93D84-87BE-4514-9293-7D5164B6320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987" y="116540"/>
            <a:ext cx="10972800" cy="4179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620610"/>
            <a:ext cx="5386917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044341"/>
            <a:ext cx="5386917" cy="5200883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620610"/>
            <a:ext cx="5389033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044342"/>
            <a:ext cx="5389033" cy="5200882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20532B-2B62-4BCD-8298-BE9375802A47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566738"/>
            <a:chOff x="0" y="0"/>
            <a:chExt cx="9144000" cy="566738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 dirty="0"/>
          </a:p>
        </p:txBody>
      </p:sp>
      <p:sp>
        <p:nvSpPr>
          <p:cNvPr id="178179" name="Rectangle 3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4C29EA-3689-43EF-BF3B-4AB4D9CC568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7819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787400" y="44451"/>
            <a:ext cx="1097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609600" y="566739"/>
            <a:ext cx="11150600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8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8288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896938" indent="-268288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166813" indent="-269875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435100" indent="-268288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774826" y="1844780"/>
            <a:ext cx="8740775" cy="2193820"/>
          </a:xfrm>
        </p:spPr>
        <p:txBody>
          <a:bodyPr/>
          <a:lstStyle/>
          <a:p>
            <a:pPr lvl="0"/>
            <a:r>
              <a:rPr lang="zh-CN" altLang="en-US" sz="3600" dirty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  <a:t>微机原理</a:t>
            </a:r>
            <a:r>
              <a:rPr lang="zh-CN" altLang="en-US" sz="3600" dirty="0">
                <a:solidFill>
                  <a:srgbClr val="FFFF00"/>
                </a:solidFill>
                <a:latin typeface="Arial"/>
                <a:ea typeface="黑体" pitchFamily="2" charset="-122"/>
              </a:rPr>
              <a:t>与</a:t>
            </a:r>
            <a:r>
              <a:rPr lang="zh-CN" altLang="en-US" sz="3600" dirty="0">
                <a:solidFill>
                  <a:srgbClr val="FFFF00"/>
                </a:solidFill>
                <a:latin typeface="Arial"/>
                <a:ea typeface="黑体" pitchFamily="2" charset="-122"/>
              </a:rPr>
              <a:t>系统设计</a:t>
            </a:r>
            <a:r>
              <a:rPr lang="en-US" altLang="zh-CN" sz="3600" dirty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  <a:t/>
            </a:r>
            <a:br>
              <a:rPr lang="en-US" altLang="zh-CN" sz="3600" dirty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</a:br>
            <a:r>
              <a:rPr lang="zh-CN" altLang="en-US" dirty="0" smtClean="0">
                <a:latin typeface="Arial"/>
                <a:ea typeface="黑体" pitchFamily="2" charset="-122"/>
                <a:cs typeface="+mn-cs"/>
              </a:rPr>
              <a:t>第</a:t>
            </a:r>
            <a:r>
              <a:rPr lang="en-US" altLang="zh-CN" sz="7200" dirty="0">
                <a:latin typeface="Arial"/>
                <a:ea typeface="黑体" pitchFamily="2" charset="-122"/>
                <a:cs typeface="+mn-cs"/>
              </a:rPr>
              <a:t>6</a:t>
            </a:r>
            <a:r>
              <a:rPr lang="zh-CN" altLang="en-US" dirty="0">
                <a:latin typeface="Arial"/>
                <a:ea typeface="黑体" pitchFamily="2" charset="-122"/>
                <a:cs typeface="+mn-cs"/>
              </a:rPr>
              <a:t>章  输入</a:t>
            </a:r>
            <a:r>
              <a:rPr lang="en-US" altLang="zh-CN" dirty="0">
                <a:latin typeface="Arial"/>
                <a:ea typeface="黑体" pitchFamily="2" charset="-122"/>
                <a:cs typeface="+mn-cs"/>
              </a:rPr>
              <a:t>/</a:t>
            </a:r>
            <a:r>
              <a:rPr lang="zh-CN" altLang="en-US" dirty="0">
                <a:latin typeface="Arial"/>
                <a:ea typeface="黑体" pitchFamily="2" charset="-122"/>
                <a:cs typeface="+mn-cs"/>
              </a:rPr>
              <a:t>输出</a:t>
            </a:r>
            <a:r>
              <a:rPr lang="zh-CN" altLang="en-US" dirty="0" smtClean="0">
                <a:latin typeface="Arial"/>
                <a:ea typeface="黑体" pitchFamily="2" charset="-122"/>
                <a:cs typeface="+mn-cs"/>
              </a:rPr>
              <a:t>技术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990734" y="4581160"/>
            <a:ext cx="8497755" cy="720100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+mj-lt"/>
                <a:ea typeface="+mj-ea"/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  <a:latin typeface="+mj-lt"/>
                <a:ea typeface="+mj-ea"/>
              </a:rPr>
              <a:t>12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  <a:ea typeface="+mj-ea"/>
              </a:rPr>
              <a:t>讲  </a:t>
            </a:r>
            <a:r>
              <a:rPr lang="en-US" altLang="zh-CN" dirty="0" smtClean="0">
                <a:solidFill>
                  <a:srgbClr val="C00000"/>
                </a:solidFill>
                <a:latin typeface="+mj-lt"/>
                <a:ea typeface="+mj-ea"/>
              </a:rPr>
              <a:t>8259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+mj-ea"/>
              </a:rPr>
              <a:t>缓冲与屏蔽方式</a:t>
            </a:r>
            <a:endParaRPr lang="en-US" altLang="zh-CN" dirty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2651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AA366A-AF86-4E69-A4AD-85548537747D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6.12.2</a:t>
            </a:r>
            <a:r>
              <a:rPr lang="zh-CN" altLang="en-US" dirty="0" smtClean="0"/>
              <a:t> 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工作方式</a:t>
            </a:r>
            <a:r>
              <a:rPr lang="en-US" altLang="zh-CN" dirty="0" smtClean="0">
                <a:solidFill>
                  <a:srgbClr val="008000"/>
                </a:solidFill>
              </a:rPr>
              <a:t>—</a:t>
            </a:r>
            <a:r>
              <a:rPr lang="zh-CN" altLang="en-US" dirty="0" smtClean="0">
                <a:solidFill>
                  <a:srgbClr val="D60093"/>
                </a:solidFill>
              </a:rPr>
              <a:t>屏蔽方式</a:t>
            </a:r>
            <a:endParaRPr lang="zh-CN" altLang="en-US" dirty="0">
              <a:solidFill>
                <a:srgbClr val="D6009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40216" y="548626"/>
            <a:ext cx="3143752" cy="5616678"/>
          </a:xfrm>
        </p:spPr>
        <p:txBody>
          <a:bodyPr/>
          <a:lstStyle/>
          <a:p>
            <a:pPr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屏蔽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：禁止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同级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及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低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优先级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中断请求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特殊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屏蔽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：仅禁止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同级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的中断请求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09" y="568326"/>
            <a:ext cx="6469075" cy="6137274"/>
          </a:xfrm>
          <a:prstGeom prst="rect">
            <a:avLst/>
          </a:prstGeom>
        </p:spPr>
      </p:pic>
      <p:sp>
        <p:nvSpPr>
          <p:cNvPr id="13" name="流程图: 终止 12"/>
          <p:cNvSpPr/>
          <p:nvPr/>
        </p:nvSpPr>
        <p:spPr bwMode="auto">
          <a:xfrm>
            <a:off x="5083947" y="6259620"/>
            <a:ext cx="2412000" cy="420779"/>
          </a:xfrm>
          <a:prstGeom prst="flowChartTerminator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流程图: 终止 13"/>
          <p:cNvSpPr/>
          <p:nvPr/>
        </p:nvSpPr>
        <p:spPr bwMode="auto">
          <a:xfrm>
            <a:off x="3427763" y="1708289"/>
            <a:ext cx="2412000" cy="280551"/>
          </a:xfrm>
          <a:prstGeom prst="flowChartTerminator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流程图: 终止 14"/>
          <p:cNvSpPr/>
          <p:nvPr/>
        </p:nvSpPr>
        <p:spPr bwMode="auto">
          <a:xfrm>
            <a:off x="3427763" y="2504165"/>
            <a:ext cx="2412000" cy="420779"/>
          </a:xfrm>
          <a:prstGeom prst="flowChartTerminator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H="1">
            <a:off x="5911772" y="2420888"/>
            <a:ext cx="2200452" cy="2880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>
            <a:off x="5911771" y="908720"/>
            <a:ext cx="2200454" cy="8538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20369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AA366A-AF86-4E69-A4AD-85548537747D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6.12.2</a:t>
            </a:r>
            <a:r>
              <a:rPr lang="zh-CN" altLang="en-US" dirty="0" smtClean="0"/>
              <a:t> 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工作方式</a:t>
            </a:r>
            <a:r>
              <a:rPr lang="en-US" altLang="zh-CN" dirty="0" smtClean="0">
                <a:solidFill>
                  <a:srgbClr val="008000"/>
                </a:solidFill>
              </a:rPr>
              <a:t>—</a:t>
            </a:r>
            <a:r>
              <a:rPr lang="zh-CN" altLang="en-US" dirty="0" smtClean="0">
                <a:solidFill>
                  <a:srgbClr val="D60093"/>
                </a:solidFill>
              </a:rPr>
              <a:t>屏蔽方式</a:t>
            </a:r>
            <a:endParaRPr lang="zh-CN" altLang="en-US" dirty="0">
              <a:solidFill>
                <a:srgbClr val="D6009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40216" y="548626"/>
            <a:ext cx="3143752" cy="5616678"/>
          </a:xfrm>
        </p:spPr>
        <p:txBody>
          <a:bodyPr/>
          <a:lstStyle/>
          <a:p>
            <a:pPr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屏蔽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：禁止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同级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及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低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优先级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中断请求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特殊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屏蔽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：仅禁止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同级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的中断请求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09" y="568326"/>
            <a:ext cx="6469075" cy="6137274"/>
          </a:xfrm>
          <a:prstGeom prst="rect">
            <a:avLst/>
          </a:prstGeom>
        </p:spPr>
      </p:pic>
      <p:sp>
        <p:nvSpPr>
          <p:cNvPr id="13" name="流程图: 终止 12"/>
          <p:cNvSpPr/>
          <p:nvPr/>
        </p:nvSpPr>
        <p:spPr bwMode="auto">
          <a:xfrm>
            <a:off x="5083947" y="6259620"/>
            <a:ext cx="2412000" cy="420779"/>
          </a:xfrm>
          <a:prstGeom prst="flowChartTerminator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流程图: 终止 13"/>
          <p:cNvSpPr/>
          <p:nvPr/>
        </p:nvSpPr>
        <p:spPr bwMode="auto">
          <a:xfrm>
            <a:off x="3427763" y="1708289"/>
            <a:ext cx="2412000" cy="280551"/>
          </a:xfrm>
          <a:prstGeom prst="flowChartTerminator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流程图: 终止 14"/>
          <p:cNvSpPr/>
          <p:nvPr/>
        </p:nvSpPr>
        <p:spPr bwMode="auto">
          <a:xfrm>
            <a:off x="3427763" y="2504165"/>
            <a:ext cx="2412000" cy="420779"/>
          </a:xfrm>
          <a:prstGeom prst="flowChartTerminator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流程图: 终止 15"/>
          <p:cNvSpPr/>
          <p:nvPr/>
        </p:nvSpPr>
        <p:spPr bwMode="auto">
          <a:xfrm>
            <a:off x="3499771" y="4392000"/>
            <a:ext cx="2412000" cy="455844"/>
          </a:xfrm>
          <a:prstGeom prst="flowChartTerminator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H="1">
            <a:off x="5911772" y="2420888"/>
            <a:ext cx="2200452" cy="2880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>
            <a:off x="5911771" y="908720"/>
            <a:ext cx="2200454" cy="8538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5839763" y="934718"/>
            <a:ext cx="2272461" cy="34572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8050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B93D84-87BE-4514-9293-7D5164B6320D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1424" y="980728"/>
            <a:ext cx="10081120" cy="5111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思考题：</a:t>
            </a: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  <a:p>
            <a:pPr marL="514350" lvl="0" indent="-514350" algn="just">
              <a:lnSpc>
                <a:spcPct val="150000"/>
              </a:lnSpc>
              <a:spcBef>
                <a:spcPts val="3000"/>
              </a:spcBef>
              <a:buClr>
                <a:srgbClr val="00007D"/>
              </a:buClr>
              <a:buSzPct val="100000"/>
              <a:buFont typeface="+mj-lt"/>
              <a:buAutoNum type="arabicPeriod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什么时候应设置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8259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的缓冲方式？缓冲方式下硬件电路需要做</a:t>
            </a:r>
            <a:r>
              <a:rPr lang="zh-CN" altLang="en-US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什么</a:t>
            </a:r>
            <a:r>
              <a:rPr lang="zh-CN" altLang="en-US" sz="3200" kern="0" dirty="0">
                <a:solidFill>
                  <a:srgbClr val="0066CC"/>
                </a:solidFill>
                <a:ea typeface="楷体" panose="02010609060101010101" pitchFamily="49" charset="-122"/>
              </a:rPr>
              <a:t>特别</a:t>
            </a:r>
            <a:r>
              <a:rPr lang="zh-CN" altLang="en-US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设计</a:t>
            </a:r>
            <a:r>
              <a:rPr lang="zh-CN" altLang="en-US" sz="3200" kern="0" dirty="0">
                <a:solidFill>
                  <a:srgbClr val="0066CC"/>
                </a:solidFill>
                <a:ea typeface="楷体" panose="02010609060101010101" pitchFamily="49" charset="-122"/>
              </a:rPr>
              <a:t>？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Times New Roman"/>
              <a:ea typeface="楷体" panose="02010609060101010101" pitchFamily="49" charset="-122"/>
            </a:endParaRPr>
          </a:p>
          <a:p>
            <a:pPr marL="514350" lvl="0" indent="-514350" algn="just">
              <a:lnSpc>
                <a:spcPct val="150000"/>
              </a:lnSpc>
              <a:spcBef>
                <a:spcPts val="3000"/>
              </a:spcBef>
              <a:buClr>
                <a:srgbClr val="00007D"/>
              </a:buClr>
              <a:buSzPct val="100000"/>
              <a:buFont typeface="+mj-lt"/>
              <a:buAutoNum type="arabicPeriod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8259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的一般屏蔽和特殊屏蔽方式有什么不同</a:t>
            </a:r>
            <a:r>
              <a:rPr lang="zh-CN" altLang="en-US" sz="3200" kern="0" dirty="0" smtClean="0">
                <a:solidFill>
                  <a:srgbClr val="0066CC"/>
                </a:solidFill>
                <a:latin typeface="Times New Roman"/>
                <a:ea typeface="楷体" panose="02010609060101010101" pitchFamily="49" charset="-122"/>
              </a:rPr>
              <a:t>？</a:t>
            </a:r>
            <a:endParaRPr lang="en-US" altLang="zh-CN" sz="3200" kern="0" dirty="0">
              <a:solidFill>
                <a:srgbClr val="0066CC"/>
              </a:solidFill>
              <a:latin typeface="Times New Roman"/>
              <a:ea typeface="楷体" panose="02010609060101010101" pitchFamily="49" charset="-122"/>
            </a:endParaRPr>
          </a:p>
        </p:txBody>
      </p:sp>
      <p:pic>
        <p:nvPicPr>
          <p:cNvPr id="7" name="Picture 5" descr="ED0001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60648"/>
            <a:ext cx="135094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698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8800"/>
            <a:ext cx="121920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1" y="1341438"/>
            <a:ext cx="8208963" cy="4248150"/>
          </a:xfrm>
        </p:spPr>
        <p:txBody>
          <a:bodyPr/>
          <a:lstStyle/>
          <a:p>
            <a:pPr marL="0" indent="0" algn="ctr">
              <a:lnSpc>
                <a:spcPct val="110000"/>
              </a:lnSpc>
              <a:buNone/>
            </a:pPr>
            <a:endParaRPr lang="en-US" altLang="zh-CN" sz="7200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zh-CN" altLang="en-US" sz="6000" dirty="0">
                <a:solidFill>
                  <a:srgbClr val="C00000"/>
                </a:solidFill>
                <a:ea typeface="黑体" panose="02010609060101010101" pitchFamily="49" charset="-122"/>
              </a:rPr>
              <a:t>谢  谢  ！</a:t>
            </a:r>
            <a:endParaRPr lang="zh-CN" altLang="en-US" sz="6000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altLang="zh-CN" sz="6000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zh-CN" altLang="en-US" sz="6000" dirty="0">
              <a:solidFill>
                <a:srgbClr val="0000FF"/>
              </a:solidFill>
            </a:endParaRPr>
          </a:p>
        </p:txBody>
      </p:sp>
      <p:sp>
        <p:nvSpPr>
          <p:cNvPr id="2970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22FF87-4120-49BF-83DE-6F5F92E83D36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566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AA366A-AF86-4E69-A4AD-85548537747D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0040" y="792000"/>
            <a:ext cx="10308568" cy="51847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8259</a:t>
            </a:r>
            <a:r>
              <a:rPr lang="zh-CN" altLang="en-US" sz="3200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工作</a:t>
            </a:r>
            <a:r>
              <a:rPr lang="zh-CN" altLang="en-US" sz="3200" dirty="0" smtClean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方式</a:t>
            </a:r>
            <a:endParaRPr lang="en-US" altLang="zh-CN" sz="3200" dirty="0" smtClean="0">
              <a:solidFill>
                <a:srgbClr val="C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结束方式</a:t>
            </a:r>
          </a:p>
          <a:p>
            <a:pPr lvl="1">
              <a:buClr>
                <a:srgbClr val="008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非自动：在中断处理程序中提供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命令</a:t>
            </a:r>
          </a:p>
          <a:p>
            <a:pPr lvl="1">
              <a:buClr>
                <a:srgbClr val="008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自动：无需</a:t>
            </a:r>
            <a:r>
              <a:rPr lang="en-US" altLang="zh-CN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命令，第</a:t>
            </a:r>
            <a:r>
              <a:rPr lang="en-US" altLang="zh-CN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en-US" altLang="zh-CN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后沿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缓冲方式：非缓冲、缓冲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嵌套方式</a:t>
            </a:r>
          </a:p>
          <a:p>
            <a:pPr lvl="1">
              <a:buClr>
                <a:srgbClr val="008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一般嵌套：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单片</a:t>
            </a: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使用；级联方式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从属</a:t>
            </a:r>
          </a:p>
          <a:p>
            <a:pPr lvl="1">
              <a:buClr>
                <a:srgbClr val="008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特殊全嵌套：级联方式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</a:t>
            </a: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控制器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屏蔽方式：一般屏蔽、特殊屏蔽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优先级规定：固定优先级、</a:t>
            </a:r>
            <a:r>
              <a:rPr lang="zh-CN" altLang="en-US" dirty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循环优先级</a:t>
            </a:r>
          </a:p>
        </p:txBody>
      </p:sp>
      <p:sp>
        <p:nvSpPr>
          <p:cNvPr id="996359" name="Line 7"/>
          <p:cNvSpPr>
            <a:spLocks noChangeShapeType="1"/>
          </p:cNvSpPr>
          <p:nvPr/>
        </p:nvSpPr>
        <p:spPr bwMode="auto">
          <a:xfrm>
            <a:off x="5735960" y="2376000"/>
            <a:ext cx="75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6360" name="Text Box 8"/>
          <p:cNvSpPr txBox="1">
            <a:spLocks noChangeArrowheads="1"/>
          </p:cNvSpPr>
          <p:nvPr/>
        </p:nvSpPr>
        <p:spPr bwMode="auto">
          <a:xfrm>
            <a:off x="7608614" y="1628800"/>
            <a:ext cx="1008062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</a:t>
            </a:r>
          </a:p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特殊</a:t>
            </a:r>
          </a:p>
        </p:txBody>
      </p:sp>
      <p:sp>
        <p:nvSpPr>
          <p:cNvPr id="996361" name="AutoShape 9"/>
          <p:cNvSpPr>
            <a:spLocks/>
          </p:cNvSpPr>
          <p:nvPr/>
        </p:nvSpPr>
        <p:spPr bwMode="auto">
          <a:xfrm>
            <a:off x="7464152" y="1720875"/>
            <a:ext cx="212725" cy="844550"/>
          </a:xfrm>
          <a:prstGeom prst="leftBrace">
            <a:avLst>
              <a:gd name="adj1" fmla="val 33085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96362" name="Text Box 10"/>
          <p:cNvSpPr txBox="1">
            <a:spLocks noChangeArrowheads="1"/>
          </p:cNvSpPr>
          <p:nvPr/>
        </p:nvSpPr>
        <p:spPr bwMode="auto">
          <a:xfrm>
            <a:off x="7992000" y="4968000"/>
            <a:ext cx="1008062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rgbClr val="00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</a:t>
            </a:r>
          </a:p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rgbClr val="00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指定</a:t>
            </a:r>
          </a:p>
        </p:txBody>
      </p:sp>
      <p:sp>
        <p:nvSpPr>
          <p:cNvPr id="996363" name="AutoShape 11"/>
          <p:cNvSpPr>
            <a:spLocks/>
          </p:cNvSpPr>
          <p:nvPr/>
        </p:nvSpPr>
        <p:spPr bwMode="auto">
          <a:xfrm>
            <a:off x="7824192" y="5033243"/>
            <a:ext cx="212725" cy="828000"/>
          </a:xfrm>
          <a:prstGeom prst="leftBrace">
            <a:avLst>
              <a:gd name="adj1" fmla="val 33085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96364" name="AutoShape 12"/>
          <p:cNvSpPr>
            <a:spLocks/>
          </p:cNvSpPr>
          <p:nvPr/>
        </p:nvSpPr>
        <p:spPr bwMode="auto">
          <a:xfrm>
            <a:off x="1054547" y="1340768"/>
            <a:ext cx="288925" cy="4428000"/>
          </a:xfrm>
          <a:prstGeom prst="leftBracket">
            <a:avLst>
              <a:gd name="adj" fmla="val 952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6.12.1</a:t>
            </a:r>
            <a:r>
              <a:rPr lang="zh-CN" altLang="en-US" dirty="0" smtClean="0"/>
              <a:t> 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工作方式</a:t>
            </a:r>
            <a:r>
              <a:rPr lang="en-US" altLang="zh-CN" dirty="0" smtClean="0">
                <a:solidFill>
                  <a:srgbClr val="008000"/>
                </a:solidFill>
              </a:rPr>
              <a:t>—</a:t>
            </a:r>
            <a:r>
              <a:rPr lang="zh-CN" altLang="en-US" dirty="0" smtClean="0">
                <a:solidFill>
                  <a:srgbClr val="D60093"/>
                </a:solidFill>
              </a:rPr>
              <a:t>缓冲方式</a:t>
            </a:r>
            <a:endParaRPr lang="zh-CN" altLang="en-US" dirty="0">
              <a:solidFill>
                <a:srgbClr val="D60093"/>
              </a:solidFill>
            </a:endParaRPr>
          </a:p>
        </p:txBody>
      </p:sp>
      <p:sp>
        <p:nvSpPr>
          <p:cNvPr id="4" name="流程图: 终止 3"/>
          <p:cNvSpPr/>
          <p:nvPr/>
        </p:nvSpPr>
        <p:spPr bwMode="auto">
          <a:xfrm>
            <a:off x="1487488" y="2733258"/>
            <a:ext cx="4316275" cy="551725"/>
          </a:xfrm>
          <a:prstGeom prst="flowChartTerminator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2226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AA366A-AF86-4E69-A4AD-85548537747D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6.12.1</a:t>
            </a:r>
            <a:r>
              <a:rPr lang="zh-CN" altLang="en-US" dirty="0"/>
              <a:t> </a:t>
            </a:r>
            <a:r>
              <a:rPr lang="en-US" altLang="zh-CN" dirty="0"/>
              <a:t>8259</a:t>
            </a:r>
            <a:r>
              <a:rPr lang="zh-CN" altLang="en-US" dirty="0"/>
              <a:t>工作方式</a:t>
            </a:r>
            <a:r>
              <a:rPr lang="en-US" altLang="zh-CN" dirty="0">
                <a:solidFill>
                  <a:srgbClr val="008000"/>
                </a:solidFill>
              </a:rPr>
              <a:t>—</a:t>
            </a:r>
            <a:r>
              <a:rPr lang="zh-CN" altLang="en-US" dirty="0">
                <a:solidFill>
                  <a:srgbClr val="D60093"/>
                </a:solidFill>
              </a:rPr>
              <a:t>缓冲方式</a:t>
            </a:r>
            <a:endParaRPr lang="zh-CN" altLang="en-US" dirty="0">
              <a:solidFill>
                <a:srgbClr val="D6009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28248" y="404665"/>
            <a:ext cx="3600400" cy="19442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r>
              <a:rPr lang="zh-CN" altLang="en-US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数据缓冲</a:t>
            </a:r>
            <a:r>
              <a:rPr lang="en-US" altLang="zh-CN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驱动器</a:t>
            </a:r>
            <a:endParaRPr lang="en-US" altLang="zh-CN" sz="24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</a:t>
            </a:r>
            <a:r>
              <a:rPr lang="zh-CN" altLang="en-US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需设为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非缓冲方式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841009"/>
            <a:ext cx="9073008" cy="5900359"/>
          </a:xfrm>
          <a:prstGeom prst="rect">
            <a:avLst/>
          </a:prstGeom>
        </p:spPr>
      </p:pic>
      <p:sp>
        <p:nvSpPr>
          <p:cNvPr id="4" name="左右箭头 3"/>
          <p:cNvSpPr/>
          <p:nvPr/>
        </p:nvSpPr>
        <p:spPr bwMode="auto">
          <a:xfrm>
            <a:off x="1631504" y="1552314"/>
            <a:ext cx="2988000" cy="540000"/>
          </a:xfrm>
          <a:prstGeom prst="leftRightArrow">
            <a:avLst>
              <a:gd name="adj1" fmla="val 50000"/>
              <a:gd name="adj2" fmla="val 42390"/>
            </a:avLst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 rot="16200000">
            <a:off x="5358248" y="-1485216"/>
            <a:ext cx="900000" cy="5040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4" y="362"/>
              </a:cxn>
              <a:cxn ang="0">
                <a:pos x="635" y="861"/>
              </a:cxn>
            </a:cxnLst>
            <a:rect l="0" t="0" r="r" b="b"/>
            <a:pathLst>
              <a:path w="635" h="861">
                <a:moveTo>
                  <a:pt x="0" y="0"/>
                </a:moveTo>
                <a:cubicBezTo>
                  <a:pt x="174" y="109"/>
                  <a:pt x="348" y="218"/>
                  <a:pt x="454" y="362"/>
                </a:cubicBezTo>
                <a:cubicBezTo>
                  <a:pt x="560" y="506"/>
                  <a:pt x="597" y="683"/>
                  <a:pt x="635" y="861"/>
                </a:cubicBezTo>
              </a:path>
            </a:pathLst>
          </a:custGeom>
          <a:noFill/>
          <a:ln w="28575" cap="flat" cmpd="sng">
            <a:solidFill>
              <a:srgbClr val="FF0066"/>
            </a:solidFill>
            <a:prstDash val="solid"/>
            <a:round/>
            <a:headEnd type="triangle" w="med" len="lg"/>
            <a:tailEnd type="none" w="med" len="lg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692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AA366A-AF86-4E69-A4AD-85548537747D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6.12.1</a:t>
            </a:r>
            <a:r>
              <a:rPr lang="zh-CN" altLang="en-US" dirty="0"/>
              <a:t> </a:t>
            </a:r>
            <a:r>
              <a:rPr lang="en-US" altLang="zh-CN" dirty="0"/>
              <a:t>8259</a:t>
            </a:r>
            <a:r>
              <a:rPr lang="zh-CN" altLang="en-US" dirty="0"/>
              <a:t>工作方式</a:t>
            </a:r>
            <a:r>
              <a:rPr lang="en-US" altLang="zh-CN" dirty="0">
                <a:solidFill>
                  <a:srgbClr val="008000"/>
                </a:solidFill>
              </a:rPr>
              <a:t>—</a:t>
            </a:r>
            <a:r>
              <a:rPr lang="zh-CN" altLang="en-US" dirty="0">
                <a:solidFill>
                  <a:srgbClr val="D60093"/>
                </a:solidFill>
              </a:rPr>
              <a:t>缓冲方式</a:t>
            </a:r>
            <a:endParaRPr lang="zh-CN" altLang="en-US" dirty="0">
              <a:solidFill>
                <a:srgbClr val="D60093"/>
              </a:solidFill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8328248" y="404665"/>
            <a:ext cx="360040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2400" kern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zh-CN" altLang="en-US" sz="24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数据缓冲</a:t>
            </a:r>
            <a:r>
              <a:rPr lang="en-US" altLang="zh-CN" sz="24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驱动器</a:t>
            </a:r>
            <a:endParaRPr lang="en-US" altLang="zh-CN" sz="2400" kern="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</a:t>
            </a:r>
            <a:r>
              <a:rPr lang="zh-CN" altLang="en-US" sz="24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需设为</a:t>
            </a:r>
            <a:r>
              <a:rPr lang="zh-CN" altLang="en-US" sz="2400" kern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缓冲方式</a:t>
            </a:r>
            <a:endParaRPr lang="zh-CN" altLang="en-US" sz="2400" kern="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841009"/>
            <a:ext cx="9073008" cy="5900359"/>
          </a:xfrm>
          <a:prstGeom prst="rect">
            <a:avLst/>
          </a:prstGeom>
        </p:spPr>
      </p:pic>
      <p:sp>
        <p:nvSpPr>
          <p:cNvPr id="17" name="Freeform 11"/>
          <p:cNvSpPr>
            <a:spLocks/>
          </p:cNvSpPr>
          <p:nvPr/>
        </p:nvSpPr>
        <p:spPr bwMode="auto">
          <a:xfrm rot="16200000">
            <a:off x="5465712" y="-1377216"/>
            <a:ext cx="900000" cy="48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4" y="362"/>
              </a:cxn>
              <a:cxn ang="0">
                <a:pos x="635" y="861"/>
              </a:cxn>
            </a:cxnLst>
            <a:rect l="0" t="0" r="r" b="b"/>
            <a:pathLst>
              <a:path w="635" h="861">
                <a:moveTo>
                  <a:pt x="0" y="0"/>
                </a:moveTo>
                <a:cubicBezTo>
                  <a:pt x="174" y="109"/>
                  <a:pt x="348" y="218"/>
                  <a:pt x="454" y="362"/>
                </a:cubicBezTo>
                <a:cubicBezTo>
                  <a:pt x="560" y="506"/>
                  <a:pt x="597" y="683"/>
                  <a:pt x="635" y="861"/>
                </a:cubicBezTo>
              </a:path>
            </a:pathLst>
          </a:custGeom>
          <a:noFill/>
          <a:ln w="28575" cap="flat" cmpd="sng">
            <a:solidFill>
              <a:srgbClr val="FF0066"/>
            </a:solidFill>
            <a:prstDash val="solid"/>
            <a:round/>
            <a:headEnd type="triangle" w="med" len="lg"/>
            <a:tailEnd type="none" w="med" len="lg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631504" y="1340768"/>
            <a:ext cx="2976496" cy="936104"/>
            <a:chOff x="1631504" y="1340768"/>
            <a:chExt cx="2976496" cy="936104"/>
          </a:xfrm>
        </p:grpSpPr>
        <p:sp>
          <p:nvSpPr>
            <p:cNvPr id="7" name="矩形 6"/>
            <p:cNvSpPr/>
            <p:nvPr/>
          </p:nvSpPr>
          <p:spPr bwMode="auto">
            <a:xfrm>
              <a:off x="2567608" y="1628800"/>
              <a:ext cx="1080120" cy="43204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左右箭头 14"/>
            <p:cNvSpPr/>
            <p:nvPr/>
          </p:nvSpPr>
          <p:spPr bwMode="auto">
            <a:xfrm>
              <a:off x="1631504" y="1552314"/>
              <a:ext cx="1152000" cy="540000"/>
            </a:xfrm>
            <a:prstGeom prst="leftRightArrow">
              <a:avLst>
                <a:gd name="adj1" fmla="val 50000"/>
                <a:gd name="adj2" fmla="val 42390"/>
              </a:avLst>
            </a:prstGeom>
            <a:solidFill>
              <a:srgbClr val="3399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左右箭头 17"/>
            <p:cNvSpPr/>
            <p:nvPr/>
          </p:nvSpPr>
          <p:spPr bwMode="auto">
            <a:xfrm>
              <a:off x="3456000" y="1556792"/>
              <a:ext cx="1152000" cy="540000"/>
            </a:xfrm>
            <a:prstGeom prst="leftRightArrow">
              <a:avLst>
                <a:gd name="adj1" fmla="val 50000"/>
                <a:gd name="adj2" fmla="val 42390"/>
              </a:avLst>
            </a:prstGeom>
            <a:solidFill>
              <a:srgbClr val="3399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 bwMode="auto">
            <a:xfrm>
              <a:off x="2783632" y="1340768"/>
              <a:ext cx="648000" cy="936104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FFC000"/>
              </a:solidFill>
              <a:miter lim="800000"/>
              <a:headEnd/>
              <a:tailEnd type="none" w="med" len="lg"/>
            </a:ln>
            <a:effectLst/>
          </p:spPr>
          <p:txBody>
            <a:bodyPr wrap="square" lIns="0" tIns="72000" rIns="0" bIns="0" rtlCol="0">
              <a:noAutofit/>
            </a:bodyPr>
            <a:lstStyle/>
            <a:p>
              <a:pPr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  <a:latin typeface="+mn-lt"/>
                  <a:ea typeface="楷体" panose="02010609060101010101" pitchFamily="49" charset="-122"/>
                  <a:cs typeface="Arial" panose="020B0604020202020204" pitchFamily="34" charset="0"/>
                </a:rPr>
                <a:t>缓冲</a:t>
              </a:r>
              <a:r>
                <a:rPr lang="en-US" altLang="zh-CN" sz="1800" dirty="0" smtClean="0">
                  <a:solidFill>
                    <a:srgbClr val="C00000"/>
                  </a:solidFill>
                  <a:latin typeface="+mn-lt"/>
                  <a:ea typeface="楷体" panose="02010609060101010101" pitchFamily="49" charset="-122"/>
                  <a:cs typeface="Arial" panose="020B0604020202020204" pitchFamily="34" charset="0"/>
                </a:rPr>
                <a:t>/</a:t>
              </a:r>
              <a:r>
                <a:rPr lang="zh-CN" altLang="en-US" sz="1800" dirty="0" smtClean="0">
                  <a:solidFill>
                    <a:srgbClr val="C00000"/>
                  </a:solidFill>
                  <a:latin typeface="+mn-lt"/>
                  <a:ea typeface="楷体" panose="02010609060101010101" pitchFamily="49" charset="-122"/>
                  <a:cs typeface="Arial" panose="020B0604020202020204" pitchFamily="34" charset="0"/>
                </a:rPr>
                <a:t>驱动器</a:t>
              </a:r>
              <a:endParaRPr lang="zh-CN" altLang="en-US" sz="180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 bwMode="auto">
          <a:xfrm flipV="1">
            <a:off x="9180000" y="3780000"/>
            <a:ext cx="0" cy="1692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9180000" y="3780000"/>
            <a:ext cx="11367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flipV="1">
            <a:off x="10316788" y="3060000"/>
            <a:ext cx="0" cy="72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组合 20"/>
          <p:cNvGrpSpPr/>
          <p:nvPr/>
        </p:nvGrpSpPr>
        <p:grpSpPr>
          <a:xfrm>
            <a:off x="9450000" y="1682689"/>
            <a:ext cx="1746048" cy="1368152"/>
            <a:chOff x="9450000" y="1682689"/>
            <a:chExt cx="1746048" cy="13681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 bwMode="auto">
                <a:xfrm>
                  <a:off x="9884776" y="1682689"/>
                  <a:ext cx="864024" cy="136815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FFC000"/>
                  </a:solidFill>
                  <a:miter lim="800000"/>
                  <a:headEnd/>
                  <a:tailEnd type="none" w="med" len="lg"/>
                </a:ln>
                <a:effectLst/>
              </p:spPr>
              <p:txBody>
                <a:bodyPr wrap="square" lIns="0" tIns="72000" rIns="0" bIns="0" rtlCol="0">
                  <a:noAutofit/>
                </a:bodyPr>
                <a:lstStyle/>
                <a:p>
                  <a:pPr>
                    <a:spcBef>
                      <a:spcPts val="0"/>
                    </a:spcBef>
                  </a:pPr>
                  <a:r>
                    <a:rPr lang="zh-CN" altLang="en-US" sz="1800" dirty="0" smtClean="0">
                      <a:solidFill>
                        <a:srgbClr val="C00000"/>
                      </a:solidFill>
                      <a:latin typeface="+mn-lt"/>
                      <a:ea typeface="楷体" panose="02010609060101010101" pitchFamily="49" charset="-122"/>
                      <a:cs typeface="Arial" panose="020B0604020202020204" pitchFamily="34" charset="0"/>
                    </a:rPr>
                    <a:t>缓冲</a:t>
                  </a:r>
                  <a:r>
                    <a:rPr lang="en-US" altLang="zh-CN" sz="1800" dirty="0" smtClean="0">
                      <a:solidFill>
                        <a:srgbClr val="C00000"/>
                      </a:solidFill>
                      <a:latin typeface="+mn-lt"/>
                      <a:ea typeface="楷体" panose="02010609060101010101" pitchFamily="49" charset="-122"/>
                      <a:cs typeface="Arial" panose="020B0604020202020204" pitchFamily="34" charset="0"/>
                    </a:rPr>
                    <a:t>/</a:t>
                  </a:r>
                </a:p>
                <a:p>
                  <a:pPr>
                    <a:spcBef>
                      <a:spcPts val="0"/>
                    </a:spcBef>
                  </a:pPr>
                  <a:r>
                    <a:rPr lang="zh-CN" altLang="en-US" sz="1800" dirty="0" smtClean="0">
                      <a:solidFill>
                        <a:srgbClr val="C00000"/>
                      </a:solidFill>
                      <a:latin typeface="+mn-lt"/>
                      <a:ea typeface="楷体" panose="02010609060101010101" pitchFamily="49" charset="-122"/>
                      <a:cs typeface="Arial" panose="020B0604020202020204" pitchFamily="34" charset="0"/>
                    </a:rPr>
                    <a:t>驱动</a:t>
                  </a:r>
                  <a:endParaRPr lang="en-US" altLang="zh-CN" sz="1800" dirty="0" smtClean="0">
                    <a:solidFill>
                      <a:srgbClr val="C00000"/>
                    </a:solidFill>
                    <a:latin typeface="+mn-lt"/>
                    <a:ea typeface="楷体" panose="02010609060101010101" pitchFamily="49" charset="-122"/>
                    <a:cs typeface="Arial" panose="020B0604020202020204" pitchFamily="34" charset="0"/>
                  </a:endParaRPr>
                </a:p>
                <a:p>
                  <a:pPr>
                    <a:spcBef>
                      <a:spcPts val="0"/>
                    </a:spcBef>
                  </a:pPr>
                  <a:r>
                    <a:rPr lang="zh-CN" altLang="en-US" sz="1800" dirty="0" smtClean="0">
                      <a:solidFill>
                        <a:srgbClr val="C00000"/>
                      </a:solidFill>
                      <a:latin typeface="+mn-lt"/>
                      <a:ea typeface="楷体" panose="02010609060101010101" pitchFamily="49" charset="-122"/>
                      <a:cs typeface="Arial" panose="020B0604020202020204" pitchFamily="34" charset="0"/>
                    </a:rPr>
                    <a:t>器</a:t>
                  </a:r>
                  <a:endParaRPr lang="en-US" altLang="zh-CN" sz="1800" dirty="0" smtClean="0">
                    <a:solidFill>
                      <a:srgbClr val="C00000"/>
                    </a:solidFill>
                    <a:latin typeface="+mn-lt"/>
                    <a:ea typeface="楷体" panose="02010609060101010101" pitchFamily="49" charset="-122"/>
                    <a:cs typeface="Arial" panose="020B0604020202020204" pitchFamily="34" charset="0"/>
                  </a:endParaRPr>
                </a:p>
                <a:p>
                  <a:pPr>
                    <a:spcBef>
                      <a:spcPts val="0"/>
                    </a:spcBef>
                  </a:pPr>
                  <a:endParaRPr lang="en-US" altLang="zh-CN" sz="1000" dirty="0" smtClean="0">
                    <a:solidFill>
                      <a:srgbClr val="0000FF"/>
                    </a:solidFill>
                    <a:latin typeface="+mn-lt"/>
                    <a:ea typeface="楷体" panose="02010609060101010101" pitchFamily="49" charset="-122"/>
                    <a:cs typeface="Arial" panose="020B0604020202020204" pitchFamily="34" charset="0"/>
                  </a:endParaRPr>
                </a:p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1800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18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zh-CN" altLang="en-US" sz="1800" dirty="0">
                    <a:solidFill>
                      <a:srgbClr val="C00000"/>
                    </a:solidFill>
                    <a:latin typeface="+mn-lt"/>
                    <a:ea typeface="楷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884776" y="1682689"/>
                  <a:ext cx="864024" cy="1368152"/>
                </a:xfrm>
                <a:prstGeom prst="rect">
                  <a:avLst/>
                </a:prstGeom>
                <a:blipFill>
                  <a:blip r:embed="rId4"/>
                  <a:stretch>
                    <a:fillRect t="-437"/>
                  </a:stretch>
                </a:blipFill>
                <a:ln w="28575" algn="ctr">
                  <a:solidFill>
                    <a:srgbClr val="FFC000"/>
                  </a:solidFill>
                  <a:miter lim="800000"/>
                  <a:headEnd/>
                  <a:tailEnd type="none" w="med" len="lg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左箭头 29"/>
            <p:cNvSpPr/>
            <p:nvPr/>
          </p:nvSpPr>
          <p:spPr bwMode="auto">
            <a:xfrm>
              <a:off x="10764000" y="1916832"/>
              <a:ext cx="432048" cy="497570"/>
            </a:xfrm>
            <a:prstGeom prst="leftArrow">
              <a:avLst>
                <a:gd name="adj1" fmla="val 50000"/>
                <a:gd name="adj2" fmla="val 55162"/>
              </a:avLst>
            </a:prstGeom>
            <a:solidFill>
              <a:srgbClr val="3399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" name="左箭头 30"/>
            <p:cNvSpPr/>
            <p:nvPr/>
          </p:nvSpPr>
          <p:spPr bwMode="auto">
            <a:xfrm>
              <a:off x="9450000" y="1916832"/>
              <a:ext cx="432048" cy="497570"/>
            </a:xfrm>
            <a:prstGeom prst="leftArrow">
              <a:avLst>
                <a:gd name="adj1" fmla="val 50000"/>
                <a:gd name="adj2" fmla="val 55162"/>
              </a:avLst>
            </a:prstGeom>
            <a:solidFill>
              <a:srgbClr val="3399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868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AA366A-AF86-4E69-A4AD-85548537747D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6.12.1</a:t>
            </a:r>
            <a:r>
              <a:rPr lang="zh-CN" altLang="en-US" dirty="0"/>
              <a:t> </a:t>
            </a:r>
            <a:r>
              <a:rPr lang="en-US" altLang="zh-CN" dirty="0"/>
              <a:t>8259</a:t>
            </a:r>
            <a:r>
              <a:rPr lang="zh-CN" altLang="en-US" dirty="0"/>
              <a:t>工作方式</a:t>
            </a:r>
            <a:r>
              <a:rPr lang="en-US" altLang="zh-CN" dirty="0">
                <a:solidFill>
                  <a:srgbClr val="008000"/>
                </a:solidFill>
              </a:rPr>
              <a:t>—</a:t>
            </a:r>
            <a:r>
              <a:rPr lang="zh-CN" altLang="en-US" dirty="0">
                <a:solidFill>
                  <a:srgbClr val="D60093"/>
                </a:solidFill>
              </a:rPr>
              <a:t>缓冲方式</a:t>
            </a:r>
            <a:endParaRPr lang="zh-CN" altLang="en-US" dirty="0">
              <a:solidFill>
                <a:srgbClr val="D60093"/>
              </a:solidFill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8328248" y="404665"/>
            <a:ext cx="360040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2400" kern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zh-CN" altLang="en-US" sz="24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数据缓冲</a:t>
            </a:r>
            <a:r>
              <a:rPr lang="en-US" altLang="zh-CN" sz="24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驱动器</a:t>
            </a:r>
            <a:endParaRPr lang="en-US" altLang="zh-CN" sz="2400" kern="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</a:t>
            </a:r>
            <a:r>
              <a:rPr lang="zh-CN" altLang="en-US" sz="24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需设为</a:t>
            </a:r>
            <a:r>
              <a:rPr lang="zh-CN" altLang="en-US" sz="2400" kern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缓冲方式</a:t>
            </a:r>
            <a:endParaRPr lang="zh-CN" altLang="en-US" sz="2400" kern="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841009"/>
            <a:ext cx="9073008" cy="5900359"/>
          </a:xfrm>
          <a:prstGeom prst="rect">
            <a:avLst/>
          </a:prstGeom>
        </p:spPr>
      </p:pic>
      <p:sp>
        <p:nvSpPr>
          <p:cNvPr id="17" name="Freeform 11"/>
          <p:cNvSpPr>
            <a:spLocks/>
          </p:cNvSpPr>
          <p:nvPr/>
        </p:nvSpPr>
        <p:spPr bwMode="auto">
          <a:xfrm rot="16200000">
            <a:off x="5465712" y="-1377216"/>
            <a:ext cx="900000" cy="48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4" y="362"/>
              </a:cxn>
              <a:cxn ang="0">
                <a:pos x="635" y="861"/>
              </a:cxn>
            </a:cxnLst>
            <a:rect l="0" t="0" r="r" b="b"/>
            <a:pathLst>
              <a:path w="635" h="861">
                <a:moveTo>
                  <a:pt x="0" y="0"/>
                </a:moveTo>
                <a:cubicBezTo>
                  <a:pt x="174" y="109"/>
                  <a:pt x="348" y="218"/>
                  <a:pt x="454" y="362"/>
                </a:cubicBezTo>
                <a:cubicBezTo>
                  <a:pt x="560" y="506"/>
                  <a:pt x="597" y="683"/>
                  <a:pt x="635" y="861"/>
                </a:cubicBezTo>
              </a:path>
            </a:pathLst>
          </a:custGeom>
          <a:noFill/>
          <a:ln w="28575" cap="flat" cmpd="sng">
            <a:solidFill>
              <a:srgbClr val="FF0066"/>
            </a:solidFill>
            <a:prstDash val="solid"/>
            <a:round/>
            <a:headEnd type="triangle" w="med" len="lg"/>
            <a:tailEnd type="none" w="med" len="lg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631504" y="1340768"/>
            <a:ext cx="2976496" cy="936104"/>
            <a:chOff x="1631504" y="1340768"/>
            <a:chExt cx="2976496" cy="936104"/>
          </a:xfrm>
        </p:grpSpPr>
        <p:sp>
          <p:nvSpPr>
            <p:cNvPr id="7" name="矩形 6"/>
            <p:cNvSpPr/>
            <p:nvPr/>
          </p:nvSpPr>
          <p:spPr bwMode="auto">
            <a:xfrm>
              <a:off x="2567608" y="1628800"/>
              <a:ext cx="1080120" cy="43204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左右箭头 14"/>
            <p:cNvSpPr/>
            <p:nvPr/>
          </p:nvSpPr>
          <p:spPr bwMode="auto">
            <a:xfrm>
              <a:off x="1631504" y="1552314"/>
              <a:ext cx="1152000" cy="540000"/>
            </a:xfrm>
            <a:prstGeom prst="leftRightArrow">
              <a:avLst>
                <a:gd name="adj1" fmla="val 50000"/>
                <a:gd name="adj2" fmla="val 42390"/>
              </a:avLst>
            </a:prstGeom>
            <a:solidFill>
              <a:srgbClr val="3399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左右箭头 17"/>
            <p:cNvSpPr/>
            <p:nvPr/>
          </p:nvSpPr>
          <p:spPr bwMode="auto">
            <a:xfrm>
              <a:off x="3456000" y="1556792"/>
              <a:ext cx="1152000" cy="540000"/>
            </a:xfrm>
            <a:prstGeom prst="leftRightArrow">
              <a:avLst>
                <a:gd name="adj1" fmla="val 50000"/>
                <a:gd name="adj2" fmla="val 42390"/>
              </a:avLst>
            </a:prstGeom>
            <a:solidFill>
              <a:srgbClr val="3399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 bwMode="auto">
            <a:xfrm>
              <a:off x="2783632" y="1340768"/>
              <a:ext cx="648000" cy="936104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FFC000"/>
              </a:solidFill>
              <a:miter lim="800000"/>
              <a:headEnd/>
              <a:tailEnd type="none" w="med" len="lg"/>
            </a:ln>
            <a:effectLst/>
          </p:spPr>
          <p:txBody>
            <a:bodyPr wrap="square" lIns="0" tIns="72000" rIns="0" bIns="0" rtlCol="0">
              <a:noAutofit/>
            </a:bodyPr>
            <a:lstStyle/>
            <a:p>
              <a:pPr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  <a:latin typeface="+mn-lt"/>
                  <a:ea typeface="楷体" panose="02010609060101010101" pitchFamily="49" charset="-122"/>
                  <a:cs typeface="Arial" panose="020B0604020202020204" pitchFamily="34" charset="0"/>
                </a:rPr>
                <a:t>缓冲</a:t>
              </a:r>
              <a:r>
                <a:rPr lang="en-US" altLang="zh-CN" sz="1800" dirty="0" smtClean="0">
                  <a:solidFill>
                    <a:srgbClr val="C00000"/>
                  </a:solidFill>
                  <a:latin typeface="+mn-lt"/>
                  <a:ea typeface="楷体" panose="02010609060101010101" pitchFamily="49" charset="-122"/>
                  <a:cs typeface="Arial" panose="020B0604020202020204" pitchFamily="34" charset="0"/>
                </a:rPr>
                <a:t>/</a:t>
              </a:r>
              <a:r>
                <a:rPr lang="zh-CN" altLang="en-US" sz="1800" dirty="0" smtClean="0">
                  <a:solidFill>
                    <a:srgbClr val="C00000"/>
                  </a:solidFill>
                  <a:latin typeface="+mn-lt"/>
                  <a:ea typeface="楷体" panose="02010609060101010101" pitchFamily="49" charset="-122"/>
                  <a:cs typeface="Arial" panose="020B0604020202020204" pitchFamily="34" charset="0"/>
                </a:rPr>
                <a:t>驱动器</a:t>
              </a:r>
              <a:endParaRPr lang="zh-CN" altLang="en-US" sz="180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 bwMode="auto">
              <a:xfrm>
                <a:off x="9884776" y="1682689"/>
                <a:ext cx="864024" cy="1368152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FFC000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zh-CN" altLang="en-US" sz="1800" dirty="0" smtClean="0">
                    <a:solidFill>
                      <a:srgbClr val="C00000"/>
                    </a:solidFill>
                    <a:latin typeface="+mn-lt"/>
                    <a:ea typeface="楷体" panose="02010609060101010101" pitchFamily="49" charset="-122"/>
                    <a:cs typeface="Arial" panose="020B0604020202020204" pitchFamily="34" charset="0"/>
                  </a:rPr>
                  <a:t>缓冲</a:t>
                </a:r>
                <a:r>
                  <a:rPr lang="en-US" altLang="zh-CN" sz="1800" dirty="0" smtClean="0">
                    <a:solidFill>
                      <a:srgbClr val="C00000"/>
                    </a:solidFill>
                    <a:latin typeface="+mn-lt"/>
                    <a:ea typeface="楷体" panose="02010609060101010101" pitchFamily="49" charset="-122"/>
                    <a:cs typeface="Arial" panose="020B0604020202020204" pitchFamily="34" charset="0"/>
                  </a:rPr>
                  <a:t>/</a:t>
                </a:r>
              </a:p>
              <a:p>
                <a:pPr>
                  <a:spcBef>
                    <a:spcPts val="0"/>
                  </a:spcBef>
                </a:pPr>
                <a:r>
                  <a:rPr lang="zh-CN" altLang="en-US" sz="1800" dirty="0" smtClean="0">
                    <a:solidFill>
                      <a:srgbClr val="C00000"/>
                    </a:solidFill>
                    <a:latin typeface="+mn-lt"/>
                    <a:ea typeface="楷体" panose="02010609060101010101" pitchFamily="49" charset="-122"/>
                    <a:cs typeface="Arial" panose="020B0604020202020204" pitchFamily="34" charset="0"/>
                  </a:rPr>
                  <a:t>驱动</a:t>
                </a:r>
                <a:endParaRPr lang="en-US" altLang="zh-CN" sz="1800" dirty="0" smtClean="0">
                  <a:solidFill>
                    <a:srgbClr val="C00000"/>
                  </a:solidFill>
                  <a:latin typeface="+mn-lt"/>
                  <a:ea typeface="楷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zh-CN" altLang="en-US" sz="1800" dirty="0" smtClean="0">
                    <a:solidFill>
                      <a:srgbClr val="C00000"/>
                    </a:solidFill>
                    <a:latin typeface="+mn-lt"/>
                    <a:ea typeface="楷体" panose="02010609060101010101" pitchFamily="49" charset="-122"/>
                    <a:cs typeface="Arial" panose="020B0604020202020204" pitchFamily="34" charset="0"/>
                  </a:rPr>
                  <a:t>器</a:t>
                </a:r>
                <a:endParaRPr lang="en-US" altLang="zh-CN" sz="1800" dirty="0" smtClean="0">
                  <a:solidFill>
                    <a:srgbClr val="C00000"/>
                  </a:solidFill>
                  <a:latin typeface="+mn-lt"/>
                  <a:ea typeface="楷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US" altLang="zh-CN" sz="1000" dirty="0" smtClean="0">
                  <a:solidFill>
                    <a:srgbClr val="0000FF"/>
                  </a:solidFill>
                  <a:latin typeface="+mn-lt"/>
                  <a:ea typeface="楷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80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CN" altLang="en-US" sz="1800" dirty="0">
                  <a:solidFill>
                    <a:srgbClr val="C00000"/>
                  </a:solidFill>
                  <a:latin typeface="+mn-lt"/>
                  <a:ea typeface="楷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84776" y="1682689"/>
                <a:ext cx="864024" cy="1368152"/>
              </a:xfrm>
              <a:prstGeom prst="rect">
                <a:avLst/>
              </a:prstGeom>
              <a:blipFill>
                <a:blip r:embed="rId4"/>
                <a:stretch>
                  <a:fillRect t="-437"/>
                </a:stretch>
              </a:blipFill>
              <a:ln w="28575" algn="ctr">
                <a:solidFill>
                  <a:srgbClr val="FFC000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/>
          <p:nvPr/>
        </p:nvCxnSpPr>
        <p:spPr bwMode="auto">
          <a:xfrm flipV="1">
            <a:off x="9180000" y="3780000"/>
            <a:ext cx="0" cy="1692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9180000" y="3780000"/>
            <a:ext cx="11367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 flipV="1">
            <a:off x="10316788" y="3060000"/>
            <a:ext cx="0" cy="72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左箭头 2"/>
          <p:cNvSpPr/>
          <p:nvPr/>
        </p:nvSpPr>
        <p:spPr bwMode="auto">
          <a:xfrm>
            <a:off x="10764000" y="1916832"/>
            <a:ext cx="432048" cy="497570"/>
          </a:xfrm>
          <a:prstGeom prst="leftArrow">
            <a:avLst>
              <a:gd name="adj1" fmla="val 50000"/>
              <a:gd name="adj2" fmla="val 55162"/>
            </a:avLst>
          </a:prstGeom>
          <a:solidFill>
            <a:srgbClr val="3399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左箭头 23"/>
          <p:cNvSpPr/>
          <p:nvPr/>
        </p:nvSpPr>
        <p:spPr bwMode="auto">
          <a:xfrm>
            <a:off x="9450000" y="1916832"/>
            <a:ext cx="432048" cy="497570"/>
          </a:xfrm>
          <a:prstGeom prst="leftArrow">
            <a:avLst>
              <a:gd name="adj1" fmla="val 50000"/>
              <a:gd name="adj2" fmla="val 55162"/>
            </a:avLst>
          </a:prstGeom>
          <a:solidFill>
            <a:srgbClr val="3399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0116000" y="3153810"/>
            <a:ext cx="1093912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l-GR" altLang="zh-CN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Χ</a:t>
            </a:r>
            <a:r>
              <a:rPr lang="zh-CN" altLang="en-US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无效</a:t>
            </a:r>
            <a:endParaRPr lang="zh-CN" altLang="en-US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287688" y="3501008"/>
            <a:ext cx="3824072" cy="3312368"/>
            <a:chOff x="3287688" y="3501008"/>
            <a:chExt cx="3824072" cy="3312368"/>
          </a:xfrm>
        </p:grpSpPr>
        <p:sp>
          <p:nvSpPr>
            <p:cNvPr id="8" name="椭圆 7"/>
            <p:cNvSpPr/>
            <p:nvPr/>
          </p:nvSpPr>
          <p:spPr bwMode="auto">
            <a:xfrm>
              <a:off x="6312024" y="3501008"/>
              <a:ext cx="799736" cy="3312368"/>
            </a:xfrm>
            <a:prstGeom prst="ellips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 rot="16200000">
              <a:off x="5106024" y="4743241"/>
              <a:ext cx="360000" cy="2052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4" y="362"/>
                </a:cxn>
                <a:cxn ang="0">
                  <a:pos x="635" y="861"/>
                </a:cxn>
              </a:cxnLst>
              <a:rect l="0" t="0" r="r" b="b"/>
              <a:pathLst>
                <a:path w="635" h="861">
                  <a:moveTo>
                    <a:pt x="0" y="0"/>
                  </a:moveTo>
                  <a:cubicBezTo>
                    <a:pt x="174" y="109"/>
                    <a:pt x="348" y="218"/>
                    <a:pt x="454" y="362"/>
                  </a:cubicBezTo>
                  <a:cubicBezTo>
                    <a:pt x="560" y="506"/>
                    <a:pt x="597" y="683"/>
                    <a:pt x="635" y="861"/>
                  </a:cubicBezTo>
                </a:path>
              </a:pathLst>
            </a:custGeom>
            <a:noFill/>
            <a:ln w="28575" cap="flat" cmpd="sng">
              <a:solidFill>
                <a:srgbClr val="FFC000"/>
              </a:solidFill>
              <a:prstDash val="solid"/>
              <a:round/>
              <a:headEnd type="triangle" w="med" len="lg"/>
              <a:tailEnd type="none" w="med" len="lg"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 bwMode="auto">
            <a:xfrm>
              <a:off x="3287688" y="5733256"/>
              <a:ext cx="1093912" cy="523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rtlCol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el-GR" altLang="zh-CN" b="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Χ</a:t>
              </a:r>
              <a:r>
                <a:rPr lang="zh-CN" altLang="en-US" b="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Arial" panose="020B0604020202020204" pitchFamily="34" charset="0"/>
                </a:rPr>
                <a:t>高阻</a:t>
              </a:r>
              <a:endPara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28" name="文本框 27"/>
          <p:cNvSpPr txBox="1"/>
          <p:nvPr/>
        </p:nvSpPr>
        <p:spPr bwMode="auto">
          <a:xfrm>
            <a:off x="11188576" y="1336966"/>
            <a:ext cx="487468" cy="1631216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dirty="0" smtClean="0">
                <a:solidFill>
                  <a:srgbClr val="0066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中</a:t>
            </a:r>
            <a:endParaRPr lang="en-US" altLang="zh-CN" sz="2000" dirty="0" smtClean="0">
              <a:solidFill>
                <a:srgbClr val="0066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zh-CN" altLang="en-US" sz="2000" dirty="0" smtClean="0">
                <a:solidFill>
                  <a:srgbClr val="0066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断</a:t>
            </a:r>
            <a:endParaRPr lang="en-US" altLang="zh-CN" sz="2000" dirty="0" smtClean="0">
              <a:solidFill>
                <a:srgbClr val="0066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zh-CN" altLang="en-US" sz="2000" dirty="0" smtClean="0">
                <a:solidFill>
                  <a:srgbClr val="0066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向</a:t>
            </a:r>
            <a:endParaRPr lang="en-US" altLang="zh-CN" sz="2000" dirty="0" smtClean="0">
              <a:solidFill>
                <a:srgbClr val="0066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zh-CN" altLang="en-US" sz="2000" dirty="0" smtClean="0">
                <a:solidFill>
                  <a:srgbClr val="0066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量</a:t>
            </a:r>
            <a:endParaRPr lang="en-US" altLang="zh-CN" sz="2000" dirty="0" smtClean="0">
              <a:solidFill>
                <a:srgbClr val="0066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zh-CN" altLang="en-US" sz="2000" dirty="0" smtClean="0">
                <a:solidFill>
                  <a:srgbClr val="0066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码</a:t>
            </a:r>
            <a:endParaRPr lang="zh-CN" altLang="en-US" sz="2000" dirty="0">
              <a:solidFill>
                <a:srgbClr val="0066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 bwMode="auto">
          <a:xfrm>
            <a:off x="9403575" y="1772816"/>
            <a:ext cx="508849" cy="76944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l-GR" altLang="zh-CN" sz="4400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Χ</a:t>
            </a:r>
            <a:endParaRPr lang="zh-CN" altLang="en-US" sz="4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9117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AA366A-AF86-4E69-A4AD-85548537747D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6.12.1</a:t>
            </a:r>
            <a:r>
              <a:rPr lang="zh-CN" altLang="en-US" dirty="0"/>
              <a:t> </a:t>
            </a:r>
            <a:r>
              <a:rPr lang="en-US" altLang="zh-CN" dirty="0"/>
              <a:t>8259</a:t>
            </a:r>
            <a:r>
              <a:rPr lang="zh-CN" altLang="en-US" dirty="0"/>
              <a:t>工作方式</a:t>
            </a:r>
            <a:r>
              <a:rPr lang="en-US" altLang="zh-CN" dirty="0">
                <a:solidFill>
                  <a:srgbClr val="008000"/>
                </a:solidFill>
              </a:rPr>
              <a:t>—</a:t>
            </a:r>
            <a:r>
              <a:rPr lang="zh-CN" altLang="en-US" dirty="0">
                <a:solidFill>
                  <a:srgbClr val="D60093"/>
                </a:solidFill>
              </a:rPr>
              <a:t>缓冲方式</a:t>
            </a:r>
            <a:endParaRPr lang="zh-CN" altLang="en-US" dirty="0">
              <a:solidFill>
                <a:srgbClr val="D60093"/>
              </a:solidFill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8328248" y="404665"/>
            <a:ext cx="360040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2400" kern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zh-CN" altLang="en-US" sz="24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数据缓冲</a:t>
            </a:r>
            <a:r>
              <a:rPr lang="en-US" altLang="zh-CN" sz="24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驱动器</a:t>
            </a:r>
            <a:endParaRPr lang="en-US" altLang="zh-CN" sz="2400" kern="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8259</a:t>
            </a:r>
            <a:r>
              <a:rPr lang="zh-CN" altLang="en-US" sz="2400" kern="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需设为</a:t>
            </a:r>
            <a:r>
              <a:rPr lang="zh-CN" altLang="en-US" sz="2400" kern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缓冲方式</a:t>
            </a:r>
            <a:endParaRPr lang="zh-CN" altLang="en-US" sz="2400" kern="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841009"/>
            <a:ext cx="9073008" cy="5900359"/>
          </a:xfrm>
          <a:prstGeom prst="rect">
            <a:avLst/>
          </a:prstGeom>
        </p:spPr>
      </p:pic>
      <p:sp>
        <p:nvSpPr>
          <p:cNvPr id="17" name="Freeform 11"/>
          <p:cNvSpPr>
            <a:spLocks/>
          </p:cNvSpPr>
          <p:nvPr/>
        </p:nvSpPr>
        <p:spPr bwMode="auto">
          <a:xfrm rot="16200000">
            <a:off x="5465712" y="-1377216"/>
            <a:ext cx="900000" cy="48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4" y="362"/>
              </a:cxn>
              <a:cxn ang="0">
                <a:pos x="635" y="861"/>
              </a:cxn>
            </a:cxnLst>
            <a:rect l="0" t="0" r="r" b="b"/>
            <a:pathLst>
              <a:path w="635" h="861">
                <a:moveTo>
                  <a:pt x="0" y="0"/>
                </a:moveTo>
                <a:cubicBezTo>
                  <a:pt x="174" y="109"/>
                  <a:pt x="348" y="218"/>
                  <a:pt x="454" y="362"/>
                </a:cubicBezTo>
                <a:cubicBezTo>
                  <a:pt x="560" y="506"/>
                  <a:pt x="597" y="683"/>
                  <a:pt x="635" y="861"/>
                </a:cubicBezTo>
              </a:path>
            </a:pathLst>
          </a:custGeom>
          <a:noFill/>
          <a:ln w="28575" cap="flat" cmpd="sng">
            <a:solidFill>
              <a:srgbClr val="FF0066"/>
            </a:solidFill>
            <a:prstDash val="solid"/>
            <a:round/>
            <a:headEnd type="triangle" w="med" len="lg"/>
            <a:tailEnd type="none" w="med" len="lg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631504" y="1340768"/>
            <a:ext cx="2976496" cy="936104"/>
            <a:chOff x="1631504" y="1340768"/>
            <a:chExt cx="2976496" cy="936104"/>
          </a:xfrm>
        </p:grpSpPr>
        <p:sp>
          <p:nvSpPr>
            <p:cNvPr id="7" name="矩形 6"/>
            <p:cNvSpPr/>
            <p:nvPr/>
          </p:nvSpPr>
          <p:spPr bwMode="auto">
            <a:xfrm>
              <a:off x="2567608" y="1628800"/>
              <a:ext cx="1080120" cy="432048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左右箭头 14"/>
            <p:cNvSpPr/>
            <p:nvPr/>
          </p:nvSpPr>
          <p:spPr bwMode="auto">
            <a:xfrm>
              <a:off x="1631504" y="1552314"/>
              <a:ext cx="1152000" cy="540000"/>
            </a:xfrm>
            <a:prstGeom prst="leftRightArrow">
              <a:avLst>
                <a:gd name="adj1" fmla="val 50000"/>
                <a:gd name="adj2" fmla="val 42390"/>
              </a:avLst>
            </a:prstGeom>
            <a:solidFill>
              <a:srgbClr val="3399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左右箭头 17"/>
            <p:cNvSpPr/>
            <p:nvPr/>
          </p:nvSpPr>
          <p:spPr bwMode="auto">
            <a:xfrm>
              <a:off x="3456000" y="1556792"/>
              <a:ext cx="1152000" cy="540000"/>
            </a:xfrm>
            <a:prstGeom prst="leftRightArrow">
              <a:avLst>
                <a:gd name="adj1" fmla="val 50000"/>
                <a:gd name="adj2" fmla="val 42390"/>
              </a:avLst>
            </a:prstGeom>
            <a:solidFill>
              <a:srgbClr val="3399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 bwMode="auto">
            <a:xfrm>
              <a:off x="2783632" y="1340768"/>
              <a:ext cx="648000" cy="936104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FFC000"/>
              </a:solidFill>
              <a:miter lim="800000"/>
              <a:headEnd/>
              <a:tailEnd type="none" w="med" len="lg"/>
            </a:ln>
            <a:effectLst/>
          </p:spPr>
          <p:txBody>
            <a:bodyPr wrap="square" lIns="0" tIns="72000" rIns="0" bIns="0" rtlCol="0">
              <a:noAutofit/>
            </a:bodyPr>
            <a:lstStyle/>
            <a:p>
              <a:pPr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rgbClr val="C00000"/>
                  </a:solidFill>
                  <a:latin typeface="+mn-lt"/>
                  <a:ea typeface="楷体" panose="02010609060101010101" pitchFamily="49" charset="-122"/>
                  <a:cs typeface="Arial" panose="020B0604020202020204" pitchFamily="34" charset="0"/>
                </a:rPr>
                <a:t>缓冲</a:t>
              </a:r>
              <a:r>
                <a:rPr lang="en-US" altLang="zh-CN" sz="1800" dirty="0" smtClean="0">
                  <a:solidFill>
                    <a:srgbClr val="C00000"/>
                  </a:solidFill>
                  <a:latin typeface="+mn-lt"/>
                  <a:ea typeface="楷体" panose="02010609060101010101" pitchFamily="49" charset="-122"/>
                  <a:cs typeface="Arial" panose="020B0604020202020204" pitchFamily="34" charset="0"/>
                </a:rPr>
                <a:t>/</a:t>
              </a:r>
              <a:r>
                <a:rPr lang="zh-CN" altLang="en-US" sz="1800" dirty="0" smtClean="0">
                  <a:solidFill>
                    <a:srgbClr val="C00000"/>
                  </a:solidFill>
                  <a:latin typeface="+mn-lt"/>
                  <a:ea typeface="楷体" panose="02010609060101010101" pitchFamily="49" charset="-122"/>
                  <a:cs typeface="Arial" panose="020B0604020202020204" pitchFamily="34" charset="0"/>
                </a:rPr>
                <a:t>驱动器</a:t>
              </a:r>
              <a:endParaRPr lang="zh-CN" altLang="en-US" sz="1800" dirty="0">
                <a:solidFill>
                  <a:srgbClr val="C00000"/>
                </a:solidFill>
                <a:latin typeface="+mn-lt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 bwMode="auto">
              <a:xfrm>
                <a:off x="9884776" y="1682689"/>
                <a:ext cx="864024" cy="1368152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FFC000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zh-CN" altLang="en-US" sz="1800" dirty="0" smtClean="0">
                    <a:solidFill>
                      <a:srgbClr val="C00000"/>
                    </a:solidFill>
                    <a:latin typeface="+mn-lt"/>
                    <a:ea typeface="楷体" panose="02010609060101010101" pitchFamily="49" charset="-122"/>
                    <a:cs typeface="Arial" panose="020B0604020202020204" pitchFamily="34" charset="0"/>
                  </a:rPr>
                  <a:t>缓冲</a:t>
                </a:r>
                <a:r>
                  <a:rPr lang="en-US" altLang="zh-CN" sz="1800" dirty="0" smtClean="0">
                    <a:solidFill>
                      <a:srgbClr val="C00000"/>
                    </a:solidFill>
                    <a:latin typeface="+mn-lt"/>
                    <a:ea typeface="楷体" panose="02010609060101010101" pitchFamily="49" charset="-122"/>
                    <a:cs typeface="Arial" panose="020B0604020202020204" pitchFamily="34" charset="0"/>
                  </a:rPr>
                  <a:t>/</a:t>
                </a:r>
              </a:p>
              <a:p>
                <a:pPr>
                  <a:spcBef>
                    <a:spcPts val="0"/>
                  </a:spcBef>
                </a:pPr>
                <a:r>
                  <a:rPr lang="zh-CN" altLang="en-US" sz="1800" dirty="0" smtClean="0">
                    <a:solidFill>
                      <a:srgbClr val="C00000"/>
                    </a:solidFill>
                    <a:latin typeface="+mn-lt"/>
                    <a:ea typeface="楷体" panose="02010609060101010101" pitchFamily="49" charset="-122"/>
                    <a:cs typeface="Arial" panose="020B0604020202020204" pitchFamily="34" charset="0"/>
                  </a:rPr>
                  <a:t>驱动</a:t>
                </a:r>
                <a:endParaRPr lang="en-US" altLang="zh-CN" sz="1800" dirty="0" smtClean="0">
                  <a:solidFill>
                    <a:srgbClr val="C00000"/>
                  </a:solidFill>
                  <a:latin typeface="+mn-lt"/>
                  <a:ea typeface="楷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zh-CN" altLang="en-US" sz="1800" dirty="0" smtClean="0">
                    <a:solidFill>
                      <a:srgbClr val="C00000"/>
                    </a:solidFill>
                    <a:latin typeface="+mn-lt"/>
                    <a:ea typeface="楷体" panose="02010609060101010101" pitchFamily="49" charset="-122"/>
                    <a:cs typeface="Arial" panose="020B0604020202020204" pitchFamily="34" charset="0"/>
                  </a:rPr>
                  <a:t>器</a:t>
                </a:r>
                <a:endParaRPr lang="en-US" altLang="zh-CN" sz="1800" dirty="0" smtClean="0">
                  <a:solidFill>
                    <a:srgbClr val="C00000"/>
                  </a:solidFill>
                  <a:latin typeface="+mn-lt"/>
                  <a:ea typeface="楷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en-US" altLang="zh-CN" sz="1000" dirty="0" smtClean="0">
                  <a:solidFill>
                    <a:srgbClr val="0000FF"/>
                  </a:solidFill>
                  <a:latin typeface="+mn-lt"/>
                  <a:ea typeface="楷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80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CN" altLang="en-US" sz="1800" dirty="0">
                  <a:solidFill>
                    <a:srgbClr val="C00000"/>
                  </a:solidFill>
                  <a:latin typeface="+mn-lt"/>
                  <a:ea typeface="楷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84776" y="1682689"/>
                <a:ext cx="864024" cy="1368152"/>
              </a:xfrm>
              <a:prstGeom prst="rect">
                <a:avLst/>
              </a:prstGeom>
              <a:blipFill>
                <a:blip r:embed="rId4"/>
                <a:stretch>
                  <a:fillRect t="-437"/>
                </a:stretch>
              </a:blipFill>
              <a:ln w="28575" algn="ctr">
                <a:solidFill>
                  <a:srgbClr val="FFC000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/>
          <p:nvPr/>
        </p:nvCxnSpPr>
        <p:spPr bwMode="auto">
          <a:xfrm flipV="1">
            <a:off x="9180000" y="3717032"/>
            <a:ext cx="0" cy="176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10224000" y="3780000"/>
            <a:ext cx="108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 flipV="1">
            <a:off x="10316788" y="3060000"/>
            <a:ext cx="0" cy="72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左箭头 2"/>
          <p:cNvSpPr/>
          <p:nvPr/>
        </p:nvSpPr>
        <p:spPr bwMode="auto">
          <a:xfrm>
            <a:off x="10764000" y="1916832"/>
            <a:ext cx="432048" cy="497570"/>
          </a:xfrm>
          <a:prstGeom prst="leftArrow">
            <a:avLst>
              <a:gd name="adj1" fmla="val 50000"/>
              <a:gd name="adj2" fmla="val 55162"/>
            </a:avLst>
          </a:prstGeom>
          <a:solidFill>
            <a:srgbClr val="3399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左箭头 23"/>
          <p:cNvSpPr/>
          <p:nvPr/>
        </p:nvSpPr>
        <p:spPr bwMode="auto">
          <a:xfrm>
            <a:off x="9450000" y="1916832"/>
            <a:ext cx="432048" cy="497570"/>
          </a:xfrm>
          <a:prstGeom prst="leftArrow">
            <a:avLst>
              <a:gd name="adj1" fmla="val 50000"/>
              <a:gd name="adj2" fmla="val 55162"/>
            </a:avLst>
          </a:prstGeom>
          <a:solidFill>
            <a:srgbClr val="3399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0116000" y="3153810"/>
            <a:ext cx="1093912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l-GR" altLang="zh-CN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Χ</a:t>
            </a:r>
            <a:r>
              <a:rPr lang="zh-CN" altLang="en-US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无效</a:t>
            </a:r>
            <a:endParaRPr lang="zh-CN" altLang="en-US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287688" y="3501008"/>
            <a:ext cx="3824072" cy="3312368"/>
            <a:chOff x="3287688" y="3501008"/>
            <a:chExt cx="3824072" cy="3312368"/>
          </a:xfrm>
        </p:grpSpPr>
        <p:sp>
          <p:nvSpPr>
            <p:cNvPr id="8" name="椭圆 7"/>
            <p:cNvSpPr/>
            <p:nvPr/>
          </p:nvSpPr>
          <p:spPr bwMode="auto">
            <a:xfrm>
              <a:off x="6312024" y="3501008"/>
              <a:ext cx="799736" cy="3312368"/>
            </a:xfrm>
            <a:prstGeom prst="ellips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 rot="16200000">
              <a:off x="5106024" y="4743241"/>
              <a:ext cx="360000" cy="2052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4" y="362"/>
                </a:cxn>
                <a:cxn ang="0">
                  <a:pos x="635" y="861"/>
                </a:cxn>
              </a:cxnLst>
              <a:rect l="0" t="0" r="r" b="b"/>
              <a:pathLst>
                <a:path w="635" h="861">
                  <a:moveTo>
                    <a:pt x="0" y="0"/>
                  </a:moveTo>
                  <a:cubicBezTo>
                    <a:pt x="174" y="109"/>
                    <a:pt x="348" y="218"/>
                    <a:pt x="454" y="362"/>
                  </a:cubicBezTo>
                  <a:cubicBezTo>
                    <a:pt x="560" y="506"/>
                    <a:pt x="597" y="683"/>
                    <a:pt x="635" y="861"/>
                  </a:cubicBezTo>
                </a:path>
              </a:pathLst>
            </a:custGeom>
            <a:noFill/>
            <a:ln w="28575" cap="flat" cmpd="sng">
              <a:solidFill>
                <a:srgbClr val="FFC000"/>
              </a:solidFill>
              <a:prstDash val="solid"/>
              <a:round/>
              <a:headEnd type="triangle" w="med" len="lg"/>
              <a:tailEnd type="none" w="med" len="lg"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 bwMode="auto">
            <a:xfrm>
              <a:off x="3287688" y="5733256"/>
              <a:ext cx="1093912" cy="523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rtlCol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el-GR" altLang="zh-CN" b="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Χ</a:t>
              </a:r>
              <a:r>
                <a:rPr lang="zh-CN" altLang="en-US" b="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Arial" panose="020B0604020202020204" pitchFamily="34" charset="0"/>
                </a:rPr>
                <a:t>高阻</a:t>
              </a:r>
              <a:endPara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28" name="文本框 27"/>
          <p:cNvSpPr txBox="1"/>
          <p:nvPr/>
        </p:nvSpPr>
        <p:spPr bwMode="auto">
          <a:xfrm>
            <a:off x="11188576" y="1336966"/>
            <a:ext cx="487468" cy="1631216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dirty="0" smtClean="0">
                <a:solidFill>
                  <a:srgbClr val="0066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中</a:t>
            </a:r>
            <a:endParaRPr lang="en-US" altLang="zh-CN" sz="2000" dirty="0" smtClean="0">
              <a:solidFill>
                <a:srgbClr val="0066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zh-CN" altLang="en-US" sz="2000" dirty="0" smtClean="0">
                <a:solidFill>
                  <a:srgbClr val="0066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断</a:t>
            </a:r>
            <a:endParaRPr lang="en-US" altLang="zh-CN" sz="2000" dirty="0" smtClean="0">
              <a:solidFill>
                <a:srgbClr val="0066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zh-CN" altLang="en-US" sz="2000" dirty="0" smtClean="0">
                <a:solidFill>
                  <a:srgbClr val="0066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向</a:t>
            </a:r>
            <a:endParaRPr lang="en-US" altLang="zh-CN" sz="2000" dirty="0" smtClean="0">
              <a:solidFill>
                <a:srgbClr val="0066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zh-CN" altLang="en-US" sz="2000" dirty="0" smtClean="0">
                <a:solidFill>
                  <a:srgbClr val="0066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量</a:t>
            </a:r>
            <a:endParaRPr lang="en-US" altLang="zh-CN" sz="2000" dirty="0" smtClean="0">
              <a:solidFill>
                <a:srgbClr val="0066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zh-CN" altLang="en-US" sz="2000" dirty="0" smtClean="0">
                <a:solidFill>
                  <a:srgbClr val="0066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码</a:t>
            </a:r>
            <a:endParaRPr lang="zh-CN" altLang="en-US" sz="2000" dirty="0">
              <a:solidFill>
                <a:srgbClr val="0066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 bwMode="auto">
          <a:xfrm>
            <a:off x="8232000" y="1556792"/>
            <a:ext cx="1464400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数据总线</a:t>
            </a:r>
            <a:endParaRPr lang="en-US" altLang="zh-CN" sz="2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</a:t>
            </a:r>
            <a:r>
              <a:rPr lang="en-US" altLang="zh-CN" sz="2400" baseline="-2500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en-US" altLang="zh-CN" sz="240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~D</a:t>
            </a:r>
            <a:r>
              <a:rPr lang="en-US" altLang="zh-CN" sz="2400" baseline="-2500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286024" y="4932000"/>
            <a:ext cx="108000" cy="252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 bwMode="auto">
          <a:xfrm>
            <a:off x="9405713" y="1772816"/>
            <a:ext cx="520621" cy="769441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l-GR" altLang="zh-CN" sz="4400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Χ</a:t>
            </a:r>
            <a:endParaRPr lang="zh-CN" altLang="en-US" sz="4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968000" y="3888000"/>
            <a:ext cx="4944424" cy="2853368"/>
            <a:chOff x="4968000" y="3888000"/>
            <a:chExt cx="4944424" cy="2853368"/>
          </a:xfrm>
        </p:grpSpPr>
        <p:cxnSp>
          <p:nvCxnSpPr>
            <p:cNvPr id="29" name="直接连接符 28"/>
            <p:cNvCxnSpPr/>
            <p:nvPr/>
          </p:nvCxnSpPr>
          <p:spPr bwMode="auto">
            <a:xfrm>
              <a:off x="4968000" y="4860000"/>
              <a:ext cx="360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V="1">
              <a:off x="4968000" y="4869160"/>
              <a:ext cx="0" cy="1872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4968000" y="6741368"/>
              <a:ext cx="4824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9792000" y="3888000"/>
              <a:ext cx="0" cy="2844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9804424" y="3888000"/>
              <a:ext cx="108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7" name="直接连接符 36"/>
          <p:cNvCxnSpPr/>
          <p:nvPr/>
        </p:nvCxnSpPr>
        <p:spPr bwMode="auto">
          <a:xfrm>
            <a:off x="9192344" y="3717032"/>
            <a:ext cx="72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 flipH="1" flipV="1">
            <a:off x="9926334" y="3717033"/>
            <a:ext cx="294702" cy="629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文本框 34"/>
          <p:cNvSpPr txBox="1"/>
          <p:nvPr/>
        </p:nvSpPr>
        <p:spPr bwMode="auto">
          <a:xfrm>
            <a:off x="9926334" y="3534310"/>
            <a:ext cx="294702" cy="50883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C000"/>
            </a:solidFill>
            <a:miter lim="800000"/>
            <a:headEnd/>
            <a:tailEnd type="none" w="med" len="lg"/>
          </a:ln>
          <a:effectLst/>
        </p:spPr>
        <p:txBody>
          <a:bodyPr wrap="square" lIns="0" tIns="72000" rIns="0" bIns="0" rtlCol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1800" dirty="0" smtClean="0">
                <a:solidFill>
                  <a:srgbClr val="C00000"/>
                </a:solidFill>
                <a:latin typeface="+mn-lt"/>
                <a:ea typeface="楷体" panose="02010609060101010101" pitchFamily="49" charset="-122"/>
                <a:cs typeface="Arial" panose="020B0604020202020204" pitchFamily="34" charset="0"/>
              </a:rPr>
              <a:t>&amp;</a:t>
            </a:r>
            <a:endParaRPr lang="zh-CN" altLang="en-US" sz="1800" dirty="0">
              <a:solidFill>
                <a:srgbClr val="C00000"/>
              </a:solidFill>
              <a:latin typeface="+mn-lt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66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  <p:bldP spid="28" grpId="0"/>
      <p:bldP spid="30" grpId="0"/>
      <p:bldP spid="33" grpId="0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AA366A-AF86-4E69-A4AD-85548537747D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0040" y="792000"/>
            <a:ext cx="10308568" cy="51847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8259</a:t>
            </a:r>
            <a:r>
              <a:rPr lang="zh-CN" altLang="en-US" sz="3200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工作</a:t>
            </a:r>
            <a:r>
              <a:rPr lang="zh-CN" altLang="en-US" sz="3200" dirty="0" smtClean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方式</a:t>
            </a:r>
            <a:endParaRPr lang="en-US" altLang="zh-CN" sz="3200" dirty="0" smtClean="0">
              <a:solidFill>
                <a:srgbClr val="C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结束方式</a:t>
            </a:r>
          </a:p>
          <a:p>
            <a:pPr lvl="1">
              <a:buClr>
                <a:srgbClr val="008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非自动：在中断处理程序中提供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命令</a:t>
            </a:r>
          </a:p>
          <a:p>
            <a:pPr lvl="1">
              <a:buClr>
                <a:srgbClr val="008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自动：无需</a:t>
            </a:r>
            <a:r>
              <a:rPr lang="en-US" altLang="zh-CN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命令，第</a:t>
            </a:r>
            <a:r>
              <a:rPr lang="en-US" altLang="zh-CN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en-US" altLang="zh-CN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后沿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缓冲方式：非缓冲、缓冲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嵌套方式</a:t>
            </a:r>
          </a:p>
          <a:p>
            <a:pPr lvl="1">
              <a:buClr>
                <a:srgbClr val="008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一般嵌套：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单片</a:t>
            </a: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使用；级联方式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从属</a:t>
            </a:r>
          </a:p>
          <a:p>
            <a:pPr lvl="1">
              <a:buClr>
                <a:srgbClr val="008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特殊全嵌套：级联方式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</a:t>
            </a: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控制器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屏蔽方式：一般屏蔽、特殊屏蔽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优先级规定：固定优先级、</a:t>
            </a:r>
            <a:r>
              <a:rPr lang="zh-CN" altLang="en-US" dirty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循环优先级</a:t>
            </a:r>
          </a:p>
        </p:txBody>
      </p:sp>
      <p:sp>
        <p:nvSpPr>
          <p:cNvPr id="996359" name="Line 7"/>
          <p:cNvSpPr>
            <a:spLocks noChangeShapeType="1"/>
          </p:cNvSpPr>
          <p:nvPr/>
        </p:nvSpPr>
        <p:spPr bwMode="auto">
          <a:xfrm>
            <a:off x="5735960" y="2376000"/>
            <a:ext cx="75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6360" name="Text Box 8"/>
          <p:cNvSpPr txBox="1">
            <a:spLocks noChangeArrowheads="1"/>
          </p:cNvSpPr>
          <p:nvPr/>
        </p:nvSpPr>
        <p:spPr bwMode="auto">
          <a:xfrm>
            <a:off x="7608614" y="1628800"/>
            <a:ext cx="1008062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</a:t>
            </a:r>
          </a:p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特殊</a:t>
            </a:r>
          </a:p>
        </p:txBody>
      </p:sp>
      <p:sp>
        <p:nvSpPr>
          <p:cNvPr id="996361" name="AutoShape 9"/>
          <p:cNvSpPr>
            <a:spLocks/>
          </p:cNvSpPr>
          <p:nvPr/>
        </p:nvSpPr>
        <p:spPr bwMode="auto">
          <a:xfrm>
            <a:off x="7464152" y="1720875"/>
            <a:ext cx="212725" cy="844550"/>
          </a:xfrm>
          <a:prstGeom prst="leftBrace">
            <a:avLst>
              <a:gd name="adj1" fmla="val 33085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96362" name="Text Box 10"/>
          <p:cNvSpPr txBox="1">
            <a:spLocks noChangeArrowheads="1"/>
          </p:cNvSpPr>
          <p:nvPr/>
        </p:nvSpPr>
        <p:spPr bwMode="auto">
          <a:xfrm>
            <a:off x="7992000" y="4968000"/>
            <a:ext cx="1008062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rgbClr val="00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</a:t>
            </a:r>
          </a:p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rgbClr val="00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指定</a:t>
            </a:r>
          </a:p>
        </p:txBody>
      </p:sp>
      <p:sp>
        <p:nvSpPr>
          <p:cNvPr id="996363" name="AutoShape 11"/>
          <p:cNvSpPr>
            <a:spLocks/>
          </p:cNvSpPr>
          <p:nvPr/>
        </p:nvSpPr>
        <p:spPr bwMode="auto">
          <a:xfrm>
            <a:off x="7824192" y="5033243"/>
            <a:ext cx="212725" cy="828000"/>
          </a:xfrm>
          <a:prstGeom prst="leftBrace">
            <a:avLst>
              <a:gd name="adj1" fmla="val 33085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96364" name="AutoShape 12"/>
          <p:cNvSpPr>
            <a:spLocks/>
          </p:cNvSpPr>
          <p:nvPr/>
        </p:nvSpPr>
        <p:spPr bwMode="auto">
          <a:xfrm>
            <a:off x="1054547" y="1340768"/>
            <a:ext cx="288925" cy="4428000"/>
          </a:xfrm>
          <a:prstGeom prst="leftBracket">
            <a:avLst>
              <a:gd name="adj" fmla="val 952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6.12.2</a:t>
            </a:r>
            <a:r>
              <a:rPr lang="zh-CN" altLang="en-US" dirty="0"/>
              <a:t> </a:t>
            </a:r>
            <a:r>
              <a:rPr lang="en-US" altLang="zh-CN" dirty="0"/>
              <a:t>8259</a:t>
            </a:r>
            <a:r>
              <a:rPr lang="zh-CN" altLang="en-US" dirty="0"/>
              <a:t>工作方式</a:t>
            </a:r>
            <a:r>
              <a:rPr lang="en-US" altLang="zh-CN" dirty="0">
                <a:solidFill>
                  <a:srgbClr val="008000"/>
                </a:solidFill>
              </a:rPr>
              <a:t>—</a:t>
            </a:r>
            <a:r>
              <a:rPr lang="zh-CN" altLang="en-US" dirty="0">
                <a:solidFill>
                  <a:srgbClr val="D60093"/>
                </a:solidFill>
              </a:rPr>
              <a:t>屏蔽方式</a:t>
            </a:r>
            <a:endParaRPr lang="zh-CN" altLang="en-US" dirty="0">
              <a:solidFill>
                <a:srgbClr val="D60093"/>
              </a:solidFill>
            </a:endParaRPr>
          </a:p>
        </p:txBody>
      </p:sp>
      <p:sp>
        <p:nvSpPr>
          <p:cNvPr id="4" name="流程图: 终止 3"/>
          <p:cNvSpPr/>
          <p:nvPr/>
        </p:nvSpPr>
        <p:spPr bwMode="auto">
          <a:xfrm>
            <a:off x="1487488" y="4644000"/>
            <a:ext cx="5472608" cy="551725"/>
          </a:xfrm>
          <a:prstGeom prst="flowChartTerminator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600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AA366A-AF86-4E69-A4AD-85548537747D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6.12.2</a:t>
            </a:r>
            <a:r>
              <a:rPr lang="zh-CN" altLang="en-US" dirty="0" smtClean="0"/>
              <a:t> 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工作方式</a:t>
            </a:r>
            <a:r>
              <a:rPr lang="en-US" altLang="zh-CN" dirty="0" smtClean="0">
                <a:solidFill>
                  <a:srgbClr val="008000"/>
                </a:solidFill>
              </a:rPr>
              <a:t>—</a:t>
            </a:r>
            <a:r>
              <a:rPr lang="zh-CN" altLang="en-US" dirty="0" smtClean="0">
                <a:solidFill>
                  <a:srgbClr val="D60093"/>
                </a:solidFill>
              </a:rPr>
              <a:t>屏蔽方式</a:t>
            </a:r>
            <a:endParaRPr lang="zh-CN" altLang="en-US" dirty="0">
              <a:solidFill>
                <a:srgbClr val="D6009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40216" y="548626"/>
            <a:ext cx="3143752" cy="5616678"/>
          </a:xfrm>
        </p:spPr>
        <p:txBody>
          <a:bodyPr/>
          <a:lstStyle/>
          <a:p>
            <a:pPr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屏蔽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：禁止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同级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及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低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优先级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中断请求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特殊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屏蔽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：仅禁止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同级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的中断请求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09" y="568326"/>
            <a:ext cx="6469075" cy="613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7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AA366A-AF86-4E69-A4AD-85548537747D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6.12.2</a:t>
            </a:r>
            <a:r>
              <a:rPr lang="zh-CN" altLang="en-US" dirty="0" smtClean="0"/>
              <a:t> 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工作方式</a:t>
            </a:r>
            <a:r>
              <a:rPr lang="en-US" altLang="zh-CN" dirty="0" smtClean="0">
                <a:solidFill>
                  <a:srgbClr val="008000"/>
                </a:solidFill>
              </a:rPr>
              <a:t>—</a:t>
            </a:r>
            <a:r>
              <a:rPr lang="zh-CN" altLang="en-US" dirty="0" smtClean="0">
                <a:solidFill>
                  <a:srgbClr val="D60093"/>
                </a:solidFill>
              </a:rPr>
              <a:t>屏蔽方式</a:t>
            </a:r>
            <a:endParaRPr lang="zh-CN" altLang="en-US" dirty="0">
              <a:solidFill>
                <a:srgbClr val="D6009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40216" y="548626"/>
            <a:ext cx="3143752" cy="5616678"/>
          </a:xfrm>
        </p:spPr>
        <p:txBody>
          <a:bodyPr/>
          <a:lstStyle/>
          <a:p>
            <a:pPr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屏蔽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：禁止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同级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及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低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优先级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中断请求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特殊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屏蔽</a:t>
            </a:r>
            <a:r>
              <a:rPr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：仅禁止</a:t>
            </a:r>
            <a:r>
              <a:rPr lang="zh-CN" altLang="en-US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同级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的中断请求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09" y="568326"/>
            <a:ext cx="6469075" cy="6137274"/>
          </a:xfrm>
          <a:prstGeom prst="rect">
            <a:avLst/>
          </a:prstGeom>
        </p:spPr>
      </p:pic>
      <p:sp>
        <p:nvSpPr>
          <p:cNvPr id="13" name="流程图: 终止 12"/>
          <p:cNvSpPr/>
          <p:nvPr/>
        </p:nvSpPr>
        <p:spPr bwMode="auto">
          <a:xfrm>
            <a:off x="5083947" y="6259620"/>
            <a:ext cx="2412000" cy="420779"/>
          </a:xfrm>
          <a:prstGeom prst="flowChartTerminator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流程图: 终止 13"/>
          <p:cNvSpPr/>
          <p:nvPr/>
        </p:nvSpPr>
        <p:spPr bwMode="auto">
          <a:xfrm>
            <a:off x="3427763" y="1708289"/>
            <a:ext cx="2412000" cy="280551"/>
          </a:xfrm>
          <a:prstGeom prst="flowChartTerminator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 flipH="1">
            <a:off x="5911771" y="908720"/>
            <a:ext cx="2200454" cy="8538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73401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Pixel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FF"/>
      </a:hlink>
      <a:folHlink>
        <a:srgbClr val="9900CC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 w="28575" algn="ctr">
          <a:noFill/>
          <a:miter lim="800000"/>
          <a:headEnd/>
          <a:tailEnd type="none" w="med" len="lg"/>
        </a:ln>
        <a:effectLst/>
      </a:spPr>
      <a:bodyPr>
        <a:spAutoFit/>
      </a:bodyPr>
      <a:lstStyle>
        <a:defPPr algn="l">
          <a:spcBef>
            <a:spcPts val="0"/>
          </a:spcBef>
          <a:defRPr sz="1800" dirty="0"/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35202</TotalTime>
  <Words>1221</Words>
  <Application>Microsoft Office PowerPoint</Application>
  <PresentationFormat>宽屏</PresentationFormat>
  <Paragraphs>136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黑体</vt:lpstr>
      <vt:lpstr>楷体</vt:lpstr>
      <vt:lpstr>楷体_GB2312</vt:lpstr>
      <vt:lpstr>宋体</vt:lpstr>
      <vt:lpstr>Arial</vt:lpstr>
      <vt:lpstr>Arial Black</vt:lpstr>
      <vt:lpstr>Cambria Math</vt:lpstr>
      <vt:lpstr>Times New Roman</vt:lpstr>
      <vt:lpstr>Wingdings</vt:lpstr>
      <vt:lpstr>Pixel</vt:lpstr>
      <vt:lpstr>微机原理与系统设计 第6章  输入/输出技术</vt:lpstr>
      <vt:lpstr>6.12.1 8259工作方式—缓冲方式</vt:lpstr>
      <vt:lpstr>6.12.1 8259工作方式—缓冲方式</vt:lpstr>
      <vt:lpstr>6.12.1 8259工作方式—缓冲方式</vt:lpstr>
      <vt:lpstr>6.12.1 8259工作方式—缓冲方式</vt:lpstr>
      <vt:lpstr>6.12.1 8259工作方式—缓冲方式</vt:lpstr>
      <vt:lpstr>6.12.2 8259工作方式—屏蔽方式</vt:lpstr>
      <vt:lpstr>6.12.2 8259工作方式—屏蔽方式</vt:lpstr>
      <vt:lpstr>6.12.2 8259工作方式—屏蔽方式</vt:lpstr>
      <vt:lpstr>6.12.2 8259工作方式—屏蔽方式</vt:lpstr>
      <vt:lpstr>6.12.2 8259工作方式—屏蔽方式</vt:lpstr>
      <vt:lpstr>PowerPoint 演示文稿</vt:lpstr>
      <vt:lpstr>PowerPoint 演示文稿</vt:lpstr>
    </vt:vector>
  </TitlesOfParts>
  <Company>西安电子科技大学 计算机学院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</dc:title>
  <dc:subject>第6章 输入输出技术</dc:subject>
  <dc:creator>qiu</dc:creator>
  <cp:lastModifiedBy>Think</cp:lastModifiedBy>
  <cp:revision>1595</cp:revision>
  <dcterms:created xsi:type="dcterms:W3CDTF">1601-01-01T00:00:00Z</dcterms:created>
  <dcterms:modified xsi:type="dcterms:W3CDTF">2019-11-12T18:38:55Z</dcterms:modified>
</cp:coreProperties>
</file>