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1"/>
  </p:notesMasterIdLst>
  <p:handoutMasterIdLst>
    <p:handoutMasterId r:id="rId12"/>
  </p:handoutMasterIdLst>
  <p:sldIdLst>
    <p:sldId id="1298" r:id="rId2"/>
    <p:sldId id="1468" r:id="rId3"/>
    <p:sldId id="1377" r:id="rId4"/>
    <p:sldId id="1378" r:id="rId5"/>
    <p:sldId id="1472" r:id="rId6"/>
    <p:sldId id="1379" r:id="rId7"/>
    <p:sldId id="1473" r:id="rId8"/>
    <p:sldId id="1469" r:id="rId9"/>
    <p:sldId id="1470" r:id="rId10"/>
  </p:sldIdLst>
  <p:sldSz cx="12192000" cy="6858000"/>
  <p:notesSz cx="6807200" cy="9939338"/>
  <p:defaultTextStyle>
    <a:defPPr>
      <a:defRPr lang="en-US"/>
    </a:defPPr>
    <a:lvl1pPr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0000FF"/>
    <a:srgbClr val="FFFFCC"/>
    <a:srgbClr val="D60093"/>
    <a:srgbClr val="006600"/>
    <a:srgbClr val="FF6600"/>
    <a:srgbClr val="CCFFFF"/>
    <a:srgbClr val="008000"/>
    <a:srgbClr val="CCFF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88242" autoAdjust="0"/>
  </p:normalViewPr>
  <p:slideViewPr>
    <p:cSldViewPr>
      <p:cViewPr varScale="1">
        <p:scale>
          <a:sx n="101" d="100"/>
          <a:sy n="101" d="100"/>
        </p:scale>
        <p:origin x="120"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174" y="10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1"/>
            <a:ext cx="2949678"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lvl1pPr>
          </a:lstStyle>
          <a:p>
            <a:endParaRPr lang="zh-CN" altLang="en-US"/>
          </a:p>
        </p:txBody>
      </p:sp>
      <p:sp>
        <p:nvSpPr>
          <p:cNvPr id="260099" name="Rectangle 3"/>
          <p:cNvSpPr>
            <a:spLocks noGrp="1" noChangeArrowheads="1"/>
          </p:cNvSpPr>
          <p:nvPr>
            <p:ph type="dt" sz="quarter" idx="1"/>
          </p:nvPr>
        </p:nvSpPr>
        <p:spPr bwMode="auto">
          <a:xfrm>
            <a:off x="3856436" y="1"/>
            <a:ext cx="2949677"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lvl1pPr>
          </a:lstStyle>
          <a:p>
            <a:endParaRPr lang="en-US" altLang="zh-CN"/>
          </a:p>
        </p:txBody>
      </p:sp>
      <p:sp>
        <p:nvSpPr>
          <p:cNvPr id="260100" name="Rectangle 4"/>
          <p:cNvSpPr>
            <a:spLocks noGrp="1" noChangeArrowheads="1"/>
          </p:cNvSpPr>
          <p:nvPr>
            <p:ph type="ftr" sz="quarter" idx="2"/>
          </p:nvPr>
        </p:nvSpPr>
        <p:spPr bwMode="auto">
          <a:xfrm>
            <a:off x="0" y="9440982"/>
            <a:ext cx="2949678"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lvl1pPr>
          </a:lstStyle>
          <a:p>
            <a:endParaRPr lang="en-US" altLang="zh-CN"/>
          </a:p>
        </p:txBody>
      </p:sp>
      <p:sp>
        <p:nvSpPr>
          <p:cNvPr id="260101" name="Rectangle 5"/>
          <p:cNvSpPr>
            <a:spLocks noGrp="1" noChangeArrowheads="1"/>
          </p:cNvSpPr>
          <p:nvPr>
            <p:ph type="sldNum" sz="quarter" idx="3"/>
          </p:nvPr>
        </p:nvSpPr>
        <p:spPr bwMode="auto">
          <a:xfrm>
            <a:off x="3856436" y="9440982"/>
            <a:ext cx="2949677"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lvl1pPr>
          </a:lstStyle>
          <a:p>
            <a:fld id="{920C549E-5A20-49C7-8B97-A9A9311C3B8F}" type="slidenum">
              <a:rPr lang="zh-CN" altLang="en-US"/>
              <a:pPr/>
              <a:t>‹#›</a:t>
            </a:fld>
            <a:endParaRPr lang="en-US" altLang="zh-CN"/>
          </a:p>
        </p:txBody>
      </p:sp>
    </p:spTree>
    <p:extLst>
      <p:ext uri="{BB962C8B-B14F-4D97-AF65-F5344CB8AC3E}">
        <p14:creationId xmlns:p14="http://schemas.microsoft.com/office/powerpoint/2010/main" val="563329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1"/>
            <a:ext cx="2949678"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3857522" y="1"/>
            <a:ext cx="2949678"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90488" y="746125"/>
            <a:ext cx="6624637" cy="372745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907845" y="4721650"/>
            <a:ext cx="4991511" cy="44713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9443299"/>
            <a:ext cx="2949678"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3857522" y="9443299"/>
            <a:ext cx="2949678"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ea typeface="黑体" pitchFamily="2" charset="-122"/>
              </a:defRPr>
            </a:lvl1pPr>
          </a:lstStyle>
          <a:p>
            <a:fld id="{8EE02ED1-59E4-43EE-8075-C2D152B3689F}" type="slidenum">
              <a:rPr lang="zh-CN" altLang="en-US"/>
              <a:pPr/>
              <a:t>‹#›</a:t>
            </a:fld>
            <a:endParaRPr lang="en-US" altLang="zh-CN"/>
          </a:p>
        </p:txBody>
      </p:sp>
    </p:spTree>
    <p:extLst>
      <p:ext uri="{BB962C8B-B14F-4D97-AF65-F5344CB8AC3E}">
        <p14:creationId xmlns:p14="http://schemas.microsoft.com/office/powerpoint/2010/main" val="3816896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大家好！这一讲介绍</a:t>
            </a:r>
            <a:r>
              <a:rPr lang="en-US" altLang="zh-CN" sz="800" kern="1200" dirty="0" smtClean="0">
                <a:solidFill>
                  <a:srgbClr val="C00000"/>
                </a:solidFill>
                <a:latin typeface="Times New Roman" pitchFamily="18" charset="0"/>
                <a:ea typeface="宋体" pitchFamily="2" charset="-122"/>
                <a:cs typeface="+mn-cs"/>
              </a:rPr>
              <a:t>8259</a:t>
            </a:r>
            <a:r>
              <a:rPr lang="zh-CN" altLang="en-US" sz="800" kern="1200" dirty="0" smtClean="0">
                <a:solidFill>
                  <a:srgbClr val="C00000"/>
                </a:solidFill>
                <a:latin typeface="Times New Roman" pitchFamily="18" charset="0"/>
                <a:ea typeface="宋体" pitchFamily="2" charset="-122"/>
                <a:cs typeface="+mn-cs"/>
              </a:rPr>
              <a:t>中断源的优先级设置。</a:t>
            </a:r>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1</a:t>
            </a:fld>
            <a:endParaRPr lang="en-US" altLang="zh-CN"/>
          </a:p>
        </p:txBody>
      </p:sp>
    </p:spTree>
    <p:extLst>
      <p:ext uri="{BB962C8B-B14F-4D97-AF65-F5344CB8AC3E}">
        <p14:creationId xmlns:p14="http://schemas.microsoft.com/office/powerpoint/2010/main" val="733181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8259</a:t>
            </a:r>
            <a:r>
              <a:rPr lang="zh-CN" altLang="en-US" dirty="0" smtClean="0"/>
              <a:t>可以设置</a:t>
            </a:r>
            <a:r>
              <a:rPr lang="en-US" altLang="zh-CN" dirty="0" smtClean="0"/>
              <a:t>8</a:t>
            </a:r>
            <a:r>
              <a:rPr lang="zh-CN" altLang="en-US" dirty="0" smtClean="0"/>
              <a:t>个中断请求输入引脚</a:t>
            </a:r>
            <a:r>
              <a:rPr lang="en-US" altLang="zh-CN" dirty="0" smtClean="0"/>
              <a:t>IR0~IR7</a:t>
            </a:r>
            <a:r>
              <a:rPr lang="zh-CN" altLang="en-US" dirty="0" smtClean="0"/>
              <a:t>的优先级</a:t>
            </a:r>
            <a:r>
              <a:rPr lang="zh-CN" altLang="en-US" dirty="0" smtClean="0"/>
              <a:t>（动画）为固定模式或循环模式，循环模式又分为自动循环和指定循环。</a:t>
            </a:r>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2</a:t>
            </a:fld>
            <a:endParaRPr lang="en-US" altLang="zh-CN"/>
          </a:p>
        </p:txBody>
      </p:sp>
    </p:spTree>
    <p:extLst>
      <p:ext uri="{BB962C8B-B14F-4D97-AF65-F5344CB8AC3E}">
        <p14:creationId xmlns:p14="http://schemas.microsoft.com/office/powerpoint/2010/main" val="299970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0"/>
              </a:spcBef>
              <a:buNone/>
            </a:pPr>
            <a:r>
              <a:rPr lang="en-US" altLang="zh-CN" dirty="0" smtClean="0">
                <a:solidFill>
                  <a:srgbClr val="CC0000"/>
                </a:solidFill>
                <a:latin typeface="Times New Roman" pitchFamily="18" charset="0"/>
              </a:rPr>
              <a:t>8259</a:t>
            </a:r>
            <a:r>
              <a:rPr lang="zh-CN" altLang="en-GB" dirty="0" smtClean="0">
                <a:solidFill>
                  <a:srgbClr val="0000FF"/>
                </a:solidFill>
                <a:latin typeface="Arial" panose="020B0604020202020204" pitchFamily="34" charset="0"/>
                <a:ea typeface="楷体" panose="02010609060101010101" pitchFamily="49" charset="-122"/>
                <a:cs typeface="Arial" panose="020B0604020202020204" pitchFamily="34" charset="0"/>
              </a:rPr>
              <a:t>加电后</a:t>
            </a:r>
            <a:r>
              <a:rPr lang="zh-CN" altLang="en-US" dirty="0" smtClean="0">
                <a:solidFill>
                  <a:srgbClr val="CC0000"/>
                </a:solidFill>
                <a:latin typeface="Times New Roman" pitchFamily="18" charset="0"/>
              </a:rPr>
              <a:t>，优先级模式默认为</a:t>
            </a:r>
            <a:r>
              <a:rPr lang="zh-CN" altLang="en-GB" dirty="0" smtClean="0">
                <a:solidFill>
                  <a:srgbClr val="CC0000"/>
                </a:solidFill>
                <a:latin typeface="Times New Roman" pitchFamily="18" charset="0"/>
              </a:rPr>
              <a:t>固定</a:t>
            </a:r>
            <a:r>
              <a:rPr lang="zh-CN" altLang="en-GB" dirty="0" smtClean="0">
                <a:latin typeface="Times New Roman" pitchFamily="18" charset="0"/>
              </a:rPr>
              <a:t>优先级</a:t>
            </a:r>
            <a:r>
              <a:rPr lang="zh-CN" altLang="en-US" dirty="0" smtClean="0">
                <a:latin typeface="Times New Roman" pitchFamily="18" charset="0"/>
              </a:rPr>
              <a:t>。</a:t>
            </a:r>
            <a:r>
              <a:rPr lang="zh-CN" altLang="en-GB" dirty="0" smtClean="0">
                <a:solidFill>
                  <a:srgbClr val="CC0000"/>
                </a:solidFill>
                <a:latin typeface="Times New Roman" pitchFamily="18" charset="0"/>
              </a:rPr>
              <a:t>固定</a:t>
            </a:r>
            <a:r>
              <a:rPr lang="zh-CN" altLang="en-GB" dirty="0" smtClean="0">
                <a:latin typeface="Times New Roman" pitchFamily="18" charset="0"/>
              </a:rPr>
              <a:t>优先级</a:t>
            </a:r>
            <a:r>
              <a:rPr lang="zh-CN" altLang="en-US" dirty="0" smtClean="0">
                <a:latin typeface="Times New Roman" pitchFamily="18" charset="0"/>
              </a:rPr>
              <a:t>规定，</a:t>
            </a:r>
            <a:r>
              <a:rPr lang="en-US" altLang="zh-CN" dirty="0" smtClean="0">
                <a:latin typeface="Times New Roman" pitchFamily="18" charset="0"/>
              </a:rPr>
              <a:t>8259</a:t>
            </a:r>
            <a:r>
              <a:rPr lang="zh-CN" altLang="en-US" dirty="0" smtClean="0">
                <a:latin typeface="Times New Roman" pitchFamily="18" charset="0"/>
              </a:rPr>
              <a:t>的</a:t>
            </a:r>
            <a:r>
              <a:rPr lang="zh-CN" altLang="en-GB" b="1" dirty="0" smtClean="0">
                <a:latin typeface="Times New Roman" pitchFamily="18" charset="0"/>
              </a:rPr>
              <a:t>所有中断请求</a:t>
            </a:r>
            <a:r>
              <a:rPr lang="zh-CN" altLang="en-US" b="1" dirty="0" smtClean="0">
                <a:latin typeface="Times New Roman" pitchFamily="18" charset="0"/>
              </a:rPr>
              <a:t>输入引脚</a:t>
            </a:r>
            <a:r>
              <a:rPr lang="en-GB" altLang="zh-CN" b="1" dirty="0" smtClean="0">
                <a:latin typeface="Times New Roman" pitchFamily="18" charset="0"/>
              </a:rPr>
              <a:t>IR</a:t>
            </a:r>
            <a:r>
              <a:rPr lang="zh-CN" altLang="en-GB" b="1" dirty="0" smtClean="0">
                <a:latin typeface="Times New Roman" pitchFamily="18" charset="0"/>
              </a:rPr>
              <a:t>的</a:t>
            </a:r>
            <a:r>
              <a:rPr lang="zh-CN" altLang="en-GB" b="1" dirty="0" smtClean="0">
                <a:latin typeface="Times New Roman" pitchFamily="18" charset="0"/>
              </a:rPr>
              <a:t>中断优先级固定不变</a:t>
            </a:r>
            <a:r>
              <a:rPr lang="zh-CN" altLang="en-US" b="1" dirty="0" smtClean="0">
                <a:latin typeface="Times New Roman" pitchFamily="18" charset="0"/>
              </a:rPr>
              <a:t>，</a:t>
            </a:r>
            <a:r>
              <a:rPr lang="zh-CN" altLang="en-GB" b="1" dirty="0" smtClean="0">
                <a:latin typeface="Times New Roman" pitchFamily="18" charset="0"/>
              </a:rPr>
              <a:t>优先级顺序</a:t>
            </a:r>
            <a:r>
              <a:rPr lang="zh-CN" altLang="en-US" b="1" dirty="0" smtClean="0">
                <a:latin typeface="Times New Roman" pitchFamily="18" charset="0"/>
              </a:rPr>
              <a:t>为</a:t>
            </a:r>
            <a:r>
              <a:rPr lang="en-GB" altLang="zh-CN" b="1" dirty="0" smtClean="0">
                <a:latin typeface="Times New Roman" pitchFamily="18" charset="0"/>
              </a:rPr>
              <a:t>IR0</a:t>
            </a:r>
            <a:r>
              <a:rPr lang="zh-CN" altLang="en-US" b="1" dirty="0" smtClean="0">
                <a:latin typeface="Times New Roman" pitchFamily="18" charset="0"/>
              </a:rPr>
              <a:t>最</a:t>
            </a:r>
            <a:r>
              <a:rPr lang="zh-CN" altLang="en-GB" b="1" dirty="0" smtClean="0">
                <a:latin typeface="Times New Roman" pitchFamily="18" charset="0"/>
              </a:rPr>
              <a:t>高</a:t>
            </a:r>
            <a:r>
              <a:rPr lang="zh-CN" altLang="en-US" b="1" dirty="0" smtClean="0">
                <a:latin typeface="Times New Roman" pitchFamily="18" charset="0"/>
              </a:rPr>
              <a:t>（动画</a:t>
            </a:r>
            <a:r>
              <a:rPr lang="en-US" altLang="zh-CN" b="1" dirty="0" smtClean="0">
                <a:latin typeface="Times New Roman" pitchFamily="18" charset="0"/>
              </a:rPr>
              <a:t>1</a:t>
            </a:r>
            <a:r>
              <a:rPr lang="zh-CN" altLang="en-US" b="1" dirty="0" smtClean="0">
                <a:latin typeface="Times New Roman" pitchFamily="18" charset="0"/>
              </a:rPr>
              <a:t>），</a:t>
            </a:r>
            <a:r>
              <a:rPr lang="en-US" altLang="zh-CN" b="1" dirty="0" smtClean="0">
                <a:latin typeface="Times New Roman" pitchFamily="18" charset="0"/>
              </a:rPr>
              <a:t>IR1</a:t>
            </a:r>
            <a:r>
              <a:rPr lang="zh-CN" altLang="en-US" b="1" dirty="0" smtClean="0">
                <a:latin typeface="Times New Roman" pitchFamily="18" charset="0"/>
              </a:rPr>
              <a:t>次之，（动画</a:t>
            </a:r>
            <a:r>
              <a:rPr lang="en-US" altLang="zh-CN" b="1" dirty="0" smtClean="0">
                <a:latin typeface="Times New Roman" pitchFamily="18" charset="0"/>
              </a:rPr>
              <a:t>2</a:t>
            </a:r>
            <a:r>
              <a:rPr lang="zh-CN" altLang="en-US" b="1" dirty="0" smtClean="0">
                <a:latin typeface="Times New Roman" pitchFamily="18" charset="0"/>
              </a:rPr>
              <a:t>）然后</a:t>
            </a:r>
            <a:r>
              <a:rPr lang="zh-CN" altLang="en-US" b="1" dirty="0" smtClean="0">
                <a:latin typeface="Times New Roman" pitchFamily="18" charset="0"/>
              </a:rPr>
              <a:t>依引脚编号顺序，到</a:t>
            </a:r>
            <a:r>
              <a:rPr lang="en-GB" altLang="zh-CN" b="1" dirty="0" smtClean="0">
                <a:latin typeface="Times New Roman" pitchFamily="18" charset="0"/>
              </a:rPr>
              <a:t>IR7</a:t>
            </a:r>
            <a:r>
              <a:rPr lang="zh-CN" altLang="en-US" b="1" dirty="0" smtClean="0">
                <a:latin typeface="Times New Roman" pitchFamily="18" charset="0"/>
              </a:rPr>
              <a:t>优先级最</a:t>
            </a:r>
            <a:r>
              <a:rPr lang="zh-CN" altLang="en-GB" b="1" dirty="0" smtClean="0">
                <a:latin typeface="Times New Roman" pitchFamily="18" charset="0"/>
              </a:rPr>
              <a:t>低</a:t>
            </a:r>
            <a:r>
              <a:rPr lang="zh-CN" altLang="en-US" b="1" dirty="0" smtClean="0">
                <a:latin typeface="Times New Roman" pitchFamily="18" charset="0"/>
              </a:rPr>
              <a:t>。</a:t>
            </a:r>
          </a:p>
          <a:p>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3</a:t>
            </a:fld>
            <a:endParaRPr lang="en-US" altLang="zh-CN"/>
          </a:p>
        </p:txBody>
      </p:sp>
    </p:spTree>
    <p:extLst>
      <p:ext uri="{BB962C8B-B14F-4D97-AF65-F5344CB8AC3E}">
        <p14:creationId xmlns:p14="http://schemas.microsoft.com/office/powerpoint/2010/main" val="292676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循环优先级的设置是通过写操作命令字</a:t>
            </a:r>
            <a:r>
              <a:rPr lang="en-US" altLang="zh-CN" dirty="0" smtClean="0"/>
              <a:t>2</a:t>
            </a:r>
            <a:r>
              <a:rPr lang="zh-CN" altLang="en-US" dirty="0" smtClean="0"/>
              <a:t>来实现的，可以通过写入不同的信息实现自动循环优先级和指定循环优先级两种方式的选择。</a:t>
            </a:r>
            <a:r>
              <a:rPr lang="zh-CN" altLang="en-GB" dirty="0" smtClean="0">
                <a:solidFill>
                  <a:srgbClr val="008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优先级可实现各</a:t>
            </a:r>
            <a:r>
              <a:rPr lang="zh-CN" altLang="en-GB" dirty="0" smtClean="0">
                <a:solidFill>
                  <a:srgbClr val="0000FF"/>
                </a:solidFill>
                <a:latin typeface="Arial" panose="020B0604020202020204" pitchFamily="34" charset="0"/>
                <a:ea typeface="楷体" panose="02010609060101010101" pitchFamily="49" charset="-122"/>
                <a:cs typeface="Arial" panose="020B0604020202020204" pitchFamily="34" charset="0"/>
              </a:rPr>
              <a:t>中断源优先级</a:t>
            </a:r>
            <a:r>
              <a:rPr lang="zh-CN" altLang="en-US" dirty="0" smtClean="0">
                <a:latin typeface="Arial" panose="020B0604020202020204" pitchFamily="34" charset="0"/>
                <a:ea typeface="楷体" panose="02010609060101010101" pitchFamily="49" charset="-122"/>
                <a:cs typeface="Arial" panose="020B0604020202020204" pitchFamily="34" charset="0"/>
              </a:rPr>
              <a:t>依规定的</a:t>
            </a:r>
            <a:r>
              <a:rPr lang="zh-CN" altLang="en-GB" dirty="0" smtClean="0">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规则</a:t>
            </a:r>
            <a:r>
              <a:rPr lang="zh-CN" altLang="en-GB" dirty="0" smtClean="0">
                <a:solidFill>
                  <a:srgbClr val="FF0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排序。</a:t>
            </a:r>
            <a:r>
              <a:rPr lang="zh-CN" altLang="en-GB" dirty="0" smtClean="0">
                <a:solidFill>
                  <a:srgbClr val="008000"/>
                </a:solidFill>
                <a:latin typeface="黑体" panose="02010609060101010101" pitchFamily="49" charset="-122"/>
                <a:ea typeface="黑体" panose="02010609060101010101" pitchFamily="49" charset="-122"/>
                <a:cs typeface="Arial" panose="020B0604020202020204" pitchFamily="34" charset="0"/>
              </a:rPr>
              <a:t>自动</a:t>
            </a:r>
            <a:r>
              <a:rPr lang="zh-CN" altLang="en-GB" dirty="0" smtClean="0">
                <a:solidFill>
                  <a:srgbClr val="CC0000"/>
                </a:solidFill>
                <a:latin typeface="黑体" panose="02010609060101010101" pitchFamily="49" charset="-122"/>
                <a:ea typeface="黑体" panose="02010609060101010101" pitchFamily="49" charset="-122"/>
                <a:cs typeface="Arial" panose="020B0604020202020204" pitchFamily="34" charset="0"/>
              </a:rPr>
              <a:t>循环</a:t>
            </a:r>
            <a:r>
              <a:rPr lang="zh-CN" altLang="en-GB" dirty="0" smtClean="0">
                <a:latin typeface="黑体" panose="02010609060101010101" pitchFamily="49" charset="-122"/>
                <a:ea typeface="黑体" panose="02010609060101010101" pitchFamily="49" charset="-122"/>
                <a:cs typeface="Arial" panose="020B0604020202020204" pitchFamily="34" charset="0"/>
              </a:rPr>
              <a:t>优先级</a:t>
            </a:r>
            <a:r>
              <a:rPr lang="zh-CN" altLang="en-US"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规定</a:t>
            </a:r>
            <a:r>
              <a:rPr lang="zh-CN" altLang="en-GB" dirty="0" smtClean="0">
                <a:latin typeface="Arial" panose="020B0604020202020204" pitchFamily="34" charset="0"/>
                <a:ea typeface="楷体" panose="02010609060101010101" pitchFamily="49" charset="-122"/>
                <a:cs typeface="Arial" panose="020B0604020202020204" pitchFamily="34" charset="0"/>
              </a:rPr>
              <a:t>：</a:t>
            </a:r>
            <a:r>
              <a:rPr lang="zh-CN" altLang="en-GB" b="1" dirty="0" smtClean="0">
                <a:latin typeface="Arial" panose="020B0604020202020204" pitchFamily="34" charset="0"/>
                <a:ea typeface="楷体" panose="02010609060101010101" pitchFamily="49" charset="-122"/>
                <a:cs typeface="Arial" panose="020B0604020202020204" pitchFamily="34" charset="0"/>
              </a:rPr>
              <a:t>中断请求</a:t>
            </a:r>
            <a:r>
              <a:rPr lang="en-GB" altLang="zh-CN" b="1" dirty="0" err="1" smtClean="0">
                <a:latin typeface="Arial" panose="020B0604020202020204" pitchFamily="34" charset="0"/>
                <a:ea typeface="楷体" panose="02010609060101010101" pitchFamily="49" charset="-122"/>
                <a:cs typeface="Arial" panose="020B0604020202020204" pitchFamily="34" charset="0"/>
              </a:rPr>
              <a:t>IR</a:t>
            </a:r>
            <a:r>
              <a:rPr lang="en-GB" altLang="zh-CN" b="1" i="1" baseline="-25000" dirty="0" err="1" smtClean="0">
                <a:ea typeface="楷体" panose="02010609060101010101" pitchFamily="49" charset="-122"/>
                <a:cs typeface="Arial" panose="020B0604020202020204" pitchFamily="34" charset="0"/>
              </a:rPr>
              <a:t>i</a:t>
            </a:r>
            <a:r>
              <a:rPr lang="en-GB" altLang="zh-CN" b="1" dirty="0" smtClean="0">
                <a:latin typeface="Arial" panose="020B0604020202020204" pitchFamily="34" charset="0"/>
                <a:ea typeface="楷体" panose="02010609060101010101" pitchFamily="49" charset="-122"/>
                <a:cs typeface="Arial" panose="020B0604020202020204" pitchFamily="34" charset="0"/>
              </a:rPr>
              <a:t> </a:t>
            </a:r>
            <a:r>
              <a:rPr lang="zh-CN" altLang="en-GB" b="1" dirty="0" smtClean="0">
                <a:latin typeface="Arial" panose="020B0604020202020204" pitchFamily="34" charset="0"/>
                <a:ea typeface="楷体" panose="02010609060101010101" pitchFamily="49" charset="-122"/>
                <a:cs typeface="Arial" panose="020B0604020202020204" pitchFamily="34" charset="0"/>
              </a:rPr>
              <a:t>被</a:t>
            </a:r>
            <a:r>
              <a:rPr lang="en-US" altLang="zh-CN" b="1" dirty="0" smtClean="0">
                <a:latin typeface="Arial" panose="020B0604020202020204" pitchFamily="34" charset="0"/>
                <a:ea typeface="楷体" panose="02010609060101010101" pitchFamily="49" charset="-122"/>
                <a:cs typeface="Arial" panose="020B0604020202020204" pitchFamily="34" charset="0"/>
              </a:rPr>
              <a:t>CPU</a:t>
            </a:r>
            <a:r>
              <a:rPr lang="zh-CN" altLang="en-GB" b="1" dirty="0" smtClean="0">
                <a:latin typeface="Arial" panose="020B0604020202020204" pitchFamily="34" charset="0"/>
                <a:ea typeface="楷体" panose="02010609060101010101" pitchFamily="49" charset="-122"/>
                <a:cs typeface="Arial" panose="020B0604020202020204" pitchFamily="34" charset="0"/>
              </a:rPr>
              <a:t>处理后，其优先级自动降为最低</a:t>
            </a:r>
            <a:r>
              <a:rPr lang="zh-CN" altLang="en-GB" dirty="0" smtClean="0">
                <a:latin typeface="Arial" panose="020B0604020202020204" pitchFamily="34" charset="0"/>
                <a:ea typeface="楷体" panose="02010609060101010101" pitchFamily="49" charset="-122"/>
                <a:cs typeface="Arial" panose="020B0604020202020204" pitchFamily="34" charset="0"/>
              </a:rPr>
              <a:t>，</a:t>
            </a:r>
            <a:r>
              <a:rPr lang="zh-CN" altLang="en-US" b="1" dirty="0" smtClean="0">
                <a:latin typeface="Arial" panose="020B0604020202020204" pitchFamily="34" charset="0"/>
                <a:ea typeface="楷体" panose="02010609060101010101" pitchFamily="49" charset="-122"/>
                <a:cs typeface="Arial" panose="020B0604020202020204" pitchFamily="34" charset="0"/>
              </a:rPr>
              <a:t>引脚编号为</a:t>
            </a:r>
            <a:r>
              <a:rPr lang="en-US" altLang="zh-CN" b="1" dirty="0" smtClean="0">
                <a:latin typeface="Arial" panose="020B0604020202020204" pitchFamily="34" charset="0"/>
                <a:ea typeface="楷体" panose="02010609060101010101" pitchFamily="49" charset="-122"/>
                <a:cs typeface="Arial" panose="020B0604020202020204" pitchFamily="34" charset="0"/>
              </a:rPr>
              <a:t>i+1</a:t>
            </a:r>
            <a:r>
              <a:rPr lang="zh-CN" altLang="en-US" b="1" dirty="0" smtClean="0">
                <a:latin typeface="Arial" panose="020B0604020202020204" pitchFamily="34" charset="0"/>
                <a:ea typeface="楷体" panose="02010609060101010101" pitchFamily="49" charset="-122"/>
                <a:cs typeface="Arial" panose="020B0604020202020204" pitchFamily="34" charset="0"/>
              </a:rPr>
              <a:t>的</a:t>
            </a:r>
            <a:r>
              <a:rPr lang="zh-CN" altLang="en-GB" dirty="0" smtClean="0">
                <a:latin typeface="Arial" panose="020B0604020202020204" pitchFamily="34" charset="0"/>
                <a:ea typeface="楷体" panose="02010609060101010101" pitchFamily="49" charset="-122"/>
                <a:cs typeface="Arial" panose="020B0604020202020204" pitchFamily="34" charset="0"/>
              </a:rPr>
              <a:t>中断请求</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smtClean="0">
                <a:ea typeface="楷体" panose="02010609060101010101" pitchFamily="49" charset="-122"/>
                <a:cs typeface="Arial" panose="020B0604020202020204" pitchFamily="34" charset="0"/>
              </a:rPr>
              <a:t>i</a:t>
            </a:r>
            <a:r>
              <a:rPr lang="en-US" altLang="zh-CN" baseline="-25000" dirty="0" smtClean="0">
                <a:ea typeface="楷体" panose="02010609060101010101" pitchFamily="49" charset="-122"/>
                <a:cs typeface="Arial" panose="020B0604020202020204" pitchFamily="34" charset="0"/>
              </a:rPr>
              <a:t>+1</a:t>
            </a:r>
            <a:r>
              <a:rPr lang="zh-CN" altLang="en-GB" dirty="0" smtClean="0">
                <a:latin typeface="Arial" panose="020B0604020202020204" pitchFamily="34" charset="0"/>
                <a:ea typeface="楷体" panose="02010609060101010101" pitchFamily="49" charset="-122"/>
                <a:cs typeface="Arial" panose="020B0604020202020204" pitchFamily="34" charset="0"/>
              </a:rPr>
              <a:t>优先级上升</a:t>
            </a:r>
            <a:r>
              <a:rPr lang="zh-CN" altLang="en-GB" b="1" dirty="0" smtClean="0">
                <a:latin typeface="Arial" panose="020B0604020202020204" pitchFamily="34" charset="0"/>
                <a:ea typeface="楷体" panose="02010609060101010101" pitchFamily="49" charset="-122"/>
                <a:cs typeface="Arial" panose="020B0604020202020204" pitchFamily="34" charset="0"/>
              </a:rPr>
              <a:t>为最高</a:t>
            </a:r>
            <a:r>
              <a:rPr lang="zh-CN" altLang="en-US" b="1" dirty="0" smtClean="0">
                <a:latin typeface="Arial" panose="020B0604020202020204" pitchFamily="34" charset="0"/>
                <a:ea typeface="楷体" panose="02010609060101010101" pitchFamily="49" charset="-122"/>
                <a:cs typeface="Arial" panose="020B0604020202020204" pitchFamily="34" charset="0"/>
              </a:rPr>
              <a:t>，其他</a:t>
            </a:r>
            <a:r>
              <a:rPr lang="zh-CN" altLang="en-GB" dirty="0" smtClean="0">
                <a:latin typeface="Arial" panose="020B0604020202020204" pitchFamily="34" charset="0"/>
                <a:ea typeface="楷体" panose="02010609060101010101" pitchFamily="49" charset="-122"/>
                <a:cs typeface="Arial" panose="020B0604020202020204" pitchFamily="34" charset="0"/>
              </a:rPr>
              <a:t>中断请求优先级</a:t>
            </a:r>
            <a:r>
              <a:rPr lang="zh-CN" altLang="en-US" dirty="0" smtClean="0">
                <a:latin typeface="Arial" panose="020B0604020202020204" pitchFamily="34" charset="0"/>
                <a:ea typeface="楷体" panose="02010609060101010101" pitchFamily="49" charset="-122"/>
                <a:cs typeface="Arial" panose="020B0604020202020204" pitchFamily="34" charset="0"/>
              </a:rPr>
              <a:t>依引脚编号顺序排列，注意：排序时</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smtClean="0">
                <a:latin typeface="Arial" panose="020B0604020202020204" pitchFamily="34" charset="0"/>
                <a:ea typeface="楷体" panose="02010609060101010101" pitchFamily="49" charset="-122"/>
                <a:cs typeface="Arial" panose="020B0604020202020204" pitchFamily="34" charset="0"/>
              </a:rPr>
              <a:t>0</a:t>
            </a:r>
            <a:r>
              <a:rPr lang="zh-CN" altLang="en-US" dirty="0" smtClean="0">
                <a:latin typeface="Arial" panose="020B0604020202020204" pitchFamily="34" charset="0"/>
                <a:ea typeface="楷体" panose="02010609060101010101" pitchFamily="49" charset="-122"/>
                <a:cs typeface="Arial" panose="020B0604020202020204" pitchFamily="34" charset="0"/>
              </a:rPr>
              <a:t>和</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smtClean="0">
                <a:latin typeface="Arial" panose="020B0604020202020204" pitchFamily="34" charset="0"/>
                <a:ea typeface="楷体" panose="02010609060101010101" pitchFamily="49" charset="-122"/>
                <a:cs typeface="Arial" panose="020B0604020202020204" pitchFamily="34" charset="0"/>
              </a:rPr>
              <a:t>7</a:t>
            </a:r>
            <a:r>
              <a:rPr lang="zh-CN" altLang="en-US" dirty="0" smtClean="0">
                <a:latin typeface="Arial" panose="020B0604020202020204" pitchFamily="34" charset="0"/>
                <a:ea typeface="楷体" panose="02010609060101010101" pitchFamily="49" charset="-122"/>
                <a:cs typeface="Arial" panose="020B0604020202020204" pitchFamily="34" charset="0"/>
              </a:rPr>
              <a:t>首尾衔接。</a:t>
            </a:r>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4</a:t>
            </a:fld>
            <a:endParaRPr lang="en-US" altLang="zh-CN"/>
          </a:p>
        </p:txBody>
      </p:sp>
    </p:spTree>
    <p:extLst>
      <p:ext uri="{BB962C8B-B14F-4D97-AF65-F5344CB8AC3E}">
        <p14:creationId xmlns:p14="http://schemas.microsoft.com/office/powerpoint/2010/main" val="243379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Tx/>
              <a:buSzPct val="100000"/>
              <a:buFontTx/>
              <a:buNone/>
              <a:tabLst/>
              <a:defRPr/>
            </a:pP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假设</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FF0000"/>
                </a:solidFill>
                <a:ea typeface="楷体" panose="02010609060101010101" pitchFamily="49" charset="-122"/>
                <a:cs typeface="Arial" panose="020B0604020202020204" pitchFamily="34" charset="0"/>
              </a:rPr>
              <a:t>4</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 </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中断正</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被</a:t>
            </a:r>
            <a:r>
              <a:rPr lang="en-US"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CPU</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，且此时已设置了</a:t>
            </a: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优先级，当</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FF0000"/>
                </a:solidFill>
                <a:latin typeface="Times New Roman" pitchFamily="18" charset="0"/>
                <a:ea typeface="楷体" panose="02010609060101010101" pitchFamily="49" charset="-122"/>
                <a:cs typeface="Arial" panose="020B0604020202020204" pitchFamily="34" charset="0"/>
              </a:rPr>
              <a:t>4</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程序执行完时，</a:t>
            </a: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指定</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优先级设置的结果可示意为，（动画</a:t>
            </a:r>
            <a:r>
              <a:rPr lang="en-US" altLang="zh-CN" dirty="0" smtClean="0">
                <a:latin typeface="Arial" panose="020B0604020202020204" pitchFamily="34" charset="0"/>
                <a:ea typeface="楷体" panose="02010609060101010101" pitchFamily="49" charset="-122"/>
                <a:cs typeface="Arial" panose="020B0604020202020204" pitchFamily="34" charset="0"/>
              </a:rPr>
              <a:t>1</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US"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rPr>
              <a:t>将</a:t>
            </a:r>
            <a:r>
              <a:rPr lang="en-US" altLang="zh-CN"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zh-CN" altLang="en-US"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rPr>
              <a:t>引脚依编号顺序构成</a:t>
            </a:r>
            <a:r>
              <a:rPr lang="zh-CN" altLang="en-US" sz="1200" b="1" dirty="0" smtClean="0">
                <a:solidFill>
                  <a:srgbClr val="C00000"/>
                </a:solidFill>
                <a:latin typeface="Arial" panose="020B0604020202020204" pitchFamily="34" charset="0"/>
                <a:ea typeface="楷体" panose="02010609060101010101" pitchFamily="49" charset="-122"/>
                <a:cs typeface="Arial" panose="020B0604020202020204" pitchFamily="34" charset="0"/>
              </a:rPr>
              <a:t>环</a:t>
            </a:r>
            <a:r>
              <a:rPr lang="zh-CN" altLang="en-US" dirty="0" smtClean="0">
                <a:latin typeface="Arial" panose="020B0604020202020204" pitchFamily="34" charset="0"/>
                <a:ea typeface="楷体" panose="02010609060101010101" pitchFamily="49" charset="-122"/>
                <a:cs typeface="Arial" panose="020B0604020202020204" pitchFamily="34" charset="0"/>
              </a:rPr>
              <a:t>，（动画</a:t>
            </a:r>
            <a:r>
              <a:rPr lang="en-US" altLang="zh-CN" dirty="0" smtClean="0">
                <a:latin typeface="Arial" panose="020B0604020202020204" pitchFamily="34" charset="0"/>
                <a:ea typeface="楷体" panose="02010609060101010101" pitchFamily="49" charset="-122"/>
                <a:cs typeface="Arial" panose="020B0604020202020204" pitchFamily="34" charset="0"/>
              </a:rPr>
              <a:t>2</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在</a:t>
            </a:r>
            <a:r>
              <a:rPr lang="en-GB"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1200" i="0" baseline="-25000" dirty="0" smtClean="0">
                <a:solidFill>
                  <a:srgbClr val="0000FF"/>
                </a:solidFill>
                <a:ea typeface="楷体" panose="02010609060101010101" pitchFamily="49" charset="-122"/>
                <a:cs typeface="Arial" panose="020B0604020202020204" pitchFamily="34" charset="0"/>
              </a:rPr>
              <a:t>4</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与</a:t>
            </a:r>
            <a:r>
              <a:rPr lang="en-GB"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0000FF"/>
                </a:solidFill>
                <a:ea typeface="楷体" panose="02010609060101010101" pitchFamily="49" charset="-122"/>
                <a:cs typeface="Arial" panose="020B0604020202020204" pitchFamily="34" charset="0"/>
              </a:rPr>
              <a:t>5</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间进行环的</a:t>
            </a:r>
            <a:r>
              <a:rPr lang="zh-CN" altLang="en-US" sz="1200" dirty="0" smtClean="0">
                <a:solidFill>
                  <a:srgbClr val="C00000"/>
                </a:solidFill>
                <a:latin typeface="Arial" panose="020B0604020202020204" pitchFamily="34" charset="0"/>
                <a:ea typeface="楷体" panose="02010609060101010101" pitchFamily="49" charset="-122"/>
                <a:cs typeface="Arial" panose="020B0604020202020204" pitchFamily="34" charset="0"/>
              </a:rPr>
              <a:t>分割</a:t>
            </a:r>
            <a:r>
              <a:rPr lang="zh-CN" altLang="en-US" dirty="0" smtClean="0">
                <a:latin typeface="Arial" panose="020B0604020202020204" pitchFamily="34" charset="0"/>
                <a:ea typeface="楷体" panose="02010609060101010101" pitchFamily="49" charset="-122"/>
                <a:cs typeface="Arial" panose="020B0604020202020204" pitchFamily="34" charset="0"/>
              </a:rPr>
              <a:t>，（动画</a:t>
            </a:r>
            <a:r>
              <a:rPr lang="en-US" altLang="zh-CN" dirty="0" smtClean="0">
                <a:latin typeface="Arial" panose="020B0604020202020204" pitchFamily="34" charset="0"/>
                <a:ea typeface="楷体" panose="02010609060101010101" pitchFamily="49" charset="-122"/>
                <a:cs typeface="Arial" panose="020B0604020202020204" pitchFamily="34" charset="0"/>
              </a:rPr>
              <a:t>3</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从分割线将环</a:t>
            </a:r>
            <a:r>
              <a:rPr lang="zh-CN" altLang="en-US" sz="1200" dirty="0" smtClean="0">
                <a:solidFill>
                  <a:srgbClr val="C00000"/>
                </a:solidFill>
                <a:latin typeface="Arial" panose="020B0604020202020204" pitchFamily="34" charset="0"/>
                <a:ea typeface="楷体" panose="02010609060101010101" pitchFamily="49" charset="-122"/>
                <a:cs typeface="Arial" panose="020B0604020202020204" pitchFamily="34" charset="0"/>
              </a:rPr>
              <a:t>展开，</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即可得到</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FF0000"/>
                </a:solidFill>
                <a:ea typeface="楷体" panose="02010609060101010101" pitchFamily="49" charset="-122"/>
                <a:cs typeface="Arial" panose="020B0604020202020204" pitchFamily="34" charset="0"/>
              </a:rPr>
              <a:t>4</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程序执行完时</a:t>
            </a:r>
            <a:r>
              <a:rPr lang="en-US"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8259</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的</a:t>
            </a:r>
            <a:r>
              <a:rPr lang="en-US"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8</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个中断请求引脚的</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新优先级顺序，即</a:t>
            </a:r>
            <a:r>
              <a:rPr lang="en-US"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IR5</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优先级最高，依次到</a:t>
            </a:r>
            <a:r>
              <a:rPr lang="en-US"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IR4</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优先级最低。</a:t>
            </a:r>
            <a:endParaRPr lang="en-US" altLang="zh-CN"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5</a:t>
            </a:fld>
            <a:endParaRPr lang="en-US" altLang="zh-CN"/>
          </a:p>
        </p:txBody>
      </p:sp>
    </p:spTree>
    <p:extLst>
      <p:ext uri="{BB962C8B-B14F-4D97-AF65-F5344CB8AC3E}">
        <p14:creationId xmlns:p14="http://schemas.microsoft.com/office/powerpoint/2010/main" val="68796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Tx/>
              <a:buSzPct val="100000"/>
              <a:buFontTx/>
              <a:buNone/>
              <a:tabLst/>
              <a:defRPr/>
            </a:pP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指定</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a:t>
            </a:r>
            <a:r>
              <a:rPr lang="zh-CN" altLang="en-GB" dirty="0" smtClean="0">
                <a:solidFill>
                  <a:srgbClr val="0000FF"/>
                </a:solidFill>
                <a:latin typeface="Arial" panose="020B0604020202020204" pitchFamily="34" charset="0"/>
                <a:ea typeface="楷体" panose="02010609060101010101" pitchFamily="49" charset="-122"/>
                <a:cs typeface="Arial" panose="020B0604020202020204" pitchFamily="34" charset="0"/>
              </a:rPr>
              <a:t>可</a:t>
            </a:r>
            <a:r>
              <a:rPr lang="zh-CN" altLang="en-US" dirty="0" smtClean="0">
                <a:solidFill>
                  <a:srgbClr val="0000FF"/>
                </a:solidFill>
                <a:latin typeface="Arial" panose="020B0604020202020204" pitchFamily="34" charset="0"/>
                <a:ea typeface="楷体" panose="02010609060101010101" pitchFamily="49" charset="-122"/>
                <a:cs typeface="Arial" panose="020B0604020202020204" pitchFamily="34" charset="0"/>
              </a:rPr>
              <a:t>利用</a:t>
            </a:r>
            <a:r>
              <a:rPr lang="zh-CN" altLang="en-GB" dirty="0" smtClean="0">
                <a:solidFill>
                  <a:srgbClr val="0000FF"/>
                </a:solidFill>
                <a:latin typeface="Arial" panose="020B0604020202020204" pitchFamily="34" charset="0"/>
                <a:ea typeface="楷体" panose="02010609060101010101" pitchFamily="49" charset="-122"/>
                <a:cs typeface="Arial" panose="020B0604020202020204" pitchFamily="34" charset="0"/>
              </a:rPr>
              <a:t>编程</a:t>
            </a:r>
            <a:r>
              <a:rPr lang="zh-CN" altLang="en-GB" dirty="0" smtClean="0">
                <a:solidFill>
                  <a:srgbClr val="0000FF"/>
                </a:solidFill>
                <a:latin typeface="Arial" panose="020B0604020202020204" pitchFamily="34" charset="0"/>
                <a:ea typeface="楷体" panose="02010609060101010101" pitchFamily="49" charset="-122"/>
                <a:cs typeface="Arial" panose="020B0604020202020204" pitchFamily="34" charset="0"/>
              </a:rPr>
              <a:t>改变</a:t>
            </a:r>
            <a:r>
              <a:rPr lang="zh-CN" altLang="en-US" dirty="0" smtClean="0">
                <a:solidFill>
                  <a:srgbClr val="0000FF"/>
                </a:solidFill>
                <a:latin typeface="Arial" panose="020B0604020202020204" pitchFamily="34" charset="0"/>
                <a:ea typeface="楷体" panose="02010609060101010101" pitchFamily="49" charset="-122"/>
                <a:cs typeface="Arial" panose="020B0604020202020204" pitchFamily="34" charset="0"/>
              </a:rPr>
              <a:t>中断源</a:t>
            </a:r>
            <a:r>
              <a:rPr lang="zh-CN" altLang="en-GB" dirty="0" smtClean="0">
                <a:latin typeface="Arial" panose="020B0604020202020204" pitchFamily="34" charset="0"/>
                <a:ea typeface="楷体" panose="02010609060101010101" pitchFamily="49" charset="-122"/>
                <a:cs typeface="Arial" panose="020B0604020202020204" pitchFamily="34" charset="0"/>
              </a:rPr>
              <a:t>优先级</a:t>
            </a:r>
            <a:r>
              <a:rPr lang="zh-CN" altLang="en-US" dirty="0" smtClean="0">
                <a:latin typeface="Arial" panose="020B0604020202020204" pitchFamily="34" charset="0"/>
                <a:ea typeface="楷体" panose="02010609060101010101" pitchFamily="49" charset="-122"/>
                <a:cs typeface="Arial" panose="020B0604020202020204" pitchFamily="34" charset="0"/>
              </a:rPr>
              <a:t>的</a:t>
            </a:r>
            <a:r>
              <a:rPr lang="zh-CN" altLang="en-GB" dirty="0" smtClean="0">
                <a:latin typeface="Arial" panose="020B0604020202020204" pitchFamily="34" charset="0"/>
                <a:ea typeface="楷体" panose="02010609060101010101" pitchFamily="49" charset="-122"/>
                <a:cs typeface="Arial" panose="020B0604020202020204" pitchFamily="34" charset="0"/>
              </a:rPr>
              <a:t>排列顺序</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GB" dirty="0" smtClean="0">
                <a:solidFill>
                  <a:srgbClr val="008000"/>
                </a:solidFill>
                <a:latin typeface="黑体" panose="02010609060101010101" pitchFamily="49" charset="-122"/>
                <a:ea typeface="黑体" panose="02010609060101010101" pitchFamily="49" charset="-122"/>
                <a:cs typeface="Arial" panose="020B0604020202020204" pitchFamily="34" charset="0"/>
              </a:rPr>
              <a:t>指定</a:t>
            </a:r>
            <a:r>
              <a:rPr lang="zh-CN" altLang="en-GB" dirty="0" smtClean="0">
                <a:solidFill>
                  <a:srgbClr val="CC0000"/>
                </a:solidFill>
                <a:latin typeface="黑体" panose="02010609060101010101" pitchFamily="49" charset="-122"/>
                <a:ea typeface="黑体" panose="02010609060101010101" pitchFamily="49" charset="-122"/>
                <a:cs typeface="Arial" panose="020B0604020202020204" pitchFamily="34" charset="0"/>
              </a:rPr>
              <a:t>循环</a:t>
            </a:r>
            <a:r>
              <a:rPr lang="zh-CN" altLang="en-GB" dirty="0" smtClean="0">
                <a:latin typeface="黑体" panose="02010609060101010101" pitchFamily="49" charset="-122"/>
                <a:ea typeface="黑体" panose="02010609060101010101" pitchFamily="49" charset="-122"/>
                <a:cs typeface="Arial" panose="020B0604020202020204" pitchFamily="34" charset="0"/>
              </a:rPr>
              <a:t>优先级</a:t>
            </a:r>
            <a:r>
              <a:rPr lang="zh-CN" altLang="en-US"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规定</a:t>
            </a:r>
            <a:r>
              <a:rPr lang="zh-CN" altLang="en-GB" dirty="0" smtClean="0">
                <a:latin typeface="Arial" panose="020B0604020202020204" pitchFamily="34" charset="0"/>
                <a:ea typeface="楷体" panose="02010609060101010101" pitchFamily="49" charset="-122"/>
                <a:cs typeface="Arial" panose="020B0604020202020204" pitchFamily="34" charset="0"/>
              </a:rPr>
              <a:t>：</a:t>
            </a:r>
            <a:r>
              <a:rPr lang="zh-CN" altLang="en-US" dirty="0" smtClean="0">
                <a:latin typeface="Arial" panose="020B0604020202020204" pitchFamily="34" charset="0"/>
                <a:ea typeface="楷体" panose="02010609060101010101" pitchFamily="49" charset="-122"/>
                <a:cs typeface="Arial" panose="020B0604020202020204" pitchFamily="34" charset="0"/>
              </a:rPr>
              <a:t>在</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smtClean="0">
                <a:ea typeface="楷体" panose="02010609060101010101" pitchFamily="49" charset="-122"/>
                <a:cs typeface="Arial" panose="020B0604020202020204" pitchFamily="34" charset="0"/>
              </a:rPr>
              <a:t>i</a:t>
            </a:r>
            <a:r>
              <a:rPr lang="zh-CN" altLang="en-GB" dirty="0" smtClean="0">
                <a:latin typeface="Arial" panose="020B0604020202020204" pitchFamily="34" charset="0"/>
                <a:ea typeface="楷体" panose="02010609060101010101" pitchFamily="49" charset="-122"/>
                <a:cs typeface="Arial" panose="020B0604020202020204" pitchFamily="34" charset="0"/>
              </a:rPr>
              <a:t>中断处理</a:t>
            </a:r>
            <a:r>
              <a:rPr lang="zh-CN" altLang="en-US" dirty="0" smtClean="0">
                <a:latin typeface="Arial" panose="020B0604020202020204" pitchFamily="34" charset="0"/>
                <a:ea typeface="楷体" panose="02010609060101010101" pitchFamily="49" charset="-122"/>
                <a:cs typeface="Arial" panose="020B0604020202020204" pitchFamily="34" charset="0"/>
              </a:rPr>
              <a:t>程序中指定</a:t>
            </a:r>
            <a:r>
              <a:rPr lang="en-GB"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i="1" baseline="-25000" dirty="0" smtClean="0">
                <a:ea typeface="楷体" panose="02010609060101010101" pitchFamily="49" charset="-122"/>
                <a:cs typeface="Arial" panose="020B0604020202020204" pitchFamily="34" charset="0"/>
              </a:rPr>
              <a:t>j</a:t>
            </a:r>
            <a:r>
              <a:rPr lang="zh-CN" altLang="en-GB" dirty="0" smtClean="0">
                <a:latin typeface="Arial" panose="020B0604020202020204" pitchFamily="34" charset="0"/>
                <a:ea typeface="楷体" panose="02010609060101010101" pitchFamily="49" charset="-122"/>
                <a:cs typeface="Arial" panose="020B0604020202020204" pitchFamily="34" charset="0"/>
              </a:rPr>
              <a:t>优先级为最低，</a:t>
            </a:r>
            <a:r>
              <a:rPr lang="en-GB" altLang="zh-CN" dirty="0" smtClean="0">
                <a:latin typeface="Arial" panose="020B0604020202020204" pitchFamily="34" charset="0"/>
                <a:ea typeface="楷体" panose="02010609060101010101" pitchFamily="49" charset="-122"/>
                <a:cs typeface="Arial" panose="020B0604020202020204" pitchFamily="34" charset="0"/>
              </a:rPr>
              <a:t> </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0" baseline="0" dirty="0" err="1" smtClean="0">
                <a:ea typeface="楷体" panose="02010609060101010101" pitchFamily="49" charset="-122"/>
                <a:cs typeface="Arial" panose="020B0604020202020204" pitchFamily="34" charset="0"/>
              </a:rPr>
              <a:t>i</a:t>
            </a:r>
            <a:r>
              <a:rPr lang="zh-CN" altLang="en-GB" dirty="0" smtClean="0">
                <a:latin typeface="Arial" panose="020B0604020202020204" pitchFamily="34" charset="0"/>
                <a:ea typeface="楷体" panose="02010609060101010101" pitchFamily="49" charset="-122"/>
                <a:cs typeface="Arial" panose="020B0604020202020204" pitchFamily="34" charset="0"/>
              </a:rPr>
              <a:t>中断</a:t>
            </a:r>
            <a:r>
              <a:rPr lang="zh-CN" altLang="en-US" dirty="0" smtClean="0">
                <a:latin typeface="Arial" panose="020B0604020202020204" pitchFamily="34" charset="0"/>
                <a:ea typeface="楷体" panose="02010609060101010101" pitchFamily="49" charset="-122"/>
                <a:cs typeface="Arial" panose="020B0604020202020204" pitchFamily="34" charset="0"/>
              </a:rPr>
              <a:t>处理结束后，</a:t>
            </a:r>
            <a:r>
              <a:rPr lang="en-GB"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i="1" baseline="-25000" dirty="0" smtClean="0">
                <a:ea typeface="楷体" panose="02010609060101010101" pitchFamily="49" charset="-122"/>
                <a:cs typeface="Arial" panose="020B0604020202020204" pitchFamily="34" charset="0"/>
              </a:rPr>
              <a:t>j</a:t>
            </a:r>
            <a:r>
              <a:rPr lang="en-US" altLang="zh-CN" baseline="-25000" dirty="0" smtClean="0">
                <a:ea typeface="楷体" panose="02010609060101010101" pitchFamily="49" charset="-122"/>
                <a:cs typeface="Arial" panose="020B0604020202020204" pitchFamily="34" charset="0"/>
              </a:rPr>
              <a:t>+1</a:t>
            </a:r>
            <a:r>
              <a:rPr lang="zh-CN" altLang="en-GB" dirty="0" smtClean="0">
                <a:latin typeface="Arial" panose="020B0604020202020204" pitchFamily="34" charset="0"/>
                <a:ea typeface="楷体" panose="02010609060101010101" pitchFamily="49" charset="-122"/>
                <a:cs typeface="Arial" panose="020B0604020202020204" pitchFamily="34" charset="0"/>
              </a:rPr>
              <a:t>优先级上升为最高</a:t>
            </a:r>
            <a:r>
              <a:rPr lang="zh-CN" altLang="en-US" dirty="0" smtClean="0">
                <a:latin typeface="Arial" panose="020B0604020202020204" pitchFamily="34" charset="0"/>
                <a:ea typeface="楷体" panose="02010609060101010101" pitchFamily="49" charset="-122"/>
                <a:cs typeface="Arial" panose="020B0604020202020204" pitchFamily="34" charset="0"/>
              </a:rPr>
              <a:t>，其他</a:t>
            </a:r>
            <a:r>
              <a:rPr lang="zh-CN" altLang="en-GB" dirty="0" smtClean="0">
                <a:latin typeface="Arial" panose="020B0604020202020204" pitchFamily="34" charset="0"/>
                <a:ea typeface="楷体" panose="02010609060101010101" pitchFamily="49" charset="-122"/>
                <a:cs typeface="Arial" panose="020B0604020202020204" pitchFamily="34" charset="0"/>
              </a:rPr>
              <a:t>中断请求</a:t>
            </a:r>
            <a:r>
              <a:rPr lang="zh-CN" altLang="en-US" dirty="0" smtClean="0">
                <a:latin typeface="Arial" panose="020B0604020202020204" pitchFamily="34" charset="0"/>
                <a:ea typeface="楷体" panose="02010609060101010101" pitchFamily="49" charset="-122"/>
                <a:cs typeface="Arial" panose="020B0604020202020204" pitchFamily="34" charset="0"/>
              </a:rPr>
              <a:t>的</a:t>
            </a:r>
            <a:r>
              <a:rPr lang="zh-CN" altLang="en-GB" dirty="0" smtClean="0">
                <a:latin typeface="Arial" panose="020B0604020202020204" pitchFamily="34" charset="0"/>
                <a:ea typeface="楷体" panose="02010609060101010101" pitchFamily="49" charset="-122"/>
                <a:cs typeface="Arial" panose="020B0604020202020204" pitchFamily="34" charset="0"/>
              </a:rPr>
              <a:t>优先级</a:t>
            </a:r>
            <a:r>
              <a:rPr lang="zh-CN" altLang="en-US" dirty="0" smtClean="0">
                <a:latin typeface="Arial" panose="020B0604020202020204" pitchFamily="34" charset="0"/>
                <a:ea typeface="楷体" panose="02010609060101010101" pitchFamily="49" charset="-122"/>
                <a:cs typeface="Arial" panose="020B0604020202020204" pitchFamily="34" charset="0"/>
              </a:rPr>
              <a:t>依引脚编号顺序排列，注意：排序时</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smtClean="0">
                <a:latin typeface="Arial" panose="020B0604020202020204" pitchFamily="34" charset="0"/>
                <a:ea typeface="楷体" panose="02010609060101010101" pitchFamily="49" charset="-122"/>
                <a:cs typeface="Arial" panose="020B0604020202020204" pitchFamily="34" charset="0"/>
              </a:rPr>
              <a:t>0</a:t>
            </a:r>
            <a:r>
              <a:rPr lang="zh-CN" altLang="en-US" dirty="0" smtClean="0">
                <a:latin typeface="Arial" panose="020B0604020202020204" pitchFamily="34" charset="0"/>
                <a:ea typeface="楷体" panose="02010609060101010101" pitchFamily="49" charset="-122"/>
                <a:cs typeface="Arial" panose="020B0604020202020204" pitchFamily="34" charset="0"/>
              </a:rPr>
              <a:t>和</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smtClean="0">
                <a:latin typeface="Arial" panose="020B0604020202020204" pitchFamily="34" charset="0"/>
                <a:ea typeface="楷体" panose="02010609060101010101" pitchFamily="49" charset="-122"/>
                <a:cs typeface="Arial" panose="020B0604020202020204" pitchFamily="34" charset="0"/>
              </a:rPr>
              <a:t>7</a:t>
            </a:r>
            <a:r>
              <a:rPr lang="zh-CN" altLang="en-US" dirty="0" smtClean="0">
                <a:latin typeface="Arial" panose="020B0604020202020204" pitchFamily="34" charset="0"/>
                <a:ea typeface="楷体" panose="02010609060101010101" pitchFamily="49" charset="-122"/>
                <a:cs typeface="Arial" panose="020B0604020202020204" pitchFamily="34" charset="0"/>
              </a:rPr>
              <a:t>首尾衔接。</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6</a:t>
            </a:fld>
            <a:endParaRPr lang="en-US" altLang="zh-CN"/>
          </a:p>
        </p:txBody>
      </p:sp>
    </p:spTree>
    <p:extLst>
      <p:ext uri="{BB962C8B-B14F-4D97-AF65-F5344CB8AC3E}">
        <p14:creationId xmlns:p14="http://schemas.microsoft.com/office/powerpoint/2010/main" val="171826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Tx/>
              <a:buSzPct val="100000"/>
              <a:buFontTx/>
              <a:buNone/>
              <a:tabLst/>
              <a:defRPr/>
            </a:pP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假设</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FF0000"/>
                </a:solidFill>
                <a:ea typeface="楷体" panose="02010609060101010101" pitchFamily="49" charset="-122"/>
                <a:cs typeface="Arial" panose="020B0604020202020204" pitchFamily="34" charset="0"/>
              </a:rPr>
              <a:t>4</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 </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中断正</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被</a:t>
            </a:r>
            <a:r>
              <a:rPr lang="en-US"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CPU</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，且此时已设置了</a:t>
            </a: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指定</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优先级，并指定当</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FF0000"/>
                </a:solidFill>
                <a:latin typeface="Times New Roman" pitchFamily="18" charset="0"/>
                <a:ea typeface="楷体" panose="02010609060101010101" pitchFamily="49" charset="-122"/>
                <a:cs typeface="Arial" panose="020B0604020202020204" pitchFamily="34" charset="0"/>
              </a:rPr>
              <a:t>4</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程序执行完时</a:t>
            </a:r>
            <a:r>
              <a:rPr lang="en-GB"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0000FF"/>
                </a:solidFill>
                <a:ea typeface="楷体" panose="02010609060101010101" pitchFamily="49" charset="-122"/>
                <a:cs typeface="Arial" panose="020B0604020202020204" pitchFamily="34" charset="0"/>
              </a:rPr>
              <a:t>5</a:t>
            </a:r>
            <a:r>
              <a:rPr lang="zh-CN" altLang="en-US" dirty="0" smtClean="0">
                <a:latin typeface="Arial" panose="020B0604020202020204" pitchFamily="34" charset="0"/>
                <a:ea typeface="楷体" panose="02010609060101010101" pitchFamily="49" charset="-122"/>
                <a:cs typeface="Arial" panose="020B0604020202020204" pitchFamily="34" charset="0"/>
              </a:rPr>
              <a:t>优先级最低</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a:t>
            </a: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此时，指定</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优先级设置的结果可示意为，（动画</a:t>
            </a:r>
            <a:r>
              <a:rPr lang="en-US" altLang="zh-CN" dirty="0" smtClean="0">
                <a:latin typeface="Arial" panose="020B0604020202020204" pitchFamily="34" charset="0"/>
                <a:ea typeface="楷体" panose="02010609060101010101" pitchFamily="49" charset="-122"/>
                <a:cs typeface="Arial" panose="020B0604020202020204" pitchFamily="34" charset="0"/>
              </a:rPr>
              <a:t>1</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US"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rPr>
              <a:t>将</a:t>
            </a:r>
            <a:r>
              <a:rPr lang="en-US" altLang="zh-CN"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zh-CN" altLang="en-US"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rPr>
              <a:t>引脚依编号顺序构成</a:t>
            </a:r>
            <a:r>
              <a:rPr lang="zh-CN" altLang="en-US" sz="1200" b="1" dirty="0" smtClean="0">
                <a:solidFill>
                  <a:srgbClr val="C00000"/>
                </a:solidFill>
                <a:latin typeface="Arial" panose="020B0604020202020204" pitchFamily="34" charset="0"/>
                <a:ea typeface="楷体" panose="02010609060101010101" pitchFamily="49" charset="-122"/>
                <a:cs typeface="Arial" panose="020B0604020202020204" pitchFamily="34" charset="0"/>
              </a:rPr>
              <a:t>环</a:t>
            </a:r>
            <a:r>
              <a:rPr lang="zh-CN" altLang="en-US" dirty="0" smtClean="0">
                <a:latin typeface="Arial" panose="020B0604020202020204" pitchFamily="34" charset="0"/>
                <a:ea typeface="楷体" panose="02010609060101010101" pitchFamily="49" charset="-122"/>
                <a:cs typeface="Arial" panose="020B0604020202020204" pitchFamily="34" charset="0"/>
              </a:rPr>
              <a:t>，（动画</a:t>
            </a:r>
            <a:r>
              <a:rPr lang="en-US" altLang="zh-CN" dirty="0" smtClean="0">
                <a:latin typeface="Arial" panose="020B0604020202020204" pitchFamily="34" charset="0"/>
                <a:ea typeface="楷体" panose="02010609060101010101" pitchFamily="49" charset="-122"/>
                <a:cs typeface="Arial" panose="020B0604020202020204" pitchFamily="34" charset="0"/>
              </a:rPr>
              <a:t>2</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在</a:t>
            </a:r>
            <a:r>
              <a:rPr lang="en-GB"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1200" i="0" baseline="-25000" dirty="0" smtClean="0">
                <a:solidFill>
                  <a:srgbClr val="0000FF"/>
                </a:solidFill>
                <a:ea typeface="楷体" panose="02010609060101010101" pitchFamily="49" charset="-122"/>
                <a:cs typeface="Arial" panose="020B0604020202020204" pitchFamily="34" charset="0"/>
              </a:rPr>
              <a:t>5</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与</a:t>
            </a:r>
            <a:r>
              <a:rPr lang="en-GB"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0000FF"/>
                </a:solidFill>
                <a:ea typeface="楷体" panose="02010609060101010101" pitchFamily="49" charset="-122"/>
                <a:cs typeface="Arial" panose="020B0604020202020204" pitchFamily="34" charset="0"/>
              </a:rPr>
              <a:t>6</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间</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进行环的</a:t>
            </a:r>
            <a:r>
              <a:rPr lang="zh-CN" altLang="en-US" sz="1200" dirty="0" smtClean="0">
                <a:solidFill>
                  <a:srgbClr val="C00000"/>
                </a:solidFill>
                <a:latin typeface="Arial" panose="020B0604020202020204" pitchFamily="34" charset="0"/>
                <a:ea typeface="楷体" panose="02010609060101010101" pitchFamily="49" charset="-122"/>
                <a:cs typeface="Arial" panose="020B0604020202020204" pitchFamily="34" charset="0"/>
              </a:rPr>
              <a:t>分割</a:t>
            </a:r>
            <a:r>
              <a:rPr lang="zh-CN" altLang="en-US" dirty="0" smtClean="0">
                <a:latin typeface="Arial" panose="020B0604020202020204" pitchFamily="34" charset="0"/>
                <a:ea typeface="楷体" panose="02010609060101010101" pitchFamily="49" charset="-122"/>
                <a:cs typeface="Arial" panose="020B0604020202020204" pitchFamily="34" charset="0"/>
              </a:rPr>
              <a:t>，（动画</a:t>
            </a:r>
            <a:r>
              <a:rPr lang="en-US" altLang="zh-CN" dirty="0" smtClean="0">
                <a:latin typeface="Arial" panose="020B0604020202020204" pitchFamily="34" charset="0"/>
                <a:ea typeface="楷体" panose="02010609060101010101" pitchFamily="49" charset="-122"/>
                <a:cs typeface="Arial" panose="020B0604020202020204" pitchFamily="34" charset="0"/>
              </a:rPr>
              <a:t>3</a:t>
            </a:r>
            <a:r>
              <a:rPr lang="zh-CN" altLang="en-US" dirty="0" smtClean="0">
                <a:latin typeface="Arial" panose="020B0604020202020204" pitchFamily="34" charset="0"/>
                <a:ea typeface="楷体" panose="02010609060101010101" pitchFamily="49" charset="-122"/>
                <a:cs typeface="Arial" panose="020B0604020202020204" pitchFamily="34" charset="0"/>
              </a:rPr>
              <a:t>）</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从分割线将环</a:t>
            </a:r>
            <a:r>
              <a:rPr lang="zh-CN" altLang="en-US" sz="1200" dirty="0" smtClean="0">
                <a:solidFill>
                  <a:srgbClr val="C00000"/>
                </a:solidFill>
                <a:latin typeface="Arial" panose="020B0604020202020204" pitchFamily="34" charset="0"/>
                <a:ea typeface="楷体" panose="02010609060101010101" pitchFamily="49" charset="-122"/>
                <a:cs typeface="Arial" panose="020B0604020202020204" pitchFamily="34" charset="0"/>
              </a:rPr>
              <a:t>展开，</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即可得到</a:t>
            </a:r>
            <a:r>
              <a:rPr lang="en-GB"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200" baseline="-25000" dirty="0" smtClean="0">
                <a:solidFill>
                  <a:srgbClr val="FF0000"/>
                </a:solidFill>
                <a:ea typeface="楷体" panose="02010609060101010101" pitchFamily="49" charset="-122"/>
                <a:cs typeface="Arial" panose="020B0604020202020204" pitchFamily="34" charset="0"/>
              </a:rPr>
              <a:t>4</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a:t>
            </a:r>
            <a:r>
              <a:rPr lang="zh-CN" altLang="en-GB"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程序执行完时</a:t>
            </a:r>
            <a:r>
              <a:rPr lang="en-US"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8259</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的</a:t>
            </a:r>
            <a:r>
              <a:rPr lang="en-US" altLang="zh-CN"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8</a:t>
            </a:r>
            <a:r>
              <a:rPr lang="zh-CN" altLang="en-US" sz="12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个中断请求引脚的</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新优先级顺序，即</a:t>
            </a:r>
            <a:r>
              <a:rPr lang="en-US"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IR6</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优先级</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最高，依次到</a:t>
            </a:r>
            <a:r>
              <a:rPr lang="en-US" altLang="zh-CN"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IR5</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优先级</a:t>
            </a:r>
            <a:r>
              <a:rPr lang="zh-CN" altLang="en-US" sz="1200" dirty="0" smtClean="0">
                <a:solidFill>
                  <a:srgbClr val="0000FF"/>
                </a:solidFill>
                <a:latin typeface="Arial" panose="020B0604020202020204" pitchFamily="34" charset="0"/>
                <a:ea typeface="楷体" panose="02010609060101010101" pitchFamily="49" charset="-122"/>
                <a:cs typeface="Arial" panose="020B0604020202020204" pitchFamily="34" charset="0"/>
              </a:rPr>
              <a:t>最低。</a:t>
            </a:r>
            <a:endParaRPr lang="en-US" altLang="zh-CN" sz="1200" b="1" dirty="0" smtClean="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7</a:t>
            </a:fld>
            <a:endParaRPr lang="en-US" altLang="zh-CN"/>
          </a:p>
        </p:txBody>
      </p:sp>
    </p:spTree>
    <p:extLst>
      <p:ext uri="{BB962C8B-B14F-4D97-AF65-F5344CB8AC3E}">
        <p14:creationId xmlns:p14="http://schemas.microsoft.com/office/powerpoint/2010/main" val="181321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这一讲介绍了</a:t>
            </a:r>
            <a:r>
              <a:rPr lang="en-US" altLang="zh-CN" sz="1200" kern="1200" dirty="0" smtClean="0">
                <a:solidFill>
                  <a:srgbClr val="C00000"/>
                </a:solidFill>
                <a:latin typeface="Times New Roman" pitchFamily="18" charset="0"/>
                <a:ea typeface="宋体" pitchFamily="2" charset="-122"/>
                <a:cs typeface="+mn-cs"/>
              </a:rPr>
              <a:t>8259</a:t>
            </a:r>
            <a:r>
              <a:rPr lang="zh-CN" altLang="en-US" sz="1200" kern="1200" dirty="0" smtClean="0">
                <a:solidFill>
                  <a:srgbClr val="C00000"/>
                </a:solidFill>
                <a:latin typeface="Times New Roman" pitchFamily="18" charset="0"/>
                <a:ea typeface="宋体" pitchFamily="2" charset="-122"/>
                <a:cs typeface="+mn-cs"/>
              </a:rPr>
              <a:t>的</a:t>
            </a:r>
            <a:r>
              <a:rPr kumimoji="0" lang="zh-CN" altLang="en-US" sz="1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优先级设置</a:t>
            </a:r>
            <a:r>
              <a:rPr lang="zh-CN" altLang="en-US" sz="1200" kern="1200" dirty="0" smtClean="0">
                <a:solidFill>
                  <a:srgbClr val="C00000"/>
                </a:solidFill>
                <a:latin typeface="Times New Roman" pitchFamily="18" charset="0"/>
                <a:ea typeface="宋体" pitchFamily="2" charset="-122"/>
                <a:cs typeface="+mn-cs"/>
              </a:rPr>
              <a:t>方式</a:t>
            </a:r>
            <a:r>
              <a:rPr lang="zh-CN" altLang="en-US" dirty="0" smtClean="0"/>
              <a:t>。课后请思考：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E02ED1-59E4-43EE-8075-C2D152B3689F}"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黑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黑体" pitchFamily="2" charset="-122"/>
              <a:cs typeface="+mn-cs"/>
            </a:endParaRPr>
          </a:p>
        </p:txBody>
      </p:sp>
    </p:spTree>
    <p:extLst>
      <p:ext uri="{BB962C8B-B14F-4D97-AF65-F5344CB8AC3E}">
        <p14:creationId xmlns:p14="http://schemas.microsoft.com/office/powerpoint/2010/main" val="334906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0488" y="746125"/>
            <a:ext cx="6624637" cy="3727450"/>
          </a:xfrm>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chemeClr val="bg2"/>
                </a:solidFill>
                <a:ea typeface="黑体" panose="02010609060101010101" pitchFamily="49" charset="-122"/>
              </a:rPr>
              <a:t>谢谢大家！</a:t>
            </a:r>
            <a:endParaRPr lang="zh-CN" altLang="en-US" smtClean="0"/>
          </a:p>
          <a:p>
            <a:endParaRPr lang="zh-CN" altLang="en-US" smtClean="0"/>
          </a:p>
          <a:p>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20C7B3E-4927-4E95-A148-CB1CCD2AD117}"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42080235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合 4"/>
          <p:cNvGrpSpPr/>
          <p:nvPr userDrawn="1"/>
        </p:nvGrpSpPr>
        <p:grpSpPr>
          <a:xfrm>
            <a:off x="1" y="0"/>
            <a:ext cx="12192001" cy="6858000"/>
            <a:chOff x="0" y="0"/>
            <a:chExt cx="9144001" cy="6858000"/>
          </a:xfrm>
        </p:grpSpPr>
        <p:sp>
          <p:nvSpPr>
            <p:cNvPr id="179203" name="Rectangle 3"/>
            <p:cNvSpPr>
              <a:spLocks noChangeArrowheads="1"/>
            </p:cNvSpPr>
            <p:nvPr/>
          </p:nvSpPr>
          <p:spPr bwMode="hidden">
            <a:xfrm>
              <a:off x="0" y="0"/>
              <a:ext cx="3505200" cy="6858000"/>
            </a:xfrm>
            <a:prstGeom prst="rect">
              <a:avLst/>
            </a:prstGeom>
            <a:gradFill rotWithShape="0">
              <a:gsLst>
                <a:gs pos="0">
                  <a:srgbClr val="CCCCE6"/>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9204" name="Rectangle 4"/>
            <p:cNvSpPr>
              <a:spLocks noChangeArrowheads="1"/>
            </p:cNvSpPr>
            <p:nvPr/>
          </p:nvSpPr>
          <p:spPr bwMode="hidden">
            <a:xfrm>
              <a:off x="1716088" y="1690688"/>
              <a:ext cx="7427913" cy="2533650"/>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06" name="Rectangle 6"/>
            <p:cNvSpPr>
              <a:spLocks noChangeArrowheads="1"/>
            </p:cNvSpPr>
            <p:nvPr/>
          </p:nvSpPr>
          <p:spPr bwMode="auto">
            <a:xfrm>
              <a:off x="573088" y="3582988"/>
              <a:ext cx="576263" cy="641350"/>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07" name="Rectangle 7"/>
            <p:cNvSpPr>
              <a:spLocks noChangeArrowheads="1"/>
            </p:cNvSpPr>
            <p:nvPr/>
          </p:nvSpPr>
          <p:spPr bwMode="auto">
            <a:xfrm>
              <a:off x="1716088" y="1690688"/>
              <a:ext cx="574675" cy="642938"/>
            </a:xfrm>
            <a:prstGeom prst="rect">
              <a:avLst/>
            </a:prstGeom>
            <a:solidFill>
              <a:srgbClr val="CCCCE6"/>
            </a:solidFill>
            <a:ln w="9525">
              <a:noFill/>
              <a:miter lim="800000"/>
              <a:headEnd/>
              <a:tailEnd/>
            </a:ln>
          </p:spPr>
          <p:txBody>
            <a:bodyPr/>
            <a:lstStyle/>
            <a:p>
              <a:pPr algn="l">
                <a:spcBef>
                  <a:spcPct val="0"/>
                </a:spcBef>
              </a:pPr>
              <a:endParaRPr lang="zh-CN" altLang="en-US" sz="2400" b="0"/>
            </a:p>
          </p:txBody>
        </p:sp>
        <p:sp>
          <p:nvSpPr>
            <p:cNvPr id="179209" name="Rectangle 9"/>
            <p:cNvSpPr>
              <a:spLocks noChangeArrowheads="1"/>
            </p:cNvSpPr>
            <p:nvPr/>
          </p:nvSpPr>
          <p:spPr bwMode="auto">
            <a:xfrm>
              <a:off x="1141413" y="3582988"/>
              <a:ext cx="584200" cy="641350"/>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0" name="Rectangle 10"/>
            <p:cNvSpPr>
              <a:spLocks noChangeArrowheads="1"/>
            </p:cNvSpPr>
            <p:nvPr/>
          </p:nvSpPr>
          <p:spPr bwMode="auto">
            <a:xfrm>
              <a:off x="2281238" y="1690688"/>
              <a:ext cx="585788" cy="642938"/>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1" name="Rectangle 11"/>
            <p:cNvSpPr>
              <a:spLocks noChangeArrowheads="1"/>
            </p:cNvSpPr>
            <p:nvPr/>
          </p:nvSpPr>
          <p:spPr bwMode="auto">
            <a:xfrm>
              <a:off x="1141413" y="2324101"/>
              <a:ext cx="584200" cy="633413"/>
            </a:xfrm>
            <a:prstGeom prst="rect">
              <a:avLst/>
            </a:prstGeom>
            <a:solidFill>
              <a:srgbClr val="CCCCE6"/>
            </a:solidFill>
            <a:ln w="9525">
              <a:noFill/>
              <a:miter lim="800000"/>
              <a:headEnd/>
              <a:tailEnd/>
            </a:ln>
          </p:spPr>
          <p:txBody>
            <a:bodyPr/>
            <a:lstStyle/>
            <a:p>
              <a:pPr algn="l">
                <a:spcBef>
                  <a:spcPct val="0"/>
                </a:spcBef>
              </a:pPr>
              <a:endParaRPr lang="zh-CN" altLang="en-US" sz="2400" b="0"/>
            </a:p>
          </p:txBody>
        </p:sp>
        <p:sp>
          <p:nvSpPr>
            <p:cNvPr id="179212" name="Rectangle 12"/>
            <p:cNvSpPr>
              <a:spLocks noChangeArrowheads="1"/>
            </p:cNvSpPr>
            <p:nvPr/>
          </p:nvSpPr>
          <p:spPr bwMode="auto">
            <a:xfrm>
              <a:off x="0" y="2324101"/>
              <a:ext cx="582613" cy="633413"/>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3" name="Rectangle 13"/>
            <p:cNvSpPr>
              <a:spLocks noChangeArrowheads="1"/>
            </p:cNvSpPr>
            <p:nvPr/>
          </p:nvSpPr>
          <p:spPr bwMode="auto">
            <a:xfrm>
              <a:off x="1716088" y="2324101"/>
              <a:ext cx="574675" cy="633413"/>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4" name="Rectangle 14"/>
            <p:cNvSpPr>
              <a:spLocks noChangeArrowheads="1"/>
            </p:cNvSpPr>
            <p:nvPr/>
          </p:nvSpPr>
          <p:spPr bwMode="auto">
            <a:xfrm>
              <a:off x="573088" y="2947988"/>
              <a:ext cx="576263" cy="644525"/>
            </a:xfrm>
            <a:prstGeom prst="rect">
              <a:avLst/>
            </a:prstGeom>
            <a:solidFill>
              <a:srgbClr val="CCCCE6"/>
            </a:solidFill>
            <a:ln w="9525">
              <a:noFill/>
              <a:miter lim="800000"/>
              <a:headEnd/>
              <a:tailEnd/>
            </a:ln>
          </p:spPr>
          <p:txBody>
            <a:bodyPr/>
            <a:lstStyle/>
            <a:p>
              <a:pPr algn="l">
                <a:spcBef>
                  <a:spcPct val="0"/>
                </a:spcBef>
              </a:pPr>
              <a:endParaRPr lang="zh-CN" altLang="en-US" sz="2400" b="0"/>
            </a:p>
          </p:txBody>
        </p:sp>
        <p:sp>
          <p:nvSpPr>
            <p:cNvPr id="179215" name="Rectangle 15"/>
            <p:cNvSpPr>
              <a:spLocks noChangeArrowheads="1"/>
            </p:cNvSpPr>
            <p:nvPr/>
          </p:nvSpPr>
          <p:spPr bwMode="auto">
            <a:xfrm>
              <a:off x="1141413" y="2947988"/>
              <a:ext cx="584200" cy="644525"/>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28" name="Rectangle 28"/>
            <p:cNvSpPr>
              <a:spLocks noChangeArrowheads="1"/>
            </p:cNvSpPr>
            <p:nvPr userDrawn="1"/>
          </p:nvSpPr>
          <p:spPr bwMode="auto">
            <a:xfrm>
              <a:off x="4502726" y="2329190"/>
              <a:ext cx="138548" cy="523220"/>
            </a:xfrm>
            <a:prstGeom prst="rect">
              <a:avLst/>
            </a:prstGeom>
            <a:noFill/>
            <a:ln w="28575" algn="ctr">
              <a:noFill/>
              <a:miter lim="800000"/>
              <a:headEnd/>
              <a:tailEnd type="none" w="med" len="lg"/>
            </a:ln>
            <a:effectLst/>
          </p:spPr>
          <p:txBody>
            <a:bodyPr wrap="none" anchor="ctr">
              <a:spAutoFit/>
            </a:bodyPr>
            <a:lstStyle/>
            <a:p>
              <a:endParaRPr lang="zh-CN" altLang="en-US" sz="2800"/>
            </a:p>
          </p:txBody>
        </p:sp>
      </p:grpSp>
      <p:pic>
        <p:nvPicPr>
          <p:cNvPr id="23" name="图片 22"/>
          <p:cNvPicPr>
            <a:picLocks noChangeAspect="1"/>
          </p:cNvPicPr>
          <p:nvPr userDrawn="1"/>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5067386" y="309480"/>
            <a:ext cx="6095239" cy="1285714"/>
          </a:xfrm>
          <a:prstGeom prst="rect">
            <a:avLst/>
          </a:prstGeom>
          <a:effectLst>
            <a:softEdge rad="317500"/>
          </a:effectLst>
        </p:spPr>
      </p:pic>
      <p:sp>
        <p:nvSpPr>
          <p:cNvPr id="179217" name="Rectangle 17"/>
          <p:cNvSpPr>
            <a:spLocks noGrp="1" noChangeArrowheads="1"/>
          </p:cNvSpPr>
          <p:nvPr userDrawn="1">
            <p:ph type="ftr" sz="quarter" idx="3"/>
          </p:nvPr>
        </p:nvSpPr>
        <p:spPr/>
        <p:txBody>
          <a:bodyPr/>
          <a:lstStyle>
            <a:lvl1pPr>
              <a:defRPr/>
            </a:lvl1pPr>
          </a:lstStyle>
          <a:p>
            <a:endParaRPr lang="en-US" altLang="zh-CN"/>
          </a:p>
        </p:txBody>
      </p:sp>
      <p:sp>
        <p:nvSpPr>
          <p:cNvPr id="179218" name="Rectangle 18"/>
          <p:cNvSpPr>
            <a:spLocks noGrp="1" noChangeArrowheads="1"/>
          </p:cNvSpPr>
          <p:nvPr userDrawn="1">
            <p:ph type="sldNum" sz="quarter" idx="4"/>
          </p:nvPr>
        </p:nvSpPr>
        <p:spPr/>
        <p:txBody>
          <a:bodyPr/>
          <a:lstStyle>
            <a:lvl1pPr>
              <a:defRPr sz="1200" b="1">
                <a:latin typeface="Arial" panose="020B0604020202020204" pitchFamily="34" charset="0"/>
                <a:cs typeface="Arial" panose="020B0604020202020204" pitchFamily="34" charset="0"/>
              </a:defRPr>
            </a:lvl1pPr>
          </a:lstStyle>
          <a:p>
            <a:r>
              <a:rPr lang="en-US" altLang="zh-CN" dirty="0" smtClean="0"/>
              <a:t>1</a:t>
            </a:r>
            <a:endParaRPr lang="en-US" altLang="zh-CN" dirty="0"/>
          </a:p>
        </p:txBody>
      </p:sp>
      <p:sp>
        <p:nvSpPr>
          <p:cNvPr id="179219" name="Rectangle 19"/>
          <p:cNvSpPr>
            <a:spLocks noGrp="1" noChangeArrowheads="1"/>
          </p:cNvSpPr>
          <p:nvPr userDrawn="1">
            <p:ph type="ctrTitle"/>
          </p:nvPr>
        </p:nvSpPr>
        <p:spPr>
          <a:xfrm>
            <a:off x="334434" y="1828800"/>
            <a:ext cx="11654367" cy="2209800"/>
          </a:xfrm>
        </p:spPr>
        <p:txBody>
          <a:bodyPr/>
          <a:lstStyle>
            <a:lvl1pPr algn="r">
              <a:defRPr sz="4000" b="0">
                <a:solidFill>
                  <a:srgbClr val="FFFFFF"/>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179220" name="Rectangle 20"/>
          <p:cNvSpPr>
            <a:spLocks noGrp="1" noChangeArrowheads="1"/>
          </p:cNvSpPr>
          <p:nvPr userDrawn="1">
            <p:ph type="subTitle" idx="1"/>
          </p:nvPr>
        </p:nvSpPr>
        <p:spPr>
          <a:xfrm>
            <a:off x="334434" y="4267200"/>
            <a:ext cx="11654367" cy="1752600"/>
          </a:xfrm>
        </p:spPr>
        <p:txBody>
          <a:bodyPr/>
          <a:lstStyle>
            <a:lvl1pPr marL="0" indent="0" algn="r">
              <a:buFont typeface="Wingdings" pitchFamily="2" charset="2"/>
              <a:buNone/>
              <a:defRPr sz="3600" b="1">
                <a:latin typeface="+mn-lt"/>
                <a:ea typeface="楷体" panose="02010609060101010101" pitchFamily="49" charset="-122"/>
              </a:defRPr>
            </a:lvl1pPr>
          </a:lstStyle>
          <a:p>
            <a:r>
              <a:rPr lang="zh-CN" altLang="en-US" dirty="0"/>
              <a:t>单击此处编辑母版副标题样式</a:t>
            </a:r>
          </a:p>
        </p:txBody>
      </p:sp>
      <p:sp>
        <p:nvSpPr>
          <p:cNvPr id="179222" name="Text Box 22"/>
          <p:cNvSpPr txBox="1">
            <a:spLocks noChangeArrowheads="1"/>
          </p:cNvSpPr>
          <p:nvPr userDrawn="1"/>
        </p:nvSpPr>
        <p:spPr bwMode="auto">
          <a:xfrm>
            <a:off x="6134499" y="704252"/>
            <a:ext cx="5856812" cy="852541"/>
          </a:xfrm>
          <a:prstGeom prst="rect">
            <a:avLst/>
          </a:prstGeom>
          <a:noFill/>
          <a:ln w="28575" algn="ctr">
            <a:noFill/>
            <a:miter lim="800000"/>
            <a:headEnd/>
            <a:tailEnd/>
          </a:ln>
          <a:effectLst/>
        </p:spPr>
        <p:txBody>
          <a:bodyPr wrap="square">
            <a:spAutoFit/>
          </a:bodyPr>
          <a:lstStyle/>
          <a:p>
            <a:pPr algn="r">
              <a:lnSpc>
                <a:spcPct val="130000"/>
              </a:lnSpc>
              <a:spcBef>
                <a:spcPct val="0"/>
              </a:spcBef>
            </a:pPr>
            <a:r>
              <a:rPr lang="zh-CN" altLang="en-US" sz="2400" b="1" dirty="0" smtClean="0">
                <a:solidFill>
                  <a:schemeClr val="tx1"/>
                </a:solidFill>
                <a:latin typeface="+mj-ea"/>
                <a:ea typeface="+mj-ea"/>
              </a:rPr>
              <a:t>计算机科学与技术学院</a:t>
            </a:r>
            <a:endParaRPr lang="en-US" altLang="zh-CN" sz="2400" b="1" dirty="0" smtClean="0">
              <a:solidFill>
                <a:schemeClr val="tx1"/>
              </a:solidFill>
              <a:latin typeface="+mj-ea"/>
              <a:ea typeface="+mj-ea"/>
            </a:endParaRPr>
          </a:p>
          <a:p>
            <a:pPr algn="r">
              <a:lnSpc>
                <a:spcPct val="130000"/>
              </a:lnSpc>
              <a:spcBef>
                <a:spcPct val="0"/>
              </a:spcBef>
            </a:pPr>
            <a:r>
              <a:rPr lang="en-US" altLang="zh-CN" sz="1400" b="1" dirty="0" smtClean="0">
                <a:solidFill>
                  <a:schemeClr val="tx1"/>
                </a:solidFill>
                <a:latin typeface="Arial" panose="020B0604020202020204" pitchFamily="34" charset="0"/>
                <a:ea typeface="+mj-ea"/>
                <a:cs typeface="Arial" panose="020B0604020202020204" pitchFamily="34" charset="0"/>
              </a:rPr>
              <a:t>School of Computer Science and Technology</a:t>
            </a:r>
            <a:endParaRPr lang="zh-CN" altLang="en-US" sz="1400" b="1" dirty="0">
              <a:solidFill>
                <a:schemeClr val="tx1"/>
              </a:solidFill>
              <a:latin typeface="Arial" panose="020B0604020202020204" pitchFamily="34" charset="0"/>
              <a:ea typeface="+mj-ea"/>
              <a:cs typeface="Arial" panose="020B0604020202020204" pitchFamily="34" charset="0"/>
            </a:endParaRPr>
          </a:p>
        </p:txBody>
      </p:sp>
      <p:pic>
        <p:nvPicPr>
          <p:cNvPr id="3" name="图片 2"/>
          <p:cNvPicPr>
            <a:picLocks noChangeAspect="1"/>
          </p:cNvPicPr>
          <p:nvPr userDrawn="1"/>
        </p:nvPicPr>
        <p:blipFill>
          <a:blip r:embed="rId4" cstate="print">
            <a:clrChange>
              <a:clrFrom>
                <a:srgbClr val="FFFFFF"/>
              </a:clrFrom>
              <a:clrTo>
                <a:srgbClr val="FFFFFF">
                  <a:alpha val="0"/>
                </a:srgbClr>
              </a:clrTo>
            </a:clrChange>
          </a:blip>
          <a:stretch>
            <a:fillRect/>
          </a:stretch>
        </p:blipFill>
        <p:spPr>
          <a:xfrm>
            <a:off x="335201" y="89034"/>
            <a:ext cx="2236993" cy="1686468"/>
          </a:xfrm>
          <a:prstGeom prst="rect">
            <a:avLst/>
          </a:prstGeom>
        </p:spPr>
      </p:pic>
      <p:pic>
        <p:nvPicPr>
          <p:cNvPr id="4" name="图片 3"/>
          <p:cNvPicPr>
            <a:picLocks noChangeAspect="1"/>
          </p:cNvPicPr>
          <p:nvPr userDrawn="1"/>
        </p:nvPicPr>
        <p:blipFill>
          <a:blip r:embed="rId5" cstate="print">
            <a:clrChange>
              <a:clrFrom>
                <a:srgbClr val="FFFFFF"/>
              </a:clrFrom>
              <a:clrTo>
                <a:srgbClr val="FFFFFF">
                  <a:alpha val="0"/>
                </a:srgbClr>
              </a:clrTo>
            </a:clrChange>
          </a:blip>
          <a:stretch>
            <a:fillRect/>
          </a:stretch>
        </p:blipFill>
        <p:spPr>
          <a:xfrm>
            <a:off x="2690904" y="620611"/>
            <a:ext cx="3885451" cy="865415"/>
          </a:xfrm>
          <a:prstGeom prst="rect">
            <a:avLst/>
          </a:prstGeom>
        </p:spPr>
      </p:pic>
      <p:grpSp>
        <p:nvGrpSpPr>
          <p:cNvPr id="15" name="组合 14"/>
          <p:cNvGrpSpPr/>
          <p:nvPr userDrawn="1"/>
        </p:nvGrpSpPr>
        <p:grpSpPr>
          <a:xfrm>
            <a:off x="2690904" y="690564"/>
            <a:ext cx="9166184" cy="845664"/>
            <a:chOff x="2089972" y="628999"/>
            <a:chExt cx="6874638" cy="907229"/>
          </a:xfrm>
        </p:grpSpPr>
        <p:cxnSp>
          <p:nvCxnSpPr>
            <p:cNvPr id="8" name="直接连接符 7"/>
            <p:cNvCxnSpPr/>
            <p:nvPr userDrawn="1"/>
          </p:nvCxnSpPr>
          <p:spPr bwMode="auto">
            <a:xfrm flipH="1">
              <a:off x="4948828" y="628999"/>
              <a:ext cx="576080" cy="907229"/>
            </a:xfrm>
            <a:prstGeom prst="line">
              <a:avLst/>
            </a:prstGeom>
            <a:solidFill>
              <a:schemeClr val="accent1"/>
            </a:solidFill>
            <a:ln w="57150" cap="flat" cmpd="tri" algn="ctr">
              <a:solidFill>
                <a:srgbClr val="C00000"/>
              </a:solidFill>
              <a:prstDash val="solid"/>
              <a:round/>
              <a:headEnd type="none" w="med" len="med"/>
              <a:tailEnd type="none" w="med" len="med"/>
            </a:ln>
            <a:effectLst/>
          </p:spPr>
        </p:cxnSp>
        <p:cxnSp>
          <p:nvCxnSpPr>
            <p:cNvPr id="12" name="直接连接符 11"/>
            <p:cNvCxnSpPr/>
            <p:nvPr userDrawn="1"/>
          </p:nvCxnSpPr>
          <p:spPr bwMode="auto">
            <a:xfrm>
              <a:off x="5524908" y="628999"/>
              <a:ext cx="3439702" cy="0"/>
            </a:xfrm>
            <a:prstGeom prst="line">
              <a:avLst/>
            </a:prstGeom>
            <a:solidFill>
              <a:schemeClr val="accent1"/>
            </a:solidFill>
            <a:ln w="57150" cap="flat" cmpd="tri" algn="ctr">
              <a:solidFill>
                <a:srgbClr val="C00000"/>
              </a:solidFill>
              <a:prstDash val="solid"/>
              <a:round/>
              <a:headEnd type="none" w="med" len="med"/>
              <a:tailEnd type="none" w="med" len="med"/>
            </a:ln>
            <a:effectLst/>
          </p:spPr>
        </p:cxnSp>
        <p:cxnSp>
          <p:nvCxnSpPr>
            <p:cNvPr id="14" name="直接连接符 13"/>
            <p:cNvCxnSpPr/>
            <p:nvPr userDrawn="1"/>
          </p:nvCxnSpPr>
          <p:spPr bwMode="auto">
            <a:xfrm flipH="1">
              <a:off x="2089972" y="1536228"/>
              <a:ext cx="2858856" cy="0"/>
            </a:xfrm>
            <a:prstGeom prst="line">
              <a:avLst/>
            </a:prstGeom>
            <a:solidFill>
              <a:schemeClr val="accent1"/>
            </a:solidFill>
            <a:ln w="57150" cap="flat" cmpd="tri" algn="ctr">
              <a:solidFill>
                <a:srgbClr val="C00000"/>
              </a:solidFill>
              <a:prstDash val="solid"/>
              <a:round/>
              <a:headEnd type="none" w="med" len="med"/>
              <a:tailEnd type="none" w="med" len="med"/>
            </a:ln>
            <a:effectLst/>
          </p:spPr>
        </p:cxnSp>
      </p:grpSp>
      <p:cxnSp>
        <p:nvCxnSpPr>
          <p:cNvPr id="6" name="直接连接符 5"/>
          <p:cNvCxnSpPr/>
          <p:nvPr userDrawn="1"/>
        </p:nvCxnSpPr>
        <p:spPr bwMode="auto">
          <a:xfrm flipH="1">
            <a:off x="474897" y="6597440"/>
            <a:ext cx="201628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40" name="组合 39"/>
          <p:cNvGrpSpPr/>
          <p:nvPr userDrawn="1"/>
        </p:nvGrpSpPr>
        <p:grpSpPr>
          <a:xfrm>
            <a:off x="3489222" y="5912643"/>
            <a:ext cx="209551" cy="39688"/>
            <a:chOff x="6834188" y="5932488"/>
            <a:chExt cx="157163" cy="39688"/>
          </a:xfrm>
        </p:grpSpPr>
        <p:sp>
          <p:nvSpPr>
            <p:cNvPr id="9"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2"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41" name="组合 40"/>
          <p:cNvGrpSpPr/>
          <p:nvPr userDrawn="1"/>
        </p:nvGrpSpPr>
        <p:grpSpPr>
          <a:xfrm>
            <a:off x="3051072" y="6115843"/>
            <a:ext cx="209549" cy="39688"/>
            <a:chOff x="6505576" y="6135688"/>
            <a:chExt cx="157162" cy="39688"/>
          </a:xfrm>
        </p:grpSpPr>
        <p:sp>
          <p:nvSpPr>
            <p:cNvPr id="10"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7"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8"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34" name="Line 25"/>
          <p:cNvSpPr>
            <a:spLocks noChangeShapeType="1"/>
          </p:cNvSpPr>
          <p:nvPr userDrawn="1"/>
        </p:nvSpPr>
        <p:spPr bwMode="auto">
          <a:xfrm>
            <a:off x="2698647" y="6597650"/>
            <a:ext cx="929015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43" name="组合 42"/>
          <p:cNvGrpSpPr/>
          <p:nvPr userDrawn="1"/>
        </p:nvGrpSpPr>
        <p:grpSpPr>
          <a:xfrm>
            <a:off x="2425597" y="5737225"/>
            <a:ext cx="273051" cy="860426"/>
            <a:chOff x="7115176" y="5737225"/>
            <a:chExt cx="204788" cy="860426"/>
          </a:xfrm>
        </p:grpSpPr>
        <p:sp>
          <p:nvSpPr>
            <p:cNvPr id="13"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9"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0"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1"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2"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5"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6"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45" name="组合 44"/>
          <p:cNvGrpSpPr/>
          <p:nvPr userDrawn="1"/>
        </p:nvGrpSpPr>
        <p:grpSpPr>
          <a:xfrm>
            <a:off x="474896" y="6165380"/>
            <a:ext cx="1510616" cy="312738"/>
            <a:chOff x="356172" y="6165380"/>
            <a:chExt cx="1132962" cy="312738"/>
          </a:xfrm>
        </p:grpSpPr>
        <p:sp>
          <p:nvSpPr>
            <p:cNvPr id="33"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7"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8"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9"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620611"/>
            <a:ext cx="11150600" cy="5616678"/>
          </a:xfrm>
        </p:spPr>
        <p:txBody>
          <a:bodyPr/>
          <a:lstStyle>
            <a:lvl1pPr marL="342900" indent="-342900">
              <a:defRPr/>
            </a:lvl1pPr>
            <a:lvl2pPr marL="628650" indent="-268288">
              <a:defRPr/>
            </a:lvl2pPr>
            <a:lvl3pPr marL="896938" indent="-268288">
              <a:defRPr sz="2400">
                <a:latin typeface="+mn-lt"/>
              </a:defRPr>
            </a:lvl3pPr>
            <a:lvl4pPr marL="1166813" indent="-269875">
              <a:defRPr sz="2400">
                <a:latin typeface="+mn-lt"/>
                <a:ea typeface="楷体" panose="02010609060101010101" pitchFamily="49" charset="-122"/>
              </a:defRPr>
            </a:lvl4pPr>
            <a:lvl5pPr marL="1435100" indent="-268288">
              <a:defRPr sz="2400">
                <a:latin typeface="+mn-lt"/>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endParaRPr lang="en-US" altLang="zh-CN" dirty="0"/>
          </a:p>
        </p:txBody>
      </p:sp>
      <p:sp>
        <p:nvSpPr>
          <p:cNvPr id="5" name="灯片编号占位符 4"/>
          <p:cNvSpPr>
            <a:spLocks noGrp="1"/>
          </p:cNvSpPr>
          <p:nvPr>
            <p:ph type="sldNum" sz="quarter" idx="11"/>
          </p:nvPr>
        </p:nvSpPr>
        <p:spPr/>
        <p:txBody>
          <a:bodyPr/>
          <a:lstStyle>
            <a:lvl1pPr>
              <a:defRPr sz="1200" b="1">
                <a:latin typeface="Arial" panose="020B0604020202020204" pitchFamily="34" charset="0"/>
                <a:cs typeface="Arial" panose="020B0604020202020204" pitchFamily="34" charset="0"/>
              </a:defRPr>
            </a:lvl1pPr>
          </a:lstStyle>
          <a:p>
            <a:fld id="{C5B93D84-87BE-4514-9293-7D5164B6320D}" type="slidenum">
              <a:rPr lang="zh-CN" altLang="en-US" smtClean="0"/>
              <a:pPr/>
              <a:t>‹#›</a:t>
            </a:fld>
            <a:endParaRPr lang="en-US" altLang="zh-CN" dirty="0"/>
          </a:p>
        </p:txBody>
      </p:sp>
      <p:sp>
        <p:nvSpPr>
          <p:cNvPr id="6" name="日期占位符 5"/>
          <p:cNvSpPr>
            <a:spLocks noGrp="1"/>
          </p:cNvSpPr>
          <p:nvPr>
            <p:ph type="dt" sz="half" idx="12"/>
          </p:nvPr>
        </p:nvSpPr>
        <p:spPr/>
        <p:txBody>
          <a:bodyPr/>
          <a:lstStyle>
            <a:lvl1pPr>
              <a:defRPr/>
            </a:lvl1pPr>
          </a:lstStyle>
          <a:p>
            <a:endParaRPr lang="en-US" altLang="zh-CN" dirty="0"/>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87987" y="116540"/>
            <a:ext cx="10972800" cy="417982"/>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620610"/>
            <a:ext cx="5386917" cy="42373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609600" y="1044341"/>
            <a:ext cx="5386917" cy="5200883"/>
          </a:xfrm>
        </p:spPr>
        <p:txBody>
          <a:bodyPr/>
          <a:lstStyle>
            <a:lvl1pPr marL="268288" indent="-268288">
              <a:defRPr sz="2400">
                <a:latin typeface="+mn-lt"/>
              </a:defRPr>
            </a:lvl1pPr>
            <a:lvl2pPr marL="536575" indent="-268288">
              <a:defRPr sz="2400">
                <a:latin typeface="+mn-lt"/>
              </a:defRPr>
            </a:lvl2pPr>
            <a:lvl3pPr marL="804863" indent="-268288">
              <a:defRPr sz="2400">
                <a:latin typeface="+mn-lt"/>
              </a:defRPr>
            </a:lvl3pPr>
            <a:lvl4pPr marL="1073150" indent="-268288">
              <a:defRPr sz="2400">
                <a:latin typeface="+mn-lt"/>
                <a:ea typeface="楷体" panose="02010609060101010101" pitchFamily="49" charset="-122"/>
              </a:defRPr>
            </a:lvl4pPr>
            <a:lvl5pPr marL="1343025" indent="-269875">
              <a:defRPr sz="2400">
                <a:latin typeface="+mn-lt"/>
                <a:ea typeface="楷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8" y="620610"/>
            <a:ext cx="5389033" cy="42373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93368" y="1044342"/>
            <a:ext cx="5389033" cy="5200882"/>
          </a:xfrm>
        </p:spPr>
        <p:txBody>
          <a:bodyPr/>
          <a:lstStyle>
            <a:lvl1pPr marL="268288" indent="-268288">
              <a:defRPr sz="2400">
                <a:latin typeface="+mn-lt"/>
              </a:defRPr>
            </a:lvl1pPr>
            <a:lvl2pPr marL="536575" indent="-268288">
              <a:defRPr sz="2400">
                <a:latin typeface="+mn-lt"/>
              </a:defRPr>
            </a:lvl2pPr>
            <a:lvl3pPr marL="804863" indent="-268288">
              <a:defRPr sz="2400">
                <a:latin typeface="+mn-lt"/>
              </a:defRPr>
            </a:lvl3pPr>
            <a:lvl4pPr marL="1073150" indent="-268288">
              <a:defRPr sz="2400">
                <a:latin typeface="+mn-lt"/>
                <a:ea typeface="楷体" panose="02010609060101010101" pitchFamily="49" charset="-122"/>
              </a:defRPr>
            </a:lvl4pPr>
            <a:lvl5pPr marL="1343025" indent="-269875">
              <a:defRPr sz="2400">
                <a:latin typeface="+mn-lt"/>
                <a:ea typeface="楷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页脚占位符 6"/>
          <p:cNvSpPr>
            <a:spLocks noGrp="1"/>
          </p:cNvSpPr>
          <p:nvPr>
            <p:ph type="ftr" sz="quarter" idx="10"/>
          </p:nvPr>
        </p:nvSpPr>
        <p:spPr/>
        <p:txBody>
          <a:bodyPr/>
          <a:lstStyle>
            <a:lvl1pPr>
              <a:defRPr/>
            </a:lvl1pPr>
          </a:lstStyle>
          <a:p>
            <a:endParaRPr lang="en-US" altLang="zh-CN" dirty="0"/>
          </a:p>
        </p:txBody>
      </p:sp>
      <p:sp>
        <p:nvSpPr>
          <p:cNvPr id="8" name="灯片编号占位符 7"/>
          <p:cNvSpPr>
            <a:spLocks noGrp="1"/>
          </p:cNvSpPr>
          <p:nvPr>
            <p:ph type="sldNum" sz="quarter" idx="11"/>
          </p:nvPr>
        </p:nvSpPr>
        <p:spPr/>
        <p:txBody>
          <a:bodyPr/>
          <a:lstStyle>
            <a:lvl1pPr>
              <a:defRPr sz="1200" b="1">
                <a:latin typeface="Arial" panose="020B0604020202020204" pitchFamily="34" charset="0"/>
                <a:cs typeface="Arial" panose="020B0604020202020204" pitchFamily="34" charset="0"/>
              </a:defRPr>
            </a:lvl1pPr>
          </a:lstStyle>
          <a:p>
            <a:fld id="{3820532B-2B62-4BCD-8298-BE9375802A47}" type="slidenum">
              <a:rPr lang="zh-CN" altLang="en-US" smtClean="0"/>
              <a:pPr/>
              <a:t>‹#›</a:t>
            </a:fld>
            <a:endParaRPr lang="en-US" altLang="zh-CN" dirty="0"/>
          </a:p>
        </p:txBody>
      </p:sp>
      <p:sp>
        <p:nvSpPr>
          <p:cNvPr id="9" name="日期占位符 8"/>
          <p:cNvSpPr>
            <a:spLocks noGrp="1"/>
          </p:cNvSpPr>
          <p:nvPr>
            <p:ph type="dt" sz="half" idx="12"/>
          </p:nvPr>
        </p:nvSpPr>
        <p:spPr/>
        <p:txBody>
          <a:bodyPr/>
          <a:lstStyle>
            <a:lvl1pPr>
              <a:defRPr/>
            </a:lvl1pPr>
          </a:lstStyle>
          <a:p>
            <a:endParaRPr lang="en-US" altLang="zh-CN" dirty="0"/>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566738"/>
            <a:chOff x="0" y="0"/>
            <a:chExt cx="9144000" cy="566738"/>
          </a:xfrm>
        </p:grpSpPr>
        <p:sp>
          <p:nvSpPr>
            <p:cNvPr id="178181" name="Rectangle 5"/>
            <p:cNvSpPr>
              <a:spLocks noChangeArrowheads="1"/>
            </p:cNvSpPr>
            <p:nvPr userDrawn="1"/>
          </p:nvSpPr>
          <p:spPr bwMode="auto">
            <a:xfrm>
              <a:off x="0" y="0"/>
              <a:ext cx="285750" cy="546100"/>
            </a:xfrm>
            <a:prstGeom prst="rect">
              <a:avLst/>
            </a:prstGeom>
            <a:gradFill rotWithShape="0">
              <a:gsLst>
                <a:gs pos="0">
                  <a:srgbClr val="CCCCE6"/>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8182" name="Rectangle 6"/>
            <p:cNvSpPr>
              <a:spLocks noChangeArrowheads="1"/>
            </p:cNvSpPr>
            <p:nvPr userDrawn="1"/>
          </p:nvSpPr>
          <p:spPr bwMode="auto">
            <a:xfrm>
              <a:off x="377825" y="134938"/>
              <a:ext cx="8731250" cy="274638"/>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spcBef>
                  <a:spcPct val="0"/>
                </a:spcBef>
              </a:pPr>
              <a:endParaRPr lang="zh-CN" altLang="en-US" sz="2400" b="0"/>
            </a:p>
          </p:txBody>
        </p:sp>
        <p:sp>
          <p:nvSpPr>
            <p:cNvPr id="178183" name="Rectangle 7"/>
            <p:cNvSpPr>
              <a:spLocks noChangeArrowheads="1"/>
            </p:cNvSpPr>
            <p:nvPr userDrawn="1"/>
          </p:nvSpPr>
          <p:spPr bwMode="auto">
            <a:xfrm>
              <a:off x="374650" y="134938"/>
              <a:ext cx="138113" cy="141288"/>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512763" y="0"/>
              <a:ext cx="139700" cy="138113"/>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512763" y="134938"/>
              <a:ext cx="139700" cy="141288"/>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239713" y="274638"/>
              <a:ext cx="136525" cy="138113"/>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96838" y="136525"/>
              <a:ext cx="141288" cy="138113"/>
            </a:xfrm>
            <a:prstGeom prst="rect">
              <a:avLst/>
            </a:prstGeom>
            <a:solidFill>
              <a:srgbClr val="FF00FF">
                <a:alpha val="20000"/>
              </a:srgbClr>
            </a:solidFill>
            <a:ln w="9525">
              <a:noFill/>
              <a:miter lim="800000"/>
              <a:headEnd/>
              <a:tailEnd/>
            </a:ln>
          </p:spPr>
          <p:txBody>
            <a:bodyPr/>
            <a:lstStyle/>
            <a:p>
              <a:pPr algn="l">
                <a:spcBef>
                  <a:spcPct val="0"/>
                </a:spcBef>
              </a:pPr>
              <a:endParaRPr lang="zh-CN" altLang="en-US" sz="2400" b="0"/>
            </a:p>
          </p:txBody>
        </p:sp>
        <p:sp>
          <p:nvSpPr>
            <p:cNvPr id="178188" name="Rectangle 12"/>
            <p:cNvSpPr>
              <a:spLocks noChangeArrowheads="1"/>
            </p:cNvSpPr>
            <p:nvPr userDrawn="1"/>
          </p:nvSpPr>
          <p:spPr bwMode="auto">
            <a:xfrm>
              <a:off x="374650" y="271463"/>
              <a:ext cx="138113" cy="138113"/>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239713" y="409575"/>
              <a:ext cx="136525" cy="136525"/>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520700"/>
              <a:ext cx="9144000" cy="46038"/>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spcBef>
                  <a:spcPct val="0"/>
                </a:spcBef>
              </a:pPr>
              <a:endParaRPr lang="zh-CN" altLang="en-US" sz="2400" b="0"/>
            </a:p>
          </p:txBody>
        </p:sp>
      </p:grpSp>
      <p:sp>
        <p:nvSpPr>
          <p:cNvPr id="178178" name="Rectangle 2"/>
          <p:cNvSpPr>
            <a:spLocks noGrp="1" noChangeArrowheads="1"/>
          </p:cNvSpPr>
          <p:nvPr userDrawn="1">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mj-lt"/>
              </a:defRPr>
            </a:lvl1pPr>
          </a:lstStyle>
          <a:p>
            <a:endParaRPr lang="en-US" altLang="zh-CN" dirty="0"/>
          </a:p>
        </p:txBody>
      </p:sp>
      <p:sp>
        <p:nvSpPr>
          <p:cNvPr id="178179" name="Rectangle 3"/>
          <p:cNvSpPr>
            <a:spLocks noGrp="1" noChangeArrowheads="1"/>
          </p:cNvSpPr>
          <p:nvPr userDrawn="1">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1">
                <a:latin typeface="Arial" panose="020B0604020202020204" pitchFamily="34" charset="0"/>
                <a:cs typeface="Arial" panose="020B0604020202020204" pitchFamily="34" charset="0"/>
              </a:defRPr>
            </a:lvl1pPr>
          </a:lstStyle>
          <a:p>
            <a:fld id="{944C29EA-3689-43EF-BF3B-4AB4D9CC568A}" type="slidenum">
              <a:rPr lang="zh-CN" altLang="en-US" smtClean="0"/>
              <a:pPr/>
              <a:t>‹#›</a:t>
            </a:fld>
            <a:endParaRPr lang="en-US" altLang="zh-CN" dirty="0"/>
          </a:p>
        </p:txBody>
      </p:sp>
      <p:sp>
        <p:nvSpPr>
          <p:cNvPr id="178190" name="Rectangle 14"/>
          <p:cNvSpPr>
            <a:spLocks noGrp="1" noChangeArrowheads="1"/>
          </p:cNvSpPr>
          <p:nvPr userDrawn="1">
            <p:ph type="title"/>
          </p:nvPr>
        </p:nvSpPr>
        <p:spPr bwMode="auto">
          <a:xfrm>
            <a:off x="787400" y="44451"/>
            <a:ext cx="109728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userDrawn="1">
            <p:ph type="body" idx="1"/>
          </p:nvPr>
        </p:nvSpPr>
        <p:spPr bwMode="auto">
          <a:xfrm>
            <a:off x="609600" y="566739"/>
            <a:ext cx="11150600" cy="5670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92" name="Rectangle 16"/>
          <p:cNvSpPr>
            <a:spLocks noGrp="1" noChangeArrowheads="1"/>
          </p:cNvSpPr>
          <p:nvPr userDrawn="1">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mj-lt"/>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8" r:id="rId3"/>
  </p:sldLayoutIdLst>
  <p:transition spd="med"/>
  <p:timing>
    <p:tnLst>
      <p:par>
        <p:cTn id="1" dur="indefinite" restart="never" nodeType="tmRoot"/>
      </p:par>
    </p:tnLst>
  </p:timing>
  <p:hf hdr="0" ftr="0" dt="0"/>
  <p:txStyles>
    <p:title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fontAlgn="base">
        <a:spcBef>
          <a:spcPct val="200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774826" y="1844780"/>
            <a:ext cx="8740775" cy="2193820"/>
          </a:xfrm>
        </p:spPr>
        <p:txBody>
          <a:bodyPr/>
          <a:lstStyle/>
          <a:p>
            <a:pPr lvl="0"/>
            <a:r>
              <a:rPr lang="zh-CN" altLang="en-US" sz="3600" dirty="0">
                <a:solidFill>
                  <a:srgbClr val="FFFF00"/>
                </a:solidFill>
                <a:latin typeface="Arial"/>
                <a:ea typeface="黑体" pitchFamily="2" charset="-122"/>
                <a:cs typeface="+mn-cs"/>
              </a:rPr>
              <a:t>微机原理</a:t>
            </a:r>
            <a:r>
              <a:rPr lang="zh-CN" altLang="en-US" sz="3600" dirty="0">
                <a:solidFill>
                  <a:srgbClr val="FFFF00"/>
                </a:solidFill>
                <a:latin typeface="Arial"/>
                <a:ea typeface="黑体" pitchFamily="2" charset="-122"/>
              </a:rPr>
              <a:t>与系统设计</a:t>
            </a:r>
            <a:r>
              <a:rPr lang="en-US" altLang="zh-CN" sz="3600" dirty="0">
                <a:solidFill>
                  <a:srgbClr val="FFFF00"/>
                </a:solidFill>
                <a:latin typeface="Arial"/>
                <a:ea typeface="黑体" pitchFamily="2" charset="-122"/>
                <a:cs typeface="+mn-cs"/>
              </a:rPr>
              <a:t/>
            </a:r>
            <a:br>
              <a:rPr lang="en-US" altLang="zh-CN" sz="3600" dirty="0">
                <a:solidFill>
                  <a:srgbClr val="FFFF00"/>
                </a:solidFill>
                <a:latin typeface="Arial"/>
                <a:ea typeface="黑体" pitchFamily="2" charset="-122"/>
                <a:cs typeface="+mn-cs"/>
              </a:rPr>
            </a:br>
            <a:r>
              <a:rPr lang="zh-CN" altLang="en-US" dirty="0" smtClean="0">
                <a:latin typeface="Arial"/>
                <a:ea typeface="黑体" pitchFamily="2" charset="-122"/>
                <a:cs typeface="+mn-cs"/>
              </a:rPr>
              <a:t>第</a:t>
            </a:r>
            <a:r>
              <a:rPr lang="en-US" altLang="zh-CN" sz="7200" dirty="0">
                <a:latin typeface="Arial"/>
                <a:ea typeface="黑体" pitchFamily="2" charset="-122"/>
                <a:cs typeface="+mn-cs"/>
              </a:rPr>
              <a:t>6</a:t>
            </a:r>
            <a:r>
              <a:rPr lang="zh-CN" altLang="en-US" dirty="0">
                <a:latin typeface="Arial"/>
                <a:ea typeface="黑体" pitchFamily="2" charset="-122"/>
                <a:cs typeface="+mn-cs"/>
              </a:rPr>
              <a:t>章  输入</a:t>
            </a:r>
            <a:r>
              <a:rPr lang="en-US" altLang="zh-CN" dirty="0">
                <a:latin typeface="Arial"/>
                <a:ea typeface="黑体" pitchFamily="2" charset="-122"/>
                <a:cs typeface="+mn-cs"/>
              </a:rPr>
              <a:t>/</a:t>
            </a:r>
            <a:r>
              <a:rPr lang="zh-CN" altLang="en-US" dirty="0">
                <a:latin typeface="Arial"/>
                <a:ea typeface="黑体" pitchFamily="2" charset="-122"/>
                <a:cs typeface="+mn-cs"/>
              </a:rPr>
              <a:t>输出</a:t>
            </a:r>
            <a:r>
              <a:rPr lang="zh-CN" altLang="en-US" dirty="0" smtClean="0">
                <a:latin typeface="Arial"/>
                <a:ea typeface="黑体" pitchFamily="2" charset="-122"/>
                <a:cs typeface="+mn-cs"/>
              </a:rPr>
              <a:t>技术</a:t>
            </a:r>
            <a:endParaRPr lang="zh-CN" altLang="en-US" dirty="0"/>
          </a:p>
        </p:txBody>
      </p:sp>
      <p:sp>
        <p:nvSpPr>
          <p:cNvPr id="6" name="副标题 5"/>
          <p:cNvSpPr>
            <a:spLocks noGrp="1"/>
          </p:cNvSpPr>
          <p:nvPr>
            <p:ph type="subTitle" idx="1"/>
          </p:nvPr>
        </p:nvSpPr>
        <p:spPr>
          <a:xfrm>
            <a:off x="1990734" y="4581160"/>
            <a:ext cx="8497755" cy="720100"/>
          </a:xfrm>
        </p:spPr>
        <p:txBody>
          <a:bodyPr/>
          <a:lstStyle/>
          <a:p>
            <a:r>
              <a:rPr lang="zh-CN" altLang="en-US" dirty="0" smtClean="0">
                <a:solidFill>
                  <a:srgbClr val="C00000"/>
                </a:solidFill>
                <a:latin typeface="+mj-lt"/>
                <a:ea typeface="+mj-ea"/>
              </a:rPr>
              <a:t>第</a:t>
            </a:r>
            <a:r>
              <a:rPr lang="en-US" altLang="zh-CN" dirty="0" smtClean="0">
                <a:solidFill>
                  <a:srgbClr val="C00000"/>
                </a:solidFill>
                <a:latin typeface="+mj-lt"/>
                <a:ea typeface="+mj-ea"/>
              </a:rPr>
              <a:t>13</a:t>
            </a:r>
            <a:r>
              <a:rPr lang="zh-CN" altLang="en-US" dirty="0" smtClean="0">
                <a:solidFill>
                  <a:srgbClr val="C00000"/>
                </a:solidFill>
                <a:latin typeface="+mj-lt"/>
                <a:ea typeface="+mj-ea"/>
              </a:rPr>
              <a:t>讲  </a:t>
            </a:r>
            <a:r>
              <a:rPr lang="en-US" altLang="zh-CN" dirty="0" smtClean="0">
                <a:solidFill>
                  <a:srgbClr val="C00000"/>
                </a:solidFill>
                <a:latin typeface="+mj-lt"/>
                <a:ea typeface="+mj-ea"/>
              </a:rPr>
              <a:t>8259</a:t>
            </a:r>
            <a:r>
              <a:rPr lang="zh-CN" altLang="en-US" dirty="0">
                <a:solidFill>
                  <a:srgbClr val="C00000"/>
                </a:solidFill>
                <a:latin typeface="+mj-lt"/>
                <a:ea typeface="+mj-ea"/>
              </a:rPr>
              <a:t>中断源优先级设置</a:t>
            </a:r>
            <a:endParaRPr lang="en-US" altLang="zh-CN" dirty="0">
              <a:solidFill>
                <a:srgbClr val="C00000"/>
              </a:solidFill>
              <a:latin typeface="+mj-lt"/>
              <a:ea typeface="+mj-ea"/>
            </a:endParaRPr>
          </a:p>
        </p:txBody>
      </p:sp>
    </p:spTree>
    <p:extLst>
      <p:ext uri="{BB962C8B-B14F-4D97-AF65-F5344CB8AC3E}">
        <p14:creationId xmlns:p14="http://schemas.microsoft.com/office/powerpoint/2010/main" val="17726519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D0AA366A-AF86-4E69-A4AD-85548537747D}" type="slidenum">
              <a:rPr lang="zh-CN" altLang="en-US"/>
              <a:pPr/>
              <a:t>2</a:t>
            </a:fld>
            <a:endParaRPr lang="en-US" altLang="zh-CN"/>
          </a:p>
        </p:txBody>
      </p:sp>
      <p:sp>
        <p:nvSpPr>
          <p:cNvPr id="996355" name="Rectangle 3"/>
          <p:cNvSpPr>
            <a:spLocks noGrp="1" noChangeArrowheads="1"/>
          </p:cNvSpPr>
          <p:nvPr>
            <p:ph type="body" idx="1"/>
          </p:nvPr>
        </p:nvSpPr>
        <p:spPr>
          <a:xfrm>
            <a:off x="1260040" y="792000"/>
            <a:ext cx="10308568" cy="5184775"/>
          </a:xfrm>
        </p:spPr>
        <p:txBody>
          <a:bodyPr/>
          <a:lstStyle/>
          <a:p>
            <a:pPr marL="0" indent="0">
              <a:buNone/>
            </a:pPr>
            <a:r>
              <a:rPr lang="en-US" altLang="zh-CN" sz="3200" dirty="0">
                <a:solidFill>
                  <a:srgbClr val="C00000"/>
                </a:solidFill>
                <a:latin typeface="Arial" panose="020B0604020202020204" pitchFamily="34" charset="0"/>
                <a:ea typeface="+mj-ea"/>
                <a:cs typeface="Arial" panose="020B0604020202020204" pitchFamily="34" charset="0"/>
              </a:rPr>
              <a:t>8259</a:t>
            </a:r>
            <a:r>
              <a:rPr lang="zh-CN" altLang="en-US" sz="3200" dirty="0">
                <a:solidFill>
                  <a:srgbClr val="C00000"/>
                </a:solidFill>
                <a:latin typeface="Arial" panose="020B0604020202020204" pitchFamily="34" charset="0"/>
                <a:ea typeface="+mj-ea"/>
                <a:cs typeface="Arial" panose="020B0604020202020204" pitchFamily="34" charset="0"/>
              </a:rPr>
              <a:t>工作</a:t>
            </a:r>
            <a:r>
              <a:rPr lang="zh-CN" altLang="en-US" sz="3200" dirty="0" smtClean="0">
                <a:solidFill>
                  <a:srgbClr val="C00000"/>
                </a:solidFill>
                <a:latin typeface="Arial" panose="020B0604020202020204" pitchFamily="34" charset="0"/>
                <a:ea typeface="+mj-ea"/>
                <a:cs typeface="Arial" panose="020B0604020202020204" pitchFamily="34" charset="0"/>
              </a:rPr>
              <a:t>方式</a:t>
            </a:r>
            <a:endParaRPr lang="en-US" altLang="zh-CN" sz="3200" dirty="0" smtClean="0">
              <a:solidFill>
                <a:srgbClr val="C00000"/>
              </a:solidFill>
              <a:latin typeface="Arial" panose="020B0604020202020204" pitchFamily="34" charset="0"/>
              <a:ea typeface="+mj-ea"/>
              <a:cs typeface="Arial" panose="020B0604020202020204" pitchFamily="34" charset="0"/>
            </a:endParaRPr>
          </a:p>
          <a:p>
            <a:pPr>
              <a:buSzPct val="100000"/>
              <a:buFont typeface="Wingdings" panose="05000000000000000000" pitchFamily="2" charset="2"/>
              <a:buChar char="Ø"/>
            </a:pPr>
            <a:r>
              <a:rPr lang="zh-CN" altLang="en-US" dirty="0" smtClean="0">
                <a:latin typeface="Arial" panose="020B0604020202020204" pitchFamily="34" charset="0"/>
                <a:ea typeface="楷体" panose="02010609060101010101" pitchFamily="49" charset="-122"/>
                <a:cs typeface="Arial" panose="020B0604020202020204" pitchFamily="34" charset="0"/>
              </a:rPr>
              <a:t>中断</a:t>
            </a:r>
            <a:r>
              <a:rPr lang="zh-CN" altLang="en-US" dirty="0">
                <a:latin typeface="Arial" panose="020B0604020202020204" pitchFamily="34" charset="0"/>
                <a:ea typeface="楷体" panose="02010609060101010101" pitchFamily="49" charset="-122"/>
                <a:cs typeface="Arial" panose="020B0604020202020204" pitchFamily="34" charset="0"/>
              </a:rPr>
              <a:t>结束方式</a:t>
            </a:r>
          </a:p>
          <a:p>
            <a:pPr lvl="1">
              <a:buClr>
                <a:srgbClr val="008000"/>
              </a:buClr>
              <a:buSzPct val="100000"/>
              <a:buFont typeface="Wingdings" panose="05000000000000000000" pitchFamily="2" charset="2"/>
              <a:buChar char="ü"/>
            </a:pPr>
            <a:r>
              <a:rPr lang="zh-CN" altLang="en-US" sz="2400" b="1" dirty="0">
                <a:latin typeface="Arial" panose="020B0604020202020204" pitchFamily="34" charset="0"/>
                <a:ea typeface="楷体" panose="02010609060101010101" pitchFamily="49" charset="-122"/>
                <a:cs typeface="Arial" panose="020B0604020202020204" pitchFamily="34" charset="0"/>
              </a:rPr>
              <a:t>非自动：在中断处理程序中提供</a:t>
            </a:r>
            <a:r>
              <a:rPr lang="en-US" altLang="zh-CN" sz="2400" b="1" dirty="0">
                <a:solidFill>
                  <a:srgbClr val="CC0000"/>
                </a:solidFill>
                <a:latin typeface="Arial" panose="020B0604020202020204" pitchFamily="34" charset="0"/>
                <a:ea typeface="楷体" panose="02010609060101010101" pitchFamily="49" charset="-122"/>
                <a:cs typeface="Arial" panose="020B0604020202020204" pitchFamily="34" charset="0"/>
              </a:rPr>
              <a:t>EOI</a:t>
            </a:r>
            <a:r>
              <a:rPr lang="zh-CN" altLang="en-US" sz="2400" b="1" dirty="0">
                <a:solidFill>
                  <a:srgbClr val="CC0000"/>
                </a:solidFill>
                <a:latin typeface="Arial" panose="020B0604020202020204" pitchFamily="34" charset="0"/>
                <a:ea typeface="楷体" panose="02010609060101010101" pitchFamily="49" charset="-122"/>
                <a:cs typeface="Arial" panose="020B0604020202020204" pitchFamily="34" charset="0"/>
              </a:rPr>
              <a:t>命令</a:t>
            </a:r>
          </a:p>
          <a:p>
            <a:pPr lvl="1">
              <a:buClr>
                <a:srgbClr val="008000"/>
              </a:buClr>
              <a:buSzPct val="100000"/>
              <a:buFont typeface="Wingdings" panose="05000000000000000000" pitchFamily="2" charset="2"/>
              <a:buChar char="ü"/>
            </a:pPr>
            <a:r>
              <a:rPr lang="zh-CN" altLang="en-US" sz="2400" b="1" dirty="0">
                <a:latin typeface="Arial" panose="020B0604020202020204" pitchFamily="34" charset="0"/>
                <a:ea typeface="楷体" panose="02010609060101010101" pitchFamily="49" charset="-122"/>
                <a:cs typeface="Arial" panose="020B0604020202020204" pitchFamily="34" charset="0"/>
              </a:rPr>
              <a:t>自动：无需</a:t>
            </a:r>
            <a:r>
              <a:rPr lang="en-US" altLang="zh-CN" sz="2400" b="1" dirty="0">
                <a:latin typeface="Arial" panose="020B0604020202020204" pitchFamily="34" charset="0"/>
                <a:ea typeface="楷体" panose="02010609060101010101" pitchFamily="49" charset="-122"/>
                <a:cs typeface="Arial" panose="020B0604020202020204" pitchFamily="34" charset="0"/>
              </a:rPr>
              <a:t>EOI</a:t>
            </a:r>
            <a:r>
              <a:rPr lang="zh-CN" altLang="en-US" sz="2400" b="1" dirty="0">
                <a:latin typeface="Arial" panose="020B0604020202020204" pitchFamily="34" charset="0"/>
                <a:ea typeface="楷体" panose="02010609060101010101" pitchFamily="49" charset="-122"/>
                <a:cs typeface="Arial" panose="020B0604020202020204" pitchFamily="34" charset="0"/>
              </a:rPr>
              <a:t>命令，第</a:t>
            </a:r>
            <a:r>
              <a:rPr lang="en-US" altLang="zh-CN" sz="2400" b="1" dirty="0">
                <a:latin typeface="Arial" panose="020B0604020202020204" pitchFamily="34" charset="0"/>
                <a:ea typeface="楷体" panose="02010609060101010101" pitchFamily="49" charset="-122"/>
                <a:cs typeface="Arial" panose="020B0604020202020204" pitchFamily="34" charset="0"/>
              </a:rPr>
              <a:t>2</a:t>
            </a:r>
            <a:r>
              <a:rPr lang="zh-CN" altLang="en-US" sz="2400" b="1" dirty="0">
                <a:latin typeface="Arial" panose="020B0604020202020204" pitchFamily="34" charset="0"/>
                <a:ea typeface="楷体" panose="02010609060101010101" pitchFamily="49" charset="-122"/>
                <a:cs typeface="Arial" panose="020B0604020202020204" pitchFamily="34" charset="0"/>
              </a:rPr>
              <a:t>个</a:t>
            </a:r>
            <a:r>
              <a:rPr lang="en-US" altLang="zh-CN" sz="2400" b="1" dirty="0">
                <a:latin typeface="Arial" panose="020B0604020202020204" pitchFamily="34" charset="0"/>
                <a:ea typeface="楷体" panose="02010609060101010101" pitchFamily="49" charset="-122"/>
                <a:cs typeface="Arial" panose="020B0604020202020204" pitchFamily="34" charset="0"/>
              </a:rPr>
              <a:t>INTA</a:t>
            </a:r>
            <a:r>
              <a:rPr lang="zh-CN" altLang="en-US" sz="2400" b="1" dirty="0">
                <a:latin typeface="Arial" panose="020B0604020202020204" pitchFamily="34" charset="0"/>
                <a:ea typeface="楷体" panose="02010609060101010101" pitchFamily="49" charset="-122"/>
                <a:cs typeface="Arial" panose="020B0604020202020204" pitchFamily="34" charset="0"/>
              </a:rPr>
              <a:t>后沿</a:t>
            </a:r>
          </a:p>
          <a:p>
            <a:pPr>
              <a:buSzPct val="100000"/>
              <a:buFont typeface="Wingdings" panose="05000000000000000000" pitchFamily="2" charset="2"/>
              <a:buChar char="Ø"/>
            </a:pPr>
            <a:r>
              <a:rPr lang="zh-CN" altLang="en-US" dirty="0">
                <a:solidFill>
                  <a:srgbClr val="0000FF"/>
                </a:solidFill>
                <a:latin typeface="Arial" panose="020B0604020202020204" pitchFamily="34" charset="0"/>
                <a:ea typeface="楷体" panose="02010609060101010101" pitchFamily="49" charset="-122"/>
                <a:cs typeface="Arial" panose="020B0604020202020204" pitchFamily="34" charset="0"/>
              </a:rPr>
              <a:t>缓冲方式：非缓冲、缓冲</a:t>
            </a:r>
          </a:p>
          <a:p>
            <a:pPr>
              <a:buSzPct val="100000"/>
              <a:buFont typeface="Wingdings" panose="05000000000000000000" pitchFamily="2" charset="2"/>
              <a:buChar char="Ø"/>
            </a:pPr>
            <a:r>
              <a:rPr lang="zh-CN" altLang="en-US" dirty="0">
                <a:latin typeface="Arial" panose="020B0604020202020204" pitchFamily="34" charset="0"/>
                <a:ea typeface="楷体" panose="02010609060101010101" pitchFamily="49" charset="-122"/>
                <a:cs typeface="Arial" panose="020B0604020202020204" pitchFamily="34" charset="0"/>
              </a:rPr>
              <a:t>嵌套方式</a:t>
            </a:r>
          </a:p>
          <a:p>
            <a:pPr lvl="1">
              <a:buClr>
                <a:srgbClr val="008000"/>
              </a:buClr>
              <a:buSzPct val="100000"/>
              <a:buFont typeface="Wingdings" panose="05000000000000000000" pitchFamily="2" charset="2"/>
              <a:buChar char="ü"/>
            </a:pPr>
            <a:r>
              <a:rPr lang="zh-CN" altLang="en-US" sz="2400" b="1" dirty="0">
                <a:latin typeface="Arial" panose="020B0604020202020204" pitchFamily="34" charset="0"/>
                <a:ea typeface="楷体" panose="02010609060101010101" pitchFamily="49" charset="-122"/>
                <a:cs typeface="Arial" panose="020B0604020202020204" pitchFamily="34" charset="0"/>
              </a:rPr>
              <a:t>一般嵌套：</a:t>
            </a:r>
            <a:r>
              <a:rPr lang="zh-CN" altLang="en-US" sz="2400" b="1" dirty="0">
                <a:solidFill>
                  <a:srgbClr val="FF0000"/>
                </a:solidFill>
                <a:latin typeface="Arial" panose="020B0604020202020204" pitchFamily="34" charset="0"/>
                <a:ea typeface="楷体" panose="02010609060101010101" pitchFamily="49" charset="-122"/>
                <a:cs typeface="Arial" panose="020B0604020202020204" pitchFamily="34" charset="0"/>
              </a:rPr>
              <a:t>单片</a:t>
            </a:r>
            <a:r>
              <a:rPr lang="zh-CN" altLang="en-US" sz="2400" b="1" dirty="0">
                <a:latin typeface="Arial" panose="020B0604020202020204" pitchFamily="34" charset="0"/>
                <a:ea typeface="楷体" panose="02010609060101010101" pitchFamily="49" charset="-122"/>
                <a:cs typeface="Arial" panose="020B0604020202020204" pitchFamily="34" charset="0"/>
              </a:rPr>
              <a:t>使用；级联方式</a:t>
            </a:r>
            <a:r>
              <a:rPr lang="zh-CN" altLang="en-US" sz="2400" b="1" dirty="0">
                <a:solidFill>
                  <a:srgbClr val="FF0000"/>
                </a:solidFill>
                <a:latin typeface="Arial" panose="020B0604020202020204" pitchFamily="34" charset="0"/>
                <a:ea typeface="楷体" panose="02010609060101010101" pitchFamily="49" charset="-122"/>
                <a:cs typeface="Arial" panose="020B0604020202020204" pitchFamily="34" charset="0"/>
              </a:rPr>
              <a:t>从属</a:t>
            </a:r>
          </a:p>
          <a:p>
            <a:pPr lvl="1">
              <a:buClr>
                <a:srgbClr val="008000"/>
              </a:buClr>
              <a:buSzPct val="100000"/>
              <a:buFont typeface="Wingdings" panose="05000000000000000000" pitchFamily="2" charset="2"/>
              <a:buChar char="ü"/>
            </a:pPr>
            <a:r>
              <a:rPr lang="zh-CN" altLang="en-US" sz="2400" b="1" dirty="0">
                <a:latin typeface="Arial" panose="020B0604020202020204" pitchFamily="34" charset="0"/>
                <a:ea typeface="楷体" panose="02010609060101010101" pitchFamily="49" charset="-122"/>
                <a:cs typeface="Arial" panose="020B0604020202020204" pitchFamily="34" charset="0"/>
              </a:rPr>
              <a:t>特殊全嵌套：级联方式</a:t>
            </a:r>
            <a:r>
              <a:rPr lang="zh-CN" altLang="en-US" sz="2400" b="1" dirty="0">
                <a:solidFill>
                  <a:srgbClr val="FF0000"/>
                </a:solidFill>
                <a:latin typeface="Arial" panose="020B0604020202020204" pitchFamily="34" charset="0"/>
                <a:ea typeface="楷体" panose="02010609060101010101" pitchFamily="49" charset="-122"/>
                <a:cs typeface="Arial" panose="020B0604020202020204" pitchFamily="34" charset="0"/>
              </a:rPr>
              <a:t>主</a:t>
            </a:r>
            <a:r>
              <a:rPr lang="zh-CN" altLang="en-US" sz="2400" b="1" dirty="0">
                <a:latin typeface="Arial" panose="020B0604020202020204" pitchFamily="34" charset="0"/>
                <a:ea typeface="楷体" panose="02010609060101010101" pitchFamily="49" charset="-122"/>
                <a:cs typeface="Arial" panose="020B0604020202020204" pitchFamily="34" charset="0"/>
              </a:rPr>
              <a:t>控制器</a:t>
            </a:r>
          </a:p>
          <a:p>
            <a:pPr>
              <a:buSzPct val="100000"/>
              <a:buFont typeface="Wingdings" panose="05000000000000000000" pitchFamily="2" charset="2"/>
              <a:buChar char="Ø"/>
            </a:pPr>
            <a:r>
              <a:rPr lang="zh-CN" altLang="en-US" dirty="0">
                <a:solidFill>
                  <a:srgbClr val="0000FF"/>
                </a:solidFill>
                <a:latin typeface="Arial" panose="020B0604020202020204" pitchFamily="34" charset="0"/>
                <a:ea typeface="楷体" panose="02010609060101010101" pitchFamily="49" charset="-122"/>
                <a:cs typeface="Arial" panose="020B0604020202020204" pitchFamily="34" charset="0"/>
              </a:rPr>
              <a:t>屏蔽方式：一般屏蔽、特殊屏蔽</a:t>
            </a:r>
          </a:p>
          <a:p>
            <a:pPr>
              <a:buSzPct val="100000"/>
              <a:buFont typeface="Wingdings" panose="05000000000000000000" pitchFamily="2" charset="2"/>
              <a:buChar char="Ø"/>
            </a:pPr>
            <a:r>
              <a:rPr lang="zh-CN" altLang="en-US" dirty="0">
                <a:latin typeface="Arial" panose="020B0604020202020204" pitchFamily="34" charset="0"/>
                <a:ea typeface="楷体" panose="02010609060101010101" pitchFamily="49" charset="-122"/>
                <a:cs typeface="Arial" panose="020B0604020202020204" pitchFamily="34" charset="0"/>
              </a:rPr>
              <a:t>优先级规定：固定优先级、</a:t>
            </a:r>
            <a:r>
              <a:rPr lang="zh-CN" altLang="en-US" dirty="0">
                <a:solidFill>
                  <a:srgbClr val="006600"/>
                </a:solidFill>
                <a:latin typeface="Arial" panose="020B0604020202020204" pitchFamily="34" charset="0"/>
                <a:ea typeface="楷体" panose="02010609060101010101" pitchFamily="49" charset="-122"/>
                <a:cs typeface="Arial" panose="020B0604020202020204" pitchFamily="34" charset="0"/>
              </a:rPr>
              <a:t>循环优先级</a:t>
            </a:r>
          </a:p>
        </p:txBody>
      </p:sp>
      <p:sp>
        <p:nvSpPr>
          <p:cNvPr id="996359" name="Line 7"/>
          <p:cNvSpPr>
            <a:spLocks noChangeShapeType="1"/>
          </p:cNvSpPr>
          <p:nvPr/>
        </p:nvSpPr>
        <p:spPr bwMode="auto">
          <a:xfrm>
            <a:off x="5735960" y="2376000"/>
            <a:ext cx="756000" cy="0"/>
          </a:xfrm>
          <a:prstGeom prst="line">
            <a:avLst/>
          </a:prstGeom>
          <a:noFill/>
          <a:ln w="38100">
            <a:solidFill>
              <a:schemeClr val="tx1"/>
            </a:solidFill>
            <a:round/>
            <a:headEnd/>
            <a:tailEnd type="none" w="med" len="lg"/>
          </a:ln>
          <a:effectLst/>
        </p:spPr>
        <p:txBody>
          <a:bodyPr anchor="ctr">
            <a:spAutoFit/>
          </a:bodyPr>
          <a:lstStyle/>
          <a:p>
            <a:endParaRPr lang="zh-CN" altLang="en-US"/>
          </a:p>
        </p:txBody>
      </p:sp>
      <p:sp>
        <p:nvSpPr>
          <p:cNvPr id="996360" name="Text Box 8"/>
          <p:cNvSpPr txBox="1">
            <a:spLocks noChangeArrowheads="1"/>
          </p:cNvSpPr>
          <p:nvPr/>
        </p:nvSpPr>
        <p:spPr bwMode="auto">
          <a:xfrm>
            <a:off x="7608614" y="1628800"/>
            <a:ext cx="1008062" cy="946150"/>
          </a:xfrm>
          <a:prstGeom prst="rect">
            <a:avLst/>
          </a:prstGeom>
          <a:noFill/>
          <a:ln w="28575" algn="ctr">
            <a:noFill/>
            <a:miter lim="800000"/>
            <a:headEnd/>
            <a:tailEnd type="none" w="med" len="lg"/>
          </a:ln>
          <a:effectLst/>
        </p:spPr>
        <p:txBody>
          <a:bodyPr>
            <a:spAutoFit/>
          </a:bodyPr>
          <a:lstStyle/>
          <a:p>
            <a:pPr algn="l">
              <a:spcBef>
                <a:spcPts val="0"/>
              </a:spcBef>
            </a:pPr>
            <a:r>
              <a:rPr lang="zh-CN" altLang="en-US" dirty="0">
                <a:solidFill>
                  <a:srgbClr val="CC0000"/>
                </a:solidFill>
                <a:latin typeface="楷体" panose="02010609060101010101" pitchFamily="49" charset="-122"/>
                <a:ea typeface="楷体" panose="02010609060101010101" pitchFamily="49" charset="-122"/>
              </a:rPr>
              <a:t>一般</a:t>
            </a:r>
          </a:p>
          <a:p>
            <a:pPr algn="l">
              <a:spcBef>
                <a:spcPts val="0"/>
              </a:spcBef>
            </a:pPr>
            <a:r>
              <a:rPr lang="zh-CN" altLang="en-US" dirty="0">
                <a:solidFill>
                  <a:srgbClr val="CC0000"/>
                </a:solidFill>
                <a:latin typeface="楷体" panose="02010609060101010101" pitchFamily="49" charset="-122"/>
                <a:ea typeface="楷体" panose="02010609060101010101" pitchFamily="49" charset="-122"/>
              </a:rPr>
              <a:t>特殊</a:t>
            </a:r>
          </a:p>
        </p:txBody>
      </p:sp>
      <p:sp>
        <p:nvSpPr>
          <p:cNvPr id="996361" name="AutoShape 9"/>
          <p:cNvSpPr>
            <a:spLocks/>
          </p:cNvSpPr>
          <p:nvPr/>
        </p:nvSpPr>
        <p:spPr bwMode="auto">
          <a:xfrm>
            <a:off x="7464152" y="1720875"/>
            <a:ext cx="212725" cy="844550"/>
          </a:xfrm>
          <a:prstGeom prst="leftBrace">
            <a:avLst>
              <a:gd name="adj1" fmla="val 33085"/>
              <a:gd name="adj2" fmla="val 50000"/>
            </a:avLst>
          </a:prstGeom>
          <a:noFill/>
          <a:ln w="28575">
            <a:solidFill>
              <a:srgbClr val="0000FF"/>
            </a:solidFill>
            <a:round/>
            <a:headEnd/>
            <a:tailEnd type="none" w="med" len="lg"/>
          </a:ln>
          <a:effectLst/>
        </p:spPr>
        <p:txBody>
          <a:bodyPr anchor="ctr"/>
          <a:lstStyle/>
          <a:p>
            <a:endParaRPr lang="zh-CN" altLang="en-US"/>
          </a:p>
        </p:txBody>
      </p:sp>
      <p:sp>
        <p:nvSpPr>
          <p:cNvPr id="996362" name="Text Box 10"/>
          <p:cNvSpPr txBox="1">
            <a:spLocks noChangeArrowheads="1"/>
          </p:cNvSpPr>
          <p:nvPr/>
        </p:nvSpPr>
        <p:spPr bwMode="auto">
          <a:xfrm>
            <a:off x="7992000" y="4968000"/>
            <a:ext cx="1008062" cy="946150"/>
          </a:xfrm>
          <a:prstGeom prst="rect">
            <a:avLst/>
          </a:prstGeom>
          <a:noFill/>
          <a:ln w="28575" algn="ctr">
            <a:noFill/>
            <a:miter lim="800000"/>
            <a:headEnd/>
            <a:tailEnd type="none" w="med" len="lg"/>
          </a:ln>
          <a:effectLst/>
        </p:spPr>
        <p:txBody>
          <a:bodyPr>
            <a:spAutoFit/>
          </a:bodyPr>
          <a:lstStyle/>
          <a:p>
            <a:pPr algn="l">
              <a:spcBef>
                <a:spcPts val="0"/>
              </a:spcBef>
            </a:pPr>
            <a:r>
              <a:rPr lang="zh-CN" altLang="en-US" dirty="0">
                <a:solidFill>
                  <a:srgbClr val="006600"/>
                </a:solidFill>
                <a:latin typeface="楷体" panose="02010609060101010101" pitchFamily="49" charset="-122"/>
                <a:ea typeface="楷体" panose="02010609060101010101" pitchFamily="49" charset="-122"/>
              </a:rPr>
              <a:t>自动</a:t>
            </a:r>
          </a:p>
          <a:p>
            <a:pPr algn="l">
              <a:spcBef>
                <a:spcPts val="0"/>
              </a:spcBef>
            </a:pPr>
            <a:r>
              <a:rPr lang="zh-CN" altLang="en-US" dirty="0">
                <a:solidFill>
                  <a:srgbClr val="006600"/>
                </a:solidFill>
                <a:latin typeface="楷体" panose="02010609060101010101" pitchFamily="49" charset="-122"/>
                <a:ea typeface="楷体" panose="02010609060101010101" pitchFamily="49" charset="-122"/>
              </a:rPr>
              <a:t>指定</a:t>
            </a:r>
          </a:p>
        </p:txBody>
      </p:sp>
      <p:sp>
        <p:nvSpPr>
          <p:cNvPr id="996363" name="AutoShape 11"/>
          <p:cNvSpPr>
            <a:spLocks/>
          </p:cNvSpPr>
          <p:nvPr/>
        </p:nvSpPr>
        <p:spPr bwMode="auto">
          <a:xfrm>
            <a:off x="7824192" y="5033243"/>
            <a:ext cx="212725" cy="828000"/>
          </a:xfrm>
          <a:prstGeom prst="leftBrace">
            <a:avLst>
              <a:gd name="adj1" fmla="val 33085"/>
              <a:gd name="adj2" fmla="val 50000"/>
            </a:avLst>
          </a:prstGeom>
          <a:noFill/>
          <a:ln w="28575">
            <a:solidFill>
              <a:srgbClr val="0000FF"/>
            </a:solidFill>
            <a:round/>
            <a:headEnd/>
            <a:tailEnd type="none" w="med" len="lg"/>
          </a:ln>
          <a:effectLst/>
        </p:spPr>
        <p:txBody>
          <a:bodyPr anchor="ctr"/>
          <a:lstStyle/>
          <a:p>
            <a:endParaRPr lang="zh-CN" altLang="en-US"/>
          </a:p>
        </p:txBody>
      </p:sp>
      <p:sp>
        <p:nvSpPr>
          <p:cNvPr id="996364" name="AutoShape 12"/>
          <p:cNvSpPr>
            <a:spLocks/>
          </p:cNvSpPr>
          <p:nvPr/>
        </p:nvSpPr>
        <p:spPr bwMode="auto">
          <a:xfrm>
            <a:off x="1054547" y="1340768"/>
            <a:ext cx="288925" cy="4428000"/>
          </a:xfrm>
          <a:prstGeom prst="leftBracket">
            <a:avLst>
              <a:gd name="adj" fmla="val 95200"/>
            </a:avLst>
          </a:prstGeom>
          <a:noFill/>
          <a:ln w="28575">
            <a:solidFill>
              <a:srgbClr val="0000FF"/>
            </a:solidFill>
            <a:round/>
            <a:headEnd/>
            <a:tailEnd type="none" w="med" len="lg"/>
          </a:ln>
          <a:effectLst/>
        </p:spPr>
        <p:txBody>
          <a:bodyPr anchor="ctr">
            <a:spAutoFit/>
          </a:bodyPr>
          <a:lstStyle/>
          <a:p>
            <a:endParaRPr lang="zh-CN" altLang="en-US"/>
          </a:p>
        </p:txBody>
      </p:sp>
      <p:sp>
        <p:nvSpPr>
          <p:cNvPr id="2" name="标题 1"/>
          <p:cNvSpPr>
            <a:spLocks noGrp="1"/>
          </p:cNvSpPr>
          <p:nvPr>
            <p:ph type="title"/>
          </p:nvPr>
        </p:nvSpPr>
        <p:spPr/>
        <p:txBody>
          <a:bodyPr/>
          <a:lstStyle/>
          <a:p>
            <a:r>
              <a:rPr lang="en-US" altLang="zh-CN" dirty="0" smtClean="0"/>
              <a:t>6.13</a:t>
            </a:r>
            <a:r>
              <a:rPr lang="zh-CN" altLang="en-US" dirty="0" smtClean="0"/>
              <a:t> </a:t>
            </a:r>
            <a:r>
              <a:rPr lang="en-US" altLang="zh-CN" dirty="0" smtClean="0"/>
              <a:t>8259</a:t>
            </a:r>
            <a:r>
              <a:rPr lang="zh-CN" altLang="en-US" dirty="0" smtClean="0"/>
              <a:t>工作方式</a:t>
            </a:r>
            <a:r>
              <a:rPr lang="en-US" altLang="zh-CN" dirty="0" smtClean="0">
                <a:solidFill>
                  <a:srgbClr val="008000"/>
                </a:solidFill>
              </a:rPr>
              <a:t>—</a:t>
            </a:r>
            <a:r>
              <a:rPr lang="zh-CN" altLang="en-US" dirty="0" smtClean="0">
                <a:solidFill>
                  <a:srgbClr val="D60093"/>
                </a:solidFill>
              </a:rPr>
              <a:t>优先级设置</a:t>
            </a:r>
            <a:endParaRPr lang="zh-CN" altLang="en-US" dirty="0">
              <a:solidFill>
                <a:srgbClr val="D60093"/>
              </a:solidFill>
            </a:endParaRPr>
          </a:p>
        </p:txBody>
      </p:sp>
      <p:sp>
        <p:nvSpPr>
          <p:cNvPr id="4" name="流程图: 终止 3"/>
          <p:cNvSpPr/>
          <p:nvPr/>
        </p:nvSpPr>
        <p:spPr bwMode="auto">
          <a:xfrm>
            <a:off x="1487489" y="5181531"/>
            <a:ext cx="2232248" cy="551725"/>
          </a:xfrm>
          <a:prstGeom prst="flowChartTerminator">
            <a:avLst/>
          </a:prstGeom>
          <a:noFill/>
          <a:ln w="3810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1359495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017802EF-C60D-4323-88B9-018E9411EF98}" type="slidenum">
              <a:rPr lang="zh-CN" altLang="en-US"/>
              <a:pPr/>
              <a:t>3</a:t>
            </a:fld>
            <a:endParaRPr lang="en-US" altLang="zh-CN"/>
          </a:p>
        </p:txBody>
      </p:sp>
      <p:sp>
        <p:nvSpPr>
          <p:cNvPr id="1007627" name="Rectangle 11"/>
          <p:cNvSpPr>
            <a:spLocks noGrp="1" noChangeArrowheads="1"/>
          </p:cNvSpPr>
          <p:nvPr>
            <p:ph type="body" idx="1"/>
          </p:nvPr>
        </p:nvSpPr>
        <p:spPr>
          <a:xfrm>
            <a:off x="900000" y="899999"/>
            <a:ext cx="8486775" cy="2700589"/>
          </a:xfrm>
          <a:noFill/>
          <a:ln/>
        </p:spPr>
        <p:txBody>
          <a:bodyPr/>
          <a:lstStyle/>
          <a:p>
            <a:pPr>
              <a:spcBef>
                <a:spcPts val="1800"/>
              </a:spcBef>
              <a:buSzPct val="100000"/>
              <a:buFont typeface="Wingdings" panose="05000000000000000000" pitchFamily="2" charset="2"/>
              <a:buChar char="Ø"/>
            </a:pPr>
            <a:r>
              <a:rPr lang="zh-CN" altLang="en-GB" dirty="0">
                <a:solidFill>
                  <a:srgbClr val="0000FF"/>
                </a:solidFill>
                <a:latin typeface="Arial" panose="020B0604020202020204" pitchFamily="34" charset="0"/>
                <a:ea typeface="楷体" panose="02010609060101010101" pitchFamily="49" charset="-122"/>
                <a:cs typeface="Arial" panose="020B0604020202020204" pitchFamily="34" charset="0"/>
              </a:rPr>
              <a:t>加电</a:t>
            </a:r>
            <a:r>
              <a:rPr lang="zh-CN" altLang="en-GB" dirty="0" smtClean="0">
                <a:solidFill>
                  <a:srgbClr val="0000FF"/>
                </a:solidFill>
                <a:latin typeface="Arial" panose="020B0604020202020204" pitchFamily="34" charset="0"/>
                <a:ea typeface="楷体" panose="02010609060101010101" pitchFamily="49" charset="-122"/>
                <a:cs typeface="Arial" panose="020B0604020202020204" pitchFamily="34" charset="0"/>
              </a:rPr>
              <a:t>后</a:t>
            </a:r>
            <a:r>
              <a:rPr lang="zh-CN" altLang="en-US" dirty="0" smtClean="0">
                <a:latin typeface="楷体" panose="02010609060101010101" pitchFamily="49" charset="-122"/>
                <a:ea typeface="楷体" panose="02010609060101010101" pitchFamily="49" charset="-122"/>
              </a:rPr>
              <a:t>默认为</a:t>
            </a:r>
            <a:r>
              <a:rPr lang="zh-CN" altLang="en-GB" dirty="0">
                <a:solidFill>
                  <a:srgbClr val="CC0000"/>
                </a:solidFill>
                <a:latin typeface="楷体" panose="02010609060101010101" pitchFamily="49" charset="-122"/>
                <a:ea typeface="楷体" panose="02010609060101010101" pitchFamily="49" charset="-122"/>
              </a:rPr>
              <a:t>固定</a:t>
            </a:r>
            <a:r>
              <a:rPr lang="zh-CN" altLang="en-GB" dirty="0" smtClean="0">
                <a:latin typeface="楷体" panose="02010609060101010101" pitchFamily="49" charset="-122"/>
                <a:ea typeface="楷体" panose="02010609060101010101" pitchFamily="49" charset="-122"/>
              </a:rPr>
              <a:t>优先级</a:t>
            </a:r>
            <a:endParaRPr lang="en-US" altLang="zh-CN" dirty="0" smtClean="0">
              <a:latin typeface="楷体" panose="02010609060101010101" pitchFamily="49" charset="-122"/>
              <a:ea typeface="楷体" panose="02010609060101010101" pitchFamily="49" charset="-122"/>
            </a:endParaRPr>
          </a:p>
          <a:p>
            <a:pPr>
              <a:spcBef>
                <a:spcPts val="1800"/>
              </a:spcBef>
              <a:buSzPct val="100000"/>
              <a:buFont typeface="Wingdings" panose="05000000000000000000" pitchFamily="2" charset="2"/>
              <a:buChar char="Ø"/>
            </a:pPr>
            <a:r>
              <a:rPr lang="zh-CN" altLang="en-GB" dirty="0" smtClean="0">
                <a:solidFill>
                  <a:srgbClr val="CC0000"/>
                </a:solidFill>
                <a:latin typeface="黑体" panose="02010609060101010101" pitchFamily="49" charset="-122"/>
                <a:ea typeface="黑体" panose="02010609060101010101" pitchFamily="49" charset="-122"/>
              </a:rPr>
              <a:t>固定</a:t>
            </a:r>
            <a:r>
              <a:rPr lang="zh-CN" altLang="en-GB" dirty="0" smtClean="0">
                <a:latin typeface="黑体" panose="02010609060101010101" pitchFamily="49" charset="-122"/>
                <a:ea typeface="黑体" panose="02010609060101010101" pitchFamily="49" charset="-122"/>
              </a:rPr>
              <a:t>优先级</a:t>
            </a:r>
            <a:r>
              <a:rPr lang="zh-CN" altLang="en-US" dirty="0" smtClean="0">
                <a:solidFill>
                  <a:srgbClr val="0000FF"/>
                </a:solidFill>
                <a:latin typeface="黑体" panose="02010609060101010101" pitchFamily="49" charset="-122"/>
                <a:ea typeface="黑体" panose="02010609060101010101" pitchFamily="49" charset="-122"/>
              </a:rPr>
              <a:t>规定</a:t>
            </a:r>
            <a:r>
              <a:rPr lang="zh-CN" altLang="en-GB" dirty="0" smtClean="0">
                <a:latin typeface="黑体" panose="02010609060101010101" pitchFamily="49" charset="-122"/>
                <a:ea typeface="黑体" panose="02010609060101010101" pitchFamily="49" charset="-122"/>
              </a:rPr>
              <a:t>：</a:t>
            </a:r>
            <a:endParaRPr lang="zh-CN" altLang="en-GB" dirty="0">
              <a:latin typeface="黑体" panose="02010609060101010101" pitchFamily="49" charset="-122"/>
              <a:ea typeface="黑体" panose="02010609060101010101" pitchFamily="49" charset="-122"/>
            </a:endParaRPr>
          </a:p>
          <a:p>
            <a:pPr marL="703262" indent="-457200">
              <a:spcBef>
                <a:spcPts val="1800"/>
              </a:spcBef>
              <a:buClr>
                <a:srgbClr val="006600"/>
              </a:buClr>
              <a:buFont typeface="Wingdings" panose="05000000000000000000" pitchFamily="2" charset="2"/>
              <a:buChar char="ü"/>
            </a:pPr>
            <a:r>
              <a:rPr lang="zh-CN" altLang="en-GB" b="1" dirty="0">
                <a:latin typeface="楷体" panose="02010609060101010101" pitchFamily="49" charset="-122"/>
                <a:ea typeface="楷体" panose="02010609060101010101" pitchFamily="49" charset="-122"/>
              </a:rPr>
              <a:t>所有中断请求</a:t>
            </a:r>
            <a:r>
              <a:rPr lang="en-GB" altLang="zh-CN" b="1" dirty="0" err="1" smtClean="0">
                <a:solidFill>
                  <a:srgbClr val="FF0000"/>
                </a:solidFill>
                <a:latin typeface="楷体" panose="02010609060101010101" pitchFamily="49" charset="-122"/>
                <a:ea typeface="楷体" panose="02010609060101010101" pitchFamily="49" charset="-122"/>
              </a:rPr>
              <a:t>IR</a:t>
            </a:r>
            <a:r>
              <a:rPr lang="en-GB" altLang="zh-CN" b="1" i="1" baseline="-25000" dirty="0" err="1" smtClean="0">
                <a:solidFill>
                  <a:srgbClr val="FF0000"/>
                </a:solidFill>
                <a:latin typeface="楷体" panose="02010609060101010101" pitchFamily="49" charset="-122"/>
                <a:ea typeface="楷体" panose="02010609060101010101" pitchFamily="49" charset="-122"/>
              </a:rPr>
              <a:t>i</a:t>
            </a:r>
            <a:r>
              <a:rPr lang="zh-CN" altLang="en-GB" b="1" dirty="0" smtClean="0">
                <a:latin typeface="楷体" panose="02010609060101010101" pitchFamily="49" charset="-122"/>
                <a:ea typeface="楷体" panose="02010609060101010101" pitchFamily="49" charset="-122"/>
              </a:rPr>
              <a:t>的</a:t>
            </a:r>
            <a:r>
              <a:rPr lang="zh-CN" altLang="en-GB" b="1" dirty="0">
                <a:latin typeface="楷体" panose="02010609060101010101" pitchFamily="49" charset="-122"/>
                <a:ea typeface="楷体" panose="02010609060101010101" pitchFamily="49" charset="-122"/>
              </a:rPr>
              <a:t>中断优先级</a:t>
            </a:r>
            <a:r>
              <a:rPr lang="zh-CN" altLang="en-GB" b="1" dirty="0">
                <a:solidFill>
                  <a:srgbClr val="FF0000"/>
                </a:solidFill>
                <a:latin typeface="楷体" panose="02010609060101010101" pitchFamily="49" charset="-122"/>
                <a:ea typeface="楷体" panose="02010609060101010101" pitchFamily="49" charset="-122"/>
              </a:rPr>
              <a:t>固定不变</a:t>
            </a:r>
          </a:p>
          <a:p>
            <a:pPr marL="703262" indent="-457200">
              <a:spcBef>
                <a:spcPts val="1800"/>
              </a:spcBef>
              <a:buClr>
                <a:srgbClr val="006600"/>
              </a:buClr>
              <a:buFont typeface="Wingdings" panose="05000000000000000000" pitchFamily="2" charset="2"/>
              <a:buChar char="ü"/>
            </a:pPr>
            <a:r>
              <a:rPr lang="zh-CN" altLang="en-GB" b="1" dirty="0">
                <a:latin typeface="楷体" panose="02010609060101010101" pitchFamily="49" charset="-122"/>
                <a:ea typeface="楷体" panose="02010609060101010101" pitchFamily="49" charset="-122"/>
              </a:rPr>
              <a:t>优先级顺序从高到</a:t>
            </a:r>
            <a:r>
              <a:rPr lang="zh-CN" altLang="en-GB" b="1" dirty="0" smtClean="0">
                <a:latin typeface="楷体" panose="02010609060101010101" pitchFamily="49" charset="-122"/>
                <a:ea typeface="楷体" panose="02010609060101010101" pitchFamily="49" charset="-122"/>
              </a:rPr>
              <a:t>低</a:t>
            </a:r>
            <a:r>
              <a:rPr lang="zh-CN" altLang="en-US" b="1" dirty="0" smtClean="0">
                <a:latin typeface="楷体" panose="02010609060101010101" pitchFamily="49" charset="-122"/>
                <a:ea typeface="楷体" panose="02010609060101010101" pitchFamily="49" charset="-122"/>
              </a:rPr>
              <a:t>依次</a:t>
            </a:r>
            <a:r>
              <a:rPr lang="zh-CN" altLang="en-GB" b="1" dirty="0" smtClean="0">
                <a:latin typeface="楷体" panose="02010609060101010101" pitchFamily="49" charset="-122"/>
                <a:ea typeface="楷体" panose="02010609060101010101" pitchFamily="49" charset="-122"/>
              </a:rPr>
              <a:t>为</a:t>
            </a:r>
            <a:r>
              <a:rPr lang="en-GB" altLang="zh-CN" b="1" dirty="0">
                <a:latin typeface="楷体" panose="02010609060101010101" pitchFamily="49" charset="-122"/>
                <a:ea typeface="楷体" panose="02010609060101010101" pitchFamily="49" charset="-122"/>
              </a:rPr>
              <a:t>IR</a:t>
            </a:r>
            <a:r>
              <a:rPr lang="en-GB" altLang="zh-CN" baseline="-25000" dirty="0">
                <a:latin typeface="楷体" panose="02010609060101010101" pitchFamily="49" charset="-122"/>
                <a:ea typeface="楷体" panose="02010609060101010101" pitchFamily="49" charset="-122"/>
              </a:rPr>
              <a:t>0</a:t>
            </a:r>
            <a:r>
              <a:rPr lang="zh-CN" altLang="en-GB" b="1" dirty="0">
                <a:latin typeface="楷体" panose="02010609060101010101" pitchFamily="49" charset="-122"/>
                <a:ea typeface="楷体" panose="02010609060101010101" pitchFamily="49" charset="-122"/>
              </a:rPr>
              <a:t>～</a:t>
            </a:r>
            <a:r>
              <a:rPr lang="en-GB" altLang="zh-CN" b="1" dirty="0">
                <a:latin typeface="楷体" panose="02010609060101010101" pitchFamily="49" charset="-122"/>
                <a:ea typeface="楷体" panose="02010609060101010101" pitchFamily="49" charset="-122"/>
              </a:rPr>
              <a:t>IR</a:t>
            </a:r>
            <a:r>
              <a:rPr lang="en-GB" altLang="zh-CN" baseline="-25000" dirty="0">
                <a:latin typeface="楷体" panose="02010609060101010101" pitchFamily="49" charset="-122"/>
                <a:ea typeface="楷体" panose="02010609060101010101" pitchFamily="49" charset="-122"/>
              </a:rPr>
              <a:t>7</a:t>
            </a:r>
            <a:endParaRPr lang="zh-CN" altLang="en-US" baseline="-25000" dirty="0">
              <a:latin typeface="楷体" panose="02010609060101010101" pitchFamily="49" charset="-122"/>
              <a:ea typeface="楷体" panose="02010609060101010101" pitchFamily="49" charset="-122"/>
            </a:endParaRPr>
          </a:p>
        </p:txBody>
      </p:sp>
      <p:sp>
        <p:nvSpPr>
          <p:cNvPr id="1007628" name="Rectangle 12"/>
          <p:cNvSpPr>
            <a:spLocks noChangeArrowheads="1"/>
          </p:cNvSpPr>
          <p:nvPr/>
        </p:nvSpPr>
        <p:spPr bwMode="auto">
          <a:xfrm>
            <a:off x="3364657" y="4202807"/>
            <a:ext cx="454025" cy="477838"/>
          </a:xfrm>
          <a:prstGeom prst="rect">
            <a:avLst/>
          </a:prstGeom>
          <a:solidFill>
            <a:srgbClr val="CCFFFF"/>
          </a:solidFill>
          <a:ln w="28575">
            <a:solidFill>
              <a:srgbClr val="000000"/>
            </a:solidFill>
            <a:miter lim="800000"/>
            <a:headEnd/>
            <a:tailEnd/>
          </a:ln>
        </p:spPr>
        <p:txBody>
          <a:bodyPr lIns="0" tIns="36000" rIns="0" bIns="0" anchor="ctr"/>
          <a:lstStyle/>
          <a:p>
            <a:pPr marL="342900" indent="-342900">
              <a:spcBef>
                <a:spcPct val="20000"/>
              </a:spcBef>
              <a:buClr>
                <a:srgbClr val="0000CC"/>
              </a:buClr>
              <a:buSzPct val="75000"/>
            </a:pPr>
            <a:r>
              <a:rPr lang="en-US" altLang="zh-CN" sz="1600" dirty="0">
                <a:latin typeface="Arial" charset="0"/>
              </a:rPr>
              <a:t>IR</a:t>
            </a:r>
            <a:r>
              <a:rPr lang="en-US" altLang="zh-CN" sz="1600" baseline="-25000" dirty="0">
                <a:latin typeface="Arial" charset="0"/>
              </a:rPr>
              <a:t>7</a:t>
            </a:r>
            <a:endParaRPr lang="en-US" altLang="zh-CN" sz="1600" dirty="0">
              <a:latin typeface="Arial" charset="0"/>
            </a:endParaRPr>
          </a:p>
        </p:txBody>
      </p:sp>
      <p:sp>
        <p:nvSpPr>
          <p:cNvPr id="1007629" name="Rectangle 13"/>
          <p:cNvSpPr>
            <a:spLocks noChangeArrowheads="1"/>
          </p:cNvSpPr>
          <p:nvPr/>
        </p:nvSpPr>
        <p:spPr bwMode="auto">
          <a:xfrm>
            <a:off x="3818681" y="4202807"/>
            <a:ext cx="455612"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dirty="0">
                <a:latin typeface="Arial" charset="0"/>
              </a:rPr>
              <a:t>IR</a:t>
            </a:r>
            <a:r>
              <a:rPr lang="en-US" altLang="zh-CN" sz="1600" baseline="-25000" dirty="0">
                <a:latin typeface="Arial" charset="0"/>
              </a:rPr>
              <a:t>6</a:t>
            </a:r>
          </a:p>
        </p:txBody>
      </p:sp>
      <p:sp>
        <p:nvSpPr>
          <p:cNvPr id="1007630" name="Rectangle 14"/>
          <p:cNvSpPr>
            <a:spLocks noChangeArrowheads="1"/>
          </p:cNvSpPr>
          <p:nvPr/>
        </p:nvSpPr>
        <p:spPr bwMode="auto">
          <a:xfrm>
            <a:off x="4274293" y="4202807"/>
            <a:ext cx="452438"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IR</a:t>
            </a:r>
            <a:r>
              <a:rPr lang="en-US" altLang="zh-CN" sz="1600" baseline="-25000">
                <a:latin typeface="Arial" charset="0"/>
              </a:rPr>
              <a:t>5</a:t>
            </a:r>
          </a:p>
        </p:txBody>
      </p:sp>
      <p:sp>
        <p:nvSpPr>
          <p:cNvPr id="1007631" name="Rectangle 15"/>
          <p:cNvSpPr>
            <a:spLocks noChangeArrowheads="1"/>
          </p:cNvSpPr>
          <p:nvPr/>
        </p:nvSpPr>
        <p:spPr bwMode="auto">
          <a:xfrm>
            <a:off x="4726731" y="4202807"/>
            <a:ext cx="455612"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IR</a:t>
            </a:r>
            <a:r>
              <a:rPr lang="en-US" altLang="zh-CN" sz="1600" baseline="-25000">
                <a:latin typeface="Arial" charset="0"/>
              </a:rPr>
              <a:t>4</a:t>
            </a:r>
          </a:p>
        </p:txBody>
      </p:sp>
      <p:sp>
        <p:nvSpPr>
          <p:cNvPr id="1007632" name="Rectangle 16"/>
          <p:cNvSpPr>
            <a:spLocks noChangeArrowheads="1"/>
          </p:cNvSpPr>
          <p:nvPr/>
        </p:nvSpPr>
        <p:spPr bwMode="auto">
          <a:xfrm>
            <a:off x="5182343" y="4202807"/>
            <a:ext cx="458788"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IR</a:t>
            </a:r>
            <a:r>
              <a:rPr lang="en-US" altLang="zh-CN" sz="1600" baseline="-25000">
                <a:latin typeface="Arial" charset="0"/>
              </a:rPr>
              <a:t>3</a:t>
            </a:r>
          </a:p>
        </p:txBody>
      </p:sp>
      <p:sp>
        <p:nvSpPr>
          <p:cNvPr id="1007633" name="Rectangle 17"/>
          <p:cNvSpPr>
            <a:spLocks noChangeArrowheads="1"/>
          </p:cNvSpPr>
          <p:nvPr/>
        </p:nvSpPr>
        <p:spPr bwMode="auto">
          <a:xfrm>
            <a:off x="5641131" y="4202807"/>
            <a:ext cx="450850"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IR</a:t>
            </a:r>
            <a:r>
              <a:rPr lang="en-US" altLang="zh-CN" sz="1600" baseline="-25000">
                <a:latin typeface="Arial" charset="0"/>
              </a:rPr>
              <a:t>2</a:t>
            </a:r>
          </a:p>
        </p:txBody>
      </p:sp>
      <p:sp>
        <p:nvSpPr>
          <p:cNvPr id="1007634" name="Rectangle 18"/>
          <p:cNvSpPr>
            <a:spLocks noChangeArrowheads="1"/>
          </p:cNvSpPr>
          <p:nvPr/>
        </p:nvSpPr>
        <p:spPr bwMode="auto">
          <a:xfrm>
            <a:off x="6091982" y="4202807"/>
            <a:ext cx="454025"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IR</a:t>
            </a:r>
            <a:r>
              <a:rPr lang="en-US" altLang="zh-CN" sz="1600" baseline="-25000">
                <a:latin typeface="Arial" charset="0"/>
              </a:rPr>
              <a:t>1</a:t>
            </a:r>
          </a:p>
        </p:txBody>
      </p:sp>
      <p:sp>
        <p:nvSpPr>
          <p:cNvPr id="1007635" name="Rectangle 19"/>
          <p:cNvSpPr>
            <a:spLocks noChangeArrowheads="1"/>
          </p:cNvSpPr>
          <p:nvPr/>
        </p:nvSpPr>
        <p:spPr bwMode="auto">
          <a:xfrm>
            <a:off x="6546007" y="4202807"/>
            <a:ext cx="458787" cy="477838"/>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IR</a:t>
            </a:r>
            <a:r>
              <a:rPr lang="en-US" altLang="zh-CN" sz="1600" baseline="-25000">
                <a:latin typeface="Arial" charset="0"/>
              </a:rPr>
              <a:t>0</a:t>
            </a:r>
          </a:p>
        </p:txBody>
      </p:sp>
      <p:sp>
        <p:nvSpPr>
          <p:cNvPr id="1007636" name="Rectangle 20"/>
          <p:cNvSpPr>
            <a:spLocks noChangeArrowheads="1"/>
          </p:cNvSpPr>
          <p:nvPr/>
        </p:nvSpPr>
        <p:spPr bwMode="auto">
          <a:xfrm>
            <a:off x="3364657" y="4680645"/>
            <a:ext cx="452437"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7</a:t>
            </a:r>
          </a:p>
        </p:txBody>
      </p:sp>
      <p:sp>
        <p:nvSpPr>
          <p:cNvPr id="1007637" name="Rectangle 21"/>
          <p:cNvSpPr>
            <a:spLocks noChangeArrowheads="1"/>
          </p:cNvSpPr>
          <p:nvPr/>
        </p:nvSpPr>
        <p:spPr bwMode="auto">
          <a:xfrm>
            <a:off x="3817093" y="4680645"/>
            <a:ext cx="457200"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6</a:t>
            </a:r>
          </a:p>
        </p:txBody>
      </p:sp>
      <p:sp>
        <p:nvSpPr>
          <p:cNvPr id="1007638" name="Rectangle 22"/>
          <p:cNvSpPr>
            <a:spLocks noChangeArrowheads="1"/>
          </p:cNvSpPr>
          <p:nvPr/>
        </p:nvSpPr>
        <p:spPr bwMode="auto">
          <a:xfrm>
            <a:off x="4274293" y="4680645"/>
            <a:ext cx="450850"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5</a:t>
            </a:r>
          </a:p>
        </p:txBody>
      </p:sp>
      <p:sp>
        <p:nvSpPr>
          <p:cNvPr id="1007639" name="Rectangle 23"/>
          <p:cNvSpPr>
            <a:spLocks noChangeArrowheads="1"/>
          </p:cNvSpPr>
          <p:nvPr/>
        </p:nvSpPr>
        <p:spPr bwMode="auto">
          <a:xfrm>
            <a:off x="4725143" y="4680645"/>
            <a:ext cx="457200"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4</a:t>
            </a:r>
          </a:p>
        </p:txBody>
      </p:sp>
      <p:sp>
        <p:nvSpPr>
          <p:cNvPr id="1007640" name="Rectangle 24"/>
          <p:cNvSpPr>
            <a:spLocks noChangeArrowheads="1"/>
          </p:cNvSpPr>
          <p:nvPr/>
        </p:nvSpPr>
        <p:spPr bwMode="auto">
          <a:xfrm>
            <a:off x="5182343" y="4680645"/>
            <a:ext cx="458788"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3</a:t>
            </a:r>
          </a:p>
        </p:txBody>
      </p:sp>
      <p:sp>
        <p:nvSpPr>
          <p:cNvPr id="1007641" name="Rectangle 25"/>
          <p:cNvSpPr>
            <a:spLocks noChangeArrowheads="1"/>
          </p:cNvSpPr>
          <p:nvPr/>
        </p:nvSpPr>
        <p:spPr bwMode="auto">
          <a:xfrm>
            <a:off x="5641132" y="4680645"/>
            <a:ext cx="447675"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2</a:t>
            </a:r>
          </a:p>
        </p:txBody>
      </p:sp>
      <p:sp>
        <p:nvSpPr>
          <p:cNvPr id="1007642" name="Rectangle 26"/>
          <p:cNvSpPr>
            <a:spLocks noChangeArrowheads="1"/>
          </p:cNvSpPr>
          <p:nvPr/>
        </p:nvSpPr>
        <p:spPr bwMode="auto">
          <a:xfrm>
            <a:off x="6088806" y="4680645"/>
            <a:ext cx="457200"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1</a:t>
            </a:r>
          </a:p>
        </p:txBody>
      </p:sp>
      <p:sp>
        <p:nvSpPr>
          <p:cNvPr id="1007643" name="Rectangle 27"/>
          <p:cNvSpPr>
            <a:spLocks noChangeArrowheads="1"/>
          </p:cNvSpPr>
          <p:nvPr/>
        </p:nvSpPr>
        <p:spPr bwMode="auto">
          <a:xfrm>
            <a:off x="6546007" y="4680645"/>
            <a:ext cx="458787" cy="482600"/>
          </a:xfrm>
          <a:prstGeom prst="rect">
            <a:avLst/>
          </a:prstGeom>
          <a:solidFill>
            <a:srgbClr val="CCFFFF"/>
          </a:solidFill>
          <a:ln w="28575" algn="ctr">
            <a:solidFill>
              <a:srgbClr val="000000"/>
            </a:solidFill>
            <a:miter lim="800000"/>
            <a:headEnd/>
            <a:tailEnd/>
          </a:ln>
          <a:effectLst/>
        </p:spPr>
        <p:txBody>
          <a:bodyPr lIns="0" tIns="36000" rIns="0" bIns="0" anchor="ctr"/>
          <a:lstStyle/>
          <a:p>
            <a:pPr marL="342900" indent="-342900">
              <a:spcBef>
                <a:spcPct val="20000"/>
              </a:spcBef>
              <a:buClr>
                <a:srgbClr val="0000CC"/>
              </a:buClr>
              <a:buSzPct val="75000"/>
            </a:pPr>
            <a:r>
              <a:rPr lang="en-US" altLang="zh-CN" sz="1600">
                <a:latin typeface="Arial" charset="0"/>
              </a:rPr>
              <a:t>0</a:t>
            </a:r>
          </a:p>
        </p:txBody>
      </p:sp>
      <p:sp>
        <p:nvSpPr>
          <p:cNvPr id="1007652" name="Line 36"/>
          <p:cNvSpPr>
            <a:spLocks noChangeShapeType="1"/>
          </p:cNvSpPr>
          <p:nvPr/>
        </p:nvSpPr>
        <p:spPr bwMode="auto">
          <a:xfrm flipH="1" flipV="1">
            <a:off x="6771431" y="5163245"/>
            <a:ext cx="144000" cy="360000"/>
          </a:xfrm>
          <a:prstGeom prst="line">
            <a:avLst/>
          </a:prstGeom>
          <a:noFill/>
          <a:ln w="28575">
            <a:solidFill>
              <a:srgbClr val="FF6600"/>
            </a:solidFill>
            <a:round/>
            <a:headEnd/>
            <a:tailEnd type="triangle" w="med" len="lg"/>
          </a:ln>
        </p:spPr>
        <p:txBody>
          <a:bodyPr/>
          <a:lstStyle/>
          <a:p>
            <a:endParaRPr lang="zh-CN" altLang="en-US"/>
          </a:p>
        </p:txBody>
      </p:sp>
      <p:sp>
        <p:nvSpPr>
          <p:cNvPr id="1007653" name="Line 37"/>
          <p:cNvSpPr>
            <a:spLocks noChangeShapeType="1"/>
          </p:cNvSpPr>
          <p:nvPr/>
        </p:nvSpPr>
        <p:spPr bwMode="auto">
          <a:xfrm flipV="1">
            <a:off x="3429743" y="5163245"/>
            <a:ext cx="144000" cy="360000"/>
          </a:xfrm>
          <a:prstGeom prst="line">
            <a:avLst/>
          </a:prstGeom>
          <a:noFill/>
          <a:ln w="28575">
            <a:solidFill>
              <a:srgbClr val="FF6600"/>
            </a:solidFill>
            <a:round/>
            <a:headEnd/>
            <a:tailEnd type="triangle" w="med" len="lg"/>
          </a:ln>
          <a:effectLst/>
        </p:spPr>
        <p:txBody>
          <a:bodyPr/>
          <a:lstStyle/>
          <a:p>
            <a:endParaRPr lang="zh-CN" altLang="en-US"/>
          </a:p>
        </p:txBody>
      </p:sp>
      <p:sp>
        <p:nvSpPr>
          <p:cNvPr id="1007656" name="Text Box 40"/>
          <p:cNvSpPr txBox="1">
            <a:spLocks noChangeArrowheads="1"/>
          </p:cNvSpPr>
          <p:nvPr/>
        </p:nvSpPr>
        <p:spPr bwMode="auto">
          <a:xfrm>
            <a:off x="2783632" y="5525195"/>
            <a:ext cx="1150937" cy="369332"/>
          </a:xfrm>
          <a:prstGeom prst="rect">
            <a:avLst/>
          </a:prstGeom>
          <a:noFill/>
          <a:ln w="9525" algn="ctr">
            <a:noFill/>
            <a:miter lim="800000"/>
            <a:headEnd/>
            <a:tailEnd/>
          </a:ln>
          <a:effectLst/>
        </p:spPr>
        <p:txBody>
          <a:bodyPr lIns="0" tIns="0" rIns="0" bIns="0">
            <a:spAutoFit/>
          </a:bodyPr>
          <a:lstStyle/>
          <a:p>
            <a:pPr marL="342900" indent="-342900">
              <a:buClr>
                <a:srgbClr val="0000CC"/>
              </a:buClr>
              <a:buSzPct val="75000"/>
            </a:pPr>
            <a:r>
              <a:rPr lang="zh-CN" altLang="en-US" sz="2400" dirty="0">
                <a:solidFill>
                  <a:srgbClr val="FF6600"/>
                </a:solidFill>
                <a:latin typeface="楷体" panose="02010609060101010101" pitchFamily="49" charset="-122"/>
                <a:ea typeface="楷体" panose="02010609060101010101" pitchFamily="49" charset="-122"/>
              </a:rPr>
              <a:t>最低级</a:t>
            </a:r>
          </a:p>
        </p:txBody>
      </p:sp>
      <p:sp>
        <p:nvSpPr>
          <p:cNvPr id="1007657" name="Text Box 41"/>
          <p:cNvSpPr txBox="1">
            <a:spLocks noChangeArrowheads="1"/>
          </p:cNvSpPr>
          <p:nvPr/>
        </p:nvSpPr>
        <p:spPr bwMode="auto">
          <a:xfrm>
            <a:off x="6355043" y="5517232"/>
            <a:ext cx="1120775" cy="369332"/>
          </a:xfrm>
          <a:prstGeom prst="rect">
            <a:avLst/>
          </a:prstGeom>
          <a:noFill/>
          <a:ln w="9525" algn="ctr">
            <a:noFill/>
            <a:miter lim="800000"/>
            <a:headEnd/>
            <a:tailEnd/>
          </a:ln>
          <a:effectLst/>
        </p:spPr>
        <p:txBody>
          <a:bodyPr lIns="0" tIns="0" rIns="0" bIns="0">
            <a:spAutoFit/>
          </a:bodyPr>
          <a:lstStyle/>
          <a:p>
            <a:pPr marL="342900" indent="-342900">
              <a:buClr>
                <a:srgbClr val="0000CC"/>
              </a:buClr>
              <a:buSzPct val="75000"/>
            </a:pPr>
            <a:r>
              <a:rPr lang="zh-CN" altLang="en-US" sz="2400" dirty="0">
                <a:solidFill>
                  <a:srgbClr val="FF6600"/>
                </a:solidFill>
                <a:latin typeface="楷体" panose="02010609060101010101" pitchFamily="49" charset="-122"/>
                <a:ea typeface="楷体" panose="02010609060101010101" pitchFamily="49" charset="-122"/>
              </a:rPr>
              <a:t>最高级</a:t>
            </a:r>
          </a:p>
        </p:txBody>
      </p:sp>
      <p:sp>
        <p:nvSpPr>
          <p:cNvPr id="1007671" name="Text Box 55"/>
          <p:cNvSpPr txBox="1">
            <a:spLocks noChangeArrowheads="1"/>
          </p:cNvSpPr>
          <p:nvPr/>
        </p:nvSpPr>
        <p:spPr bwMode="auto">
          <a:xfrm>
            <a:off x="3223368" y="3717032"/>
            <a:ext cx="1862138" cy="369332"/>
          </a:xfrm>
          <a:prstGeom prst="rect">
            <a:avLst/>
          </a:prstGeom>
          <a:noFill/>
          <a:ln w="9525" algn="ctr">
            <a:noFill/>
            <a:miter lim="800000"/>
            <a:headEnd/>
            <a:tailEnd/>
          </a:ln>
          <a:effectLst/>
        </p:spPr>
        <p:txBody>
          <a:bodyPr lIns="0" tIns="0" rIns="0" bIns="0">
            <a:spAutoFit/>
          </a:bodyPr>
          <a:lstStyle/>
          <a:p>
            <a:pPr marL="342900" indent="-342900">
              <a:buClr>
                <a:srgbClr val="0000CC"/>
              </a:buClr>
              <a:buSzPct val="75000"/>
            </a:pPr>
            <a:r>
              <a:rPr lang="zh-CN" altLang="en-US" sz="2400" dirty="0">
                <a:solidFill>
                  <a:srgbClr val="C00000"/>
                </a:solidFill>
                <a:latin typeface="楷体" panose="02010609060101010101" pitchFamily="49" charset="-122"/>
                <a:ea typeface="楷体" panose="02010609060101010101" pitchFamily="49" charset="-122"/>
              </a:rPr>
              <a:t>默认优先级</a:t>
            </a:r>
          </a:p>
        </p:txBody>
      </p:sp>
      <p:sp>
        <p:nvSpPr>
          <p:cNvPr id="2" name="标题 1"/>
          <p:cNvSpPr>
            <a:spLocks noGrp="1"/>
          </p:cNvSpPr>
          <p:nvPr>
            <p:ph type="title"/>
          </p:nvPr>
        </p:nvSpPr>
        <p:spPr/>
        <p:txBody>
          <a:bodyPr/>
          <a:lstStyle/>
          <a:p>
            <a:r>
              <a:rPr lang="en-US" altLang="zh-CN" dirty="0"/>
              <a:t>6.13.1</a:t>
            </a:r>
            <a:r>
              <a:rPr lang="zh-CN" altLang="en-US" dirty="0"/>
              <a:t> </a:t>
            </a:r>
            <a:r>
              <a:rPr lang="en-US" altLang="zh-CN" dirty="0"/>
              <a:t>8259</a:t>
            </a:r>
            <a:r>
              <a:rPr lang="zh-CN" altLang="en-US" dirty="0"/>
              <a:t>工作方式</a:t>
            </a:r>
            <a:r>
              <a:rPr lang="en-US" altLang="zh-CN" dirty="0" smtClean="0">
                <a:solidFill>
                  <a:srgbClr val="008000"/>
                </a:solidFill>
              </a:rPr>
              <a:t>—</a:t>
            </a:r>
            <a:r>
              <a:rPr lang="zh-CN" altLang="en-US" dirty="0" smtClean="0">
                <a:solidFill>
                  <a:srgbClr val="C00000"/>
                </a:solidFill>
              </a:rPr>
              <a:t>固定</a:t>
            </a:r>
            <a:r>
              <a:rPr lang="zh-CN" altLang="en-US" dirty="0" smtClean="0">
                <a:solidFill>
                  <a:srgbClr val="D60093"/>
                </a:solidFill>
              </a:rPr>
              <a:t>优先级</a:t>
            </a:r>
            <a:r>
              <a:rPr lang="zh-CN" altLang="en-US" dirty="0">
                <a:solidFill>
                  <a:srgbClr val="D60093"/>
                </a:solidFill>
              </a:rPr>
              <a:t>设置</a:t>
            </a:r>
            <a:endParaRPr lang="zh-CN" altLang="en-US" dirty="0"/>
          </a:p>
        </p:txBody>
      </p:sp>
      <p:sp>
        <p:nvSpPr>
          <p:cNvPr id="3" name="左箭头 2"/>
          <p:cNvSpPr/>
          <p:nvPr/>
        </p:nvSpPr>
        <p:spPr bwMode="auto">
          <a:xfrm>
            <a:off x="3934569" y="5579948"/>
            <a:ext cx="2420474" cy="314579"/>
          </a:xfrm>
          <a:prstGeom prst="leftArrow">
            <a:avLst/>
          </a:prstGeom>
          <a:solidFill>
            <a:srgbClr val="FFC0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2787419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7657"/>
                                        </p:tgtEl>
                                        <p:attrNameLst>
                                          <p:attrName>style.visibility</p:attrName>
                                        </p:attrNameLst>
                                      </p:cBhvr>
                                      <p:to>
                                        <p:strVal val="visible"/>
                                      </p:to>
                                    </p:set>
                                    <p:animEffect transition="in" filter="fade">
                                      <p:cBhvr>
                                        <p:cTn id="7" dur="1000"/>
                                        <p:tgtEl>
                                          <p:spTgt spid="1007657"/>
                                        </p:tgtEl>
                                      </p:cBhvr>
                                    </p:animEffect>
                                    <p:anim calcmode="lin" valueType="num">
                                      <p:cBhvr>
                                        <p:cTn id="8" dur="1000" fill="hold"/>
                                        <p:tgtEl>
                                          <p:spTgt spid="1007657"/>
                                        </p:tgtEl>
                                        <p:attrNameLst>
                                          <p:attrName>ppt_x</p:attrName>
                                        </p:attrNameLst>
                                      </p:cBhvr>
                                      <p:tavLst>
                                        <p:tav tm="0">
                                          <p:val>
                                            <p:strVal val="#ppt_x"/>
                                          </p:val>
                                        </p:tav>
                                        <p:tav tm="100000">
                                          <p:val>
                                            <p:strVal val="#ppt_x"/>
                                          </p:val>
                                        </p:tav>
                                      </p:tavLst>
                                    </p:anim>
                                    <p:anim calcmode="lin" valueType="num">
                                      <p:cBhvr>
                                        <p:cTn id="9" dur="1000" fill="hold"/>
                                        <p:tgtEl>
                                          <p:spTgt spid="10076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07652"/>
                                        </p:tgtEl>
                                        <p:attrNameLst>
                                          <p:attrName>style.visibility</p:attrName>
                                        </p:attrNameLst>
                                      </p:cBhvr>
                                      <p:to>
                                        <p:strVal val="visible"/>
                                      </p:to>
                                    </p:set>
                                    <p:animEffect transition="in" filter="fade">
                                      <p:cBhvr>
                                        <p:cTn id="12" dur="1000"/>
                                        <p:tgtEl>
                                          <p:spTgt spid="1007652"/>
                                        </p:tgtEl>
                                      </p:cBhvr>
                                    </p:animEffect>
                                    <p:anim calcmode="lin" valueType="num">
                                      <p:cBhvr>
                                        <p:cTn id="13" dur="1000" fill="hold"/>
                                        <p:tgtEl>
                                          <p:spTgt spid="1007652"/>
                                        </p:tgtEl>
                                        <p:attrNameLst>
                                          <p:attrName>ppt_x</p:attrName>
                                        </p:attrNameLst>
                                      </p:cBhvr>
                                      <p:tavLst>
                                        <p:tav tm="0">
                                          <p:val>
                                            <p:strVal val="#ppt_x"/>
                                          </p:val>
                                        </p:tav>
                                        <p:tav tm="100000">
                                          <p:val>
                                            <p:strVal val="#ppt_x"/>
                                          </p:val>
                                        </p:tav>
                                      </p:tavLst>
                                    </p:anim>
                                    <p:anim calcmode="lin" valueType="num">
                                      <p:cBhvr>
                                        <p:cTn id="14" dur="1000" fill="hold"/>
                                        <p:tgtEl>
                                          <p:spTgt spid="10076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heel(1)">
                                      <p:cBhvr>
                                        <p:cTn id="19" dur="2000"/>
                                        <p:tgtEl>
                                          <p:spTgt spid="3"/>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007653"/>
                                        </p:tgtEl>
                                        <p:attrNameLst>
                                          <p:attrName>style.visibility</p:attrName>
                                        </p:attrNameLst>
                                      </p:cBhvr>
                                      <p:to>
                                        <p:strVal val="visible"/>
                                      </p:to>
                                    </p:set>
                                    <p:animEffect transition="in" filter="fade">
                                      <p:cBhvr>
                                        <p:cTn id="23" dur="1000"/>
                                        <p:tgtEl>
                                          <p:spTgt spid="1007653"/>
                                        </p:tgtEl>
                                      </p:cBhvr>
                                    </p:animEffect>
                                    <p:anim calcmode="lin" valueType="num">
                                      <p:cBhvr>
                                        <p:cTn id="24" dur="1000" fill="hold"/>
                                        <p:tgtEl>
                                          <p:spTgt spid="1007653"/>
                                        </p:tgtEl>
                                        <p:attrNameLst>
                                          <p:attrName>ppt_x</p:attrName>
                                        </p:attrNameLst>
                                      </p:cBhvr>
                                      <p:tavLst>
                                        <p:tav tm="0">
                                          <p:val>
                                            <p:strVal val="#ppt_x"/>
                                          </p:val>
                                        </p:tav>
                                        <p:tav tm="100000">
                                          <p:val>
                                            <p:strVal val="#ppt_x"/>
                                          </p:val>
                                        </p:tav>
                                      </p:tavLst>
                                    </p:anim>
                                    <p:anim calcmode="lin" valueType="num">
                                      <p:cBhvr>
                                        <p:cTn id="25" dur="1000" fill="hold"/>
                                        <p:tgtEl>
                                          <p:spTgt spid="1007653"/>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007656"/>
                                        </p:tgtEl>
                                        <p:attrNameLst>
                                          <p:attrName>style.visibility</p:attrName>
                                        </p:attrNameLst>
                                      </p:cBhvr>
                                      <p:to>
                                        <p:strVal val="visible"/>
                                      </p:to>
                                    </p:set>
                                    <p:animEffect transition="in" filter="fade">
                                      <p:cBhvr>
                                        <p:cTn id="29" dur="1000"/>
                                        <p:tgtEl>
                                          <p:spTgt spid="1007656"/>
                                        </p:tgtEl>
                                      </p:cBhvr>
                                    </p:animEffect>
                                    <p:anim calcmode="lin" valueType="num">
                                      <p:cBhvr>
                                        <p:cTn id="30" dur="1000" fill="hold"/>
                                        <p:tgtEl>
                                          <p:spTgt spid="1007656"/>
                                        </p:tgtEl>
                                        <p:attrNameLst>
                                          <p:attrName>ppt_x</p:attrName>
                                        </p:attrNameLst>
                                      </p:cBhvr>
                                      <p:tavLst>
                                        <p:tav tm="0">
                                          <p:val>
                                            <p:strVal val="#ppt_x"/>
                                          </p:val>
                                        </p:tav>
                                        <p:tav tm="100000">
                                          <p:val>
                                            <p:strVal val="#ppt_x"/>
                                          </p:val>
                                        </p:tav>
                                      </p:tavLst>
                                    </p:anim>
                                    <p:anim calcmode="lin" valueType="num">
                                      <p:cBhvr>
                                        <p:cTn id="31" dur="1000" fill="hold"/>
                                        <p:tgtEl>
                                          <p:spTgt spid="10076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52" grpId="0" animBg="1"/>
      <p:bldP spid="1007653" grpId="0" animBg="1"/>
      <p:bldP spid="1007656" grpId="0"/>
      <p:bldP spid="1007657"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4"/>
          <p:cNvSpPr>
            <a:spLocks noGrp="1"/>
          </p:cNvSpPr>
          <p:nvPr>
            <p:ph type="sldNum" sz="quarter" idx="11"/>
          </p:nvPr>
        </p:nvSpPr>
        <p:spPr/>
        <p:txBody>
          <a:bodyPr/>
          <a:lstStyle/>
          <a:p>
            <a:fld id="{EBE13FDC-3CB2-45C1-A526-6012DA96BE74}" type="slidenum">
              <a:rPr lang="zh-CN" altLang="en-US"/>
              <a:pPr/>
              <a:t>4</a:t>
            </a:fld>
            <a:endParaRPr lang="en-US" altLang="zh-CN"/>
          </a:p>
        </p:txBody>
      </p:sp>
      <p:sp>
        <p:nvSpPr>
          <p:cNvPr id="1008644" name="Rectangle 4"/>
          <p:cNvSpPr>
            <a:spLocks noGrp="1" noChangeArrowheads="1"/>
          </p:cNvSpPr>
          <p:nvPr>
            <p:ph type="body" idx="1"/>
          </p:nvPr>
        </p:nvSpPr>
        <p:spPr>
          <a:xfrm>
            <a:off x="900000" y="792000"/>
            <a:ext cx="10452584" cy="3033056"/>
          </a:xfrm>
          <a:noFill/>
          <a:ln/>
        </p:spPr>
        <p:txBody>
          <a:bodyPr/>
          <a:lstStyle/>
          <a:p>
            <a:pPr>
              <a:buSzPct val="100000"/>
              <a:buFont typeface="Wingdings" panose="05000000000000000000" pitchFamily="2" charset="2"/>
              <a:buChar char="Ø"/>
            </a:pPr>
            <a:r>
              <a:rPr lang="zh-CN" altLang="en-US" dirty="0" smtClean="0">
                <a:latin typeface="Arial" panose="020B0604020202020204" pitchFamily="34" charset="0"/>
                <a:ea typeface="楷体" panose="02010609060101010101" pitchFamily="49" charset="-122"/>
                <a:cs typeface="Arial" panose="020B0604020202020204" pitchFamily="34" charset="0"/>
              </a:rPr>
              <a:t>写</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OCW2</a:t>
            </a:r>
            <a:r>
              <a:rPr lang="zh-CN" altLang="en-US" dirty="0" smtClean="0">
                <a:latin typeface="Arial" panose="020B0604020202020204" pitchFamily="34" charset="0"/>
                <a:ea typeface="楷体" panose="02010609060101010101" pitchFamily="49" charset="-122"/>
                <a:cs typeface="Arial" panose="020B0604020202020204" pitchFamily="34" charset="0"/>
              </a:rPr>
              <a:t>设置</a:t>
            </a:r>
            <a:r>
              <a:rPr lang="zh-CN" altLang="en-GB" dirty="0">
                <a:solidFill>
                  <a:srgbClr val="008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US" dirty="0">
                <a:latin typeface="Arial" panose="020B0604020202020204" pitchFamily="34" charset="0"/>
                <a:ea typeface="楷体" panose="02010609060101010101" pitchFamily="49" charset="-122"/>
                <a:cs typeface="Arial" panose="020B0604020202020204" pitchFamily="34" charset="0"/>
              </a:rPr>
              <a:t>可实现</a:t>
            </a:r>
            <a:r>
              <a:rPr lang="zh-CN" altLang="en-GB" dirty="0">
                <a:solidFill>
                  <a:srgbClr val="0000FF"/>
                </a:solidFill>
                <a:latin typeface="Arial" panose="020B0604020202020204" pitchFamily="34" charset="0"/>
                <a:ea typeface="楷体" panose="02010609060101010101" pitchFamily="49" charset="-122"/>
                <a:cs typeface="Arial" panose="020B0604020202020204" pitchFamily="34" charset="0"/>
              </a:rPr>
              <a:t>中断源优先级</a:t>
            </a:r>
            <a:r>
              <a:rPr lang="zh-CN" altLang="en-US" dirty="0">
                <a:latin typeface="Arial" panose="020B0604020202020204" pitchFamily="34" charset="0"/>
                <a:ea typeface="楷体" panose="02010609060101010101" pitchFamily="49" charset="-122"/>
                <a:cs typeface="Arial" panose="020B0604020202020204" pitchFamily="34" charset="0"/>
              </a:rPr>
              <a:t>依规定的</a:t>
            </a:r>
            <a:r>
              <a:rPr lang="zh-CN" altLang="en-GB" dirty="0">
                <a:latin typeface="Arial" panose="020B0604020202020204" pitchFamily="34" charset="0"/>
                <a:ea typeface="楷体" panose="02010609060101010101" pitchFamily="49" charset="-122"/>
                <a:cs typeface="Arial" panose="020B0604020202020204" pitchFamily="34" charset="0"/>
              </a:rPr>
              <a:t>循环</a:t>
            </a:r>
            <a:r>
              <a:rPr lang="zh-CN" altLang="en-US" dirty="0">
                <a:latin typeface="Arial" panose="020B0604020202020204" pitchFamily="34" charset="0"/>
                <a:ea typeface="楷体" panose="02010609060101010101" pitchFamily="49" charset="-122"/>
                <a:cs typeface="Arial" panose="020B0604020202020204" pitchFamily="34" charset="0"/>
              </a:rPr>
              <a:t>规则</a:t>
            </a:r>
            <a:r>
              <a:rPr lang="zh-CN" altLang="en-GB" dirty="0">
                <a:solidFill>
                  <a:srgbClr val="FF0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排序</a:t>
            </a:r>
            <a:endParaRPr lang="en-US" altLang="zh-CN" dirty="0">
              <a:solidFill>
                <a:srgbClr val="FF0000"/>
              </a:solidFill>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GB" dirty="0" smtClean="0">
                <a:solidFill>
                  <a:srgbClr val="008000"/>
                </a:solidFill>
                <a:latin typeface="黑体" panose="02010609060101010101" pitchFamily="49" charset="-122"/>
                <a:ea typeface="黑体" panose="02010609060101010101" pitchFamily="49" charset="-122"/>
                <a:cs typeface="Arial" panose="020B0604020202020204" pitchFamily="34" charset="0"/>
              </a:rPr>
              <a:t>自动</a:t>
            </a:r>
            <a:r>
              <a:rPr lang="zh-CN" altLang="en-GB" dirty="0">
                <a:solidFill>
                  <a:srgbClr val="CC0000"/>
                </a:solidFill>
                <a:latin typeface="黑体" panose="02010609060101010101" pitchFamily="49" charset="-122"/>
                <a:ea typeface="黑体" panose="02010609060101010101" pitchFamily="49" charset="-122"/>
                <a:cs typeface="Arial" panose="020B0604020202020204" pitchFamily="34" charset="0"/>
              </a:rPr>
              <a:t>循环</a:t>
            </a:r>
            <a:r>
              <a:rPr lang="zh-CN" altLang="en-GB" dirty="0" smtClean="0">
                <a:latin typeface="黑体" panose="02010609060101010101" pitchFamily="49" charset="-122"/>
                <a:ea typeface="黑体" panose="02010609060101010101" pitchFamily="49" charset="-122"/>
                <a:cs typeface="Arial" panose="020B0604020202020204" pitchFamily="34" charset="0"/>
              </a:rPr>
              <a:t>优先级</a:t>
            </a:r>
            <a:r>
              <a:rPr lang="zh-CN" altLang="en-US"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规定</a:t>
            </a:r>
            <a:r>
              <a:rPr lang="zh-CN" altLang="en-GB" dirty="0" smtClean="0">
                <a:latin typeface="Arial" panose="020B0604020202020204" pitchFamily="34" charset="0"/>
                <a:ea typeface="楷体" panose="02010609060101010101" pitchFamily="49" charset="-122"/>
                <a:cs typeface="Arial" panose="020B0604020202020204" pitchFamily="34" charset="0"/>
              </a:rPr>
              <a:t>：</a:t>
            </a:r>
            <a:endParaRPr lang="zh-CN" altLang="en-GB" dirty="0">
              <a:latin typeface="Arial" panose="020B0604020202020204" pitchFamily="34" charset="0"/>
              <a:ea typeface="楷体" panose="02010609060101010101" pitchFamily="49" charset="-122"/>
              <a:cs typeface="Arial" panose="020B0604020202020204" pitchFamily="34" charset="0"/>
            </a:endParaRPr>
          </a:p>
          <a:p>
            <a:pPr marL="989012" lvl="1" indent="-457200">
              <a:buFont typeface="Wingdings" panose="05000000000000000000" pitchFamily="2" charset="2"/>
              <a:buChar char="ü"/>
            </a:pPr>
            <a:r>
              <a:rPr lang="zh-CN" altLang="en-GB" b="1" dirty="0" smtClean="0">
                <a:latin typeface="Arial" panose="020B0604020202020204" pitchFamily="34" charset="0"/>
                <a:ea typeface="楷体" panose="02010609060101010101" pitchFamily="49" charset="-122"/>
                <a:cs typeface="Arial" panose="020B0604020202020204" pitchFamily="34" charset="0"/>
              </a:rPr>
              <a:t>中断请求</a:t>
            </a:r>
            <a:r>
              <a:rPr lang="en-GB" altLang="zh-CN" b="1" dirty="0" err="1">
                <a:latin typeface="Arial" panose="020B0604020202020204" pitchFamily="34" charset="0"/>
                <a:ea typeface="楷体" panose="02010609060101010101" pitchFamily="49" charset="-122"/>
                <a:cs typeface="Arial" panose="020B0604020202020204" pitchFamily="34" charset="0"/>
              </a:rPr>
              <a:t>IR</a:t>
            </a:r>
            <a:r>
              <a:rPr lang="en-GB" altLang="zh-CN" b="1" i="1" baseline="-25000" dirty="0" err="1">
                <a:ea typeface="楷体" panose="02010609060101010101" pitchFamily="49" charset="-122"/>
                <a:cs typeface="Arial" panose="020B0604020202020204" pitchFamily="34" charset="0"/>
              </a:rPr>
              <a:t>i</a:t>
            </a:r>
            <a:r>
              <a:rPr lang="en-GB" altLang="zh-CN" b="1" dirty="0">
                <a:latin typeface="Arial" panose="020B0604020202020204" pitchFamily="34" charset="0"/>
                <a:ea typeface="楷体" panose="02010609060101010101" pitchFamily="49" charset="-122"/>
                <a:cs typeface="Arial" panose="020B0604020202020204" pitchFamily="34" charset="0"/>
              </a:rPr>
              <a:t> </a:t>
            </a:r>
            <a:r>
              <a:rPr lang="zh-CN" altLang="en-GB" b="1" dirty="0" smtClean="0">
                <a:latin typeface="Arial" panose="020B0604020202020204" pitchFamily="34" charset="0"/>
                <a:ea typeface="楷体" panose="02010609060101010101" pitchFamily="49" charset="-122"/>
                <a:cs typeface="Arial" panose="020B0604020202020204" pitchFamily="34" charset="0"/>
              </a:rPr>
              <a:t>被</a:t>
            </a:r>
            <a:r>
              <a:rPr lang="en-US" altLang="zh-CN" b="1" dirty="0" smtClean="0">
                <a:latin typeface="Arial" panose="020B0604020202020204" pitchFamily="34" charset="0"/>
                <a:ea typeface="楷体" panose="02010609060101010101" pitchFamily="49" charset="-122"/>
                <a:cs typeface="Arial" panose="020B0604020202020204" pitchFamily="34" charset="0"/>
              </a:rPr>
              <a:t>CPU</a:t>
            </a:r>
            <a:r>
              <a:rPr lang="zh-CN" altLang="en-GB" b="1" dirty="0" smtClean="0">
                <a:latin typeface="Arial" panose="020B0604020202020204" pitchFamily="34" charset="0"/>
                <a:ea typeface="楷体" panose="02010609060101010101" pitchFamily="49" charset="-122"/>
                <a:cs typeface="Arial" panose="020B0604020202020204" pitchFamily="34" charset="0"/>
              </a:rPr>
              <a:t>处理</a:t>
            </a:r>
            <a:r>
              <a:rPr lang="zh-CN" altLang="en-GB" b="1" dirty="0">
                <a:latin typeface="Arial" panose="020B0604020202020204" pitchFamily="34" charset="0"/>
                <a:ea typeface="楷体" panose="02010609060101010101" pitchFamily="49" charset="-122"/>
                <a:cs typeface="Arial" panose="020B0604020202020204" pitchFamily="34" charset="0"/>
              </a:rPr>
              <a:t>后，其</a:t>
            </a:r>
            <a:r>
              <a:rPr lang="zh-CN" altLang="en-GB" b="1" dirty="0" smtClean="0">
                <a:latin typeface="Arial" panose="020B0604020202020204" pitchFamily="34" charset="0"/>
                <a:ea typeface="楷体" panose="02010609060101010101" pitchFamily="49" charset="-122"/>
                <a:cs typeface="Arial" panose="020B0604020202020204" pitchFamily="34" charset="0"/>
              </a:rPr>
              <a:t>优先级自动</a:t>
            </a:r>
            <a:r>
              <a:rPr lang="zh-CN" altLang="en-GB" b="1" dirty="0">
                <a:latin typeface="Arial" panose="020B0604020202020204" pitchFamily="34" charset="0"/>
                <a:ea typeface="楷体" panose="02010609060101010101" pitchFamily="49" charset="-122"/>
                <a:cs typeface="Arial" panose="020B0604020202020204" pitchFamily="34" charset="0"/>
              </a:rPr>
              <a:t>降为最低</a:t>
            </a:r>
            <a:r>
              <a:rPr lang="zh-CN" altLang="en-GB" dirty="0">
                <a:latin typeface="Arial" panose="020B0604020202020204" pitchFamily="34" charset="0"/>
                <a:ea typeface="楷体" panose="02010609060101010101" pitchFamily="49" charset="-122"/>
                <a:cs typeface="Arial" panose="020B0604020202020204" pitchFamily="34" charset="0"/>
              </a:rPr>
              <a:t>，中断请求</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smtClean="0">
                <a:ea typeface="楷体" panose="02010609060101010101" pitchFamily="49" charset="-122"/>
                <a:cs typeface="Arial" panose="020B0604020202020204" pitchFamily="34" charset="0"/>
              </a:rPr>
              <a:t>i</a:t>
            </a:r>
            <a:r>
              <a:rPr lang="en-US" altLang="zh-CN" baseline="-25000" dirty="0" smtClean="0">
                <a:ea typeface="楷体" panose="02010609060101010101" pitchFamily="49" charset="-122"/>
                <a:cs typeface="Arial" panose="020B0604020202020204" pitchFamily="34" charset="0"/>
              </a:rPr>
              <a:t>+1</a:t>
            </a:r>
            <a:r>
              <a:rPr lang="zh-CN" altLang="en-GB" dirty="0">
                <a:latin typeface="Arial" panose="020B0604020202020204" pitchFamily="34" charset="0"/>
                <a:ea typeface="楷体" panose="02010609060101010101" pitchFamily="49" charset="-122"/>
                <a:cs typeface="Arial" panose="020B0604020202020204" pitchFamily="34" charset="0"/>
              </a:rPr>
              <a:t>优先级上升</a:t>
            </a:r>
            <a:r>
              <a:rPr lang="zh-CN" altLang="en-GB" b="1" dirty="0">
                <a:latin typeface="Arial" panose="020B0604020202020204" pitchFamily="34" charset="0"/>
                <a:ea typeface="楷体" panose="02010609060101010101" pitchFamily="49" charset="-122"/>
                <a:cs typeface="Arial" panose="020B0604020202020204" pitchFamily="34" charset="0"/>
              </a:rPr>
              <a:t>为</a:t>
            </a:r>
            <a:r>
              <a:rPr lang="zh-CN" altLang="en-GB" b="1" dirty="0" smtClean="0">
                <a:latin typeface="Arial" panose="020B0604020202020204" pitchFamily="34" charset="0"/>
                <a:ea typeface="楷体" panose="02010609060101010101" pitchFamily="49" charset="-122"/>
                <a:cs typeface="Arial" panose="020B0604020202020204" pitchFamily="34" charset="0"/>
              </a:rPr>
              <a:t>最高</a:t>
            </a:r>
            <a:r>
              <a:rPr lang="zh-CN" altLang="en-US" b="1" dirty="0" smtClean="0">
                <a:latin typeface="Arial" panose="020B0604020202020204" pitchFamily="34" charset="0"/>
                <a:ea typeface="楷体" panose="02010609060101010101" pitchFamily="49" charset="-122"/>
                <a:cs typeface="Arial" panose="020B0604020202020204" pitchFamily="34" charset="0"/>
              </a:rPr>
              <a:t>，其他</a:t>
            </a:r>
            <a:r>
              <a:rPr lang="zh-CN" altLang="en-GB" dirty="0" smtClean="0">
                <a:latin typeface="Arial" panose="020B0604020202020204" pitchFamily="34" charset="0"/>
                <a:ea typeface="楷体" panose="02010609060101010101" pitchFamily="49" charset="-122"/>
                <a:cs typeface="Arial" panose="020B0604020202020204" pitchFamily="34" charset="0"/>
              </a:rPr>
              <a:t>中断请求优先级</a:t>
            </a:r>
            <a:r>
              <a:rPr lang="zh-CN" altLang="en-US" dirty="0" smtClean="0">
                <a:latin typeface="Arial" panose="020B0604020202020204" pitchFamily="34" charset="0"/>
                <a:ea typeface="楷体" panose="02010609060101010101" pitchFamily="49" charset="-122"/>
                <a:cs typeface="Arial" panose="020B0604020202020204" pitchFamily="34" charset="0"/>
              </a:rPr>
              <a:t>依引脚编号顺序排列（</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smtClean="0">
                <a:latin typeface="Arial" panose="020B0604020202020204" pitchFamily="34" charset="0"/>
                <a:ea typeface="楷体" panose="02010609060101010101" pitchFamily="49" charset="-122"/>
                <a:cs typeface="Arial" panose="020B0604020202020204" pitchFamily="34" charset="0"/>
              </a:rPr>
              <a:t>0</a:t>
            </a:r>
            <a:r>
              <a:rPr lang="zh-CN" altLang="en-US" dirty="0" smtClean="0">
                <a:latin typeface="Arial" panose="020B0604020202020204" pitchFamily="34" charset="0"/>
                <a:ea typeface="楷体" panose="02010609060101010101" pitchFamily="49" charset="-122"/>
                <a:cs typeface="Arial" panose="020B0604020202020204" pitchFamily="34" charset="0"/>
              </a:rPr>
              <a:t>和</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a:latin typeface="Arial" panose="020B0604020202020204" pitchFamily="34" charset="0"/>
                <a:ea typeface="楷体" panose="02010609060101010101" pitchFamily="49" charset="-122"/>
                <a:cs typeface="Arial" panose="020B0604020202020204" pitchFamily="34" charset="0"/>
              </a:rPr>
              <a:t>7</a:t>
            </a:r>
            <a:r>
              <a:rPr lang="zh-CN" altLang="en-US" dirty="0" smtClean="0">
                <a:latin typeface="Arial" panose="020B0604020202020204" pitchFamily="34" charset="0"/>
                <a:ea typeface="楷体" panose="02010609060101010101" pitchFamily="49" charset="-122"/>
                <a:cs typeface="Arial" panose="020B0604020202020204" pitchFamily="34" charset="0"/>
              </a:rPr>
              <a:t>首尾衔接）。</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a:p>
            <a:pPr marL="246062" indent="0">
              <a:buNone/>
            </a:pPr>
            <a:endParaRPr lang="zh-CN" altLang="en-US" sz="2400" b="1" dirty="0">
              <a:latin typeface="Arial" panose="020B0604020202020204" pitchFamily="34" charset="0"/>
              <a:ea typeface="楷体" panose="02010609060101010101" pitchFamily="49" charset="-122"/>
              <a:cs typeface="Arial" panose="020B0604020202020204" pitchFamily="34" charset="0"/>
            </a:endParaRPr>
          </a:p>
        </p:txBody>
      </p:sp>
      <p:sp>
        <p:nvSpPr>
          <p:cNvPr id="2" name="标题 1"/>
          <p:cNvSpPr>
            <a:spLocks noGrp="1"/>
          </p:cNvSpPr>
          <p:nvPr>
            <p:ph type="title"/>
          </p:nvPr>
        </p:nvSpPr>
        <p:spPr/>
        <p:txBody>
          <a:bodyPr/>
          <a:lstStyle/>
          <a:p>
            <a:r>
              <a:rPr lang="en-US" altLang="zh-CN" dirty="0" smtClean="0"/>
              <a:t>6.13.2</a:t>
            </a:r>
            <a:r>
              <a:rPr lang="zh-CN" altLang="en-US" dirty="0" smtClean="0"/>
              <a:t> </a:t>
            </a:r>
            <a:r>
              <a:rPr lang="en-US" altLang="zh-CN" dirty="0"/>
              <a:t>8259</a:t>
            </a:r>
            <a:r>
              <a:rPr lang="zh-CN" altLang="en-US" dirty="0"/>
              <a:t>工作方式</a:t>
            </a:r>
            <a:r>
              <a:rPr lang="en-US" altLang="zh-CN" dirty="0" smtClean="0">
                <a:solidFill>
                  <a:srgbClr val="008000"/>
                </a:solidFill>
              </a:rPr>
              <a:t>—</a:t>
            </a:r>
            <a:r>
              <a:rPr lang="zh-CN" altLang="en-US" dirty="0" smtClean="0">
                <a:solidFill>
                  <a:srgbClr val="C00000"/>
                </a:solidFill>
              </a:rPr>
              <a:t>循环</a:t>
            </a:r>
            <a:r>
              <a:rPr lang="zh-CN" altLang="en-US" dirty="0" smtClean="0">
                <a:solidFill>
                  <a:srgbClr val="D60093"/>
                </a:solidFill>
              </a:rPr>
              <a:t>优先级</a:t>
            </a:r>
            <a:r>
              <a:rPr lang="zh-CN" altLang="en-US" dirty="0">
                <a:solidFill>
                  <a:srgbClr val="D60093"/>
                </a:solidFill>
              </a:rPr>
              <a:t>设置</a:t>
            </a:r>
            <a:endParaRPr lang="zh-CN" altLang="en-US" dirty="0"/>
          </a:p>
        </p:txBody>
      </p:sp>
    </p:spTree>
    <p:extLst>
      <p:ext uri="{BB962C8B-B14F-4D97-AF65-F5344CB8AC3E}">
        <p14:creationId xmlns:p14="http://schemas.microsoft.com/office/powerpoint/2010/main" val="60884064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4"/>
          <p:cNvSpPr>
            <a:spLocks noGrp="1"/>
          </p:cNvSpPr>
          <p:nvPr>
            <p:ph type="sldNum" sz="quarter" idx="11"/>
          </p:nvPr>
        </p:nvSpPr>
        <p:spPr/>
        <p:txBody>
          <a:bodyPr/>
          <a:lstStyle/>
          <a:p>
            <a:fld id="{EBE13FDC-3CB2-45C1-A526-6012DA96BE74}" type="slidenum">
              <a:rPr lang="zh-CN" altLang="en-US"/>
              <a:pPr/>
              <a:t>5</a:t>
            </a:fld>
            <a:endParaRPr lang="en-US" altLang="zh-CN" dirty="0"/>
          </a:p>
        </p:txBody>
      </p:sp>
      <p:sp>
        <p:nvSpPr>
          <p:cNvPr id="1008644" name="Rectangle 4"/>
          <p:cNvSpPr>
            <a:spLocks noGrp="1" noChangeArrowheads="1"/>
          </p:cNvSpPr>
          <p:nvPr>
            <p:ph type="body" idx="1"/>
          </p:nvPr>
        </p:nvSpPr>
        <p:spPr>
          <a:xfrm>
            <a:off x="900000" y="792000"/>
            <a:ext cx="10452584" cy="2959072"/>
          </a:xfrm>
          <a:noFill/>
          <a:ln/>
        </p:spPr>
        <p:txBody>
          <a:bodyPr/>
          <a:lstStyle/>
          <a:p>
            <a:pPr>
              <a:buSzPct val="100000"/>
              <a:buFont typeface="Wingdings" panose="05000000000000000000" pitchFamily="2" charset="2"/>
              <a:buChar char="Ø"/>
            </a:pPr>
            <a:r>
              <a:rPr lang="zh-CN" altLang="en-US" dirty="0" smtClean="0">
                <a:latin typeface="Arial" panose="020B0604020202020204" pitchFamily="34" charset="0"/>
                <a:ea typeface="楷体" panose="02010609060101010101" pitchFamily="49" charset="-122"/>
                <a:cs typeface="Arial" panose="020B0604020202020204" pitchFamily="34" charset="0"/>
              </a:rPr>
              <a:t>写</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OCW2</a:t>
            </a:r>
            <a:r>
              <a:rPr lang="zh-CN" altLang="en-US" dirty="0" smtClean="0">
                <a:latin typeface="Arial" panose="020B0604020202020204" pitchFamily="34" charset="0"/>
                <a:ea typeface="楷体" panose="02010609060101010101" pitchFamily="49" charset="-122"/>
                <a:cs typeface="Arial" panose="020B0604020202020204" pitchFamily="34" charset="0"/>
              </a:rPr>
              <a:t>设置</a:t>
            </a:r>
            <a:r>
              <a:rPr lang="zh-CN" altLang="en-GB" dirty="0">
                <a:solidFill>
                  <a:srgbClr val="008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US" dirty="0">
                <a:latin typeface="Arial" panose="020B0604020202020204" pitchFamily="34" charset="0"/>
                <a:ea typeface="楷体" panose="02010609060101010101" pitchFamily="49" charset="-122"/>
                <a:cs typeface="Arial" panose="020B0604020202020204" pitchFamily="34" charset="0"/>
              </a:rPr>
              <a:t>可实现</a:t>
            </a:r>
            <a:r>
              <a:rPr lang="zh-CN" altLang="en-GB" dirty="0">
                <a:solidFill>
                  <a:srgbClr val="0000FF"/>
                </a:solidFill>
                <a:latin typeface="Arial" panose="020B0604020202020204" pitchFamily="34" charset="0"/>
                <a:ea typeface="楷体" panose="02010609060101010101" pitchFamily="49" charset="-122"/>
                <a:cs typeface="Arial" panose="020B0604020202020204" pitchFamily="34" charset="0"/>
              </a:rPr>
              <a:t>中断源优先级</a:t>
            </a:r>
            <a:r>
              <a:rPr lang="zh-CN" altLang="en-US" dirty="0">
                <a:latin typeface="Arial" panose="020B0604020202020204" pitchFamily="34" charset="0"/>
                <a:ea typeface="楷体" panose="02010609060101010101" pitchFamily="49" charset="-122"/>
                <a:cs typeface="Arial" panose="020B0604020202020204" pitchFamily="34" charset="0"/>
              </a:rPr>
              <a:t>依规定的</a:t>
            </a:r>
            <a:r>
              <a:rPr lang="zh-CN" altLang="en-GB" dirty="0">
                <a:latin typeface="Arial" panose="020B0604020202020204" pitchFamily="34" charset="0"/>
                <a:ea typeface="楷体" panose="02010609060101010101" pitchFamily="49" charset="-122"/>
                <a:cs typeface="Arial" panose="020B0604020202020204" pitchFamily="34" charset="0"/>
              </a:rPr>
              <a:t>循环</a:t>
            </a:r>
            <a:r>
              <a:rPr lang="zh-CN" altLang="en-US" dirty="0">
                <a:latin typeface="Arial" panose="020B0604020202020204" pitchFamily="34" charset="0"/>
                <a:ea typeface="楷体" panose="02010609060101010101" pitchFamily="49" charset="-122"/>
                <a:cs typeface="Arial" panose="020B0604020202020204" pitchFamily="34" charset="0"/>
              </a:rPr>
              <a:t>规则</a:t>
            </a:r>
            <a:r>
              <a:rPr lang="zh-CN" altLang="en-GB" dirty="0">
                <a:solidFill>
                  <a:srgbClr val="FF0000"/>
                </a:solidFill>
                <a:latin typeface="Arial" panose="020B0604020202020204" pitchFamily="34" charset="0"/>
                <a:ea typeface="楷体" panose="02010609060101010101" pitchFamily="49" charset="-122"/>
                <a:cs typeface="Arial" panose="020B0604020202020204" pitchFamily="34" charset="0"/>
              </a:rPr>
              <a:t>自动</a:t>
            </a: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排序</a:t>
            </a:r>
            <a:endParaRPr lang="en-US" altLang="zh-CN" dirty="0">
              <a:solidFill>
                <a:srgbClr val="FF0000"/>
              </a:solidFill>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GB" dirty="0" smtClean="0">
                <a:solidFill>
                  <a:srgbClr val="008000"/>
                </a:solidFill>
                <a:latin typeface="黑体" panose="02010609060101010101" pitchFamily="49" charset="-122"/>
                <a:ea typeface="黑体" panose="02010609060101010101" pitchFamily="49" charset="-122"/>
                <a:cs typeface="Arial" panose="020B0604020202020204" pitchFamily="34" charset="0"/>
              </a:rPr>
              <a:t>自动</a:t>
            </a:r>
            <a:r>
              <a:rPr lang="zh-CN" altLang="en-GB" dirty="0">
                <a:solidFill>
                  <a:srgbClr val="CC0000"/>
                </a:solidFill>
                <a:latin typeface="黑体" panose="02010609060101010101" pitchFamily="49" charset="-122"/>
                <a:ea typeface="黑体" panose="02010609060101010101" pitchFamily="49" charset="-122"/>
                <a:cs typeface="Arial" panose="020B0604020202020204" pitchFamily="34" charset="0"/>
              </a:rPr>
              <a:t>循环</a:t>
            </a:r>
            <a:r>
              <a:rPr lang="zh-CN" altLang="en-GB" dirty="0" smtClean="0">
                <a:latin typeface="黑体" panose="02010609060101010101" pitchFamily="49" charset="-122"/>
                <a:ea typeface="黑体" panose="02010609060101010101" pitchFamily="49" charset="-122"/>
                <a:cs typeface="Arial" panose="020B0604020202020204" pitchFamily="34" charset="0"/>
              </a:rPr>
              <a:t>优先级</a:t>
            </a:r>
            <a:r>
              <a:rPr lang="zh-CN" altLang="en-US"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规定</a:t>
            </a:r>
            <a:r>
              <a:rPr lang="zh-CN" altLang="en-GB" dirty="0" smtClean="0">
                <a:latin typeface="Arial" panose="020B0604020202020204" pitchFamily="34" charset="0"/>
                <a:ea typeface="楷体" panose="02010609060101010101" pitchFamily="49" charset="-122"/>
                <a:cs typeface="Arial" panose="020B0604020202020204" pitchFamily="34" charset="0"/>
              </a:rPr>
              <a:t>：</a:t>
            </a:r>
            <a:endParaRPr lang="zh-CN" altLang="en-GB" dirty="0">
              <a:latin typeface="Arial" panose="020B0604020202020204" pitchFamily="34" charset="0"/>
              <a:ea typeface="楷体" panose="02010609060101010101" pitchFamily="49" charset="-122"/>
              <a:cs typeface="Arial" panose="020B0604020202020204" pitchFamily="34" charset="0"/>
            </a:endParaRPr>
          </a:p>
          <a:p>
            <a:pPr marL="989012" lvl="1" indent="-457200">
              <a:buFont typeface="Wingdings" panose="05000000000000000000" pitchFamily="2" charset="2"/>
              <a:buChar char="ü"/>
            </a:pPr>
            <a:r>
              <a:rPr lang="zh-CN" altLang="en-GB" b="1" dirty="0" smtClean="0">
                <a:latin typeface="Arial" panose="020B0604020202020204" pitchFamily="34" charset="0"/>
                <a:ea typeface="楷体" panose="02010609060101010101" pitchFamily="49" charset="-122"/>
                <a:cs typeface="Arial" panose="020B0604020202020204" pitchFamily="34" charset="0"/>
              </a:rPr>
              <a:t>中断请求</a:t>
            </a:r>
            <a:r>
              <a:rPr lang="en-GB" altLang="zh-CN" b="1" dirty="0" err="1">
                <a:latin typeface="Arial" panose="020B0604020202020204" pitchFamily="34" charset="0"/>
                <a:ea typeface="楷体" panose="02010609060101010101" pitchFamily="49" charset="-122"/>
                <a:cs typeface="Arial" panose="020B0604020202020204" pitchFamily="34" charset="0"/>
              </a:rPr>
              <a:t>IR</a:t>
            </a:r>
            <a:r>
              <a:rPr lang="en-GB" altLang="zh-CN" b="1" i="1" baseline="-25000" dirty="0" err="1">
                <a:ea typeface="楷体" panose="02010609060101010101" pitchFamily="49" charset="-122"/>
                <a:cs typeface="Arial" panose="020B0604020202020204" pitchFamily="34" charset="0"/>
              </a:rPr>
              <a:t>i</a:t>
            </a:r>
            <a:r>
              <a:rPr lang="en-GB" altLang="zh-CN" b="1" dirty="0">
                <a:latin typeface="Arial" panose="020B0604020202020204" pitchFamily="34" charset="0"/>
                <a:ea typeface="楷体" panose="02010609060101010101" pitchFamily="49" charset="-122"/>
                <a:cs typeface="Arial" panose="020B0604020202020204" pitchFamily="34" charset="0"/>
              </a:rPr>
              <a:t> </a:t>
            </a:r>
            <a:r>
              <a:rPr lang="zh-CN" altLang="en-GB" b="1" dirty="0" smtClean="0">
                <a:latin typeface="Arial" panose="020B0604020202020204" pitchFamily="34" charset="0"/>
                <a:ea typeface="楷体" panose="02010609060101010101" pitchFamily="49" charset="-122"/>
                <a:cs typeface="Arial" panose="020B0604020202020204" pitchFamily="34" charset="0"/>
              </a:rPr>
              <a:t>被</a:t>
            </a:r>
            <a:r>
              <a:rPr lang="en-US" altLang="zh-CN" b="1" dirty="0" smtClean="0">
                <a:latin typeface="Arial" panose="020B0604020202020204" pitchFamily="34" charset="0"/>
                <a:ea typeface="楷体" panose="02010609060101010101" pitchFamily="49" charset="-122"/>
                <a:cs typeface="Arial" panose="020B0604020202020204" pitchFamily="34" charset="0"/>
              </a:rPr>
              <a:t>CPU</a:t>
            </a:r>
            <a:r>
              <a:rPr lang="zh-CN" altLang="en-GB" b="1" dirty="0" smtClean="0">
                <a:latin typeface="Arial" panose="020B0604020202020204" pitchFamily="34" charset="0"/>
                <a:ea typeface="楷体" panose="02010609060101010101" pitchFamily="49" charset="-122"/>
                <a:cs typeface="Arial" panose="020B0604020202020204" pitchFamily="34" charset="0"/>
              </a:rPr>
              <a:t>处理</a:t>
            </a:r>
            <a:r>
              <a:rPr lang="zh-CN" altLang="en-GB" b="1" dirty="0">
                <a:latin typeface="Arial" panose="020B0604020202020204" pitchFamily="34" charset="0"/>
                <a:ea typeface="楷体" panose="02010609060101010101" pitchFamily="49" charset="-122"/>
                <a:cs typeface="Arial" panose="020B0604020202020204" pitchFamily="34" charset="0"/>
              </a:rPr>
              <a:t>后，其</a:t>
            </a:r>
            <a:r>
              <a:rPr lang="zh-CN" altLang="en-GB" b="1" dirty="0" smtClean="0">
                <a:latin typeface="Arial" panose="020B0604020202020204" pitchFamily="34" charset="0"/>
                <a:ea typeface="楷体" panose="02010609060101010101" pitchFamily="49" charset="-122"/>
                <a:cs typeface="Arial" panose="020B0604020202020204" pitchFamily="34" charset="0"/>
              </a:rPr>
              <a:t>优先级自动</a:t>
            </a:r>
            <a:r>
              <a:rPr lang="zh-CN" altLang="en-GB" b="1" dirty="0">
                <a:latin typeface="Arial" panose="020B0604020202020204" pitchFamily="34" charset="0"/>
                <a:ea typeface="楷体" panose="02010609060101010101" pitchFamily="49" charset="-122"/>
                <a:cs typeface="Arial" panose="020B0604020202020204" pitchFamily="34" charset="0"/>
              </a:rPr>
              <a:t>降为最低</a:t>
            </a:r>
            <a:r>
              <a:rPr lang="zh-CN" altLang="en-GB" dirty="0">
                <a:latin typeface="Arial" panose="020B0604020202020204" pitchFamily="34" charset="0"/>
                <a:ea typeface="楷体" panose="02010609060101010101" pitchFamily="49" charset="-122"/>
                <a:cs typeface="Arial" panose="020B0604020202020204" pitchFamily="34" charset="0"/>
              </a:rPr>
              <a:t>，中断请求</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smtClean="0">
                <a:ea typeface="楷体" panose="02010609060101010101" pitchFamily="49" charset="-122"/>
                <a:cs typeface="Arial" panose="020B0604020202020204" pitchFamily="34" charset="0"/>
              </a:rPr>
              <a:t>i</a:t>
            </a:r>
            <a:r>
              <a:rPr lang="en-US" altLang="zh-CN" baseline="-25000" dirty="0" smtClean="0">
                <a:ea typeface="楷体" panose="02010609060101010101" pitchFamily="49" charset="-122"/>
                <a:cs typeface="Arial" panose="020B0604020202020204" pitchFamily="34" charset="0"/>
              </a:rPr>
              <a:t>+1</a:t>
            </a:r>
            <a:r>
              <a:rPr lang="zh-CN" altLang="en-GB" dirty="0">
                <a:latin typeface="Arial" panose="020B0604020202020204" pitchFamily="34" charset="0"/>
                <a:ea typeface="楷体" panose="02010609060101010101" pitchFamily="49" charset="-122"/>
                <a:cs typeface="Arial" panose="020B0604020202020204" pitchFamily="34" charset="0"/>
              </a:rPr>
              <a:t>优先级上升</a:t>
            </a:r>
            <a:r>
              <a:rPr lang="zh-CN" altLang="en-GB" b="1" dirty="0">
                <a:latin typeface="Arial" panose="020B0604020202020204" pitchFamily="34" charset="0"/>
                <a:ea typeface="楷体" panose="02010609060101010101" pitchFamily="49" charset="-122"/>
                <a:cs typeface="Arial" panose="020B0604020202020204" pitchFamily="34" charset="0"/>
              </a:rPr>
              <a:t>为</a:t>
            </a:r>
            <a:r>
              <a:rPr lang="zh-CN" altLang="en-GB" b="1" dirty="0" smtClean="0">
                <a:latin typeface="Arial" panose="020B0604020202020204" pitchFamily="34" charset="0"/>
                <a:ea typeface="楷体" panose="02010609060101010101" pitchFamily="49" charset="-122"/>
                <a:cs typeface="Arial" panose="020B0604020202020204" pitchFamily="34" charset="0"/>
              </a:rPr>
              <a:t>最高</a:t>
            </a:r>
            <a:r>
              <a:rPr lang="zh-CN" altLang="en-US" b="1" dirty="0" smtClean="0">
                <a:latin typeface="Arial" panose="020B0604020202020204" pitchFamily="34" charset="0"/>
                <a:ea typeface="楷体" panose="02010609060101010101" pitchFamily="49" charset="-122"/>
                <a:cs typeface="Arial" panose="020B0604020202020204" pitchFamily="34" charset="0"/>
              </a:rPr>
              <a:t>，其他</a:t>
            </a:r>
            <a:r>
              <a:rPr lang="zh-CN" altLang="en-GB" dirty="0" smtClean="0">
                <a:latin typeface="Arial" panose="020B0604020202020204" pitchFamily="34" charset="0"/>
                <a:ea typeface="楷体" panose="02010609060101010101" pitchFamily="49" charset="-122"/>
                <a:cs typeface="Arial" panose="020B0604020202020204" pitchFamily="34" charset="0"/>
              </a:rPr>
              <a:t>中断请求优先级</a:t>
            </a:r>
            <a:r>
              <a:rPr lang="zh-CN" altLang="en-US" dirty="0" smtClean="0">
                <a:latin typeface="Arial" panose="020B0604020202020204" pitchFamily="34" charset="0"/>
                <a:ea typeface="楷体" panose="02010609060101010101" pitchFamily="49" charset="-122"/>
                <a:cs typeface="Arial" panose="020B0604020202020204" pitchFamily="34" charset="0"/>
              </a:rPr>
              <a:t>依引脚编号顺序排列（</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smtClean="0">
                <a:latin typeface="Arial" panose="020B0604020202020204" pitchFamily="34" charset="0"/>
                <a:ea typeface="楷体" panose="02010609060101010101" pitchFamily="49" charset="-122"/>
                <a:cs typeface="Arial" panose="020B0604020202020204" pitchFamily="34" charset="0"/>
              </a:rPr>
              <a:t>0</a:t>
            </a:r>
            <a:r>
              <a:rPr lang="zh-CN" altLang="en-US" dirty="0" smtClean="0">
                <a:latin typeface="Arial" panose="020B0604020202020204" pitchFamily="34" charset="0"/>
                <a:ea typeface="楷体" panose="02010609060101010101" pitchFamily="49" charset="-122"/>
                <a:cs typeface="Arial" panose="020B0604020202020204" pitchFamily="34" charset="0"/>
              </a:rPr>
              <a:t>和</a:t>
            </a:r>
            <a:r>
              <a:rPr lang="en-US"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baseline="-25000" dirty="0">
                <a:latin typeface="Arial" panose="020B0604020202020204" pitchFamily="34" charset="0"/>
                <a:ea typeface="楷体" panose="02010609060101010101" pitchFamily="49" charset="-122"/>
                <a:cs typeface="Arial" panose="020B0604020202020204" pitchFamily="34" charset="0"/>
              </a:rPr>
              <a:t>7</a:t>
            </a:r>
            <a:r>
              <a:rPr lang="zh-CN" altLang="en-US" dirty="0" smtClean="0">
                <a:latin typeface="Arial" panose="020B0604020202020204" pitchFamily="34" charset="0"/>
                <a:ea typeface="楷体" panose="02010609060101010101" pitchFamily="49" charset="-122"/>
                <a:cs typeface="Arial" panose="020B0604020202020204" pitchFamily="34" charset="0"/>
              </a:rPr>
              <a:t>首尾衔接）。</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p:txBody>
      </p:sp>
      <p:sp>
        <p:nvSpPr>
          <p:cNvPr id="2" name="标题 1"/>
          <p:cNvSpPr>
            <a:spLocks noGrp="1"/>
          </p:cNvSpPr>
          <p:nvPr>
            <p:ph type="title"/>
          </p:nvPr>
        </p:nvSpPr>
        <p:spPr/>
        <p:txBody>
          <a:bodyPr/>
          <a:lstStyle/>
          <a:p>
            <a:r>
              <a:rPr lang="en-US" altLang="zh-CN" dirty="0" smtClean="0"/>
              <a:t>6.13.2</a:t>
            </a:r>
            <a:r>
              <a:rPr lang="zh-CN" altLang="en-US" dirty="0" smtClean="0"/>
              <a:t> </a:t>
            </a:r>
            <a:r>
              <a:rPr lang="en-US" altLang="zh-CN" dirty="0"/>
              <a:t>8259</a:t>
            </a:r>
            <a:r>
              <a:rPr lang="zh-CN" altLang="en-US" dirty="0"/>
              <a:t>工作方式</a:t>
            </a:r>
            <a:r>
              <a:rPr lang="en-US" altLang="zh-CN" dirty="0" smtClean="0">
                <a:solidFill>
                  <a:srgbClr val="008000"/>
                </a:solidFill>
              </a:rPr>
              <a:t>—</a:t>
            </a:r>
            <a:r>
              <a:rPr lang="zh-CN" altLang="en-US" dirty="0" smtClean="0">
                <a:solidFill>
                  <a:srgbClr val="C00000"/>
                </a:solidFill>
              </a:rPr>
              <a:t>循环</a:t>
            </a:r>
            <a:r>
              <a:rPr lang="zh-CN" altLang="en-US" dirty="0" smtClean="0">
                <a:solidFill>
                  <a:srgbClr val="D60093"/>
                </a:solidFill>
              </a:rPr>
              <a:t>优先级</a:t>
            </a:r>
            <a:r>
              <a:rPr lang="zh-CN" altLang="en-US" dirty="0">
                <a:solidFill>
                  <a:srgbClr val="D60093"/>
                </a:solidFill>
              </a:rPr>
              <a:t>设置</a:t>
            </a:r>
            <a:endParaRPr lang="zh-CN" altLang="en-US" dirty="0"/>
          </a:p>
        </p:txBody>
      </p:sp>
      <p:sp>
        <p:nvSpPr>
          <p:cNvPr id="108" name="Text Box 40"/>
          <p:cNvSpPr txBox="1">
            <a:spLocks noChangeArrowheads="1"/>
          </p:cNvSpPr>
          <p:nvPr/>
        </p:nvSpPr>
        <p:spPr bwMode="auto">
          <a:xfrm>
            <a:off x="10656000" y="4750167"/>
            <a:ext cx="575469" cy="369332"/>
          </a:xfrm>
          <a:prstGeom prst="rect">
            <a:avLst/>
          </a:prstGeom>
          <a:noFill/>
          <a:ln w="9525" algn="ctr">
            <a:noFill/>
            <a:miter lim="800000"/>
            <a:headEnd/>
            <a:tailEnd/>
          </a:ln>
          <a:effectLst/>
        </p:spPr>
        <p:txBody>
          <a:bodyPr wrap="square" lIns="0" tIns="0" rIns="0" bIns="0">
            <a:spAutoFit/>
          </a:bodyPr>
          <a:lstStyle/>
          <a:p>
            <a:pPr marL="342900" indent="-342900">
              <a:buClr>
                <a:srgbClr val="0000CC"/>
              </a:buClr>
              <a:buSzPct val="75000"/>
            </a:pPr>
            <a:r>
              <a:rPr lang="zh-CN" altLang="en-US" sz="2400" dirty="0" smtClean="0">
                <a:solidFill>
                  <a:srgbClr val="FF6600"/>
                </a:solidFill>
                <a:latin typeface="Arial" panose="020B0604020202020204" pitchFamily="34" charset="0"/>
                <a:ea typeface="楷体" panose="02010609060101010101" pitchFamily="49" charset="-122"/>
                <a:cs typeface="Arial" panose="020B0604020202020204" pitchFamily="34" charset="0"/>
              </a:rPr>
              <a:t>低</a:t>
            </a:r>
            <a:endParaRPr lang="zh-CN" altLang="en-US" sz="2400" dirty="0">
              <a:solidFill>
                <a:srgbClr val="FF6600"/>
              </a:solidFill>
              <a:latin typeface="Arial" panose="020B0604020202020204" pitchFamily="34" charset="0"/>
              <a:ea typeface="楷体" panose="02010609060101010101" pitchFamily="49" charset="-122"/>
              <a:cs typeface="Arial" panose="020B0604020202020204" pitchFamily="34" charset="0"/>
            </a:endParaRPr>
          </a:p>
        </p:txBody>
      </p:sp>
      <p:sp>
        <p:nvSpPr>
          <p:cNvPr id="109" name="Text Box 41"/>
          <p:cNvSpPr txBox="1">
            <a:spLocks noChangeArrowheads="1"/>
          </p:cNvSpPr>
          <p:nvPr/>
        </p:nvSpPr>
        <p:spPr bwMode="auto">
          <a:xfrm>
            <a:off x="6696000" y="4750167"/>
            <a:ext cx="497627" cy="369332"/>
          </a:xfrm>
          <a:prstGeom prst="rect">
            <a:avLst/>
          </a:prstGeom>
          <a:noFill/>
          <a:ln w="9525" algn="ctr">
            <a:noFill/>
            <a:miter lim="800000"/>
            <a:headEnd/>
            <a:tailEnd/>
          </a:ln>
          <a:effectLst/>
        </p:spPr>
        <p:txBody>
          <a:bodyPr wrap="square" lIns="0" tIns="0" rIns="0" bIns="0">
            <a:spAutoFit/>
          </a:bodyPr>
          <a:lstStyle/>
          <a:p>
            <a:pPr marL="342900" indent="-342900">
              <a:buClr>
                <a:srgbClr val="0000CC"/>
              </a:buClr>
              <a:buSzPct val="75000"/>
            </a:pPr>
            <a:r>
              <a:rPr lang="zh-CN" altLang="en-US" sz="2400" dirty="0" smtClean="0">
                <a:solidFill>
                  <a:srgbClr val="FF6600"/>
                </a:solidFill>
                <a:latin typeface="Arial" panose="020B0604020202020204" pitchFamily="34" charset="0"/>
                <a:ea typeface="楷体" panose="02010609060101010101" pitchFamily="49" charset="-122"/>
                <a:cs typeface="Arial" panose="020B0604020202020204" pitchFamily="34" charset="0"/>
              </a:rPr>
              <a:t>高</a:t>
            </a:r>
            <a:endParaRPr lang="zh-CN" altLang="en-US" sz="2400" dirty="0">
              <a:solidFill>
                <a:srgbClr val="FF6600"/>
              </a:solidFill>
              <a:latin typeface="Arial" panose="020B0604020202020204" pitchFamily="34" charset="0"/>
              <a:ea typeface="楷体" panose="02010609060101010101" pitchFamily="49" charset="-122"/>
              <a:cs typeface="Arial" panose="020B0604020202020204" pitchFamily="34" charset="0"/>
            </a:endParaRPr>
          </a:p>
        </p:txBody>
      </p:sp>
      <p:sp>
        <p:nvSpPr>
          <p:cNvPr id="110" name="左箭头 109"/>
          <p:cNvSpPr/>
          <p:nvPr/>
        </p:nvSpPr>
        <p:spPr bwMode="auto">
          <a:xfrm rot="10800000">
            <a:off x="7140520" y="4856277"/>
            <a:ext cx="3636000" cy="263222"/>
          </a:xfrm>
          <a:prstGeom prst="leftArrow">
            <a:avLst/>
          </a:prstGeom>
          <a:solidFill>
            <a:srgbClr val="FFC0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11" name="Text Box 40"/>
          <p:cNvSpPr txBox="1">
            <a:spLocks noChangeArrowheads="1"/>
          </p:cNvSpPr>
          <p:nvPr/>
        </p:nvSpPr>
        <p:spPr bwMode="auto">
          <a:xfrm>
            <a:off x="8329439" y="5047187"/>
            <a:ext cx="1150937" cy="369332"/>
          </a:xfrm>
          <a:prstGeom prst="rect">
            <a:avLst/>
          </a:prstGeom>
          <a:noFill/>
          <a:ln w="9525" algn="ctr">
            <a:noFill/>
            <a:miter lim="800000"/>
            <a:headEnd/>
            <a:tailEnd/>
          </a:ln>
          <a:effectLst/>
        </p:spPr>
        <p:txBody>
          <a:bodyPr lIns="0" tIns="0" rIns="0" bIns="0">
            <a:spAutoFit/>
          </a:bodyPr>
          <a:lstStyle/>
          <a:p>
            <a:pPr marL="342900" indent="-342900">
              <a:buClr>
                <a:srgbClr val="0000CC"/>
              </a:buClr>
              <a:buSzPct val="75000"/>
            </a:pPr>
            <a:r>
              <a:rPr lang="zh-CN" altLang="en-US" sz="2400" dirty="0" smtClean="0">
                <a:solidFill>
                  <a:srgbClr val="FF6600"/>
                </a:solidFill>
                <a:latin typeface="Arial" panose="020B0604020202020204" pitchFamily="34" charset="0"/>
                <a:ea typeface="楷体" panose="02010609060101010101" pitchFamily="49" charset="-122"/>
                <a:cs typeface="Arial" panose="020B0604020202020204" pitchFamily="34" charset="0"/>
              </a:rPr>
              <a:t>优先级</a:t>
            </a:r>
            <a:endParaRPr lang="zh-CN" altLang="en-US" sz="2400" dirty="0">
              <a:solidFill>
                <a:srgbClr val="FF6600"/>
              </a:solidFill>
              <a:latin typeface="Arial" panose="020B0604020202020204" pitchFamily="34" charset="0"/>
              <a:ea typeface="楷体" panose="02010609060101010101" pitchFamily="49" charset="-122"/>
              <a:cs typeface="Arial" panose="020B0604020202020204" pitchFamily="34" charset="0"/>
            </a:endParaRPr>
          </a:p>
        </p:txBody>
      </p:sp>
      <p:cxnSp>
        <p:nvCxnSpPr>
          <p:cNvPr id="7" name="直接箭头连接符 6"/>
          <p:cNvCxnSpPr/>
          <p:nvPr/>
        </p:nvCxnSpPr>
        <p:spPr bwMode="auto">
          <a:xfrm>
            <a:off x="4871864" y="6415535"/>
            <a:ext cx="288000" cy="144000"/>
          </a:xfrm>
          <a:prstGeom prst="straightConnector1">
            <a:avLst/>
          </a:prstGeom>
          <a:solidFill>
            <a:schemeClr val="accent1"/>
          </a:solidFill>
          <a:ln w="28575" cap="flat" cmpd="sng" algn="ctr">
            <a:solidFill>
              <a:srgbClr val="006600"/>
            </a:solidFill>
            <a:prstDash val="solid"/>
            <a:round/>
            <a:headEnd type="none" w="med" len="med"/>
            <a:tailEnd type="triangle"/>
          </a:ln>
          <a:effectLst/>
        </p:spPr>
      </p:cxnSp>
      <p:cxnSp>
        <p:nvCxnSpPr>
          <p:cNvPr id="13" name="直接箭头连接符 12"/>
          <p:cNvCxnSpPr/>
          <p:nvPr/>
        </p:nvCxnSpPr>
        <p:spPr bwMode="auto">
          <a:xfrm flipH="1" flipV="1">
            <a:off x="4439848" y="6199495"/>
            <a:ext cx="288000" cy="144000"/>
          </a:xfrm>
          <a:prstGeom prst="straightConnector1">
            <a:avLst/>
          </a:prstGeom>
          <a:solidFill>
            <a:schemeClr val="accent1"/>
          </a:solidFill>
          <a:ln w="28575" cap="flat" cmpd="sng" algn="ctr">
            <a:solidFill>
              <a:srgbClr val="006600"/>
            </a:solidFill>
            <a:prstDash val="solid"/>
            <a:round/>
            <a:headEnd type="none" w="med" len="med"/>
            <a:tailEnd type="triangle"/>
          </a:ln>
          <a:effectLst/>
        </p:spPr>
      </p:cxnSp>
      <p:sp>
        <p:nvSpPr>
          <p:cNvPr id="15" name="文本框 14"/>
          <p:cNvSpPr txBox="1"/>
          <p:nvPr/>
        </p:nvSpPr>
        <p:spPr bwMode="auto">
          <a:xfrm>
            <a:off x="551384" y="4772109"/>
            <a:ext cx="432048" cy="923330"/>
          </a:xfrm>
          <a:prstGeom prst="rect">
            <a:avLst/>
          </a:prstGeom>
          <a:noFill/>
          <a:ln w="28575" algn="ctr">
            <a:noFill/>
            <a:miter lim="800000"/>
            <a:headEnd/>
            <a:tailEnd type="none" w="med" len="lg"/>
          </a:ln>
          <a:effectLst/>
        </p:spPr>
        <p:txBody>
          <a:bodyPr wrap="square" rtlCol="0">
            <a:spAutoFit/>
          </a:bodyPr>
          <a:lstStyle/>
          <a:p>
            <a:pPr algn="l">
              <a:spcBef>
                <a:spcPts val="0"/>
              </a:spcBef>
            </a:pPr>
            <a:r>
              <a:rPr lang="zh-CN" altLang="en-US" sz="1800" dirty="0" smtClean="0">
                <a:solidFill>
                  <a:srgbClr val="D60093"/>
                </a:solidFill>
                <a:latin typeface="Arial" panose="020B0604020202020204" pitchFamily="34" charset="0"/>
                <a:ea typeface="黑体" panose="02010609060101010101" pitchFamily="49" charset="-122"/>
                <a:cs typeface="Arial" panose="020B0604020202020204" pitchFamily="34" charset="0"/>
              </a:rPr>
              <a:t>示</a:t>
            </a:r>
            <a:endParaRPr lang="en-US" altLang="zh-CN" sz="1800" dirty="0" smtClean="0">
              <a:solidFill>
                <a:srgbClr val="D60093"/>
              </a:solidFill>
              <a:latin typeface="Arial" panose="020B0604020202020204" pitchFamily="34" charset="0"/>
              <a:ea typeface="黑体" panose="02010609060101010101" pitchFamily="49" charset="-122"/>
              <a:cs typeface="Arial" panose="020B0604020202020204" pitchFamily="34" charset="0"/>
            </a:endParaRPr>
          </a:p>
          <a:p>
            <a:pPr algn="l">
              <a:spcBef>
                <a:spcPts val="0"/>
              </a:spcBef>
            </a:pPr>
            <a:r>
              <a:rPr lang="zh-CN" altLang="en-US" sz="1800" dirty="0" smtClean="0">
                <a:solidFill>
                  <a:srgbClr val="D60093"/>
                </a:solidFill>
                <a:latin typeface="Arial" panose="020B0604020202020204" pitchFamily="34" charset="0"/>
                <a:ea typeface="黑体" panose="02010609060101010101" pitchFamily="49" charset="-122"/>
                <a:cs typeface="Arial" panose="020B0604020202020204" pitchFamily="34" charset="0"/>
              </a:rPr>
              <a:t>意</a:t>
            </a:r>
            <a:endParaRPr lang="en-US" altLang="zh-CN" sz="1800" dirty="0" smtClean="0">
              <a:solidFill>
                <a:srgbClr val="D60093"/>
              </a:solidFill>
              <a:latin typeface="Arial" panose="020B0604020202020204" pitchFamily="34" charset="0"/>
              <a:ea typeface="黑体" panose="02010609060101010101" pitchFamily="49" charset="-122"/>
              <a:cs typeface="Arial" panose="020B0604020202020204" pitchFamily="34" charset="0"/>
            </a:endParaRPr>
          </a:p>
          <a:p>
            <a:pPr algn="l">
              <a:spcBef>
                <a:spcPts val="0"/>
              </a:spcBef>
            </a:pPr>
            <a:r>
              <a:rPr lang="zh-CN" altLang="en-US" sz="1800" dirty="0" smtClean="0">
                <a:solidFill>
                  <a:srgbClr val="D60093"/>
                </a:solidFill>
                <a:latin typeface="Arial" panose="020B0604020202020204" pitchFamily="34" charset="0"/>
                <a:ea typeface="黑体" panose="02010609060101010101" pitchFamily="49" charset="-122"/>
                <a:cs typeface="Arial" panose="020B0604020202020204" pitchFamily="34" charset="0"/>
              </a:rPr>
              <a:t>图</a:t>
            </a:r>
            <a:endParaRPr lang="zh-CN" altLang="en-US" sz="1800" dirty="0">
              <a:solidFill>
                <a:srgbClr val="D60093"/>
              </a:solidFill>
              <a:latin typeface="Arial" panose="020B0604020202020204" pitchFamily="34" charset="0"/>
              <a:ea typeface="黑体" panose="02010609060101010101" pitchFamily="49" charset="-122"/>
              <a:cs typeface="Arial" panose="020B0604020202020204" pitchFamily="34" charset="0"/>
            </a:endParaRPr>
          </a:p>
        </p:txBody>
      </p:sp>
      <p:sp>
        <p:nvSpPr>
          <p:cNvPr id="16" name="矩形 15"/>
          <p:cNvSpPr/>
          <p:nvPr/>
        </p:nvSpPr>
        <p:spPr>
          <a:xfrm>
            <a:off x="995671" y="3789040"/>
            <a:ext cx="2948837" cy="400110"/>
          </a:xfrm>
          <a:prstGeom prst="rect">
            <a:avLst/>
          </a:prstGeom>
        </p:spPr>
        <p:txBody>
          <a:bodyPr wrap="square">
            <a:spAutoFit/>
          </a:bodyPr>
          <a:lstStyle/>
          <a:p>
            <a:pPr indent="0">
              <a:spcBef>
                <a:spcPts val="0"/>
              </a:spcBef>
              <a:buNone/>
            </a:pPr>
            <a:r>
              <a:rPr lang="en-US" altLang="zh-CN" sz="2000" dirty="0">
                <a:solidFill>
                  <a:srgbClr val="D60093"/>
                </a:solidFill>
                <a:latin typeface="Arial" panose="020B0604020202020204" pitchFamily="34" charset="0"/>
                <a:ea typeface="楷体" panose="02010609060101010101" pitchFamily="49" charset="-122"/>
                <a:cs typeface="Arial" panose="020B0604020202020204" pitchFamily="34" charset="0"/>
              </a:rPr>
              <a:t>1</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将</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引脚</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依序构成</a:t>
            </a:r>
            <a:r>
              <a:rPr lang="zh-CN" altLang="en-US" sz="2000" u="sng" dirty="0" smtClean="0">
                <a:solidFill>
                  <a:srgbClr val="C00000"/>
                </a:solidFill>
                <a:latin typeface="Arial" panose="020B0604020202020204" pitchFamily="34" charset="0"/>
                <a:ea typeface="楷体" panose="02010609060101010101" pitchFamily="49" charset="-122"/>
                <a:cs typeface="Arial" panose="020B0604020202020204" pitchFamily="34" charset="0"/>
              </a:rPr>
              <a:t>环</a:t>
            </a:r>
            <a:endParaRPr lang="en-US" altLang="zh-CN" sz="2000" u="sng" dirty="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sp>
        <p:nvSpPr>
          <p:cNvPr id="49" name="矩形 48"/>
          <p:cNvSpPr/>
          <p:nvPr/>
        </p:nvSpPr>
        <p:spPr>
          <a:xfrm>
            <a:off x="3919592" y="3789040"/>
            <a:ext cx="2776408" cy="400110"/>
          </a:xfrm>
          <a:prstGeom prst="rect">
            <a:avLst/>
          </a:prstGeom>
        </p:spPr>
        <p:txBody>
          <a:bodyPr wrap="square">
            <a:spAutoFit/>
          </a:bodyPr>
          <a:lstStyle/>
          <a:p>
            <a:pPr indent="0">
              <a:spcBef>
                <a:spcPts val="0"/>
              </a:spcBef>
              <a:buNone/>
            </a:pPr>
            <a:r>
              <a:rPr lang="en-US" altLang="zh-CN" sz="2000" dirty="0" smtClean="0">
                <a:solidFill>
                  <a:srgbClr val="D60093"/>
                </a:solidFill>
                <a:latin typeface="Arial" panose="020B0604020202020204" pitchFamily="34" charset="0"/>
                <a:ea typeface="楷体" panose="02010609060101010101" pitchFamily="49" charset="-122"/>
                <a:cs typeface="Arial" panose="020B0604020202020204" pitchFamily="34" charset="0"/>
              </a:rPr>
              <a:t>2</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在</a:t>
            </a:r>
            <a:r>
              <a:rPr lang="en-GB" altLang="zh-CN"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GB" altLang="zh-CN" sz="2000" baseline="-25000" dirty="0" smtClean="0">
                <a:solidFill>
                  <a:srgbClr val="0000FF"/>
                </a:solidFill>
                <a:latin typeface="Arial" panose="020B0604020202020204" pitchFamily="34" charset="0"/>
                <a:ea typeface="楷体" panose="02010609060101010101" pitchFamily="49" charset="-122"/>
                <a:cs typeface="Arial" panose="020B0604020202020204" pitchFamily="34" charset="0"/>
              </a:rPr>
              <a:t>4</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与</a:t>
            </a:r>
            <a:r>
              <a:rPr lang="en-GB" altLang="zh-CN"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2000" baseline="-25000" dirty="0" smtClean="0">
                <a:solidFill>
                  <a:srgbClr val="0000FF"/>
                </a:solidFill>
                <a:latin typeface="Arial" panose="020B0604020202020204" pitchFamily="34" charset="0"/>
                <a:ea typeface="楷体" panose="02010609060101010101" pitchFamily="49" charset="-122"/>
                <a:cs typeface="Arial" panose="020B0604020202020204" pitchFamily="34" charset="0"/>
              </a:rPr>
              <a:t>5</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间</a:t>
            </a:r>
            <a:r>
              <a:rPr lang="zh-CN" altLang="en-US" sz="2000" dirty="0" smtClean="0">
                <a:solidFill>
                  <a:srgbClr val="C00000"/>
                </a:solidFill>
                <a:latin typeface="Arial" panose="020B0604020202020204" pitchFamily="34" charset="0"/>
                <a:ea typeface="楷体" panose="02010609060101010101" pitchFamily="49" charset="-122"/>
                <a:cs typeface="Arial" panose="020B0604020202020204" pitchFamily="34" charset="0"/>
              </a:rPr>
              <a:t>分割环</a:t>
            </a:r>
            <a:endPar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sp>
        <p:nvSpPr>
          <p:cNvPr id="50" name="矩形 49"/>
          <p:cNvSpPr/>
          <p:nvPr/>
        </p:nvSpPr>
        <p:spPr>
          <a:xfrm>
            <a:off x="6960096" y="3789040"/>
            <a:ext cx="3888432" cy="400110"/>
          </a:xfrm>
          <a:prstGeom prst="rect">
            <a:avLst/>
          </a:prstGeom>
        </p:spPr>
        <p:txBody>
          <a:bodyPr wrap="square">
            <a:spAutoFit/>
          </a:bodyPr>
          <a:lstStyle/>
          <a:p>
            <a:pPr indent="0">
              <a:spcBef>
                <a:spcPts val="0"/>
              </a:spcBef>
              <a:buNone/>
            </a:pPr>
            <a:r>
              <a:rPr lang="en-US" altLang="zh-CN" sz="2000" dirty="0" smtClean="0">
                <a:solidFill>
                  <a:srgbClr val="D60093"/>
                </a:solidFill>
                <a:latin typeface="Arial" panose="020B0604020202020204" pitchFamily="34" charset="0"/>
                <a:ea typeface="楷体" panose="02010609060101010101" pitchFamily="49" charset="-122"/>
                <a:cs typeface="Arial" panose="020B0604020202020204" pitchFamily="34" charset="0"/>
              </a:rPr>
              <a:t>3</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从分割线</a:t>
            </a:r>
            <a:r>
              <a:rPr lang="zh-CN" altLang="en-US" sz="2000" dirty="0" smtClean="0">
                <a:solidFill>
                  <a:srgbClr val="C00000"/>
                </a:solidFill>
                <a:latin typeface="Arial" panose="020B0604020202020204" pitchFamily="34" charset="0"/>
                <a:ea typeface="楷体" panose="02010609060101010101" pitchFamily="49" charset="-122"/>
                <a:cs typeface="Arial" panose="020B0604020202020204" pitchFamily="34" charset="0"/>
              </a:rPr>
              <a:t>展开</a:t>
            </a:r>
            <a:r>
              <a:rPr lang="zh-CN" altLang="en-US" sz="2000" dirty="0">
                <a:solidFill>
                  <a:srgbClr val="C00000"/>
                </a:solidFill>
                <a:latin typeface="Arial" panose="020B0604020202020204" pitchFamily="34" charset="0"/>
                <a:ea typeface="楷体" panose="02010609060101010101" pitchFamily="49" charset="-122"/>
                <a:cs typeface="Arial" panose="020B0604020202020204" pitchFamily="34" charset="0"/>
              </a:rPr>
              <a:t>环</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即</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得新优先级</a:t>
            </a:r>
            <a:endPar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grpSp>
        <p:nvGrpSpPr>
          <p:cNvPr id="17" name="组合 16"/>
          <p:cNvGrpSpPr/>
          <p:nvPr/>
        </p:nvGrpSpPr>
        <p:grpSpPr>
          <a:xfrm>
            <a:off x="1271464" y="4246167"/>
            <a:ext cx="2160240" cy="2074933"/>
            <a:chOff x="1415480" y="4428000"/>
            <a:chExt cx="2160240" cy="2074933"/>
          </a:xfrm>
        </p:grpSpPr>
        <p:sp>
          <p:nvSpPr>
            <p:cNvPr id="4" name="椭圆 3"/>
            <p:cNvSpPr/>
            <p:nvPr/>
          </p:nvSpPr>
          <p:spPr bwMode="auto">
            <a:xfrm>
              <a:off x="1559496" y="4599065"/>
              <a:ext cx="1800000" cy="1800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69" name="文本框 68"/>
            <p:cNvSpPr txBox="1"/>
            <p:nvPr/>
          </p:nvSpPr>
          <p:spPr bwMode="auto">
            <a:xfrm>
              <a:off x="2339992" y="4428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0</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71" name="文本框 70"/>
            <p:cNvSpPr txBox="1"/>
            <p:nvPr/>
          </p:nvSpPr>
          <p:spPr bwMode="auto">
            <a:xfrm>
              <a:off x="1620000"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5</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73" name="文本框 72"/>
            <p:cNvSpPr txBox="1"/>
            <p:nvPr/>
          </p:nvSpPr>
          <p:spPr bwMode="auto">
            <a:xfrm>
              <a:off x="2339992" y="6225934"/>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4</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75" name="文本框 74"/>
            <p:cNvSpPr txBox="1"/>
            <p:nvPr/>
          </p:nvSpPr>
          <p:spPr bwMode="auto">
            <a:xfrm>
              <a:off x="2987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1</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76" name="文本框 75"/>
            <p:cNvSpPr txBox="1"/>
            <p:nvPr/>
          </p:nvSpPr>
          <p:spPr bwMode="auto">
            <a:xfrm>
              <a:off x="1655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7</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77" name="文本框 76"/>
            <p:cNvSpPr txBox="1"/>
            <p:nvPr/>
          </p:nvSpPr>
          <p:spPr bwMode="auto">
            <a:xfrm>
              <a:off x="3259928"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2</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1" name="文本框 50"/>
            <p:cNvSpPr txBox="1"/>
            <p:nvPr/>
          </p:nvSpPr>
          <p:spPr bwMode="auto">
            <a:xfrm>
              <a:off x="3008197"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3</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2" name="文本框 51"/>
            <p:cNvSpPr txBox="1"/>
            <p:nvPr/>
          </p:nvSpPr>
          <p:spPr bwMode="auto">
            <a:xfrm>
              <a:off x="1415480"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6</a:t>
              </a:r>
              <a:endParaRPr lang="zh-CN" altLang="en-US" sz="1800" baseline="-25000" dirty="0">
                <a:solidFill>
                  <a:srgbClr val="0000FF"/>
                </a:solidFill>
                <a:latin typeface="Arial" panose="020B0604020202020204" pitchFamily="34" charset="0"/>
                <a:cs typeface="Arial" panose="020B0604020202020204" pitchFamily="34" charset="0"/>
              </a:endParaRPr>
            </a:p>
          </p:txBody>
        </p:sp>
      </p:grpSp>
      <p:grpSp>
        <p:nvGrpSpPr>
          <p:cNvPr id="21" name="组合 20"/>
          <p:cNvGrpSpPr/>
          <p:nvPr/>
        </p:nvGrpSpPr>
        <p:grpSpPr>
          <a:xfrm>
            <a:off x="4223792" y="4255279"/>
            <a:ext cx="2160240" cy="2222888"/>
            <a:chOff x="4367808" y="4437112"/>
            <a:chExt cx="2160240" cy="2222888"/>
          </a:xfrm>
        </p:grpSpPr>
        <p:grpSp>
          <p:nvGrpSpPr>
            <p:cNvPr id="54" name="组合 53"/>
            <p:cNvGrpSpPr/>
            <p:nvPr/>
          </p:nvGrpSpPr>
          <p:grpSpPr>
            <a:xfrm>
              <a:off x="4367808" y="4437112"/>
              <a:ext cx="2160240" cy="2074933"/>
              <a:chOff x="1415480" y="4428000"/>
              <a:chExt cx="2160240" cy="2074933"/>
            </a:xfrm>
          </p:grpSpPr>
          <p:sp>
            <p:nvSpPr>
              <p:cNvPr id="55" name="椭圆 54"/>
              <p:cNvSpPr/>
              <p:nvPr/>
            </p:nvSpPr>
            <p:spPr bwMode="auto">
              <a:xfrm>
                <a:off x="1559496" y="4599065"/>
                <a:ext cx="1800000" cy="1800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6" name="文本框 55"/>
              <p:cNvSpPr txBox="1"/>
              <p:nvPr/>
            </p:nvSpPr>
            <p:spPr bwMode="auto">
              <a:xfrm>
                <a:off x="2339992" y="4428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0</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7" name="文本框 56"/>
              <p:cNvSpPr txBox="1"/>
              <p:nvPr/>
            </p:nvSpPr>
            <p:spPr bwMode="auto">
              <a:xfrm>
                <a:off x="1620000"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5</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8" name="文本框 57"/>
              <p:cNvSpPr txBox="1"/>
              <p:nvPr/>
            </p:nvSpPr>
            <p:spPr bwMode="auto">
              <a:xfrm>
                <a:off x="2339992" y="6225934"/>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4</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9" name="文本框 58"/>
              <p:cNvSpPr txBox="1"/>
              <p:nvPr/>
            </p:nvSpPr>
            <p:spPr bwMode="auto">
              <a:xfrm>
                <a:off x="2987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1</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60" name="文本框 59"/>
              <p:cNvSpPr txBox="1"/>
              <p:nvPr/>
            </p:nvSpPr>
            <p:spPr bwMode="auto">
              <a:xfrm>
                <a:off x="1655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7</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61" name="文本框 60"/>
              <p:cNvSpPr txBox="1"/>
              <p:nvPr/>
            </p:nvSpPr>
            <p:spPr bwMode="auto">
              <a:xfrm>
                <a:off x="3259928"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2</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62" name="文本框 61"/>
              <p:cNvSpPr txBox="1"/>
              <p:nvPr/>
            </p:nvSpPr>
            <p:spPr bwMode="auto">
              <a:xfrm>
                <a:off x="3008197"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3</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63" name="文本框 62"/>
              <p:cNvSpPr txBox="1"/>
              <p:nvPr/>
            </p:nvSpPr>
            <p:spPr bwMode="auto">
              <a:xfrm>
                <a:off x="1415480"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6</a:t>
                </a:r>
                <a:endParaRPr lang="zh-CN" altLang="en-US" sz="1800" baseline="-25000" dirty="0">
                  <a:solidFill>
                    <a:srgbClr val="0000FF"/>
                  </a:solidFill>
                  <a:latin typeface="Arial" panose="020B0604020202020204" pitchFamily="34" charset="0"/>
                  <a:cs typeface="Arial" panose="020B0604020202020204" pitchFamily="34" charset="0"/>
                </a:endParaRPr>
              </a:p>
            </p:txBody>
          </p:sp>
        </p:grpSp>
        <p:cxnSp>
          <p:nvCxnSpPr>
            <p:cNvPr id="19" name="直接连接符 18"/>
            <p:cNvCxnSpPr/>
            <p:nvPr/>
          </p:nvCxnSpPr>
          <p:spPr bwMode="auto">
            <a:xfrm flipH="1">
              <a:off x="4860000" y="6120000"/>
              <a:ext cx="324000" cy="540000"/>
            </a:xfrm>
            <a:prstGeom prst="line">
              <a:avLst/>
            </a:prstGeom>
            <a:solidFill>
              <a:schemeClr val="accent1"/>
            </a:solidFill>
            <a:ln w="28575" cap="flat" cmpd="sng" algn="ctr">
              <a:solidFill>
                <a:srgbClr val="FF0000"/>
              </a:solidFill>
              <a:prstDash val="solid"/>
              <a:round/>
              <a:headEnd type="none" w="med" len="med"/>
              <a:tailEnd type="none" w="med" len="med"/>
            </a:ln>
            <a:effectLst/>
          </p:spPr>
        </p:cxnSp>
      </p:grpSp>
      <p:sp>
        <p:nvSpPr>
          <p:cNvPr id="22" name="矩形 21"/>
          <p:cNvSpPr/>
          <p:nvPr/>
        </p:nvSpPr>
        <p:spPr>
          <a:xfrm>
            <a:off x="1487281" y="5355869"/>
            <a:ext cx="1717137" cy="338554"/>
          </a:xfrm>
          <a:prstGeom prst="rect">
            <a:avLst/>
          </a:prstGeom>
        </p:spPr>
        <p:txBody>
          <a:bodyPr wrap="none">
            <a:spAutoFit/>
          </a:bodyPr>
          <a:lstStyle/>
          <a:p>
            <a:r>
              <a:rPr lang="en-GB" altLang="zh-CN"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600" baseline="-25000" dirty="0" smtClean="0">
                <a:solidFill>
                  <a:srgbClr val="FF0000"/>
                </a:solidFill>
                <a:latin typeface="Arial" panose="020B0604020202020204" pitchFamily="34" charset="0"/>
                <a:ea typeface="楷体" panose="02010609060101010101" pitchFamily="49" charset="-122"/>
                <a:cs typeface="Arial" panose="020B0604020202020204" pitchFamily="34" charset="0"/>
              </a:rPr>
              <a:t>4</a:t>
            </a:r>
            <a:r>
              <a:rPr lang="zh-CN" altLang="en-US"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正</a:t>
            </a:r>
            <a:r>
              <a:rPr lang="zh-CN" altLang="en-GB"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被</a:t>
            </a:r>
            <a:r>
              <a:rPr lang="en-US" altLang="zh-CN" sz="1600" dirty="0">
                <a:solidFill>
                  <a:srgbClr val="FF0000"/>
                </a:solidFill>
                <a:latin typeface="Arial" panose="020B0604020202020204" pitchFamily="34" charset="0"/>
                <a:ea typeface="楷体" panose="02010609060101010101" pitchFamily="49" charset="-122"/>
                <a:cs typeface="Arial" panose="020B0604020202020204" pitchFamily="34" charset="0"/>
              </a:rPr>
              <a:t>CPU</a:t>
            </a:r>
            <a:r>
              <a:rPr lang="zh-CN" altLang="en-GB" sz="1600" dirty="0">
                <a:solidFill>
                  <a:srgbClr val="FF0000"/>
                </a:solidFill>
                <a:latin typeface="Arial" panose="020B0604020202020204" pitchFamily="34" charset="0"/>
                <a:ea typeface="楷体" panose="02010609060101010101" pitchFamily="49" charset="-122"/>
                <a:cs typeface="Arial" panose="020B0604020202020204" pitchFamily="34" charset="0"/>
              </a:rPr>
              <a:t>处理</a:t>
            </a:r>
            <a:endParaRPr lang="zh-CN" altLang="en-US" sz="1600" dirty="0">
              <a:solidFill>
                <a:srgbClr val="FF0000"/>
              </a:solidFill>
              <a:latin typeface="Arial" panose="020B0604020202020204" pitchFamily="34" charset="0"/>
              <a:cs typeface="Arial" panose="020B0604020202020204" pitchFamily="34" charset="0"/>
            </a:endParaRPr>
          </a:p>
        </p:txBody>
      </p:sp>
      <p:cxnSp>
        <p:nvCxnSpPr>
          <p:cNvPr id="24" name="直接箭头连接符 23"/>
          <p:cNvCxnSpPr>
            <a:stCxn id="22" idx="2"/>
            <a:endCxn id="73" idx="0"/>
          </p:cNvCxnSpPr>
          <p:nvPr/>
        </p:nvCxnSpPr>
        <p:spPr bwMode="auto">
          <a:xfrm>
            <a:off x="2345850" y="5694423"/>
            <a:ext cx="8022" cy="34967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27" name="组合 26"/>
          <p:cNvGrpSpPr/>
          <p:nvPr/>
        </p:nvGrpSpPr>
        <p:grpSpPr>
          <a:xfrm>
            <a:off x="6816080" y="4426167"/>
            <a:ext cx="4328495" cy="276999"/>
            <a:chOff x="6816080" y="4426167"/>
            <a:chExt cx="4328495" cy="276999"/>
          </a:xfrm>
        </p:grpSpPr>
        <p:sp>
          <p:nvSpPr>
            <p:cNvPr id="88" name="文本框 87"/>
            <p:cNvSpPr txBox="1"/>
            <p:nvPr/>
          </p:nvSpPr>
          <p:spPr bwMode="auto">
            <a:xfrm>
              <a:off x="8538043"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0</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89" name="文本框 88"/>
            <p:cNvSpPr txBox="1"/>
            <p:nvPr/>
          </p:nvSpPr>
          <p:spPr bwMode="auto">
            <a:xfrm>
              <a:off x="6816080"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5</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90" name="文本框 89"/>
            <p:cNvSpPr txBox="1"/>
            <p:nvPr/>
          </p:nvSpPr>
          <p:spPr bwMode="auto">
            <a:xfrm>
              <a:off x="10828783"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FF0000"/>
                  </a:solidFill>
                  <a:latin typeface="Arial" panose="020B0604020202020204" pitchFamily="34" charset="0"/>
                  <a:cs typeface="Arial" panose="020B0604020202020204" pitchFamily="34" charset="0"/>
                </a:rPr>
                <a:t>IR</a:t>
              </a:r>
              <a:r>
                <a:rPr lang="en-US" altLang="zh-CN" sz="1800" baseline="-25000" dirty="0" smtClean="0">
                  <a:solidFill>
                    <a:srgbClr val="FF0000"/>
                  </a:solidFill>
                  <a:latin typeface="Arial" panose="020B0604020202020204" pitchFamily="34" charset="0"/>
                  <a:cs typeface="Arial" panose="020B0604020202020204" pitchFamily="34" charset="0"/>
                </a:rPr>
                <a:t>4</a:t>
              </a:r>
              <a:endParaRPr lang="zh-CN" altLang="en-US" sz="1800" baseline="-25000" dirty="0">
                <a:solidFill>
                  <a:srgbClr val="FF0000"/>
                </a:solidFill>
                <a:latin typeface="Arial" panose="020B0604020202020204" pitchFamily="34" charset="0"/>
                <a:cs typeface="Arial" panose="020B0604020202020204" pitchFamily="34" charset="0"/>
              </a:endParaRPr>
            </a:p>
          </p:txBody>
        </p:sp>
        <p:sp>
          <p:nvSpPr>
            <p:cNvPr id="91" name="文本框 90"/>
            <p:cNvSpPr txBox="1"/>
            <p:nvPr/>
          </p:nvSpPr>
          <p:spPr bwMode="auto">
            <a:xfrm>
              <a:off x="9114107"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1</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92" name="文本框 91"/>
            <p:cNvSpPr txBox="1"/>
            <p:nvPr/>
          </p:nvSpPr>
          <p:spPr bwMode="auto">
            <a:xfrm>
              <a:off x="7961979"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7</a:t>
              </a:r>
              <a:endParaRPr lang="zh-CN" altLang="en-US" sz="1800" baseline="-25000" dirty="0">
                <a:solidFill>
                  <a:srgbClr val="0000FF"/>
                </a:solidFill>
                <a:latin typeface="Arial" panose="020B0604020202020204" pitchFamily="34" charset="0"/>
                <a:cs typeface="Arial" panose="020B0604020202020204" pitchFamily="34" charset="0"/>
              </a:endParaRPr>
            </a:p>
          </p:txBody>
        </p:sp>
        <p:cxnSp>
          <p:nvCxnSpPr>
            <p:cNvPr id="97" name="直接箭头连接符 96"/>
            <p:cNvCxnSpPr/>
            <p:nvPr/>
          </p:nvCxnSpPr>
          <p:spPr bwMode="auto">
            <a:xfrm flipV="1">
              <a:off x="7145412"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98" name="直接箭头连接符 97"/>
            <p:cNvCxnSpPr/>
            <p:nvPr/>
          </p:nvCxnSpPr>
          <p:spPr bwMode="auto">
            <a:xfrm flipV="1">
              <a:off x="7701731"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99" name="直接箭头连接符 98"/>
            <p:cNvCxnSpPr/>
            <p:nvPr/>
          </p:nvCxnSpPr>
          <p:spPr bwMode="auto">
            <a:xfrm flipV="1">
              <a:off x="8277795"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100" name="直接箭头连接符 99"/>
            <p:cNvCxnSpPr/>
            <p:nvPr/>
          </p:nvCxnSpPr>
          <p:spPr bwMode="auto">
            <a:xfrm flipV="1">
              <a:off x="8853859"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101" name="直接箭头连接符 100"/>
            <p:cNvCxnSpPr/>
            <p:nvPr/>
          </p:nvCxnSpPr>
          <p:spPr bwMode="auto">
            <a:xfrm flipV="1">
              <a:off x="9429899"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106" name="直接箭头连接符 105"/>
            <p:cNvCxnSpPr/>
            <p:nvPr/>
          </p:nvCxnSpPr>
          <p:spPr bwMode="auto">
            <a:xfrm flipV="1">
              <a:off x="10598865"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72" name="文本框 71"/>
            <p:cNvSpPr txBox="1"/>
            <p:nvPr/>
          </p:nvSpPr>
          <p:spPr bwMode="auto">
            <a:xfrm>
              <a:off x="7379984"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6</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74" name="文本框 73"/>
            <p:cNvSpPr txBox="1"/>
            <p:nvPr/>
          </p:nvSpPr>
          <p:spPr bwMode="auto">
            <a:xfrm>
              <a:off x="9668640"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2</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85" name="文本框 84"/>
            <p:cNvSpPr txBox="1"/>
            <p:nvPr/>
          </p:nvSpPr>
          <p:spPr bwMode="auto">
            <a:xfrm>
              <a:off x="10244704"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3</a:t>
              </a:r>
              <a:endParaRPr lang="zh-CN" altLang="en-US" sz="1800" baseline="-25000" dirty="0">
                <a:solidFill>
                  <a:srgbClr val="0000FF"/>
                </a:solidFill>
                <a:latin typeface="Arial" panose="020B0604020202020204" pitchFamily="34" charset="0"/>
                <a:cs typeface="Arial" panose="020B0604020202020204" pitchFamily="34" charset="0"/>
              </a:endParaRPr>
            </a:p>
          </p:txBody>
        </p:sp>
        <p:cxnSp>
          <p:nvCxnSpPr>
            <p:cNvPr id="86" name="直接箭头连接符 85"/>
            <p:cNvCxnSpPr/>
            <p:nvPr/>
          </p:nvCxnSpPr>
          <p:spPr bwMode="auto">
            <a:xfrm flipV="1">
              <a:off x="9984456"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grpSp>
      <p:sp>
        <p:nvSpPr>
          <p:cNvPr id="87" name="矩形 86"/>
          <p:cNvSpPr/>
          <p:nvPr/>
        </p:nvSpPr>
        <p:spPr>
          <a:xfrm>
            <a:off x="6536501" y="5966266"/>
            <a:ext cx="2377575" cy="338554"/>
          </a:xfrm>
          <a:prstGeom prst="rect">
            <a:avLst/>
          </a:prstGeom>
        </p:spPr>
        <p:txBody>
          <a:bodyPr wrap="none">
            <a:spAutoFit/>
          </a:bodyPr>
          <a:lstStyle/>
          <a:p>
            <a:r>
              <a:rPr lang="en-GB" altLang="zh-CN"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600" baseline="-25000" dirty="0" smtClean="0">
                <a:solidFill>
                  <a:srgbClr val="FF0000"/>
                </a:solidFill>
                <a:latin typeface="Arial" panose="020B0604020202020204" pitchFamily="34" charset="0"/>
                <a:ea typeface="楷体" panose="02010609060101010101" pitchFamily="49" charset="-122"/>
                <a:cs typeface="Arial" panose="020B0604020202020204" pitchFamily="34" charset="0"/>
              </a:rPr>
              <a:t>4</a:t>
            </a:r>
            <a:r>
              <a:rPr lang="zh-CN" altLang="en-US"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a:t>
            </a:r>
            <a:r>
              <a:rPr lang="zh-CN" altLang="en-GB"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程序执行完</a:t>
            </a:r>
            <a:endParaRPr lang="zh-CN" altLang="en-US" sz="1600" dirty="0">
              <a:solidFill>
                <a:srgbClr val="FF0000"/>
              </a:solidFill>
              <a:latin typeface="Arial" panose="020B0604020202020204" pitchFamily="34" charset="0"/>
              <a:cs typeface="Arial" panose="020B0604020202020204" pitchFamily="34" charset="0"/>
            </a:endParaRPr>
          </a:p>
        </p:txBody>
      </p:sp>
      <p:cxnSp>
        <p:nvCxnSpPr>
          <p:cNvPr id="94" name="直接箭头连接符 93"/>
          <p:cNvCxnSpPr>
            <a:stCxn id="87" idx="0"/>
          </p:cNvCxnSpPr>
          <p:nvPr/>
        </p:nvCxnSpPr>
        <p:spPr bwMode="auto">
          <a:xfrm flipV="1">
            <a:off x="7725289" y="5517232"/>
            <a:ext cx="716094" cy="449034"/>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40584588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heel(1)">
                                      <p:cBhvr>
                                        <p:cTn id="29" dur="2000"/>
                                        <p:tgtEl>
                                          <p:spTgt spid="49"/>
                                        </p:tgtEl>
                                      </p:cBhvr>
                                    </p:animEffect>
                                  </p:childTnLst>
                                </p:cTn>
                              </p:par>
                              <p:par>
                                <p:cTn id="30" presetID="21" presetClass="entr" presetSubtype="1"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heel(1)">
                                      <p:cBhvr>
                                        <p:cTn id="32" dur="2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08"/>
                                        </p:tgtEl>
                                        <p:attrNameLst>
                                          <p:attrName>style.visibility</p:attrName>
                                        </p:attrNameLst>
                                      </p:cBhvr>
                                      <p:to>
                                        <p:strVal val="visible"/>
                                      </p:to>
                                    </p:set>
                                    <p:animEffect transition="in" filter="circle(in)">
                                      <p:cBhvr>
                                        <p:cTn id="37" dur="2000"/>
                                        <p:tgtEl>
                                          <p:spTgt spid="10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circle(in)">
                                      <p:cBhvr>
                                        <p:cTn id="40" dur="2000"/>
                                        <p:tgtEl>
                                          <p:spTgt spid="10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circle(in)">
                                      <p:cBhvr>
                                        <p:cTn id="43" dur="2000"/>
                                        <p:tgtEl>
                                          <p:spTgt spid="110"/>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circle(in)">
                                      <p:cBhvr>
                                        <p:cTn id="46" dur="2000"/>
                                        <p:tgtEl>
                                          <p:spTgt spid="111"/>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circle(in)">
                                      <p:cBhvr>
                                        <p:cTn id="49" dur="2000"/>
                                        <p:tgtEl>
                                          <p:spTgt spid="50"/>
                                        </p:tgtEl>
                                      </p:cBhvr>
                                    </p:animEffect>
                                  </p:childTnLst>
                                </p:cTn>
                              </p:par>
                              <p:par>
                                <p:cTn id="50" presetID="6"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circle(in)">
                                      <p:cBhvr>
                                        <p:cTn id="52" dur="2000"/>
                                        <p:tgtEl>
                                          <p:spTgt spid="27"/>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circle(in)">
                                      <p:cBhvr>
                                        <p:cTn id="55" dur="2000"/>
                                        <p:tgtEl>
                                          <p:spTgt spid="87"/>
                                        </p:tgtEl>
                                      </p:cBhvr>
                                    </p:animEffect>
                                  </p:childTnLst>
                                </p:cTn>
                              </p:par>
                              <p:par>
                                <p:cTn id="56" presetID="6" presetClass="entr" presetSubtype="16" fill="hold" nodeType="with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circle(in)">
                                      <p:cBhvr>
                                        <p:cTn id="58" dur="2000"/>
                                        <p:tgtEl>
                                          <p:spTgt spid="94"/>
                                        </p:tgtEl>
                                      </p:cBhvr>
                                    </p:animEffect>
                                  </p:childTnLst>
                                </p:cTn>
                              </p:par>
                              <p:par>
                                <p:cTn id="59" presetID="6" presetClass="entr" presetSubtype="16"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circle(in)">
                                      <p:cBhvr>
                                        <p:cTn id="61" dur="2000"/>
                                        <p:tgtEl>
                                          <p:spTgt spid="7"/>
                                        </p:tgtEl>
                                      </p:cBhvr>
                                    </p:animEffect>
                                  </p:childTnLst>
                                </p:cTn>
                              </p:par>
                              <p:par>
                                <p:cTn id="62" presetID="6" presetClass="entr" presetSubtype="16"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circle(in)">
                                      <p:cBhvr>
                                        <p:cTn id="6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110" grpId="0" animBg="1"/>
      <p:bldP spid="111" grpId="0"/>
      <p:bldP spid="15" grpId="0"/>
      <p:bldP spid="16" grpId="0"/>
      <p:bldP spid="49" grpId="0"/>
      <p:bldP spid="50" grpId="0"/>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p>
            <a:fld id="{96A41C62-0E3E-4DC6-AF88-8F71C281BF82}" type="slidenum">
              <a:rPr lang="zh-CN" altLang="en-US"/>
              <a:pPr/>
              <a:t>6</a:t>
            </a:fld>
            <a:endParaRPr lang="en-US" altLang="zh-CN"/>
          </a:p>
        </p:txBody>
      </p:sp>
      <p:sp>
        <p:nvSpPr>
          <p:cNvPr id="1014786" name="Rectangle 2"/>
          <p:cNvSpPr>
            <a:spLocks noGrp="1" noChangeArrowheads="1"/>
          </p:cNvSpPr>
          <p:nvPr>
            <p:ph type="title"/>
          </p:nvPr>
        </p:nvSpPr>
        <p:spPr>
          <a:xfrm>
            <a:off x="2135450" y="44531"/>
            <a:ext cx="8064238" cy="574675"/>
          </a:xfrm>
          <a:noFill/>
          <a:ln/>
        </p:spPr>
        <p:txBody>
          <a:bodyPr anchor="t"/>
          <a:lstStyle/>
          <a:p>
            <a:r>
              <a:rPr lang="zh-CN" altLang="en-US" dirty="0">
                <a:ea typeface="黑体" pitchFamily="2" charset="-122"/>
              </a:rPr>
              <a:t>二、可编程中断控制器</a:t>
            </a:r>
            <a:r>
              <a:rPr lang="en-US" altLang="zh-CN" dirty="0">
                <a:ea typeface="黑体" pitchFamily="2" charset="-122"/>
              </a:rPr>
              <a:t>8259</a:t>
            </a:r>
            <a:endParaRPr lang="en-US" altLang="zh-CN" dirty="0">
              <a:solidFill>
                <a:srgbClr val="006600"/>
              </a:solidFill>
              <a:ea typeface="黑体" pitchFamily="2" charset="-122"/>
            </a:endParaRPr>
          </a:p>
        </p:txBody>
      </p:sp>
      <p:sp>
        <p:nvSpPr>
          <p:cNvPr id="1014788" name="Rectangle 4"/>
          <p:cNvSpPr>
            <a:spLocks noGrp="1" noChangeArrowheads="1"/>
          </p:cNvSpPr>
          <p:nvPr>
            <p:ph type="body" idx="1"/>
          </p:nvPr>
        </p:nvSpPr>
        <p:spPr>
          <a:xfrm>
            <a:off x="900000" y="792000"/>
            <a:ext cx="10380576" cy="2909164"/>
          </a:xfrm>
          <a:noFill/>
          <a:ln/>
        </p:spPr>
        <p:txBody>
          <a:bodyPr/>
          <a:lstStyle/>
          <a:p>
            <a:pPr>
              <a:buSzPct val="100000"/>
              <a:buFont typeface="Wingdings" panose="05000000000000000000" pitchFamily="2" charset="2"/>
              <a:buChar char="Ø"/>
            </a:pPr>
            <a:r>
              <a:rPr lang="zh-CN" altLang="en-US" dirty="0">
                <a:latin typeface="Arial" panose="020B0604020202020204" pitchFamily="34" charset="0"/>
                <a:ea typeface="楷体" panose="02010609060101010101" pitchFamily="49" charset="-122"/>
                <a:cs typeface="Arial" panose="020B0604020202020204" pitchFamily="34" charset="0"/>
              </a:rPr>
              <a:t>写</a:t>
            </a:r>
            <a:r>
              <a:rPr lang="en-US" altLang="zh-CN" dirty="0">
                <a:solidFill>
                  <a:srgbClr val="FF0000"/>
                </a:solidFill>
                <a:latin typeface="Arial" panose="020B0604020202020204" pitchFamily="34" charset="0"/>
                <a:ea typeface="楷体" panose="02010609060101010101" pitchFamily="49" charset="-122"/>
                <a:cs typeface="Arial" panose="020B0604020202020204" pitchFamily="34" charset="0"/>
              </a:rPr>
              <a:t>OCW2</a:t>
            </a:r>
            <a:r>
              <a:rPr lang="zh-CN" altLang="en-US" dirty="0" smtClean="0">
                <a:latin typeface="Arial" panose="020B0604020202020204" pitchFamily="34" charset="0"/>
                <a:ea typeface="楷体" panose="02010609060101010101" pitchFamily="49" charset="-122"/>
                <a:cs typeface="Arial" panose="020B0604020202020204" pitchFamily="34" charset="0"/>
              </a:rPr>
              <a:t>设置</a:t>
            </a: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指定</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GB" dirty="0">
                <a:solidFill>
                  <a:srgbClr val="0000FF"/>
                </a:solidFill>
                <a:latin typeface="Arial" panose="020B0604020202020204" pitchFamily="34" charset="0"/>
                <a:ea typeface="楷体" panose="02010609060101010101" pitchFamily="49" charset="-122"/>
                <a:cs typeface="Arial" panose="020B0604020202020204" pitchFamily="34" charset="0"/>
              </a:rPr>
              <a:t>可编程改变</a:t>
            </a:r>
            <a:r>
              <a:rPr lang="zh-CN" altLang="en-GB" dirty="0">
                <a:latin typeface="Arial" panose="020B0604020202020204" pitchFamily="34" charset="0"/>
                <a:ea typeface="楷体" panose="02010609060101010101" pitchFamily="49" charset="-122"/>
                <a:cs typeface="Arial" panose="020B0604020202020204" pitchFamily="34" charset="0"/>
              </a:rPr>
              <a:t>优先级排列顺序</a:t>
            </a:r>
          </a:p>
          <a:p>
            <a:pPr>
              <a:buSzPct val="100000"/>
              <a:buFont typeface="Wingdings" panose="05000000000000000000" pitchFamily="2" charset="2"/>
              <a:buChar char="Ø"/>
            </a:pPr>
            <a:r>
              <a:rPr lang="zh-CN" altLang="en-GB" dirty="0" smtClean="0">
                <a:solidFill>
                  <a:srgbClr val="008000"/>
                </a:solidFill>
                <a:latin typeface="黑体" panose="02010609060101010101" pitchFamily="49" charset="-122"/>
                <a:ea typeface="黑体" panose="02010609060101010101" pitchFamily="49" charset="-122"/>
                <a:cs typeface="Arial" panose="020B0604020202020204" pitchFamily="34" charset="0"/>
              </a:rPr>
              <a:t>指定</a:t>
            </a:r>
            <a:r>
              <a:rPr lang="zh-CN" altLang="en-GB" dirty="0">
                <a:solidFill>
                  <a:srgbClr val="CC0000"/>
                </a:solidFill>
                <a:latin typeface="黑体" panose="02010609060101010101" pitchFamily="49" charset="-122"/>
                <a:ea typeface="黑体" panose="02010609060101010101" pitchFamily="49" charset="-122"/>
                <a:cs typeface="Arial" panose="020B0604020202020204" pitchFamily="34" charset="0"/>
              </a:rPr>
              <a:t>循环</a:t>
            </a:r>
            <a:r>
              <a:rPr lang="zh-CN" altLang="en-GB" dirty="0" smtClean="0">
                <a:latin typeface="黑体" panose="02010609060101010101" pitchFamily="49" charset="-122"/>
                <a:ea typeface="黑体" panose="02010609060101010101" pitchFamily="49" charset="-122"/>
                <a:cs typeface="Arial" panose="020B0604020202020204" pitchFamily="34" charset="0"/>
              </a:rPr>
              <a:t>优先级</a:t>
            </a:r>
            <a:r>
              <a:rPr lang="zh-CN" altLang="en-US"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规定</a:t>
            </a:r>
            <a:r>
              <a:rPr lang="zh-CN" altLang="en-GB" dirty="0" smtClean="0">
                <a:latin typeface="Arial" panose="020B0604020202020204" pitchFamily="34" charset="0"/>
                <a:ea typeface="楷体" panose="02010609060101010101" pitchFamily="49" charset="-122"/>
                <a:cs typeface="Arial" panose="020B0604020202020204" pitchFamily="34" charset="0"/>
              </a:rPr>
              <a:t>：</a:t>
            </a:r>
            <a:endParaRPr lang="zh-CN" altLang="en-GB" dirty="0">
              <a:latin typeface="Arial" panose="020B0604020202020204" pitchFamily="34" charset="0"/>
              <a:ea typeface="楷体" panose="02010609060101010101" pitchFamily="49" charset="-122"/>
              <a:cs typeface="Arial" panose="020B0604020202020204" pitchFamily="34" charset="0"/>
            </a:endParaRPr>
          </a:p>
          <a:p>
            <a:pPr marL="989012" lvl="1" indent="-457200">
              <a:buFont typeface="Wingdings" panose="05000000000000000000" pitchFamily="2" charset="2"/>
              <a:buChar char="ü"/>
            </a:pPr>
            <a:r>
              <a:rPr lang="zh-CN" altLang="en-US" dirty="0" smtClean="0">
                <a:latin typeface="Arial" panose="020B0604020202020204" pitchFamily="34" charset="0"/>
                <a:ea typeface="楷体" panose="02010609060101010101" pitchFamily="49" charset="-122"/>
                <a:cs typeface="Arial" panose="020B0604020202020204" pitchFamily="34" charset="0"/>
              </a:rPr>
              <a:t>在</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smtClean="0">
                <a:ea typeface="楷体" panose="02010609060101010101" pitchFamily="49" charset="-122"/>
                <a:cs typeface="Arial" panose="020B0604020202020204" pitchFamily="34" charset="0"/>
              </a:rPr>
              <a:t>i</a:t>
            </a:r>
            <a:r>
              <a:rPr lang="zh-CN" altLang="en-GB" dirty="0" smtClean="0">
                <a:latin typeface="Arial" panose="020B0604020202020204" pitchFamily="34" charset="0"/>
                <a:ea typeface="楷体" panose="02010609060101010101" pitchFamily="49" charset="-122"/>
                <a:cs typeface="Arial" panose="020B0604020202020204" pitchFamily="34" charset="0"/>
              </a:rPr>
              <a:t>中断处理</a:t>
            </a:r>
            <a:r>
              <a:rPr lang="zh-CN" altLang="en-US" dirty="0" smtClean="0">
                <a:latin typeface="Arial" panose="020B0604020202020204" pitchFamily="34" charset="0"/>
                <a:ea typeface="楷体" panose="02010609060101010101" pitchFamily="49" charset="-122"/>
                <a:cs typeface="Arial" panose="020B0604020202020204" pitchFamily="34" charset="0"/>
              </a:rPr>
              <a:t>程序中指定</a:t>
            </a:r>
            <a:r>
              <a:rPr lang="en-GB"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i="1" baseline="-25000" dirty="0" smtClean="0">
                <a:ea typeface="楷体" panose="02010609060101010101" pitchFamily="49" charset="-122"/>
                <a:cs typeface="Arial" panose="020B0604020202020204" pitchFamily="34" charset="0"/>
              </a:rPr>
              <a:t>j</a:t>
            </a:r>
            <a:r>
              <a:rPr lang="zh-CN" altLang="en-GB" dirty="0" smtClean="0">
                <a:latin typeface="Arial" panose="020B0604020202020204" pitchFamily="34" charset="0"/>
                <a:ea typeface="楷体" panose="02010609060101010101" pitchFamily="49" charset="-122"/>
                <a:cs typeface="Arial" panose="020B0604020202020204" pitchFamily="34" charset="0"/>
              </a:rPr>
              <a:t>优先级为</a:t>
            </a:r>
            <a:r>
              <a:rPr lang="zh-CN" altLang="en-GB" dirty="0">
                <a:latin typeface="Arial" panose="020B0604020202020204" pitchFamily="34" charset="0"/>
                <a:ea typeface="楷体" panose="02010609060101010101" pitchFamily="49" charset="-122"/>
                <a:cs typeface="Arial" panose="020B0604020202020204" pitchFamily="34" charset="0"/>
              </a:rPr>
              <a:t>最低</a:t>
            </a:r>
            <a:r>
              <a:rPr lang="zh-CN" altLang="en-GB" dirty="0" smtClean="0">
                <a:latin typeface="Arial" panose="020B0604020202020204" pitchFamily="34" charset="0"/>
                <a:ea typeface="楷体" panose="02010609060101010101" pitchFamily="49" charset="-122"/>
                <a:cs typeface="Arial" panose="020B0604020202020204" pitchFamily="34" charset="0"/>
              </a:rPr>
              <a:t>，</a:t>
            </a:r>
            <a:r>
              <a:rPr lang="en-GB" altLang="zh-CN" dirty="0">
                <a:latin typeface="Arial" panose="020B0604020202020204" pitchFamily="34" charset="0"/>
                <a:ea typeface="楷体" panose="02010609060101010101" pitchFamily="49" charset="-122"/>
                <a:cs typeface="Arial" panose="020B0604020202020204" pitchFamily="34" charset="0"/>
              </a:rPr>
              <a:t> </a:t>
            </a:r>
            <a:r>
              <a:rPr lang="en-GB" altLang="zh-CN" dirty="0" err="1">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a:ea typeface="楷体" panose="02010609060101010101" pitchFamily="49" charset="-122"/>
                <a:cs typeface="Arial" panose="020B0604020202020204" pitchFamily="34" charset="0"/>
              </a:rPr>
              <a:t>i</a:t>
            </a:r>
            <a:r>
              <a:rPr lang="zh-CN" altLang="en-GB" dirty="0" smtClean="0">
                <a:latin typeface="Arial" panose="020B0604020202020204" pitchFamily="34" charset="0"/>
                <a:ea typeface="楷体" panose="02010609060101010101" pitchFamily="49" charset="-122"/>
                <a:cs typeface="Arial" panose="020B0604020202020204" pitchFamily="34" charset="0"/>
              </a:rPr>
              <a:t>中断</a:t>
            </a:r>
            <a:r>
              <a:rPr lang="zh-CN" altLang="en-US" dirty="0" smtClean="0">
                <a:latin typeface="Arial" panose="020B0604020202020204" pitchFamily="34" charset="0"/>
                <a:ea typeface="楷体" panose="02010609060101010101" pitchFamily="49" charset="-122"/>
                <a:cs typeface="Arial" panose="020B0604020202020204" pitchFamily="34" charset="0"/>
              </a:rPr>
              <a:t>处理结束后，</a:t>
            </a:r>
            <a:r>
              <a:rPr lang="en-GB"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i="1" baseline="-25000" dirty="0" smtClean="0">
                <a:ea typeface="楷体" panose="02010609060101010101" pitchFamily="49" charset="-122"/>
                <a:cs typeface="Arial" panose="020B0604020202020204" pitchFamily="34" charset="0"/>
              </a:rPr>
              <a:t>j</a:t>
            </a:r>
            <a:r>
              <a:rPr lang="en-US" altLang="zh-CN" baseline="-25000" dirty="0" smtClean="0">
                <a:ea typeface="楷体" panose="02010609060101010101" pitchFamily="49" charset="-122"/>
                <a:cs typeface="Arial" panose="020B0604020202020204" pitchFamily="34" charset="0"/>
              </a:rPr>
              <a:t>+1</a:t>
            </a:r>
            <a:r>
              <a:rPr lang="zh-CN" altLang="en-GB" dirty="0">
                <a:latin typeface="Arial" panose="020B0604020202020204" pitchFamily="34" charset="0"/>
                <a:ea typeface="楷体" panose="02010609060101010101" pitchFamily="49" charset="-122"/>
                <a:cs typeface="Arial" panose="020B0604020202020204" pitchFamily="34" charset="0"/>
              </a:rPr>
              <a:t>优先级上升为最高</a:t>
            </a:r>
            <a:r>
              <a:rPr lang="zh-CN" altLang="en-US" dirty="0">
                <a:latin typeface="Arial" panose="020B0604020202020204" pitchFamily="34" charset="0"/>
                <a:ea typeface="楷体" panose="02010609060101010101" pitchFamily="49" charset="-122"/>
                <a:cs typeface="Arial" panose="020B0604020202020204" pitchFamily="34" charset="0"/>
              </a:rPr>
              <a:t>，其他</a:t>
            </a:r>
            <a:r>
              <a:rPr lang="zh-CN" altLang="en-GB" dirty="0">
                <a:latin typeface="Arial" panose="020B0604020202020204" pitchFamily="34" charset="0"/>
                <a:ea typeface="楷体" panose="02010609060101010101" pitchFamily="49" charset="-122"/>
                <a:cs typeface="Arial" panose="020B0604020202020204" pitchFamily="34" charset="0"/>
              </a:rPr>
              <a:t>中断请求优先级</a:t>
            </a:r>
            <a:r>
              <a:rPr lang="zh-CN" altLang="en-US" dirty="0">
                <a:latin typeface="Arial" panose="020B0604020202020204" pitchFamily="34" charset="0"/>
                <a:ea typeface="楷体" panose="02010609060101010101" pitchFamily="49" charset="-122"/>
                <a:cs typeface="Arial" panose="020B0604020202020204" pitchFamily="34" charset="0"/>
              </a:rPr>
              <a:t>依引脚编号顺序排列（</a:t>
            </a:r>
            <a:r>
              <a:rPr lang="en-US" altLang="zh-CN" dirty="0">
                <a:latin typeface="Arial" panose="020B0604020202020204" pitchFamily="34" charset="0"/>
                <a:ea typeface="楷体" panose="02010609060101010101" pitchFamily="49" charset="-122"/>
                <a:cs typeface="Arial" panose="020B0604020202020204" pitchFamily="34" charset="0"/>
              </a:rPr>
              <a:t>IR</a:t>
            </a:r>
            <a:r>
              <a:rPr lang="en-US" altLang="zh-CN" baseline="-25000" dirty="0">
                <a:latin typeface="Arial" panose="020B0604020202020204" pitchFamily="34" charset="0"/>
                <a:ea typeface="楷体" panose="02010609060101010101" pitchFamily="49" charset="-122"/>
                <a:cs typeface="Arial" panose="020B0604020202020204" pitchFamily="34" charset="0"/>
              </a:rPr>
              <a:t>0</a:t>
            </a:r>
            <a:r>
              <a:rPr lang="zh-CN" altLang="en-US" dirty="0">
                <a:latin typeface="Arial" panose="020B0604020202020204" pitchFamily="34" charset="0"/>
                <a:ea typeface="楷体" panose="02010609060101010101" pitchFamily="49" charset="-122"/>
                <a:cs typeface="Arial" panose="020B0604020202020204" pitchFamily="34" charset="0"/>
              </a:rPr>
              <a:t>和</a:t>
            </a:r>
            <a:r>
              <a:rPr lang="en-US" altLang="zh-CN" dirty="0">
                <a:latin typeface="Arial" panose="020B0604020202020204" pitchFamily="34" charset="0"/>
                <a:ea typeface="楷体" panose="02010609060101010101" pitchFamily="49" charset="-122"/>
                <a:cs typeface="Arial" panose="020B0604020202020204" pitchFamily="34" charset="0"/>
              </a:rPr>
              <a:t>IR</a:t>
            </a:r>
            <a:r>
              <a:rPr lang="en-US" altLang="zh-CN" baseline="-25000" dirty="0">
                <a:latin typeface="Arial" panose="020B0604020202020204" pitchFamily="34" charset="0"/>
                <a:ea typeface="楷体" panose="02010609060101010101" pitchFamily="49" charset="-122"/>
                <a:cs typeface="Arial" panose="020B0604020202020204" pitchFamily="34" charset="0"/>
              </a:rPr>
              <a:t>7</a:t>
            </a:r>
            <a:r>
              <a:rPr lang="zh-CN" altLang="en-US" dirty="0">
                <a:latin typeface="Arial" panose="020B0604020202020204" pitchFamily="34" charset="0"/>
                <a:ea typeface="楷体" panose="02010609060101010101" pitchFamily="49" charset="-122"/>
                <a:cs typeface="Arial" panose="020B0604020202020204" pitchFamily="34" charset="0"/>
              </a:rPr>
              <a:t>首尾衔接）。</a:t>
            </a:r>
            <a:endParaRPr lang="en-US" altLang="zh-CN" dirty="0">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34457219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4"/>
          <p:cNvSpPr>
            <a:spLocks noGrp="1"/>
          </p:cNvSpPr>
          <p:nvPr>
            <p:ph type="sldNum" sz="quarter" idx="11"/>
          </p:nvPr>
        </p:nvSpPr>
        <p:spPr/>
        <p:txBody>
          <a:bodyPr/>
          <a:lstStyle/>
          <a:p>
            <a:fld id="{96A41C62-0E3E-4DC6-AF88-8F71C281BF82}" type="slidenum">
              <a:rPr lang="zh-CN" altLang="en-US"/>
              <a:pPr/>
              <a:t>7</a:t>
            </a:fld>
            <a:endParaRPr lang="en-US" altLang="zh-CN"/>
          </a:p>
        </p:txBody>
      </p:sp>
      <p:sp>
        <p:nvSpPr>
          <p:cNvPr id="1014786" name="Rectangle 2"/>
          <p:cNvSpPr>
            <a:spLocks noGrp="1" noChangeArrowheads="1"/>
          </p:cNvSpPr>
          <p:nvPr>
            <p:ph type="title"/>
          </p:nvPr>
        </p:nvSpPr>
        <p:spPr>
          <a:xfrm>
            <a:off x="2135450" y="44531"/>
            <a:ext cx="8064238" cy="574675"/>
          </a:xfrm>
          <a:noFill/>
          <a:ln/>
        </p:spPr>
        <p:txBody>
          <a:bodyPr anchor="t"/>
          <a:lstStyle/>
          <a:p>
            <a:r>
              <a:rPr lang="zh-CN" altLang="en-US" dirty="0">
                <a:ea typeface="黑体" pitchFamily="2" charset="-122"/>
              </a:rPr>
              <a:t>二、可编程中断控制器</a:t>
            </a:r>
            <a:r>
              <a:rPr lang="en-US" altLang="zh-CN" dirty="0">
                <a:ea typeface="黑体" pitchFamily="2" charset="-122"/>
              </a:rPr>
              <a:t>8259</a:t>
            </a:r>
            <a:endParaRPr lang="en-US" altLang="zh-CN" dirty="0">
              <a:solidFill>
                <a:srgbClr val="006600"/>
              </a:solidFill>
              <a:ea typeface="黑体" pitchFamily="2" charset="-122"/>
            </a:endParaRPr>
          </a:p>
        </p:txBody>
      </p:sp>
      <p:sp>
        <p:nvSpPr>
          <p:cNvPr id="1014788" name="Rectangle 4"/>
          <p:cNvSpPr>
            <a:spLocks noGrp="1" noChangeArrowheads="1"/>
          </p:cNvSpPr>
          <p:nvPr>
            <p:ph type="body" idx="1"/>
          </p:nvPr>
        </p:nvSpPr>
        <p:spPr>
          <a:xfrm>
            <a:off x="900000" y="792000"/>
            <a:ext cx="10380576" cy="2909164"/>
          </a:xfrm>
          <a:noFill/>
          <a:ln/>
        </p:spPr>
        <p:txBody>
          <a:bodyPr/>
          <a:lstStyle/>
          <a:p>
            <a:pPr>
              <a:buSzPct val="100000"/>
              <a:buFont typeface="Wingdings" panose="05000000000000000000" pitchFamily="2" charset="2"/>
              <a:buChar char="Ø"/>
            </a:pPr>
            <a:r>
              <a:rPr lang="zh-CN" altLang="en-US" dirty="0">
                <a:latin typeface="Arial" panose="020B0604020202020204" pitchFamily="34" charset="0"/>
                <a:ea typeface="楷体" panose="02010609060101010101" pitchFamily="49" charset="-122"/>
                <a:cs typeface="Arial" panose="020B0604020202020204" pitchFamily="34" charset="0"/>
              </a:rPr>
              <a:t>写</a:t>
            </a:r>
            <a:r>
              <a:rPr lang="en-US" altLang="zh-CN" dirty="0">
                <a:solidFill>
                  <a:srgbClr val="FF0000"/>
                </a:solidFill>
                <a:latin typeface="Arial" panose="020B0604020202020204" pitchFamily="34" charset="0"/>
                <a:ea typeface="楷体" panose="02010609060101010101" pitchFamily="49" charset="-122"/>
                <a:cs typeface="Arial" panose="020B0604020202020204" pitchFamily="34" charset="0"/>
              </a:rPr>
              <a:t>OCW2</a:t>
            </a:r>
            <a:r>
              <a:rPr lang="zh-CN" altLang="en-US" dirty="0" smtClean="0">
                <a:latin typeface="Arial" panose="020B0604020202020204" pitchFamily="34" charset="0"/>
                <a:ea typeface="楷体" panose="02010609060101010101" pitchFamily="49" charset="-122"/>
                <a:cs typeface="Arial" panose="020B0604020202020204" pitchFamily="34" charset="0"/>
              </a:rPr>
              <a:t>设置</a:t>
            </a:r>
            <a:r>
              <a:rPr lang="zh-CN" altLang="en-US" dirty="0" smtClean="0">
                <a:solidFill>
                  <a:srgbClr val="008000"/>
                </a:solidFill>
                <a:latin typeface="Arial" panose="020B0604020202020204" pitchFamily="34" charset="0"/>
                <a:ea typeface="楷体" panose="02010609060101010101" pitchFamily="49" charset="-122"/>
                <a:cs typeface="Arial" panose="020B0604020202020204" pitchFamily="34" charset="0"/>
              </a:rPr>
              <a:t>指定</a:t>
            </a:r>
            <a:r>
              <a:rPr lang="zh-CN" altLang="en-US" dirty="0" smtClean="0">
                <a:solidFill>
                  <a:srgbClr val="C00000"/>
                </a:solidFill>
                <a:latin typeface="Arial" panose="020B0604020202020204" pitchFamily="34" charset="0"/>
                <a:ea typeface="楷体" panose="02010609060101010101" pitchFamily="49" charset="-122"/>
                <a:cs typeface="Arial" panose="020B0604020202020204" pitchFamily="34" charset="0"/>
              </a:rPr>
              <a:t>循环</a:t>
            </a:r>
            <a:r>
              <a:rPr lang="zh-CN" altLang="en-US" dirty="0" smtClean="0">
                <a:latin typeface="Arial" panose="020B0604020202020204" pitchFamily="34" charset="0"/>
                <a:ea typeface="楷体" panose="02010609060101010101" pitchFamily="49" charset="-122"/>
                <a:cs typeface="Arial" panose="020B0604020202020204" pitchFamily="34" charset="0"/>
              </a:rPr>
              <a:t>优先级</a:t>
            </a:r>
            <a:endParaRPr lang="en-US" altLang="zh-CN" dirty="0" smtClean="0">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GB" dirty="0">
                <a:solidFill>
                  <a:srgbClr val="0000FF"/>
                </a:solidFill>
                <a:latin typeface="Arial" panose="020B0604020202020204" pitchFamily="34" charset="0"/>
                <a:ea typeface="楷体" panose="02010609060101010101" pitchFamily="49" charset="-122"/>
                <a:cs typeface="Arial" panose="020B0604020202020204" pitchFamily="34" charset="0"/>
              </a:rPr>
              <a:t>可编程改变</a:t>
            </a:r>
            <a:r>
              <a:rPr lang="zh-CN" altLang="en-GB" dirty="0">
                <a:latin typeface="Arial" panose="020B0604020202020204" pitchFamily="34" charset="0"/>
                <a:ea typeface="楷体" panose="02010609060101010101" pitchFamily="49" charset="-122"/>
                <a:cs typeface="Arial" panose="020B0604020202020204" pitchFamily="34" charset="0"/>
              </a:rPr>
              <a:t>优先级排列顺序</a:t>
            </a:r>
          </a:p>
          <a:p>
            <a:pPr>
              <a:buSzPct val="100000"/>
              <a:buFont typeface="Wingdings" panose="05000000000000000000" pitchFamily="2" charset="2"/>
              <a:buChar char="Ø"/>
            </a:pPr>
            <a:r>
              <a:rPr lang="zh-CN" altLang="en-GB" dirty="0" smtClean="0">
                <a:solidFill>
                  <a:srgbClr val="008000"/>
                </a:solidFill>
                <a:latin typeface="黑体" panose="02010609060101010101" pitchFamily="49" charset="-122"/>
                <a:ea typeface="黑体" panose="02010609060101010101" pitchFamily="49" charset="-122"/>
                <a:cs typeface="Arial" panose="020B0604020202020204" pitchFamily="34" charset="0"/>
              </a:rPr>
              <a:t>指定</a:t>
            </a:r>
            <a:r>
              <a:rPr lang="zh-CN" altLang="en-GB" dirty="0">
                <a:solidFill>
                  <a:srgbClr val="CC0000"/>
                </a:solidFill>
                <a:latin typeface="黑体" panose="02010609060101010101" pitchFamily="49" charset="-122"/>
                <a:ea typeface="黑体" panose="02010609060101010101" pitchFamily="49" charset="-122"/>
                <a:cs typeface="Arial" panose="020B0604020202020204" pitchFamily="34" charset="0"/>
              </a:rPr>
              <a:t>循环</a:t>
            </a:r>
            <a:r>
              <a:rPr lang="zh-CN" altLang="en-GB" dirty="0" smtClean="0">
                <a:latin typeface="黑体" panose="02010609060101010101" pitchFamily="49" charset="-122"/>
                <a:ea typeface="黑体" panose="02010609060101010101" pitchFamily="49" charset="-122"/>
                <a:cs typeface="Arial" panose="020B0604020202020204" pitchFamily="34" charset="0"/>
              </a:rPr>
              <a:t>优先级</a:t>
            </a:r>
            <a:r>
              <a:rPr lang="zh-CN" altLang="en-US" dirty="0" smtClean="0">
                <a:solidFill>
                  <a:srgbClr val="0000FF"/>
                </a:solidFill>
                <a:latin typeface="黑体" panose="02010609060101010101" pitchFamily="49" charset="-122"/>
                <a:ea typeface="黑体" panose="02010609060101010101" pitchFamily="49" charset="-122"/>
                <a:cs typeface="Arial" panose="020B0604020202020204" pitchFamily="34" charset="0"/>
              </a:rPr>
              <a:t>规定</a:t>
            </a:r>
            <a:r>
              <a:rPr lang="zh-CN" altLang="en-GB" dirty="0" smtClean="0">
                <a:latin typeface="Arial" panose="020B0604020202020204" pitchFamily="34" charset="0"/>
                <a:ea typeface="楷体" panose="02010609060101010101" pitchFamily="49" charset="-122"/>
                <a:cs typeface="Arial" panose="020B0604020202020204" pitchFamily="34" charset="0"/>
              </a:rPr>
              <a:t>：</a:t>
            </a:r>
            <a:endParaRPr lang="zh-CN" altLang="en-GB" dirty="0">
              <a:latin typeface="Arial" panose="020B0604020202020204" pitchFamily="34" charset="0"/>
              <a:ea typeface="楷体" panose="02010609060101010101" pitchFamily="49" charset="-122"/>
              <a:cs typeface="Arial" panose="020B0604020202020204" pitchFamily="34" charset="0"/>
            </a:endParaRPr>
          </a:p>
          <a:p>
            <a:pPr marL="989012" lvl="1" indent="-457200">
              <a:buFont typeface="Wingdings" panose="05000000000000000000" pitchFamily="2" charset="2"/>
              <a:buChar char="ü"/>
            </a:pPr>
            <a:r>
              <a:rPr lang="zh-CN" altLang="en-US" dirty="0" smtClean="0">
                <a:latin typeface="Arial" panose="020B0604020202020204" pitchFamily="34" charset="0"/>
                <a:ea typeface="楷体" panose="02010609060101010101" pitchFamily="49" charset="-122"/>
                <a:cs typeface="Arial" panose="020B0604020202020204" pitchFamily="34" charset="0"/>
              </a:rPr>
              <a:t>在</a:t>
            </a:r>
            <a:r>
              <a:rPr lang="en-GB" altLang="zh-CN" dirty="0" err="1" smtClean="0">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smtClean="0">
                <a:ea typeface="楷体" panose="02010609060101010101" pitchFamily="49" charset="-122"/>
                <a:cs typeface="Arial" panose="020B0604020202020204" pitchFamily="34" charset="0"/>
              </a:rPr>
              <a:t>i</a:t>
            </a:r>
            <a:r>
              <a:rPr lang="zh-CN" altLang="en-GB" dirty="0" smtClean="0">
                <a:latin typeface="Arial" panose="020B0604020202020204" pitchFamily="34" charset="0"/>
                <a:ea typeface="楷体" panose="02010609060101010101" pitchFamily="49" charset="-122"/>
                <a:cs typeface="Arial" panose="020B0604020202020204" pitchFamily="34" charset="0"/>
              </a:rPr>
              <a:t>中断处理</a:t>
            </a:r>
            <a:r>
              <a:rPr lang="zh-CN" altLang="en-US" dirty="0" smtClean="0">
                <a:latin typeface="Arial" panose="020B0604020202020204" pitchFamily="34" charset="0"/>
                <a:ea typeface="楷体" panose="02010609060101010101" pitchFamily="49" charset="-122"/>
                <a:cs typeface="Arial" panose="020B0604020202020204" pitchFamily="34" charset="0"/>
              </a:rPr>
              <a:t>程序中指定</a:t>
            </a:r>
            <a:r>
              <a:rPr lang="en-GB"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i="1" baseline="-25000" dirty="0" smtClean="0">
                <a:ea typeface="楷体" panose="02010609060101010101" pitchFamily="49" charset="-122"/>
                <a:cs typeface="Arial" panose="020B0604020202020204" pitchFamily="34" charset="0"/>
              </a:rPr>
              <a:t>j</a:t>
            </a:r>
            <a:r>
              <a:rPr lang="zh-CN" altLang="en-GB" dirty="0" smtClean="0">
                <a:latin typeface="Arial" panose="020B0604020202020204" pitchFamily="34" charset="0"/>
                <a:ea typeface="楷体" panose="02010609060101010101" pitchFamily="49" charset="-122"/>
                <a:cs typeface="Arial" panose="020B0604020202020204" pitchFamily="34" charset="0"/>
              </a:rPr>
              <a:t>优先级为</a:t>
            </a:r>
            <a:r>
              <a:rPr lang="zh-CN" altLang="en-GB" dirty="0">
                <a:latin typeface="Arial" panose="020B0604020202020204" pitchFamily="34" charset="0"/>
                <a:ea typeface="楷体" panose="02010609060101010101" pitchFamily="49" charset="-122"/>
                <a:cs typeface="Arial" panose="020B0604020202020204" pitchFamily="34" charset="0"/>
              </a:rPr>
              <a:t>最低</a:t>
            </a:r>
            <a:r>
              <a:rPr lang="zh-CN" altLang="en-GB" dirty="0" smtClean="0">
                <a:latin typeface="Arial" panose="020B0604020202020204" pitchFamily="34" charset="0"/>
                <a:ea typeface="楷体" panose="02010609060101010101" pitchFamily="49" charset="-122"/>
                <a:cs typeface="Arial" panose="020B0604020202020204" pitchFamily="34" charset="0"/>
              </a:rPr>
              <a:t>，</a:t>
            </a:r>
            <a:r>
              <a:rPr lang="en-GB" altLang="zh-CN" dirty="0">
                <a:latin typeface="Arial" panose="020B0604020202020204" pitchFamily="34" charset="0"/>
                <a:ea typeface="楷体" panose="02010609060101010101" pitchFamily="49" charset="-122"/>
                <a:cs typeface="Arial" panose="020B0604020202020204" pitchFamily="34" charset="0"/>
              </a:rPr>
              <a:t> </a:t>
            </a:r>
            <a:r>
              <a:rPr lang="en-GB" altLang="zh-CN" dirty="0" err="1">
                <a:latin typeface="Arial" panose="020B0604020202020204" pitchFamily="34" charset="0"/>
                <a:ea typeface="楷体" panose="02010609060101010101" pitchFamily="49" charset="-122"/>
                <a:cs typeface="Arial" panose="020B0604020202020204" pitchFamily="34" charset="0"/>
              </a:rPr>
              <a:t>IR</a:t>
            </a:r>
            <a:r>
              <a:rPr lang="en-GB" altLang="zh-CN" i="1" baseline="-25000" dirty="0" err="1">
                <a:ea typeface="楷体" panose="02010609060101010101" pitchFamily="49" charset="-122"/>
                <a:cs typeface="Arial" panose="020B0604020202020204" pitchFamily="34" charset="0"/>
              </a:rPr>
              <a:t>i</a:t>
            </a:r>
            <a:r>
              <a:rPr lang="zh-CN" altLang="en-GB" dirty="0" smtClean="0">
                <a:latin typeface="Arial" panose="020B0604020202020204" pitchFamily="34" charset="0"/>
                <a:ea typeface="楷体" panose="02010609060101010101" pitchFamily="49" charset="-122"/>
                <a:cs typeface="Arial" panose="020B0604020202020204" pitchFamily="34" charset="0"/>
              </a:rPr>
              <a:t>中断</a:t>
            </a:r>
            <a:r>
              <a:rPr lang="zh-CN" altLang="en-US" dirty="0" smtClean="0">
                <a:latin typeface="Arial" panose="020B0604020202020204" pitchFamily="34" charset="0"/>
                <a:ea typeface="楷体" panose="02010609060101010101" pitchFamily="49" charset="-122"/>
                <a:cs typeface="Arial" panose="020B0604020202020204" pitchFamily="34" charset="0"/>
              </a:rPr>
              <a:t>处理结束后，</a:t>
            </a:r>
            <a:r>
              <a:rPr lang="en-GB" altLang="zh-CN" dirty="0" smtClean="0">
                <a:latin typeface="Arial" panose="020B0604020202020204" pitchFamily="34" charset="0"/>
                <a:ea typeface="楷体" panose="02010609060101010101" pitchFamily="49" charset="-122"/>
                <a:cs typeface="Arial" panose="020B0604020202020204" pitchFamily="34" charset="0"/>
              </a:rPr>
              <a:t>IR</a:t>
            </a:r>
            <a:r>
              <a:rPr lang="en-US" altLang="zh-CN" i="1" baseline="-25000" dirty="0" smtClean="0">
                <a:ea typeface="楷体" panose="02010609060101010101" pitchFamily="49" charset="-122"/>
                <a:cs typeface="Arial" panose="020B0604020202020204" pitchFamily="34" charset="0"/>
              </a:rPr>
              <a:t>j</a:t>
            </a:r>
            <a:r>
              <a:rPr lang="en-US" altLang="zh-CN" baseline="-25000" dirty="0" smtClean="0">
                <a:ea typeface="楷体" panose="02010609060101010101" pitchFamily="49" charset="-122"/>
                <a:cs typeface="Arial" panose="020B0604020202020204" pitchFamily="34" charset="0"/>
              </a:rPr>
              <a:t>+1</a:t>
            </a:r>
            <a:r>
              <a:rPr lang="zh-CN" altLang="en-GB" dirty="0">
                <a:latin typeface="Arial" panose="020B0604020202020204" pitchFamily="34" charset="0"/>
                <a:ea typeface="楷体" panose="02010609060101010101" pitchFamily="49" charset="-122"/>
                <a:cs typeface="Arial" panose="020B0604020202020204" pitchFamily="34" charset="0"/>
              </a:rPr>
              <a:t>优先级上升为最高</a:t>
            </a:r>
            <a:r>
              <a:rPr lang="zh-CN" altLang="en-US" dirty="0">
                <a:latin typeface="Arial" panose="020B0604020202020204" pitchFamily="34" charset="0"/>
                <a:ea typeface="楷体" panose="02010609060101010101" pitchFamily="49" charset="-122"/>
                <a:cs typeface="Arial" panose="020B0604020202020204" pitchFamily="34" charset="0"/>
              </a:rPr>
              <a:t>，其他</a:t>
            </a:r>
            <a:r>
              <a:rPr lang="zh-CN" altLang="en-GB" dirty="0">
                <a:latin typeface="Arial" panose="020B0604020202020204" pitchFamily="34" charset="0"/>
                <a:ea typeface="楷体" panose="02010609060101010101" pitchFamily="49" charset="-122"/>
                <a:cs typeface="Arial" panose="020B0604020202020204" pitchFamily="34" charset="0"/>
              </a:rPr>
              <a:t>中断请求优先级</a:t>
            </a:r>
            <a:r>
              <a:rPr lang="zh-CN" altLang="en-US" dirty="0">
                <a:latin typeface="Arial" panose="020B0604020202020204" pitchFamily="34" charset="0"/>
                <a:ea typeface="楷体" panose="02010609060101010101" pitchFamily="49" charset="-122"/>
                <a:cs typeface="Arial" panose="020B0604020202020204" pitchFamily="34" charset="0"/>
              </a:rPr>
              <a:t>依引脚编号顺序排列（</a:t>
            </a:r>
            <a:r>
              <a:rPr lang="en-US" altLang="zh-CN" dirty="0">
                <a:latin typeface="Arial" panose="020B0604020202020204" pitchFamily="34" charset="0"/>
                <a:ea typeface="楷体" panose="02010609060101010101" pitchFamily="49" charset="-122"/>
                <a:cs typeface="Arial" panose="020B0604020202020204" pitchFamily="34" charset="0"/>
              </a:rPr>
              <a:t>IR</a:t>
            </a:r>
            <a:r>
              <a:rPr lang="en-US" altLang="zh-CN" baseline="-25000" dirty="0">
                <a:latin typeface="Arial" panose="020B0604020202020204" pitchFamily="34" charset="0"/>
                <a:ea typeface="楷体" panose="02010609060101010101" pitchFamily="49" charset="-122"/>
                <a:cs typeface="Arial" panose="020B0604020202020204" pitchFamily="34" charset="0"/>
              </a:rPr>
              <a:t>0</a:t>
            </a:r>
            <a:r>
              <a:rPr lang="zh-CN" altLang="en-US" dirty="0">
                <a:latin typeface="Arial" panose="020B0604020202020204" pitchFamily="34" charset="0"/>
                <a:ea typeface="楷体" panose="02010609060101010101" pitchFamily="49" charset="-122"/>
                <a:cs typeface="Arial" panose="020B0604020202020204" pitchFamily="34" charset="0"/>
              </a:rPr>
              <a:t>和</a:t>
            </a:r>
            <a:r>
              <a:rPr lang="en-US" altLang="zh-CN" dirty="0">
                <a:latin typeface="Arial" panose="020B0604020202020204" pitchFamily="34" charset="0"/>
                <a:ea typeface="楷体" panose="02010609060101010101" pitchFamily="49" charset="-122"/>
                <a:cs typeface="Arial" panose="020B0604020202020204" pitchFamily="34" charset="0"/>
              </a:rPr>
              <a:t>IR</a:t>
            </a:r>
            <a:r>
              <a:rPr lang="en-US" altLang="zh-CN" baseline="-25000" dirty="0">
                <a:latin typeface="Arial" panose="020B0604020202020204" pitchFamily="34" charset="0"/>
                <a:ea typeface="楷体" panose="02010609060101010101" pitchFamily="49" charset="-122"/>
                <a:cs typeface="Arial" panose="020B0604020202020204" pitchFamily="34" charset="0"/>
              </a:rPr>
              <a:t>7</a:t>
            </a:r>
            <a:r>
              <a:rPr lang="zh-CN" altLang="en-US" dirty="0">
                <a:latin typeface="Arial" panose="020B0604020202020204" pitchFamily="34" charset="0"/>
                <a:ea typeface="楷体" panose="02010609060101010101" pitchFamily="49" charset="-122"/>
                <a:cs typeface="Arial" panose="020B0604020202020204" pitchFamily="34" charset="0"/>
              </a:rPr>
              <a:t>首尾衔接）。</a:t>
            </a:r>
            <a:endParaRPr lang="en-US" altLang="zh-CN" dirty="0">
              <a:latin typeface="Arial" panose="020B0604020202020204" pitchFamily="34" charset="0"/>
              <a:ea typeface="楷体" panose="02010609060101010101" pitchFamily="49" charset="-122"/>
              <a:cs typeface="Arial" panose="020B0604020202020204" pitchFamily="34" charset="0"/>
            </a:endParaRPr>
          </a:p>
        </p:txBody>
      </p:sp>
      <p:sp>
        <p:nvSpPr>
          <p:cNvPr id="5" name="Text Box 40"/>
          <p:cNvSpPr txBox="1">
            <a:spLocks noChangeArrowheads="1"/>
          </p:cNvSpPr>
          <p:nvPr/>
        </p:nvSpPr>
        <p:spPr bwMode="auto">
          <a:xfrm>
            <a:off x="10656000" y="4750167"/>
            <a:ext cx="575469" cy="369332"/>
          </a:xfrm>
          <a:prstGeom prst="rect">
            <a:avLst/>
          </a:prstGeom>
          <a:noFill/>
          <a:ln w="9525" algn="ctr">
            <a:noFill/>
            <a:miter lim="800000"/>
            <a:headEnd/>
            <a:tailEnd/>
          </a:ln>
          <a:effectLst/>
        </p:spPr>
        <p:txBody>
          <a:bodyPr wrap="square" lIns="0" tIns="0" rIns="0" bIns="0">
            <a:spAutoFit/>
          </a:bodyPr>
          <a:lstStyle/>
          <a:p>
            <a:pPr marL="342900" indent="-342900">
              <a:buClr>
                <a:srgbClr val="0000CC"/>
              </a:buClr>
              <a:buSzPct val="75000"/>
            </a:pPr>
            <a:r>
              <a:rPr lang="zh-CN" altLang="en-US" sz="2400" dirty="0" smtClean="0">
                <a:solidFill>
                  <a:srgbClr val="FF6600"/>
                </a:solidFill>
                <a:latin typeface="楷体" panose="02010609060101010101" pitchFamily="49" charset="-122"/>
                <a:ea typeface="楷体" panose="02010609060101010101" pitchFamily="49" charset="-122"/>
              </a:rPr>
              <a:t>低</a:t>
            </a:r>
            <a:endParaRPr lang="zh-CN" altLang="en-US" sz="2400" dirty="0">
              <a:solidFill>
                <a:srgbClr val="FF6600"/>
              </a:solidFill>
              <a:latin typeface="楷体" panose="02010609060101010101" pitchFamily="49" charset="-122"/>
              <a:ea typeface="楷体" panose="02010609060101010101" pitchFamily="49" charset="-122"/>
            </a:endParaRPr>
          </a:p>
        </p:txBody>
      </p:sp>
      <p:sp>
        <p:nvSpPr>
          <p:cNvPr id="6" name="Text Box 41"/>
          <p:cNvSpPr txBox="1">
            <a:spLocks noChangeArrowheads="1"/>
          </p:cNvSpPr>
          <p:nvPr/>
        </p:nvSpPr>
        <p:spPr bwMode="auto">
          <a:xfrm>
            <a:off x="6696000" y="4750167"/>
            <a:ext cx="497627" cy="369332"/>
          </a:xfrm>
          <a:prstGeom prst="rect">
            <a:avLst/>
          </a:prstGeom>
          <a:noFill/>
          <a:ln w="9525" algn="ctr">
            <a:noFill/>
            <a:miter lim="800000"/>
            <a:headEnd/>
            <a:tailEnd/>
          </a:ln>
          <a:effectLst/>
        </p:spPr>
        <p:txBody>
          <a:bodyPr wrap="square" lIns="0" tIns="0" rIns="0" bIns="0">
            <a:spAutoFit/>
          </a:bodyPr>
          <a:lstStyle/>
          <a:p>
            <a:pPr marL="342900" indent="-342900">
              <a:buClr>
                <a:srgbClr val="0000CC"/>
              </a:buClr>
              <a:buSzPct val="75000"/>
            </a:pPr>
            <a:r>
              <a:rPr lang="zh-CN" altLang="en-US" sz="2400" dirty="0" smtClean="0">
                <a:solidFill>
                  <a:srgbClr val="FF6600"/>
                </a:solidFill>
                <a:latin typeface="楷体" panose="02010609060101010101" pitchFamily="49" charset="-122"/>
                <a:ea typeface="楷体" panose="02010609060101010101" pitchFamily="49" charset="-122"/>
              </a:rPr>
              <a:t>高</a:t>
            </a:r>
            <a:endParaRPr lang="zh-CN" altLang="en-US" sz="2400" dirty="0">
              <a:solidFill>
                <a:srgbClr val="FF6600"/>
              </a:solidFill>
              <a:latin typeface="楷体" panose="02010609060101010101" pitchFamily="49" charset="-122"/>
              <a:ea typeface="楷体" panose="02010609060101010101" pitchFamily="49" charset="-122"/>
            </a:endParaRPr>
          </a:p>
        </p:txBody>
      </p:sp>
      <p:sp>
        <p:nvSpPr>
          <p:cNvPr id="7" name="左箭头 6"/>
          <p:cNvSpPr/>
          <p:nvPr/>
        </p:nvSpPr>
        <p:spPr bwMode="auto">
          <a:xfrm rot="10800000">
            <a:off x="7140520" y="4856277"/>
            <a:ext cx="3636000" cy="263222"/>
          </a:xfrm>
          <a:prstGeom prst="leftArrow">
            <a:avLst/>
          </a:prstGeom>
          <a:solidFill>
            <a:srgbClr val="FFC0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ext Box 40"/>
          <p:cNvSpPr txBox="1">
            <a:spLocks noChangeArrowheads="1"/>
          </p:cNvSpPr>
          <p:nvPr/>
        </p:nvSpPr>
        <p:spPr bwMode="auto">
          <a:xfrm>
            <a:off x="8329439" y="5047187"/>
            <a:ext cx="1150937" cy="369332"/>
          </a:xfrm>
          <a:prstGeom prst="rect">
            <a:avLst/>
          </a:prstGeom>
          <a:noFill/>
          <a:ln w="9525" algn="ctr">
            <a:noFill/>
            <a:miter lim="800000"/>
            <a:headEnd/>
            <a:tailEnd/>
          </a:ln>
          <a:effectLst/>
        </p:spPr>
        <p:txBody>
          <a:bodyPr lIns="0" tIns="0" rIns="0" bIns="0">
            <a:spAutoFit/>
          </a:bodyPr>
          <a:lstStyle/>
          <a:p>
            <a:pPr marL="342900" indent="-342900">
              <a:buClr>
                <a:srgbClr val="0000CC"/>
              </a:buClr>
              <a:buSzPct val="75000"/>
            </a:pPr>
            <a:r>
              <a:rPr lang="zh-CN" altLang="en-US" sz="2400" dirty="0" smtClean="0">
                <a:solidFill>
                  <a:srgbClr val="FF6600"/>
                </a:solidFill>
                <a:latin typeface="楷体" panose="02010609060101010101" pitchFamily="49" charset="-122"/>
                <a:ea typeface="楷体" panose="02010609060101010101" pitchFamily="49" charset="-122"/>
              </a:rPr>
              <a:t>优先级</a:t>
            </a:r>
            <a:endParaRPr lang="zh-CN" altLang="en-US" sz="2400" dirty="0">
              <a:solidFill>
                <a:srgbClr val="FF6600"/>
              </a:solidFill>
              <a:latin typeface="楷体" panose="02010609060101010101" pitchFamily="49" charset="-122"/>
              <a:ea typeface="楷体" panose="02010609060101010101" pitchFamily="49" charset="-122"/>
            </a:endParaRPr>
          </a:p>
        </p:txBody>
      </p:sp>
      <p:cxnSp>
        <p:nvCxnSpPr>
          <p:cNvPr id="9" name="直接箭头连接符 8"/>
          <p:cNvCxnSpPr/>
          <p:nvPr/>
        </p:nvCxnSpPr>
        <p:spPr bwMode="auto">
          <a:xfrm>
            <a:off x="4104000" y="5758167"/>
            <a:ext cx="72000" cy="288000"/>
          </a:xfrm>
          <a:prstGeom prst="straightConnector1">
            <a:avLst/>
          </a:prstGeom>
          <a:solidFill>
            <a:schemeClr val="accent1"/>
          </a:solidFill>
          <a:ln w="28575" cap="flat" cmpd="sng" algn="ctr">
            <a:solidFill>
              <a:srgbClr val="006600"/>
            </a:solidFill>
            <a:prstDash val="solid"/>
            <a:round/>
            <a:headEnd type="none" w="med" len="med"/>
            <a:tailEnd type="triangle"/>
          </a:ln>
          <a:effectLst/>
        </p:spPr>
      </p:cxnSp>
      <p:cxnSp>
        <p:nvCxnSpPr>
          <p:cNvPr id="10" name="直接箭头连接符 9"/>
          <p:cNvCxnSpPr/>
          <p:nvPr/>
        </p:nvCxnSpPr>
        <p:spPr bwMode="auto">
          <a:xfrm flipH="1" flipV="1">
            <a:off x="3996000" y="5328000"/>
            <a:ext cx="72000" cy="288000"/>
          </a:xfrm>
          <a:prstGeom prst="straightConnector1">
            <a:avLst/>
          </a:prstGeom>
          <a:solidFill>
            <a:schemeClr val="accent1"/>
          </a:solidFill>
          <a:ln w="28575" cap="flat" cmpd="sng" algn="ctr">
            <a:solidFill>
              <a:srgbClr val="006600"/>
            </a:solidFill>
            <a:prstDash val="solid"/>
            <a:round/>
            <a:headEnd type="none" w="med" len="med"/>
            <a:tailEnd type="triangle"/>
          </a:ln>
          <a:effectLst/>
        </p:spPr>
      </p:cxnSp>
      <p:sp>
        <p:nvSpPr>
          <p:cNvPr id="11" name="文本框 10"/>
          <p:cNvSpPr txBox="1"/>
          <p:nvPr/>
        </p:nvSpPr>
        <p:spPr bwMode="auto">
          <a:xfrm>
            <a:off x="551384" y="4772109"/>
            <a:ext cx="432048" cy="923330"/>
          </a:xfrm>
          <a:prstGeom prst="rect">
            <a:avLst/>
          </a:prstGeom>
          <a:noFill/>
          <a:ln w="28575" algn="ctr">
            <a:noFill/>
            <a:miter lim="800000"/>
            <a:headEnd/>
            <a:tailEnd type="none" w="med" len="lg"/>
          </a:ln>
          <a:effectLst/>
        </p:spPr>
        <p:txBody>
          <a:bodyPr wrap="square" rtlCol="0">
            <a:spAutoFit/>
          </a:bodyPr>
          <a:lstStyle/>
          <a:p>
            <a:pPr algn="l">
              <a:spcBef>
                <a:spcPts val="0"/>
              </a:spcBef>
            </a:pPr>
            <a:r>
              <a:rPr lang="zh-CN" altLang="en-US" sz="1800" dirty="0" smtClean="0">
                <a:solidFill>
                  <a:srgbClr val="D60093"/>
                </a:solidFill>
                <a:latin typeface="黑体" panose="02010609060101010101" pitchFamily="49" charset="-122"/>
                <a:ea typeface="黑体" panose="02010609060101010101" pitchFamily="49" charset="-122"/>
              </a:rPr>
              <a:t>示</a:t>
            </a:r>
            <a:endParaRPr lang="en-US" altLang="zh-CN" sz="1800" dirty="0" smtClean="0">
              <a:solidFill>
                <a:srgbClr val="D60093"/>
              </a:solidFill>
              <a:latin typeface="黑体" panose="02010609060101010101" pitchFamily="49" charset="-122"/>
              <a:ea typeface="黑体" panose="02010609060101010101" pitchFamily="49" charset="-122"/>
            </a:endParaRPr>
          </a:p>
          <a:p>
            <a:pPr algn="l">
              <a:spcBef>
                <a:spcPts val="0"/>
              </a:spcBef>
            </a:pPr>
            <a:r>
              <a:rPr lang="zh-CN" altLang="en-US" sz="1800" dirty="0" smtClean="0">
                <a:solidFill>
                  <a:srgbClr val="D60093"/>
                </a:solidFill>
                <a:latin typeface="黑体" panose="02010609060101010101" pitchFamily="49" charset="-122"/>
                <a:ea typeface="黑体" panose="02010609060101010101" pitchFamily="49" charset="-122"/>
              </a:rPr>
              <a:t>意</a:t>
            </a:r>
            <a:endParaRPr lang="en-US" altLang="zh-CN" sz="1800" dirty="0" smtClean="0">
              <a:solidFill>
                <a:srgbClr val="D60093"/>
              </a:solidFill>
              <a:latin typeface="黑体" panose="02010609060101010101" pitchFamily="49" charset="-122"/>
              <a:ea typeface="黑体" panose="02010609060101010101" pitchFamily="49" charset="-122"/>
            </a:endParaRPr>
          </a:p>
          <a:p>
            <a:pPr algn="l">
              <a:spcBef>
                <a:spcPts val="0"/>
              </a:spcBef>
            </a:pPr>
            <a:r>
              <a:rPr lang="zh-CN" altLang="en-US" sz="1800" dirty="0" smtClean="0">
                <a:solidFill>
                  <a:srgbClr val="D60093"/>
                </a:solidFill>
                <a:latin typeface="黑体" panose="02010609060101010101" pitchFamily="49" charset="-122"/>
                <a:ea typeface="黑体" panose="02010609060101010101" pitchFamily="49" charset="-122"/>
              </a:rPr>
              <a:t>图</a:t>
            </a:r>
            <a:endParaRPr lang="zh-CN" altLang="en-US" sz="1800" dirty="0">
              <a:solidFill>
                <a:srgbClr val="D60093"/>
              </a:solidFill>
              <a:latin typeface="黑体" panose="02010609060101010101" pitchFamily="49" charset="-122"/>
              <a:ea typeface="黑体" panose="02010609060101010101" pitchFamily="49" charset="-122"/>
            </a:endParaRPr>
          </a:p>
        </p:txBody>
      </p:sp>
      <p:sp>
        <p:nvSpPr>
          <p:cNvPr id="12" name="矩形 11"/>
          <p:cNvSpPr/>
          <p:nvPr/>
        </p:nvSpPr>
        <p:spPr>
          <a:xfrm>
            <a:off x="995671" y="3789040"/>
            <a:ext cx="2948837" cy="400110"/>
          </a:xfrm>
          <a:prstGeom prst="rect">
            <a:avLst/>
          </a:prstGeom>
        </p:spPr>
        <p:txBody>
          <a:bodyPr wrap="square">
            <a:spAutoFit/>
          </a:bodyPr>
          <a:lstStyle/>
          <a:p>
            <a:pPr indent="0">
              <a:spcBef>
                <a:spcPts val="0"/>
              </a:spcBef>
              <a:buNone/>
            </a:pPr>
            <a:r>
              <a:rPr lang="en-US" altLang="zh-CN" sz="2000" dirty="0">
                <a:solidFill>
                  <a:srgbClr val="D60093"/>
                </a:solidFill>
                <a:latin typeface="Arial" panose="020B0604020202020204" pitchFamily="34" charset="0"/>
                <a:ea typeface="楷体" panose="02010609060101010101" pitchFamily="49" charset="-122"/>
                <a:cs typeface="Arial" panose="020B0604020202020204" pitchFamily="34" charset="0"/>
              </a:rPr>
              <a:t>1</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将</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引脚</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依序构成</a:t>
            </a:r>
            <a:r>
              <a:rPr lang="zh-CN" altLang="en-US" sz="2000" u="sng" dirty="0" smtClean="0">
                <a:solidFill>
                  <a:srgbClr val="C00000"/>
                </a:solidFill>
                <a:latin typeface="Arial" panose="020B0604020202020204" pitchFamily="34" charset="0"/>
                <a:ea typeface="楷体" panose="02010609060101010101" pitchFamily="49" charset="-122"/>
                <a:cs typeface="Arial" panose="020B0604020202020204" pitchFamily="34" charset="0"/>
              </a:rPr>
              <a:t>环</a:t>
            </a:r>
            <a:endParaRPr lang="en-US" altLang="zh-CN" sz="2000" u="sng" dirty="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sp>
        <p:nvSpPr>
          <p:cNvPr id="13" name="矩形 12"/>
          <p:cNvSpPr/>
          <p:nvPr/>
        </p:nvSpPr>
        <p:spPr>
          <a:xfrm>
            <a:off x="3919592" y="3789040"/>
            <a:ext cx="2776408" cy="400110"/>
          </a:xfrm>
          <a:prstGeom prst="rect">
            <a:avLst/>
          </a:prstGeom>
        </p:spPr>
        <p:txBody>
          <a:bodyPr wrap="square">
            <a:spAutoFit/>
          </a:bodyPr>
          <a:lstStyle/>
          <a:p>
            <a:pPr indent="0">
              <a:spcBef>
                <a:spcPts val="0"/>
              </a:spcBef>
              <a:buNone/>
            </a:pPr>
            <a:r>
              <a:rPr lang="en-US" altLang="zh-CN" sz="2000" dirty="0" smtClean="0">
                <a:solidFill>
                  <a:srgbClr val="D60093"/>
                </a:solidFill>
                <a:latin typeface="Arial" panose="020B0604020202020204" pitchFamily="34" charset="0"/>
                <a:ea typeface="楷体" panose="02010609060101010101" pitchFamily="49" charset="-122"/>
                <a:cs typeface="Arial" panose="020B0604020202020204" pitchFamily="34" charset="0"/>
              </a:rPr>
              <a:t>2</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在</a:t>
            </a:r>
            <a:r>
              <a:rPr lang="en-GB" altLang="zh-CN"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2000" baseline="-25000" dirty="0" smtClean="0">
                <a:solidFill>
                  <a:srgbClr val="0000FF"/>
                </a:solidFill>
                <a:latin typeface="Arial" panose="020B0604020202020204" pitchFamily="34" charset="0"/>
                <a:ea typeface="楷体" panose="02010609060101010101" pitchFamily="49" charset="-122"/>
                <a:cs typeface="Arial" panose="020B0604020202020204" pitchFamily="34" charset="0"/>
              </a:rPr>
              <a:t>5</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与</a:t>
            </a:r>
            <a:r>
              <a:rPr lang="en-GB" altLang="zh-CN"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IR</a:t>
            </a:r>
            <a:r>
              <a:rPr lang="en-US" altLang="zh-CN" sz="2000" baseline="-25000" dirty="0" smtClean="0">
                <a:solidFill>
                  <a:srgbClr val="0000FF"/>
                </a:solidFill>
                <a:latin typeface="Arial" panose="020B0604020202020204" pitchFamily="34" charset="0"/>
                <a:ea typeface="楷体" panose="02010609060101010101" pitchFamily="49" charset="-122"/>
                <a:cs typeface="Arial" panose="020B0604020202020204" pitchFamily="34" charset="0"/>
              </a:rPr>
              <a:t>6</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间</a:t>
            </a:r>
            <a:r>
              <a:rPr lang="zh-CN" altLang="en-US" sz="2000" dirty="0" smtClean="0">
                <a:solidFill>
                  <a:srgbClr val="C00000"/>
                </a:solidFill>
                <a:latin typeface="Arial" panose="020B0604020202020204" pitchFamily="34" charset="0"/>
                <a:ea typeface="楷体" panose="02010609060101010101" pitchFamily="49" charset="-122"/>
                <a:cs typeface="Arial" panose="020B0604020202020204" pitchFamily="34" charset="0"/>
              </a:rPr>
              <a:t>分割环</a:t>
            </a:r>
            <a:endPar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sp>
        <p:nvSpPr>
          <p:cNvPr id="14" name="矩形 13"/>
          <p:cNvSpPr/>
          <p:nvPr/>
        </p:nvSpPr>
        <p:spPr>
          <a:xfrm>
            <a:off x="6960096" y="3789040"/>
            <a:ext cx="3888432" cy="400110"/>
          </a:xfrm>
          <a:prstGeom prst="rect">
            <a:avLst/>
          </a:prstGeom>
        </p:spPr>
        <p:txBody>
          <a:bodyPr wrap="square">
            <a:spAutoFit/>
          </a:bodyPr>
          <a:lstStyle/>
          <a:p>
            <a:pPr indent="0">
              <a:spcBef>
                <a:spcPts val="0"/>
              </a:spcBef>
              <a:buNone/>
            </a:pPr>
            <a:r>
              <a:rPr lang="en-US" altLang="zh-CN" sz="2000" dirty="0" smtClean="0">
                <a:solidFill>
                  <a:srgbClr val="D60093"/>
                </a:solidFill>
                <a:latin typeface="Arial" panose="020B0604020202020204" pitchFamily="34" charset="0"/>
                <a:ea typeface="楷体" panose="02010609060101010101" pitchFamily="49" charset="-122"/>
                <a:cs typeface="Arial" panose="020B0604020202020204" pitchFamily="34" charset="0"/>
              </a:rPr>
              <a:t>3</a:t>
            </a:r>
            <a:r>
              <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rPr>
              <a:t>.</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从分割线</a:t>
            </a:r>
            <a:r>
              <a:rPr lang="zh-CN" altLang="en-US" sz="2000" dirty="0" smtClean="0">
                <a:solidFill>
                  <a:srgbClr val="C00000"/>
                </a:solidFill>
                <a:latin typeface="Arial" panose="020B0604020202020204" pitchFamily="34" charset="0"/>
                <a:ea typeface="楷体" panose="02010609060101010101" pitchFamily="49" charset="-122"/>
                <a:cs typeface="Arial" panose="020B0604020202020204" pitchFamily="34" charset="0"/>
              </a:rPr>
              <a:t>展开</a:t>
            </a:r>
            <a:r>
              <a:rPr lang="zh-CN" altLang="en-US" sz="2000" dirty="0">
                <a:solidFill>
                  <a:srgbClr val="C00000"/>
                </a:solidFill>
                <a:latin typeface="Arial" panose="020B0604020202020204" pitchFamily="34" charset="0"/>
                <a:ea typeface="楷体" panose="02010609060101010101" pitchFamily="49" charset="-122"/>
                <a:cs typeface="Arial" panose="020B0604020202020204" pitchFamily="34" charset="0"/>
              </a:rPr>
              <a:t>环</a:t>
            </a:r>
            <a:r>
              <a:rPr lang="zh-CN" altLang="en-US" sz="2000" dirty="0" smtClean="0">
                <a:solidFill>
                  <a:srgbClr val="0000FF"/>
                </a:solidFill>
                <a:latin typeface="Arial" panose="020B0604020202020204" pitchFamily="34" charset="0"/>
                <a:ea typeface="楷体" panose="02010609060101010101" pitchFamily="49" charset="-122"/>
                <a:cs typeface="Arial" panose="020B0604020202020204" pitchFamily="34" charset="0"/>
              </a:rPr>
              <a:t>即</a:t>
            </a:r>
            <a:r>
              <a:rPr lang="zh-CN" altLang="en-US" sz="2000" dirty="0">
                <a:solidFill>
                  <a:srgbClr val="0000FF"/>
                </a:solidFill>
                <a:latin typeface="Arial" panose="020B0604020202020204" pitchFamily="34" charset="0"/>
                <a:ea typeface="楷体" panose="02010609060101010101" pitchFamily="49" charset="-122"/>
                <a:cs typeface="Arial" panose="020B0604020202020204" pitchFamily="34" charset="0"/>
              </a:rPr>
              <a:t>得新优先级</a:t>
            </a:r>
            <a:endParaRPr lang="en-US" altLang="zh-CN" sz="2000" dirty="0">
              <a:solidFill>
                <a:srgbClr val="0000FF"/>
              </a:solidFill>
              <a:latin typeface="Arial" panose="020B0604020202020204" pitchFamily="34" charset="0"/>
              <a:ea typeface="楷体" panose="02010609060101010101" pitchFamily="49" charset="-122"/>
              <a:cs typeface="Arial" panose="020B0604020202020204" pitchFamily="34" charset="0"/>
            </a:endParaRPr>
          </a:p>
        </p:txBody>
      </p:sp>
      <p:grpSp>
        <p:nvGrpSpPr>
          <p:cNvPr id="15" name="组合 14"/>
          <p:cNvGrpSpPr/>
          <p:nvPr/>
        </p:nvGrpSpPr>
        <p:grpSpPr>
          <a:xfrm>
            <a:off x="1271464" y="4246167"/>
            <a:ext cx="2160240" cy="2074933"/>
            <a:chOff x="1415480" y="4428000"/>
            <a:chExt cx="2160240" cy="2074933"/>
          </a:xfrm>
        </p:grpSpPr>
        <p:sp>
          <p:nvSpPr>
            <p:cNvPr id="16" name="椭圆 15"/>
            <p:cNvSpPr/>
            <p:nvPr/>
          </p:nvSpPr>
          <p:spPr bwMode="auto">
            <a:xfrm>
              <a:off x="1559496" y="4599065"/>
              <a:ext cx="1800000" cy="1800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7" name="文本框 16"/>
            <p:cNvSpPr txBox="1"/>
            <p:nvPr/>
          </p:nvSpPr>
          <p:spPr bwMode="auto">
            <a:xfrm>
              <a:off x="2339992" y="4428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0</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18" name="文本框 17"/>
            <p:cNvSpPr txBox="1"/>
            <p:nvPr/>
          </p:nvSpPr>
          <p:spPr bwMode="auto">
            <a:xfrm>
              <a:off x="1620000"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5</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19" name="文本框 18"/>
            <p:cNvSpPr txBox="1"/>
            <p:nvPr/>
          </p:nvSpPr>
          <p:spPr bwMode="auto">
            <a:xfrm>
              <a:off x="2339992" y="6225934"/>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4</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20" name="文本框 19"/>
            <p:cNvSpPr txBox="1"/>
            <p:nvPr/>
          </p:nvSpPr>
          <p:spPr bwMode="auto">
            <a:xfrm>
              <a:off x="2987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1</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21" name="文本框 20"/>
            <p:cNvSpPr txBox="1"/>
            <p:nvPr/>
          </p:nvSpPr>
          <p:spPr bwMode="auto">
            <a:xfrm>
              <a:off x="1655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7</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22" name="文本框 21"/>
            <p:cNvSpPr txBox="1"/>
            <p:nvPr/>
          </p:nvSpPr>
          <p:spPr bwMode="auto">
            <a:xfrm>
              <a:off x="3259928"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2</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23" name="文本框 22"/>
            <p:cNvSpPr txBox="1"/>
            <p:nvPr/>
          </p:nvSpPr>
          <p:spPr bwMode="auto">
            <a:xfrm>
              <a:off x="3008197"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3</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24" name="文本框 23"/>
            <p:cNvSpPr txBox="1"/>
            <p:nvPr/>
          </p:nvSpPr>
          <p:spPr bwMode="auto">
            <a:xfrm>
              <a:off x="1415480"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6</a:t>
              </a:r>
              <a:endParaRPr lang="zh-CN" altLang="en-US" sz="1800" baseline="-25000" dirty="0">
                <a:solidFill>
                  <a:srgbClr val="0000FF"/>
                </a:solidFill>
                <a:latin typeface="Arial" panose="020B0604020202020204" pitchFamily="34" charset="0"/>
                <a:cs typeface="Arial" panose="020B0604020202020204" pitchFamily="34" charset="0"/>
              </a:endParaRPr>
            </a:p>
          </p:txBody>
        </p:sp>
      </p:grpSp>
      <p:grpSp>
        <p:nvGrpSpPr>
          <p:cNvPr id="26" name="组合 25"/>
          <p:cNvGrpSpPr/>
          <p:nvPr/>
        </p:nvGrpSpPr>
        <p:grpSpPr>
          <a:xfrm>
            <a:off x="4223792" y="4255279"/>
            <a:ext cx="2160240" cy="2074933"/>
            <a:chOff x="1415480" y="4428000"/>
            <a:chExt cx="2160240" cy="2074933"/>
          </a:xfrm>
        </p:grpSpPr>
        <p:sp>
          <p:nvSpPr>
            <p:cNvPr id="28" name="椭圆 27"/>
            <p:cNvSpPr/>
            <p:nvPr/>
          </p:nvSpPr>
          <p:spPr bwMode="auto">
            <a:xfrm>
              <a:off x="1559496" y="4599065"/>
              <a:ext cx="1800000" cy="1800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9" name="文本框 28"/>
            <p:cNvSpPr txBox="1"/>
            <p:nvPr/>
          </p:nvSpPr>
          <p:spPr bwMode="auto">
            <a:xfrm>
              <a:off x="2339992" y="4428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0</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0" name="文本框 29"/>
            <p:cNvSpPr txBox="1"/>
            <p:nvPr/>
          </p:nvSpPr>
          <p:spPr bwMode="auto">
            <a:xfrm>
              <a:off x="1620000"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5</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1" name="文本框 30"/>
            <p:cNvSpPr txBox="1"/>
            <p:nvPr/>
          </p:nvSpPr>
          <p:spPr bwMode="auto">
            <a:xfrm>
              <a:off x="2339992" y="6225934"/>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4</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2" name="文本框 31"/>
            <p:cNvSpPr txBox="1"/>
            <p:nvPr/>
          </p:nvSpPr>
          <p:spPr bwMode="auto">
            <a:xfrm>
              <a:off x="2987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1</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3" name="文本框 32"/>
            <p:cNvSpPr txBox="1"/>
            <p:nvPr/>
          </p:nvSpPr>
          <p:spPr bwMode="auto">
            <a:xfrm>
              <a:off x="1655992" y="4752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7</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4" name="文本框 33"/>
            <p:cNvSpPr txBox="1"/>
            <p:nvPr/>
          </p:nvSpPr>
          <p:spPr bwMode="auto">
            <a:xfrm>
              <a:off x="3259928"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2</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5" name="文本框 34"/>
            <p:cNvSpPr txBox="1"/>
            <p:nvPr/>
          </p:nvSpPr>
          <p:spPr bwMode="auto">
            <a:xfrm>
              <a:off x="3008197" y="5940000"/>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3</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36" name="文本框 35"/>
            <p:cNvSpPr txBox="1"/>
            <p:nvPr/>
          </p:nvSpPr>
          <p:spPr bwMode="auto">
            <a:xfrm>
              <a:off x="1415480" y="5312241"/>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6</a:t>
              </a:r>
              <a:endParaRPr lang="zh-CN" altLang="en-US" sz="1800" baseline="-25000" dirty="0">
                <a:solidFill>
                  <a:srgbClr val="0000FF"/>
                </a:solidFill>
                <a:latin typeface="Arial" panose="020B0604020202020204" pitchFamily="34" charset="0"/>
                <a:cs typeface="Arial" panose="020B0604020202020204" pitchFamily="34" charset="0"/>
              </a:endParaRPr>
            </a:p>
          </p:txBody>
        </p:sp>
      </p:grpSp>
      <p:cxnSp>
        <p:nvCxnSpPr>
          <p:cNvPr id="27" name="直接连接符 26"/>
          <p:cNvCxnSpPr/>
          <p:nvPr/>
        </p:nvCxnSpPr>
        <p:spPr bwMode="auto">
          <a:xfrm flipH="1">
            <a:off x="4018912" y="5517232"/>
            <a:ext cx="638898" cy="201166"/>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37" name="矩形 36"/>
          <p:cNvSpPr/>
          <p:nvPr/>
        </p:nvSpPr>
        <p:spPr>
          <a:xfrm>
            <a:off x="1487281" y="5355869"/>
            <a:ext cx="1717137" cy="338554"/>
          </a:xfrm>
          <a:prstGeom prst="rect">
            <a:avLst/>
          </a:prstGeom>
        </p:spPr>
        <p:txBody>
          <a:bodyPr wrap="none">
            <a:spAutoFit/>
          </a:bodyPr>
          <a:lstStyle/>
          <a:p>
            <a:r>
              <a:rPr lang="en-GB" altLang="zh-CN"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600" baseline="-25000" dirty="0" smtClean="0">
                <a:solidFill>
                  <a:srgbClr val="FF0000"/>
                </a:solidFill>
                <a:latin typeface="Arial" panose="020B0604020202020204" pitchFamily="34" charset="0"/>
                <a:ea typeface="楷体" panose="02010609060101010101" pitchFamily="49" charset="-122"/>
                <a:cs typeface="Arial" panose="020B0604020202020204" pitchFamily="34" charset="0"/>
              </a:rPr>
              <a:t>4</a:t>
            </a:r>
            <a:r>
              <a:rPr lang="zh-CN" altLang="en-US"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正</a:t>
            </a:r>
            <a:r>
              <a:rPr lang="zh-CN" altLang="en-GB"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被</a:t>
            </a:r>
            <a:r>
              <a:rPr lang="en-US" altLang="zh-CN" sz="1600" dirty="0">
                <a:solidFill>
                  <a:srgbClr val="FF0000"/>
                </a:solidFill>
                <a:latin typeface="Arial" panose="020B0604020202020204" pitchFamily="34" charset="0"/>
                <a:ea typeface="楷体" panose="02010609060101010101" pitchFamily="49" charset="-122"/>
                <a:cs typeface="Arial" panose="020B0604020202020204" pitchFamily="34" charset="0"/>
              </a:rPr>
              <a:t>CPU</a:t>
            </a:r>
            <a:r>
              <a:rPr lang="zh-CN" altLang="en-GB" sz="1600" dirty="0">
                <a:solidFill>
                  <a:srgbClr val="FF0000"/>
                </a:solidFill>
                <a:latin typeface="Arial" panose="020B0604020202020204" pitchFamily="34" charset="0"/>
                <a:ea typeface="楷体" panose="02010609060101010101" pitchFamily="49" charset="-122"/>
                <a:cs typeface="Arial" panose="020B0604020202020204" pitchFamily="34" charset="0"/>
              </a:rPr>
              <a:t>处理</a:t>
            </a:r>
            <a:endParaRPr lang="zh-CN" altLang="en-US" sz="1600" dirty="0">
              <a:solidFill>
                <a:srgbClr val="FF0000"/>
              </a:solidFill>
              <a:latin typeface="Arial" panose="020B0604020202020204" pitchFamily="34" charset="0"/>
              <a:cs typeface="Arial" panose="020B0604020202020204" pitchFamily="34" charset="0"/>
            </a:endParaRPr>
          </a:p>
        </p:txBody>
      </p:sp>
      <p:cxnSp>
        <p:nvCxnSpPr>
          <p:cNvPr id="38" name="直接箭头连接符 37"/>
          <p:cNvCxnSpPr>
            <a:stCxn id="37" idx="2"/>
            <a:endCxn id="19" idx="0"/>
          </p:cNvCxnSpPr>
          <p:nvPr/>
        </p:nvCxnSpPr>
        <p:spPr bwMode="auto">
          <a:xfrm>
            <a:off x="2345850" y="5694423"/>
            <a:ext cx="8022" cy="349678"/>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pSp>
        <p:nvGrpSpPr>
          <p:cNvPr id="3" name="组合 2"/>
          <p:cNvGrpSpPr/>
          <p:nvPr/>
        </p:nvGrpSpPr>
        <p:grpSpPr>
          <a:xfrm>
            <a:off x="6816080" y="4426167"/>
            <a:ext cx="4340655" cy="276999"/>
            <a:chOff x="7379984" y="4426167"/>
            <a:chExt cx="4340655" cy="276999"/>
          </a:xfrm>
        </p:grpSpPr>
        <p:sp>
          <p:nvSpPr>
            <p:cNvPr id="40" name="文本框 39"/>
            <p:cNvSpPr txBox="1"/>
            <p:nvPr/>
          </p:nvSpPr>
          <p:spPr bwMode="auto">
            <a:xfrm>
              <a:off x="8538043"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0</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41" name="文本框 40"/>
            <p:cNvSpPr txBox="1"/>
            <p:nvPr/>
          </p:nvSpPr>
          <p:spPr bwMode="auto">
            <a:xfrm>
              <a:off x="11404847"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990099"/>
                  </a:solidFill>
                  <a:latin typeface="Arial" panose="020B0604020202020204" pitchFamily="34" charset="0"/>
                  <a:cs typeface="Arial" panose="020B0604020202020204" pitchFamily="34" charset="0"/>
                </a:rPr>
                <a:t>IR</a:t>
              </a:r>
              <a:r>
                <a:rPr lang="en-US" altLang="zh-CN" sz="1800" baseline="-25000" dirty="0" smtClean="0">
                  <a:solidFill>
                    <a:srgbClr val="990099"/>
                  </a:solidFill>
                  <a:latin typeface="Arial" panose="020B0604020202020204" pitchFamily="34" charset="0"/>
                  <a:cs typeface="Arial" panose="020B0604020202020204" pitchFamily="34" charset="0"/>
                </a:rPr>
                <a:t>5</a:t>
              </a:r>
              <a:endParaRPr lang="zh-CN" altLang="en-US" sz="1800" baseline="-25000" dirty="0">
                <a:solidFill>
                  <a:srgbClr val="990099"/>
                </a:solidFill>
                <a:latin typeface="Arial" panose="020B0604020202020204" pitchFamily="34" charset="0"/>
                <a:cs typeface="Arial" panose="020B0604020202020204" pitchFamily="34" charset="0"/>
              </a:endParaRPr>
            </a:p>
          </p:txBody>
        </p:sp>
        <p:sp>
          <p:nvSpPr>
            <p:cNvPr id="42" name="文本框 41"/>
            <p:cNvSpPr txBox="1"/>
            <p:nvPr/>
          </p:nvSpPr>
          <p:spPr bwMode="auto">
            <a:xfrm>
              <a:off x="10848528"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FF0000"/>
                  </a:solidFill>
                  <a:latin typeface="Arial" panose="020B0604020202020204" pitchFamily="34" charset="0"/>
                  <a:cs typeface="Arial" panose="020B0604020202020204" pitchFamily="34" charset="0"/>
                </a:rPr>
                <a:t>IR</a:t>
              </a:r>
              <a:r>
                <a:rPr lang="en-US" altLang="zh-CN" sz="1800" baseline="-25000" dirty="0" smtClean="0">
                  <a:solidFill>
                    <a:srgbClr val="FF0000"/>
                  </a:solidFill>
                  <a:latin typeface="Arial" panose="020B0604020202020204" pitchFamily="34" charset="0"/>
                  <a:cs typeface="Arial" panose="020B0604020202020204" pitchFamily="34" charset="0"/>
                </a:rPr>
                <a:t>4</a:t>
              </a:r>
              <a:endParaRPr lang="zh-CN" altLang="en-US" sz="1800" baseline="-25000" dirty="0">
                <a:solidFill>
                  <a:srgbClr val="FF0000"/>
                </a:solidFill>
                <a:latin typeface="Arial" panose="020B0604020202020204" pitchFamily="34" charset="0"/>
                <a:cs typeface="Arial" panose="020B0604020202020204" pitchFamily="34" charset="0"/>
              </a:endParaRPr>
            </a:p>
          </p:txBody>
        </p:sp>
        <p:sp>
          <p:nvSpPr>
            <p:cNvPr id="43" name="文本框 42"/>
            <p:cNvSpPr txBox="1"/>
            <p:nvPr/>
          </p:nvSpPr>
          <p:spPr bwMode="auto">
            <a:xfrm>
              <a:off x="9114107"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1</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44" name="文本框 43"/>
            <p:cNvSpPr txBox="1"/>
            <p:nvPr/>
          </p:nvSpPr>
          <p:spPr bwMode="auto">
            <a:xfrm>
              <a:off x="7961979"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7</a:t>
              </a:r>
              <a:endParaRPr lang="zh-CN" altLang="en-US" sz="1800" baseline="-25000" dirty="0">
                <a:solidFill>
                  <a:srgbClr val="0000FF"/>
                </a:solidFill>
                <a:latin typeface="Arial" panose="020B0604020202020204" pitchFamily="34" charset="0"/>
                <a:cs typeface="Arial" panose="020B0604020202020204" pitchFamily="34" charset="0"/>
              </a:endParaRPr>
            </a:p>
          </p:txBody>
        </p:sp>
        <p:cxnSp>
          <p:nvCxnSpPr>
            <p:cNvPr id="45" name="直接箭头连接符 44"/>
            <p:cNvCxnSpPr/>
            <p:nvPr/>
          </p:nvCxnSpPr>
          <p:spPr bwMode="auto">
            <a:xfrm flipV="1">
              <a:off x="11160000"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46" name="直接箭头连接符 45"/>
            <p:cNvCxnSpPr/>
            <p:nvPr/>
          </p:nvCxnSpPr>
          <p:spPr bwMode="auto">
            <a:xfrm flipV="1">
              <a:off x="7701731"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47" name="直接箭头连接符 46"/>
            <p:cNvCxnSpPr/>
            <p:nvPr/>
          </p:nvCxnSpPr>
          <p:spPr bwMode="auto">
            <a:xfrm flipV="1">
              <a:off x="8277795"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48" name="直接箭头连接符 47"/>
            <p:cNvCxnSpPr/>
            <p:nvPr/>
          </p:nvCxnSpPr>
          <p:spPr bwMode="auto">
            <a:xfrm flipV="1">
              <a:off x="8853859"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49" name="直接箭头连接符 48"/>
            <p:cNvCxnSpPr/>
            <p:nvPr/>
          </p:nvCxnSpPr>
          <p:spPr bwMode="auto">
            <a:xfrm flipV="1">
              <a:off x="9429899"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cxnSp>
          <p:nvCxnSpPr>
            <p:cNvPr id="50" name="直接箭头连接符 49"/>
            <p:cNvCxnSpPr/>
            <p:nvPr/>
          </p:nvCxnSpPr>
          <p:spPr bwMode="auto">
            <a:xfrm flipV="1">
              <a:off x="10598865"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sp>
          <p:nvSpPr>
            <p:cNvPr id="52" name="文本框 51"/>
            <p:cNvSpPr txBox="1"/>
            <p:nvPr/>
          </p:nvSpPr>
          <p:spPr bwMode="auto">
            <a:xfrm>
              <a:off x="7379984"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6</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3" name="文本框 52"/>
            <p:cNvSpPr txBox="1"/>
            <p:nvPr/>
          </p:nvSpPr>
          <p:spPr bwMode="auto">
            <a:xfrm>
              <a:off x="9668640"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2</a:t>
              </a:r>
              <a:endParaRPr lang="zh-CN" altLang="en-US" sz="1800" baseline="-25000" dirty="0">
                <a:solidFill>
                  <a:srgbClr val="0000FF"/>
                </a:solidFill>
                <a:latin typeface="Arial" panose="020B0604020202020204" pitchFamily="34" charset="0"/>
                <a:cs typeface="Arial" panose="020B0604020202020204" pitchFamily="34" charset="0"/>
              </a:endParaRPr>
            </a:p>
          </p:txBody>
        </p:sp>
        <p:sp>
          <p:nvSpPr>
            <p:cNvPr id="54" name="文本框 53"/>
            <p:cNvSpPr txBox="1"/>
            <p:nvPr/>
          </p:nvSpPr>
          <p:spPr bwMode="auto">
            <a:xfrm>
              <a:off x="10244704" y="4426167"/>
              <a:ext cx="315792" cy="276999"/>
            </a:xfrm>
            <a:prstGeom prst="rect">
              <a:avLst/>
            </a:prstGeom>
            <a:solidFill>
              <a:schemeClr val="bg1"/>
            </a:solidFill>
            <a:ln w="28575" algn="ctr">
              <a:noFill/>
              <a:miter lim="800000"/>
              <a:headEnd/>
              <a:tailEnd type="none" w="med" len="lg"/>
            </a:ln>
            <a:effectLst/>
          </p:spPr>
          <p:txBody>
            <a:bodyPr wrap="none" lIns="0" tIns="0" rIns="0" bIns="0" rtlCol="0">
              <a:spAutoFit/>
            </a:bodyPr>
            <a:lstStyle/>
            <a:p>
              <a:pPr algn="l">
                <a:spcBef>
                  <a:spcPts val="0"/>
                </a:spcBef>
              </a:pPr>
              <a:r>
                <a:rPr lang="en-US" altLang="zh-CN" sz="1800" dirty="0" smtClean="0">
                  <a:solidFill>
                    <a:srgbClr val="0000FF"/>
                  </a:solidFill>
                  <a:latin typeface="Arial" panose="020B0604020202020204" pitchFamily="34" charset="0"/>
                  <a:cs typeface="Arial" panose="020B0604020202020204" pitchFamily="34" charset="0"/>
                </a:rPr>
                <a:t>IR</a:t>
              </a:r>
              <a:r>
                <a:rPr lang="en-US" altLang="zh-CN" sz="1800" baseline="-25000" dirty="0" smtClean="0">
                  <a:solidFill>
                    <a:srgbClr val="0000FF"/>
                  </a:solidFill>
                  <a:latin typeface="Arial" panose="020B0604020202020204" pitchFamily="34" charset="0"/>
                  <a:cs typeface="Arial" panose="020B0604020202020204" pitchFamily="34" charset="0"/>
                </a:rPr>
                <a:t>3</a:t>
              </a:r>
              <a:endParaRPr lang="zh-CN" altLang="en-US" sz="1800" baseline="-25000" dirty="0">
                <a:solidFill>
                  <a:srgbClr val="0000FF"/>
                </a:solidFill>
                <a:latin typeface="Arial" panose="020B0604020202020204" pitchFamily="34" charset="0"/>
                <a:cs typeface="Arial" panose="020B0604020202020204" pitchFamily="34" charset="0"/>
              </a:endParaRPr>
            </a:p>
          </p:txBody>
        </p:sp>
        <p:cxnSp>
          <p:nvCxnSpPr>
            <p:cNvPr id="55" name="直接箭头连接符 54"/>
            <p:cNvCxnSpPr/>
            <p:nvPr/>
          </p:nvCxnSpPr>
          <p:spPr bwMode="auto">
            <a:xfrm flipV="1">
              <a:off x="9984456" y="4570167"/>
              <a:ext cx="216000" cy="0"/>
            </a:xfrm>
            <a:prstGeom prst="straightConnector1">
              <a:avLst/>
            </a:prstGeom>
            <a:solidFill>
              <a:schemeClr val="accent1"/>
            </a:solidFill>
            <a:ln w="28575" cap="flat" cmpd="sng" algn="ctr">
              <a:solidFill>
                <a:srgbClr val="FFC000"/>
              </a:solidFill>
              <a:prstDash val="solid"/>
              <a:round/>
              <a:headEnd type="none" w="med" len="med"/>
              <a:tailEnd type="triangle"/>
            </a:ln>
            <a:effectLst/>
          </p:spPr>
        </p:cxnSp>
      </p:grpSp>
      <p:sp>
        <p:nvSpPr>
          <p:cNvPr id="56" name="矩形 55"/>
          <p:cNvSpPr/>
          <p:nvPr/>
        </p:nvSpPr>
        <p:spPr>
          <a:xfrm>
            <a:off x="6536501" y="5966266"/>
            <a:ext cx="2377575" cy="338554"/>
          </a:xfrm>
          <a:prstGeom prst="rect">
            <a:avLst/>
          </a:prstGeom>
        </p:spPr>
        <p:txBody>
          <a:bodyPr wrap="none">
            <a:spAutoFit/>
          </a:bodyPr>
          <a:lstStyle/>
          <a:p>
            <a:r>
              <a:rPr lang="en-GB" altLang="zh-CN"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IR</a:t>
            </a:r>
            <a:r>
              <a:rPr lang="en-US" altLang="zh-CN" sz="1600" baseline="-25000" dirty="0" smtClean="0">
                <a:solidFill>
                  <a:srgbClr val="FF0000"/>
                </a:solidFill>
                <a:latin typeface="Arial" panose="020B0604020202020204" pitchFamily="34" charset="0"/>
                <a:ea typeface="楷体" panose="02010609060101010101" pitchFamily="49" charset="-122"/>
                <a:cs typeface="Arial" panose="020B0604020202020204" pitchFamily="34" charset="0"/>
              </a:rPr>
              <a:t>4</a:t>
            </a:r>
            <a:r>
              <a:rPr lang="zh-CN" altLang="en-US"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中断</a:t>
            </a:r>
            <a:r>
              <a:rPr lang="zh-CN" altLang="en-GB"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处理</a:t>
            </a:r>
            <a:r>
              <a:rPr lang="zh-CN" altLang="en-US" sz="1600" dirty="0" smtClean="0">
                <a:solidFill>
                  <a:srgbClr val="FF0000"/>
                </a:solidFill>
                <a:latin typeface="Arial" panose="020B0604020202020204" pitchFamily="34" charset="0"/>
                <a:ea typeface="楷体" panose="02010609060101010101" pitchFamily="49" charset="-122"/>
                <a:cs typeface="Arial" panose="020B0604020202020204" pitchFamily="34" charset="0"/>
              </a:rPr>
              <a:t>程序执行完</a:t>
            </a:r>
            <a:endParaRPr lang="zh-CN" altLang="en-US" sz="1600" dirty="0">
              <a:solidFill>
                <a:srgbClr val="FF0000"/>
              </a:solidFill>
              <a:latin typeface="Arial" panose="020B0604020202020204" pitchFamily="34" charset="0"/>
              <a:cs typeface="Arial" panose="020B0604020202020204" pitchFamily="34" charset="0"/>
            </a:endParaRPr>
          </a:p>
        </p:txBody>
      </p:sp>
      <p:cxnSp>
        <p:nvCxnSpPr>
          <p:cNvPr id="57" name="直接箭头连接符 56"/>
          <p:cNvCxnSpPr>
            <a:stCxn id="56" idx="0"/>
          </p:cNvCxnSpPr>
          <p:nvPr/>
        </p:nvCxnSpPr>
        <p:spPr bwMode="auto">
          <a:xfrm flipV="1">
            <a:off x="7725289" y="5517232"/>
            <a:ext cx="716094" cy="449034"/>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65" name="矩形 64"/>
          <p:cNvSpPr/>
          <p:nvPr/>
        </p:nvSpPr>
        <p:spPr>
          <a:xfrm>
            <a:off x="4944850" y="5333056"/>
            <a:ext cx="1079142" cy="338554"/>
          </a:xfrm>
          <a:prstGeom prst="rect">
            <a:avLst/>
          </a:prstGeom>
        </p:spPr>
        <p:txBody>
          <a:bodyPr wrap="none">
            <a:spAutoFit/>
          </a:bodyPr>
          <a:lstStyle/>
          <a:p>
            <a:r>
              <a:rPr lang="en-GB" altLang="zh-CN" sz="1600" dirty="0" smtClean="0">
                <a:solidFill>
                  <a:srgbClr val="990099"/>
                </a:solidFill>
                <a:latin typeface="Arial" panose="020B0604020202020204" pitchFamily="34" charset="0"/>
                <a:ea typeface="楷体" panose="02010609060101010101" pitchFamily="49" charset="-122"/>
                <a:cs typeface="Arial" panose="020B0604020202020204" pitchFamily="34" charset="0"/>
              </a:rPr>
              <a:t>IR</a:t>
            </a:r>
            <a:r>
              <a:rPr lang="en-US" altLang="zh-CN" sz="1600" baseline="-25000" dirty="0" smtClean="0">
                <a:solidFill>
                  <a:srgbClr val="990099"/>
                </a:solidFill>
                <a:latin typeface="Arial" panose="020B0604020202020204" pitchFamily="34" charset="0"/>
                <a:ea typeface="楷体" panose="02010609060101010101" pitchFamily="49" charset="-122"/>
                <a:cs typeface="Arial" panose="020B0604020202020204" pitchFamily="34" charset="0"/>
              </a:rPr>
              <a:t>5</a:t>
            </a:r>
            <a:r>
              <a:rPr lang="zh-CN" altLang="en-GB" sz="1600" dirty="0" smtClean="0">
                <a:solidFill>
                  <a:srgbClr val="990099"/>
                </a:solidFill>
                <a:latin typeface="Arial" panose="020B0604020202020204" pitchFamily="34" charset="0"/>
                <a:ea typeface="楷体" panose="02010609060101010101" pitchFamily="49" charset="-122"/>
                <a:cs typeface="Arial" panose="020B0604020202020204" pitchFamily="34" charset="0"/>
              </a:rPr>
              <a:t>被</a:t>
            </a:r>
            <a:r>
              <a:rPr lang="zh-CN" altLang="en-US" sz="1600" dirty="0" smtClean="0">
                <a:solidFill>
                  <a:srgbClr val="990099"/>
                </a:solidFill>
                <a:latin typeface="Arial" panose="020B0604020202020204" pitchFamily="34" charset="0"/>
                <a:ea typeface="楷体" panose="02010609060101010101" pitchFamily="49" charset="-122"/>
                <a:cs typeface="Arial" panose="020B0604020202020204" pitchFamily="34" charset="0"/>
              </a:rPr>
              <a:t>指定</a:t>
            </a:r>
            <a:endParaRPr lang="zh-CN" altLang="en-US" sz="1600" dirty="0">
              <a:solidFill>
                <a:srgbClr val="990099"/>
              </a:solidFill>
              <a:latin typeface="Arial" panose="020B0604020202020204" pitchFamily="34" charset="0"/>
              <a:cs typeface="Arial" panose="020B0604020202020204" pitchFamily="34" charset="0"/>
            </a:endParaRPr>
          </a:p>
        </p:txBody>
      </p:sp>
      <p:cxnSp>
        <p:nvCxnSpPr>
          <p:cNvPr id="66" name="直接箭头连接符 65"/>
          <p:cNvCxnSpPr>
            <a:endCxn id="30" idx="3"/>
          </p:cNvCxnSpPr>
          <p:nvPr/>
        </p:nvCxnSpPr>
        <p:spPr bwMode="auto">
          <a:xfrm flipH="1">
            <a:off x="4744104" y="5616588"/>
            <a:ext cx="277047" cy="289191"/>
          </a:xfrm>
          <a:prstGeom prst="straightConnector1">
            <a:avLst/>
          </a:prstGeom>
          <a:solidFill>
            <a:schemeClr val="accent1"/>
          </a:solidFill>
          <a:ln w="28575" cap="flat" cmpd="sng" algn="ctr">
            <a:solidFill>
              <a:srgbClr val="990099"/>
            </a:solidFill>
            <a:prstDash val="solid"/>
            <a:round/>
            <a:headEnd type="none" w="med" len="med"/>
            <a:tailEnd type="triangle"/>
          </a:ln>
          <a:effectLst/>
        </p:spPr>
      </p:cxnSp>
    </p:spTree>
    <p:extLst>
      <p:ext uri="{BB962C8B-B14F-4D97-AF65-F5344CB8AC3E}">
        <p14:creationId xmlns:p14="http://schemas.microsoft.com/office/powerpoint/2010/main" val="2693553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wheel(1)">
                                      <p:cBhvr>
                                        <p:cTn id="29" dur="2000"/>
                                        <p:tgtEl>
                                          <p:spTgt spid="66"/>
                                        </p:tgtEl>
                                      </p:cBhvr>
                                    </p:animEffect>
                                  </p:childTnLst>
                                </p:cTn>
                              </p:par>
                              <p:par>
                                <p:cTn id="30" presetID="21" presetClass="entr" presetSubtype="1"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heel(1)">
                                      <p:cBhvr>
                                        <p:cTn id="32" dur="2000"/>
                                        <p:tgtEl>
                                          <p:spTgt spid="26"/>
                                        </p:tgtEl>
                                      </p:cBhvr>
                                    </p:animEffect>
                                  </p:childTnLst>
                                </p:cTn>
                              </p:par>
                              <p:par>
                                <p:cTn id="33" presetID="21" presetClass="entr" presetSubtype="1"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heel(1)">
                                      <p:cBhvr>
                                        <p:cTn id="35" dur="2000"/>
                                        <p:tgtEl>
                                          <p:spTgt spid="27"/>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heel(1)">
                                      <p:cBhvr>
                                        <p:cTn id="38" dur="2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ircle(in)">
                                      <p:cBhvr>
                                        <p:cTn id="43" dur="2000"/>
                                        <p:tgtEl>
                                          <p:spTgt spid="10"/>
                                        </p:tgtEl>
                                      </p:cBhvr>
                                    </p:animEffect>
                                  </p:childTnLst>
                                </p:cTn>
                              </p:par>
                              <p:par>
                                <p:cTn id="44" presetID="6"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in)">
                                      <p:cBhvr>
                                        <p:cTn id="46" dur="2000"/>
                                        <p:tgtEl>
                                          <p:spTgt spid="9"/>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circle(in)">
                                      <p:cBhvr>
                                        <p:cTn id="49" dur="2000"/>
                                        <p:tgtEl>
                                          <p:spTgt spid="14"/>
                                        </p:tgtEl>
                                      </p:cBhvr>
                                    </p:animEffect>
                                  </p:childTnLst>
                                </p:cTn>
                              </p:par>
                              <p:par>
                                <p:cTn id="50" presetID="6" presetClass="entr" presetSubtype="16"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circle(in)">
                                      <p:cBhvr>
                                        <p:cTn id="52" dur="2000"/>
                                        <p:tgtEl>
                                          <p:spTgt spid="3"/>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circle(in)">
                                      <p:cBhvr>
                                        <p:cTn id="55" dur="2000"/>
                                        <p:tgtEl>
                                          <p:spTgt spid="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circle(in)">
                                      <p:cBhvr>
                                        <p:cTn id="58" dur="2000"/>
                                        <p:tgtEl>
                                          <p:spTgt spid="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circle(in)">
                                      <p:cBhvr>
                                        <p:cTn id="61" dur="2000"/>
                                        <p:tgtEl>
                                          <p:spTgt spid="5"/>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circle(in)">
                                      <p:cBhvr>
                                        <p:cTn id="64" dur="2000"/>
                                        <p:tgtEl>
                                          <p:spTgt spid="8"/>
                                        </p:tgtEl>
                                      </p:cBhvr>
                                    </p:animEffect>
                                  </p:childTnLst>
                                </p:cTn>
                              </p:par>
                              <p:par>
                                <p:cTn id="65" presetID="6" presetClass="entr" presetSubtype="16"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circle(in)">
                                      <p:cBhvr>
                                        <p:cTn id="67" dur="2000"/>
                                        <p:tgtEl>
                                          <p:spTgt spid="57"/>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circle(in)">
                                      <p:cBhvr>
                                        <p:cTn id="70"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11" grpId="0"/>
      <p:bldP spid="12" grpId="0"/>
      <p:bldP spid="13" grpId="0"/>
      <p:bldP spid="14"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5B93D84-87BE-4514-9293-7D5164B6320D}"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p:txBody>
      </p:sp>
      <p:sp>
        <p:nvSpPr>
          <p:cNvPr id="8" name="Rectangle 3"/>
          <p:cNvSpPr txBox="1">
            <a:spLocks noChangeArrowheads="1"/>
          </p:cNvSpPr>
          <p:nvPr/>
        </p:nvSpPr>
        <p:spPr bwMode="auto">
          <a:xfrm>
            <a:off x="911424" y="980728"/>
            <a:ext cx="10081120" cy="51118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fontAlgn="base">
              <a:spcBef>
                <a:spcPct val="200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
                <a:srgbClr val="00007D"/>
              </a:buClr>
              <a:buSzPct val="75000"/>
              <a:buFont typeface="Wingdings" pitchFamily="2" charset="2"/>
              <a:buNone/>
              <a:tabLst/>
              <a:defRPr/>
            </a:pPr>
            <a:r>
              <a:rPr kumimoji="0" lang="zh-CN" altLang="en-US" sz="4000" b="1" i="0" u="none" strike="noStrike" kern="0" cap="none" spc="0" normalizeH="0" baseline="0" noProof="0" dirty="0">
                <a:ln>
                  <a:noFill/>
                </a:ln>
                <a:solidFill>
                  <a:srgbClr val="C00000"/>
                </a:solidFill>
                <a:effectLst/>
                <a:uLnTx/>
                <a:uFillTx/>
                <a:latin typeface="Times New Roman"/>
                <a:ea typeface="黑体" panose="02010609060101010101" pitchFamily="49" charset="-122"/>
                <a:cs typeface="+mn-cs"/>
              </a:rPr>
              <a:t>思考题：</a:t>
            </a:r>
            <a:endParaRPr kumimoji="0" lang="en-US" altLang="zh-CN" sz="4000" b="1" i="0" u="none" strike="noStrike" kern="0" cap="none" spc="0" normalizeH="0" baseline="0" noProof="0" dirty="0">
              <a:ln>
                <a:noFill/>
              </a:ln>
              <a:solidFill>
                <a:srgbClr val="C00000"/>
              </a:solidFill>
              <a:effectLst/>
              <a:uLnTx/>
              <a:uFillTx/>
              <a:latin typeface="Times New Roman"/>
              <a:ea typeface="黑体" panose="02010609060101010101" pitchFamily="49" charset="-122"/>
              <a:cs typeface="+mn-cs"/>
            </a:endParaRPr>
          </a:p>
          <a:p>
            <a:pPr marL="514350" lvl="0" indent="-514350" algn="just">
              <a:lnSpc>
                <a:spcPct val="150000"/>
              </a:lnSpc>
              <a:spcBef>
                <a:spcPts val="3000"/>
              </a:spcBef>
              <a:buClr>
                <a:srgbClr val="00007D"/>
              </a:buClr>
              <a:buSzPct val="100000"/>
              <a:buFont typeface="+mj-lt"/>
              <a:buAutoNum type="arabicPeriod"/>
              <a:defRPr/>
            </a:pPr>
            <a:r>
              <a:rPr kumimoji="0" lang="zh-CN" altLang="en-US"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怎样设置</a:t>
            </a:r>
            <a:r>
              <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8259</a:t>
            </a:r>
            <a:r>
              <a:rPr kumimoji="0" lang="zh-CN" altLang="en-US"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的固定优先级和循环优先级</a:t>
            </a:r>
            <a:r>
              <a:rPr lang="zh-CN" altLang="en-US" sz="3200" kern="0" dirty="0" smtClean="0">
                <a:solidFill>
                  <a:srgbClr val="0066CC"/>
                </a:solidFill>
                <a:ea typeface="楷体" panose="02010609060101010101" pitchFamily="49" charset="-122"/>
              </a:rPr>
              <a:t>？</a:t>
            </a:r>
            <a:endPar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endParaRPr>
          </a:p>
          <a:p>
            <a:pPr marL="514350" lvl="0" indent="-514350" algn="just">
              <a:lnSpc>
                <a:spcPct val="150000"/>
              </a:lnSpc>
              <a:spcBef>
                <a:spcPts val="3000"/>
              </a:spcBef>
              <a:buClr>
                <a:srgbClr val="00007D"/>
              </a:buClr>
              <a:buSzPct val="100000"/>
              <a:buFont typeface="+mj-lt"/>
              <a:buAutoNum type="arabicPeriod"/>
              <a:defRPr/>
            </a:pPr>
            <a:r>
              <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8259</a:t>
            </a:r>
            <a:r>
              <a:rPr lang="zh-CN" altLang="en-US" sz="3200" kern="0" dirty="0">
                <a:solidFill>
                  <a:srgbClr val="0066CC"/>
                </a:solidFill>
                <a:ea typeface="楷体" panose="02010609060101010101" pitchFamily="49" charset="-122"/>
              </a:rPr>
              <a:t>的自动循环优先级</a:t>
            </a:r>
            <a:r>
              <a:rPr lang="zh-CN" altLang="en-US" sz="3200" kern="0" dirty="0" smtClean="0">
                <a:solidFill>
                  <a:srgbClr val="0066CC"/>
                </a:solidFill>
                <a:ea typeface="楷体" panose="02010609060101010101" pitchFamily="49" charset="-122"/>
              </a:rPr>
              <a:t>和</a:t>
            </a:r>
            <a:r>
              <a:rPr lang="zh-CN" altLang="en-US" sz="3200" kern="0" dirty="0">
                <a:solidFill>
                  <a:srgbClr val="0066CC"/>
                </a:solidFill>
                <a:ea typeface="楷体" panose="02010609060101010101" pitchFamily="49" charset="-122"/>
              </a:rPr>
              <a:t>指定循环优先级有</a:t>
            </a:r>
            <a:r>
              <a:rPr kumimoji="0" lang="zh-CN" altLang="en-US"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什么不同</a:t>
            </a:r>
            <a:r>
              <a:rPr lang="zh-CN" altLang="en-US" sz="3200" kern="0" dirty="0" smtClean="0">
                <a:solidFill>
                  <a:srgbClr val="0066CC"/>
                </a:solidFill>
                <a:latin typeface="Times New Roman"/>
                <a:ea typeface="楷体" panose="02010609060101010101" pitchFamily="49" charset="-122"/>
              </a:rPr>
              <a:t>？</a:t>
            </a:r>
            <a:endParaRPr lang="en-US" altLang="zh-CN" sz="3200" kern="0" dirty="0">
              <a:solidFill>
                <a:srgbClr val="0066CC"/>
              </a:solidFill>
              <a:latin typeface="Times New Roman"/>
              <a:ea typeface="楷体" panose="02010609060101010101" pitchFamily="49" charset="-122"/>
            </a:endParaRPr>
          </a:p>
        </p:txBody>
      </p:sp>
      <p:pic>
        <p:nvPicPr>
          <p:cNvPr id="7" name="Picture 5" descr="ED0001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6480" y="260648"/>
            <a:ext cx="1350944"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50941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68800"/>
            <a:ext cx="12192000"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body" idx="1"/>
          </p:nvPr>
        </p:nvSpPr>
        <p:spPr>
          <a:xfrm>
            <a:off x="2063751" y="1341438"/>
            <a:ext cx="8208963" cy="4248150"/>
          </a:xfrm>
        </p:spPr>
        <p:txBody>
          <a:bodyPr/>
          <a:lstStyle/>
          <a:p>
            <a:pPr marL="0" indent="0" algn="ctr">
              <a:lnSpc>
                <a:spcPct val="110000"/>
              </a:lnSpc>
              <a:buNone/>
            </a:pPr>
            <a:endParaRPr lang="en-US" altLang="zh-CN" sz="7200" dirty="0">
              <a:solidFill>
                <a:srgbClr val="C00000"/>
              </a:solidFill>
              <a:ea typeface="黑体" panose="02010609060101010101" pitchFamily="49" charset="-122"/>
            </a:endParaRPr>
          </a:p>
          <a:p>
            <a:pPr marL="0" indent="0" algn="ctr">
              <a:lnSpc>
                <a:spcPct val="110000"/>
              </a:lnSpc>
              <a:buNone/>
            </a:pPr>
            <a:r>
              <a:rPr lang="zh-CN" altLang="en-US" sz="6000" dirty="0">
                <a:solidFill>
                  <a:srgbClr val="C00000"/>
                </a:solidFill>
                <a:ea typeface="黑体" panose="02010609060101010101" pitchFamily="49" charset="-122"/>
              </a:rPr>
              <a:t>谢  谢  ！</a:t>
            </a:r>
            <a:endParaRPr lang="zh-CN" altLang="en-US" sz="6000" dirty="0">
              <a:solidFill>
                <a:srgbClr val="C00000"/>
              </a:solidFill>
            </a:endParaRPr>
          </a:p>
          <a:p>
            <a:pPr marL="0" indent="0" algn="just">
              <a:lnSpc>
                <a:spcPct val="110000"/>
              </a:lnSpc>
              <a:buNone/>
            </a:pPr>
            <a:endParaRPr lang="en-US" altLang="zh-CN" sz="6000" dirty="0">
              <a:solidFill>
                <a:srgbClr val="0000FF"/>
              </a:solidFill>
              <a:ea typeface="黑体" panose="02010609060101010101" pitchFamily="49" charset="-122"/>
            </a:endParaRPr>
          </a:p>
          <a:p>
            <a:pPr marL="0" indent="0" algn="just">
              <a:lnSpc>
                <a:spcPct val="110000"/>
              </a:lnSpc>
              <a:buNone/>
            </a:pPr>
            <a:endParaRPr lang="zh-CN" altLang="en-US" sz="6000" dirty="0">
              <a:solidFill>
                <a:srgbClr val="0000FF"/>
              </a:solidFill>
            </a:endParaRPr>
          </a:p>
        </p:txBody>
      </p:sp>
      <p:sp>
        <p:nvSpPr>
          <p:cNvPr id="2970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922FF87-4120-49BF-83DE-6F5F92E83D36}" type="slidenum">
              <a:rPr kumimoji="0" lang="zh-CN" altLang="en-US" sz="1200" b="1"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1"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04604271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自定义 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FF"/>
      </a:hlink>
      <a:folHlink>
        <a:srgbClr val="9900CC"/>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txDef>
      <a:spPr bwMode="auto">
        <a:noFill/>
        <a:ln w="28575" algn="ctr">
          <a:noFill/>
          <a:miter lim="800000"/>
          <a:headEnd/>
          <a:tailEnd type="none" w="med" len="lg"/>
        </a:ln>
        <a:effectLst/>
      </a:spPr>
      <a:bodyPr>
        <a:spAutoFit/>
      </a:bodyPr>
      <a:lstStyle>
        <a:defPPr algn="l">
          <a:spcBef>
            <a:spcPts val="0"/>
          </a:spcBef>
          <a:defRPr sz="1800" dirty="0"/>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35294</TotalTime>
  <Words>1100</Words>
  <Application>Microsoft Office PowerPoint</Application>
  <PresentationFormat>宽屏</PresentationFormat>
  <Paragraphs>163</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黑体</vt:lpstr>
      <vt:lpstr>楷体</vt:lpstr>
      <vt:lpstr>楷体_GB2312</vt:lpstr>
      <vt:lpstr>宋体</vt:lpstr>
      <vt:lpstr>Arial</vt:lpstr>
      <vt:lpstr>Arial Black</vt:lpstr>
      <vt:lpstr>Times New Roman</vt:lpstr>
      <vt:lpstr>Wingdings</vt:lpstr>
      <vt:lpstr>Pixel</vt:lpstr>
      <vt:lpstr>微机原理与系统设计 第6章  输入/输出技术</vt:lpstr>
      <vt:lpstr>6.13 8259工作方式—优先级设置</vt:lpstr>
      <vt:lpstr>6.13.1 8259工作方式—固定优先级设置</vt:lpstr>
      <vt:lpstr>6.13.2 8259工作方式—循环优先级设置</vt:lpstr>
      <vt:lpstr>6.13.2 8259工作方式—循环优先级设置</vt:lpstr>
      <vt:lpstr>二、可编程中断控制器8259</vt:lpstr>
      <vt:lpstr>二、可编程中断控制器8259</vt:lpstr>
      <vt:lpstr>PowerPoint 演示文稿</vt:lpstr>
      <vt:lpstr>PowerPoint 演示文稿</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第6章 输入输出技术</dc:subject>
  <dc:creator>qiu</dc:creator>
  <cp:lastModifiedBy>Think</cp:lastModifiedBy>
  <cp:revision>1596</cp:revision>
  <dcterms:created xsi:type="dcterms:W3CDTF">1601-01-01T00:00:00Z</dcterms:created>
  <dcterms:modified xsi:type="dcterms:W3CDTF">2019-11-14T16:41:32Z</dcterms:modified>
</cp:coreProperties>
</file>