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3" r:id="rId1"/>
  </p:sldMasterIdLst>
  <p:notesMasterIdLst>
    <p:notesMasterId r:id="rId12"/>
  </p:notesMasterIdLst>
  <p:handoutMasterIdLst>
    <p:handoutMasterId r:id="rId13"/>
  </p:handoutMasterIdLst>
  <p:sldIdLst>
    <p:sldId id="1298" r:id="rId2"/>
    <p:sldId id="1385" r:id="rId3"/>
    <p:sldId id="1470" r:id="rId4"/>
    <p:sldId id="1472" r:id="rId5"/>
    <p:sldId id="1473" r:id="rId6"/>
    <p:sldId id="1471" r:id="rId7"/>
    <p:sldId id="1474" r:id="rId8"/>
    <p:sldId id="1386" r:id="rId9"/>
    <p:sldId id="1468" r:id="rId10"/>
    <p:sldId id="1469" r:id="rId11"/>
  </p:sldIdLst>
  <p:sldSz cx="12192000" cy="6858000"/>
  <p:notesSz cx="6807200" cy="9939338"/>
  <p:defaultTextStyle>
    <a:defPPr>
      <a:defRPr lang="en-US"/>
    </a:defPPr>
    <a:lvl1pPr algn="ctr" rtl="0" fontAlgn="base">
      <a:spcBef>
        <a:spcPct val="50000"/>
      </a:spcBef>
      <a:spcAft>
        <a:spcPct val="0"/>
      </a:spcAft>
      <a:defRPr sz="2800" b="1" kern="1200">
        <a:solidFill>
          <a:schemeClr val="tx1"/>
        </a:solidFill>
        <a:latin typeface="Times New Roman" pitchFamily="18" charset="0"/>
        <a:ea typeface="宋体" pitchFamily="2" charset="-122"/>
        <a:cs typeface="+mn-cs"/>
      </a:defRPr>
    </a:lvl1pPr>
    <a:lvl2pPr marL="457200" algn="ctr" rtl="0" fontAlgn="base">
      <a:spcBef>
        <a:spcPct val="50000"/>
      </a:spcBef>
      <a:spcAft>
        <a:spcPct val="0"/>
      </a:spcAft>
      <a:defRPr sz="2800" b="1" kern="1200">
        <a:solidFill>
          <a:schemeClr val="tx1"/>
        </a:solidFill>
        <a:latin typeface="Times New Roman" pitchFamily="18" charset="0"/>
        <a:ea typeface="宋体" pitchFamily="2" charset="-122"/>
        <a:cs typeface="+mn-cs"/>
      </a:defRPr>
    </a:lvl2pPr>
    <a:lvl3pPr marL="914400" algn="ctr" rtl="0" fontAlgn="base">
      <a:spcBef>
        <a:spcPct val="50000"/>
      </a:spcBef>
      <a:spcAft>
        <a:spcPct val="0"/>
      </a:spcAft>
      <a:defRPr sz="2800" b="1" kern="1200">
        <a:solidFill>
          <a:schemeClr val="tx1"/>
        </a:solidFill>
        <a:latin typeface="Times New Roman" pitchFamily="18" charset="0"/>
        <a:ea typeface="宋体" pitchFamily="2" charset="-122"/>
        <a:cs typeface="+mn-cs"/>
      </a:defRPr>
    </a:lvl3pPr>
    <a:lvl4pPr marL="1371600" algn="ctr" rtl="0" fontAlgn="base">
      <a:spcBef>
        <a:spcPct val="50000"/>
      </a:spcBef>
      <a:spcAft>
        <a:spcPct val="0"/>
      </a:spcAft>
      <a:defRPr sz="2800" b="1" kern="1200">
        <a:solidFill>
          <a:schemeClr val="tx1"/>
        </a:solidFill>
        <a:latin typeface="Times New Roman" pitchFamily="18" charset="0"/>
        <a:ea typeface="宋体" pitchFamily="2" charset="-122"/>
        <a:cs typeface="+mn-cs"/>
      </a:defRPr>
    </a:lvl4pPr>
    <a:lvl5pPr marL="1828800" algn="ctr" rtl="0" fontAlgn="base">
      <a:spcBef>
        <a:spcPct val="50000"/>
      </a:spcBef>
      <a:spcAft>
        <a:spcPct val="0"/>
      </a:spcAft>
      <a:defRPr sz="2800" b="1" kern="1200">
        <a:solidFill>
          <a:schemeClr val="tx1"/>
        </a:solidFill>
        <a:latin typeface="Times New Roman" pitchFamily="18" charset="0"/>
        <a:ea typeface="宋体" pitchFamily="2" charset="-122"/>
        <a:cs typeface="+mn-cs"/>
      </a:defRPr>
    </a:lvl5pPr>
    <a:lvl6pPr marL="2286000" algn="l" defTabSz="914400" rtl="0" eaLnBrk="1" latinLnBrk="0" hangingPunct="1">
      <a:defRPr sz="2800" b="1" kern="1200">
        <a:solidFill>
          <a:schemeClr val="tx1"/>
        </a:solidFill>
        <a:latin typeface="Times New Roman" pitchFamily="18" charset="0"/>
        <a:ea typeface="宋体" pitchFamily="2" charset="-122"/>
        <a:cs typeface="+mn-cs"/>
      </a:defRPr>
    </a:lvl6pPr>
    <a:lvl7pPr marL="2743200" algn="l" defTabSz="914400" rtl="0" eaLnBrk="1" latinLnBrk="0" hangingPunct="1">
      <a:defRPr sz="2800" b="1" kern="1200">
        <a:solidFill>
          <a:schemeClr val="tx1"/>
        </a:solidFill>
        <a:latin typeface="Times New Roman" pitchFamily="18" charset="0"/>
        <a:ea typeface="宋体" pitchFamily="2" charset="-122"/>
        <a:cs typeface="+mn-cs"/>
      </a:defRPr>
    </a:lvl7pPr>
    <a:lvl8pPr marL="3200400" algn="l" defTabSz="914400" rtl="0" eaLnBrk="1" latinLnBrk="0" hangingPunct="1">
      <a:defRPr sz="2800" b="1" kern="1200">
        <a:solidFill>
          <a:schemeClr val="tx1"/>
        </a:solidFill>
        <a:latin typeface="Times New Roman" pitchFamily="18" charset="0"/>
        <a:ea typeface="宋体" pitchFamily="2" charset="-122"/>
        <a:cs typeface="+mn-cs"/>
      </a:defRPr>
    </a:lvl8pPr>
    <a:lvl9pPr marL="3657600" algn="l" defTabSz="914400" rtl="0" eaLnBrk="1" latinLnBrk="0" hangingPunct="1">
      <a:defRPr sz="2800" b="1" kern="1200">
        <a:solidFill>
          <a:schemeClr val="tx1"/>
        </a:solidFill>
        <a:latin typeface="Times New Roman" pitchFamily="18" charset="0"/>
        <a:ea typeface="宋体"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131" userDrawn="1">
          <p15:clr>
            <a:srgbClr val="A4A3A4"/>
          </p15:clr>
        </p15:guide>
        <p15:guide id="2" pos="214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0066"/>
    <a:srgbClr val="006600"/>
    <a:srgbClr val="FF6600"/>
    <a:srgbClr val="008000"/>
    <a:srgbClr val="CCFFFF"/>
    <a:srgbClr val="D60093"/>
    <a:srgbClr val="CCFFCC"/>
    <a:srgbClr val="FFCCFF"/>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486" autoAdjust="0"/>
    <p:restoredTop sz="84284" autoAdjust="0"/>
  </p:normalViewPr>
  <p:slideViewPr>
    <p:cSldViewPr>
      <p:cViewPr varScale="1">
        <p:scale>
          <a:sx n="93" d="100"/>
          <a:sy n="93" d="100"/>
        </p:scale>
        <p:origin x="78" y="168"/>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79" d="100"/>
          <a:sy n="79" d="100"/>
        </p:scale>
        <p:origin x="3174" y="108"/>
      </p:cViewPr>
      <p:guideLst>
        <p:guide orient="horz" pos="3131"/>
        <p:guide pos="2144"/>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0098" name="Rectangle 2"/>
          <p:cNvSpPr>
            <a:spLocks noGrp="1" noChangeArrowheads="1"/>
          </p:cNvSpPr>
          <p:nvPr>
            <p:ph type="hdr" sz="quarter"/>
          </p:nvPr>
        </p:nvSpPr>
        <p:spPr bwMode="auto">
          <a:xfrm>
            <a:off x="0" y="1"/>
            <a:ext cx="2949678" cy="49604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spcBef>
                <a:spcPct val="0"/>
              </a:spcBef>
              <a:defRPr kumimoji="1" sz="1200" b="0"/>
            </a:lvl1pPr>
          </a:lstStyle>
          <a:p>
            <a:endParaRPr lang="zh-CN" altLang="en-US"/>
          </a:p>
        </p:txBody>
      </p:sp>
      <p:sp>
        <p:nvSpPr>
          <p:cNvPr id="260099" name="Rectangle 3"/>
          <p:cNvSpPr>
            <a:spLocks noGrp="1" noChangeArrowheads="1"/>
          </p:cNvSpPr>
          <p:nvPr>
            <p:ph type="dt" sz="quarter" idx="1"/>
          </p:nvPr>
        </p:nvSpPr>
        <p:spPr bwMode="auto">
          <a:xfrm>
            <a:off x="3856436" y="1"/>
            <a:ext cx="2949677" cy="49604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kumimoji="1" sz="1200" b="0"/>
            </a:lvl1pPr>
          </a:lstStyle>
          <a:p>
            <a:endParaRPr lang="en-US" altLang="zh-CN"/>
          </a:p>
        </p:txBody>
      </p:sp>
      <p:sp>
        <p:nvSpPr>
          <p:cNvPr id="260100" name="Rectangle 4"/>
          <p:cNvSpPr>
            <a:spLocks noGrp="1" noChangeArrowheads="1"/>
          </p:cNvSpPr>
          <p:nvPr>
            <p:ph type="ftr" sz="quarter" idx="2"/>
          </p:nvPr>
        </p:nvSpPr>
        <p:spPr bwMode="auto">
          <a:xfrm>
            <a:off x="0" y="9440982"/>
            <a:ext cx="2949678" cy="49604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spcBef>
                <a:spcPct val="0"/>
              </a:spcBef>
              <a:defRPr kumimoji="1" sz="1200" b="0"/>
            </a:lvl1pPr>
          </a:lstStyle>
          <a:p>
            <a:endParaRPr lang="en-US" altLang="zh-CN"/>
          </a:p>
        </p:txBody>
      </p:sp>
      <p:sp>
        <p:nvSpPr>
          <p:cNvPr id="260101" name="Rectangle 5"/>
          <p:cNvSpPr>
            <a:spLocks noGrp="1" noChangeArrowheads="1"/>
          </p:cNvSpPr>
          <p:nvPr>
            <p:ph type="sldNum" sz="quarter" idx="3"/>
          </p:nvPr>
        </p:nvSpPr>
        <p:spPr bwMode="auto">
          <a:xfrm>
            <a:off x="3856436" y="9440982"/>
            <a:ext cx="2949677" cy="49604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defRPr kumimoji="1" sz="1200" b="0"/>
            </a:lvl1pPr>
          </a:lstStyle>
          <a:p>
            <a:fld id="{920C549E-5A20-49C7-8B97-A9A9311C3B8F}" type="slidenum">
              <a:rPr lang="zh-CN" altLang="en-US"/>
              <a:pPr/>
              <a:t>‹#›</a:t>
            </a:fld>
            <a:endParaRPr lang="en-US" altLang="zh-CN"/>
          </a:p>
        </p:txBody>
      </p:sp>
    </p:spTree>
    <p:extLst>
      <p:ext uri="{BB962C8B-B14F-4D97-AF65-F5344CB8AC3E}">
        <p14:creationId xmlns:p14="http://schemas.microsoft.com/office/powerpoint/2010/main" val="56332934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1794" name="Rectangle 2"/>
          <p:cNvSpPr>
            <a:spLocks noGrp="1" noChangeArrowheads="1"/>
          </p:cNvSpPr>
          <p:nvPr>
            <p:ph type="hdr" sz="quarter"/>
          </p:nvPr>
        </p:nvSpPr>
        <p:spPr bwMode="auto">
          <a:xfrm>
            <a:off x="0" y="1"/>
            <a:ext cx="2949678" cy="49604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spcBef>
                <a:spcPct val="0"/>
              </a:spcBef>
              <a:defRPr kumimoji="1" sz="1200" b="0">
                <a:ea typeface="黑体" pitchFamily="2" charset="-122"/>
              </a:defRPr>
            </a:lvl1pPr>
          </a:lstStyle>
          <a:p>
            <a:endParaRPr lang="zh-CN" altLang="en-US"/>
          </a:p>
        </p:txBody>
      </p:sp>
      <p:sp>
        <p:nvSpPr>
          <p:cNvPr id="161795" name="Rectangle 3"/>
          <p:cNvSpPr>
            <a:spLocks noGrp="1" noChangeArrowheads="1"/>
          </p:cNvSpPr>
          <p:nvPr>
            <p:ph type="dt" idx="1"/>
          </p:nvPr>
        </p:nvSpPr>
        <p:spPr bwMode="auto">
          <a:xfrm>
            <a:off x="3857522" y="1"/>
            <a:ext cx="2949678" cy="49604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kumimoji="1" sz="1200" b="0">
                <a:ea typeface="黑体" pitchFamily="2" charset="-122"/>
              </a:defRPr>
            </a:lvl1pPr>
          </a:lstStyle>
          <a:p>
            <a:endParaRPr lang="en-US" altLang="zh-CN"/>
          </a:p>
        </p:txBody>
      </p:sp>
      <p:sp>
        <p:nvSpPr>
          <p:cNvPr id="161796" name="Rectangle 4"/>
          <p:cNvSpPr>
            <a:spLocks noGrp="1" noRot="1" noChangeAspect="1" noChangeArrowheads="1" noTextEdit="1"/>
          </p:cNvSpPr>
          <p:nvPr>
            <p:ph type="sldImg" idx="2"/>
          </p:nvPr>
        </p:nvSpPr>
        <p:spPr bwMode="auto">
          <a:xfrm>
            <a:off x="90488" y="746125"/>
            <a:ext cx="6624637" cy="3727450"/>
          </a:xfrm>
          <a:prstGeom prst="rect">
            <a:avLst/>
          </a:prstGeom>
          <a:noFill/>
          <a:ln w="9525">
            <a:solidFill>
              <a:srgbClr val="000000"/>
            </a:solidFill>
            <a:miter lim="800000"/>
            <a:headEnd/>
            <a:tailEnd/>
          </a:ln>
          <a:effectLst/>
        </p:spPr>
      </p:sp>
      <p:sp>
        <p:nvSpPr>
          <p:cNvPr id="161797" name="Rectangle 5"/>
          <p:cNvSpPr>
            <a:spLocks noGrp="1" noChangeArrowheads="1"/>
          </p:cNvSpPr>
          <p:nvPr>
            <p:ph type="body" sz="quarter" idx="3"/>
          </p:nvPr>
        </p:nvSpPr>
        <p:spPr bwMode="auto">
          <a:xfrm>
            <a:off x="907845" y="4721650"/>
            <a:ext cx="4991511" cy="447131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61798" name="Rectangle 6"/>
          <p:cNvSpPr>
            <a:spLocks noGrp="1" noChangeArrowheads="1"/>
          </p:cNvSpPr>
          <p:nvPr>
            <p:ph type="ftr" sz="quarter" idx="4"/>
          </p:nvPr>
        </p:nvSpPr>
        <p:spPr bwMode="auto">
          <a:xfrm>
            <a:off x="0" y="9443299"/>
            <a:ext cx="2949678" cy="49604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spcBef>
                <a:spcPct val="0"/>
              </a:spcBef>
              <a:defRPr kumimoji="1" sz="1200" b="0">
                <a:ea typeface="黑体" pitchFamily="2" charset="-122"/>
              </a:defRPr>
            </a:lvl1pPr>
          </a:lstStyle>
          <a:p>
            <a:endParaRPr lang="en-US" altLang="zh-CN"/>
          </a:p>
        </p:txBody>
      </p:sp>
      <p:sp>
        <p:nvSpPr>
          <p:cNvPr id="161799" name="Rectangle 7"/>
          <p:cNvSpPr>
            <a:spLocks noGrp="1" noChangeArrowheads="1"/>
          </p:cNvSpPr>
          <p:nvPr>
            <p:ph type="sldNum" sz="quarter" idx="5"/>
          </p:nvPr>
        </p:nvSpPr>
        <p:spPr bwMode="auto">
          <a:xfrm>
            <a:off x="3857522" y="9443299"/>
            <a:ext cx="2949678" cy="49604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defRPr kumimoji="1" sz="1200" b="0">
                <a:ea typeface="黑体" pitchFamily="2" charset="-122"/>
              </a:defRPr>
            </a:lvl1pPr>
          </a:lstStyle>
          <a:p>
            <a:fld id="{8EE02ED1-59E4-43EE-8075-C2D152B3689F}" type="slidenum">
              <a:rPr lang="zh-CN" altLang="en-US"/>
              <a:pPr/>
              <a:t>‹#›</a:t>
            </a:fld>
            <a:endParaRPr lang="en-US" altLang="zh-CN"/>
          </a:p>
        </p:txBody>
      </p:sp>
    </p:spTree>
    <p:extLst>
      <p:ext uri="{BB962C8B-B14F-4D97-AF65-F5344CB8AC3E}">
        <p14:creationId xmlns:p14="http://schemas.microsoft.com/office/powerpoint/2010/main" val="3816896442"/>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fontAlgn="base">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fontAlgn="base">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fontAlgn="base">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fontAlgn="base">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大家好！这一讲介绍</a:t>
            </a:r>
            <a:r>
              <a:rPr lang="en-US" altLang="zh-CN" dirty="0" smtClean="0"/>
              <a:t>8259</a:t>
            </a:r>
            <a:r>
              <a:rPr lang="zh-CN" altLang="en-US" dirty="0" smtClean="0"/>
              <a:t>内部有哪些寄存器以及如何寻址这些寄存器。</a:t>
            </a:r>
            <a:endParaRPr lang="zh-CN" altLang="en-US" dirty="0"/>
          </a:p>
        </p:txBody>
      </p:sp>
      <p:sp>
        <p:nvSpPr>
          <p:cNvPr id="4" name="灯片编号占位符 3"/>
          <p:cNvSpPr>
            <a:spLocks noGrp="1"/>
          </p:cNvSpPr>
          <p:nvPr>
            <p:ph type="sldNum" sz="quarter" idx="10"/>
          </p:nvPr>
        </p:nvSpPr>
        <p:spPr/>
        <p:txBody>
          <a:bodyPr/>
          <a:lstStyle/>
          <a:p>
            <a:fld id="{8EE02ED1-59E4-43EE-8075-C2D152B3689F}" type="slidenum">
              <a:rPr lang="zh-CN" altLang="en-US" smtClean="0"/>
              <a:pPr/>
              <a:t>1</a:t>
            </a:fld>
            <a:endParaRPr lang="en-US" altLang="zh-CN"/>
          </a:p>
        </p:txBody>
      </p:sp>
    </p:spTree>
    <p:extLst>
      <p:ext uri="{BB962C8B-B14F-4D97-AF65-F5344CB8AC3E}">
        <p14:creationId xmlns:p14="http://schemas.microsoft.com/office/powerpoint/2010/main" val="139417388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幻灯片图像占位符 1"/>
          <p:cNvSpPr>
            <a:spLocks noGrp="1" noRot="1" noChangeAspect="1" noTextEdit="1"/>
          </p:cNvSpPr>
          <p:nvPr>
            <p:ph type="sldImg"/>
          </p:nvPr>
        </p:nvSpPr>
        <p:spPr>
          <a:xfrm>
            <a:off x="90488" y="746125"/>
            <a:ext cx="6624637" cy="3727450"/>
          </a:xfrm>
          <a:ln/>
        </p:spPr>
      </p:sp>
      <p:sp>
        <p:nvSpPr>
          <p:cNvPr id="30723"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solidFill>
                  <a:schemeClr val="bg2"/>
                </a:solidFill>
                <a:ea typeface="黑体" panose="02010609060101010101" pitchFamily="49" charset="-122"/>
              </a:rPr>
              <a:t>谢谢大家！</a:t>
            </a:r>
            <a:endParaRPr lang="zh-CN" altLang="en-US" smtClean="0"/>
          </a:p>
          <a:p>
            <a:endParaRPr lang="zh-CN" altLang="en-US" smtClean="0"/>
          </a:p>
          <a:p>
            <a:endParaRPr lang="zh-CN" altLang="en-US" smtClean="0"/>
          </a:p>
        </p:txBody>
      </p:sp>
      <p:sp>
        <p:nvSpPr>
          <p:cNvPr id="30724"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C20C7B3E-4927-4E95-A148-CB1CCD2AD117}" type="slidenum">
              <a:rPr kumimoji="1" lang="zh-CN" altLang="en-US" sz="1200" b="0" i="0" u="none" strike="noStrike" kern="1200" cap="none" spc="0" normalizeH="0" baseline="0" noProof="0" smtClean="0">
                <a:ln>
                  <a:noFill/>
                </a:ln>
                <a:solidFill>
                  <a:srgbClr val="000000"/>
                </a:solidFill>
                <a:effectLst/>
                <a:uLnTx/>
                <a:uFillTx/>
                <a:latin typeface="Times New Roman" panose="02020603050405020304" pitchFamily="18" charset="0"/>
                <a:ea typeface="黑体" panose="02010609060101010101" pitchFamily="49"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10</a:t>
            </a:fld>
            <a:endParaRPr kumimoji="1" lang="en-US" altLang="zh-CN" sz="1200" b="0" i="0" u="none" strike="noStrike" kern="1200" cap="none" spc="0" normalizeH="0" baseline="0" noProof="0" smtClean="0">
              <a:ln>
                <a:noFill/>
              </a:ln>
              <a:solidFill>
                <a:srgbClr val="000000"/>
              </a:solidFill>
              <a:effectLst/>
              <a:uLnTx/>
              <a:uFillTx/>
              <a:latin typeface="Times New Roman" panose="02020603050405020304" pitchFamily="18" charset="0"/>
              <a:ea typeface="黑体" panose="02010609060101010101" pitchFamily="49" charset="-122"/>
              <a:cs typeface="+mn-cs"/>
            </a:endParaRPr>
          </a:p>
        </p:txBody>
      </p:sp>
    </p:spTree>
    <p:extLst>
      <p:ext uri="{BB962C8B-B14F-4D97-AF65-F5344CB8AC3E}">
        <p14:creationId xmlns:p14="http://schemas.microsoft.com/office/powerpoint/2010/main" val="39302615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base" latinLnBrk="0" hangingPunct="1">
              <a:lnSpc>
                <a:spcPct val="100000"/>
              </a:lnSpc>
              <a:spcBef>
                <a:spcPct val="20000"/>
              </a:spcBef>
              <a:spcAft>
                <a:spcPct val="0"/>
              </a:spcAft>
              <a:buClr>
                <a:schemeClr val="bg2"/>
              </a:buClr>
              <a:buSzPct val="75000"/>
              <a:buFontTx/>
              <a:buNone/>
              <a:tabLst/>
              <a:defRPr/>
            </a:pPr>
            <a:r>
              <a:rPr lang="en-US" altLang="zh-CN" sz="800" kern="1200" dirty="0" smtClean="0">
                <a:solidFill>
                  <a:schemeClr val="tx1"/>
                </a:solidFill>
                <a:latin typeface="Arial" panose="020B0604020202020204" pitchFamily="34" charset="0"/>
                <a:ea typeface="宋体" pitchFamily="2" charset="-122"/>
                <a:cs typeface="Arial" panose="020B0604020202020204" pitchFamily="34" charset="0"/>
              </a:rPr>
              <a:t>8259</a:t>
            </a:r>
            <a:r>
              <a:rPr lang="zh-CN" altLang="en-US" sz="800" kern="1200" dirty="0" smtClean="0">
                <a:solidFill>
                  <a:srgbClr val="0000FF"/>
                </a:solidFill>
                <a:latin typeface="Arial" panose="020B0604020202020204" pitchFamily="34" charset="0"/>
                <a:ea typeface="宋体" pitchFamily="2" charset="-122"/>
                <a:cs typeface="Arial" panose="020B0604020202020204" pitchFamily="34" charset="0"/>
              </a:rPr>
              <a:t>内部寄存器</a:t>
            </a:r>
            <a:r>
              <a:rPr lang="zh-CN" altLang="en-US" sz="800" kern="1200" dirty="0" smtClean="0">
                <a:solidFill>
                  <a:schemeClr val="tx1"/>
                </a:solidFill>
                <a:latin typeface="Arial" panose="020B0604020202020204" pitchFamily="34" charset="0"/>
                <a:ea typeface="宋体" pitchFamily="2" charset="-122"/>
                <a:cs typeface="Arial" panose="020B0604020202020204" pitchFamily="34" charset="0"/>
              </a:rPr>
              <a:t>有</a:t>
            </a:r>
            <a:r>
              <a:rPr lang="zh-CN" altLang="en-US" sz="800" kern="1200" dirty="0" smtClean="0">
                <a:solidFill>
                  <a:srgbClr val="FF0000"/>
                </a:solidFill>
                <a:latin typeface="Arial" panose="020B0604020202020204" pitchFamily="34" charset="0"/>
                <a:ea typeface="宋体" pitchFamily="2" charset="-122"/>
                <a:cs typeface="Arial" panose="020B0604020202020204" pitchFamily="34" charset="0"/>
              </a:rPr>
              <a:t>三类</a:t>
            </a:r>
            <a:r>
              <a:rPr lang="zh-CN" altLang="en-US" sz="800" kern="1200" dirty="0" smtClean="0">
                <a:solidFill>
                  <a:schemeClr val="tx1"/>
                </a:solidFill>
                <a:latin typeface="Arial" panose="020B0604020202020204" pitchFamily="34" charset="0"/>
                <a:ea typeface="宋体" pitchFamily="2" charset="-122"/>
                <a:cs typeface="Arial" panose="020B0604020202020204" pitchFamily="34" charset="0"/>
              </a:rPr>
              <a:t>：第一类为</a:t>
            </a:r>
            <a:r>
              <a:rPr lang="zh-CN" altLang="en-GB" dirty="0" smtClean="0">
                <a:solidFill>
                  <a:srgbClr val="006600"/>
                </a:solidFill>
                <a:latin typeface="Times New Roman" pitchFamily="18" charset="0"/>
              </a:rPr>
              <a:t>初始化命令字</a:t>
            </a:r>
            <a:r>
              <a:rPr lang="zh-CN" altLang="en-US" dirty="0" smtClean="0">
                <a:solidFill>
                  <a:srgbClr val="006600"/>
                </a:solidFill>
                <a:latin typeface="Times New Roman" pitchFamily="18" charset="0"/>
              </a:rPr>
              <a:t>寄存器（动画</a:t>
            </a:r>
            <a:r>
              <a:rPr lang="en-US" altLang="zh-CN" dirty="0" smtClean="0">
                <a:solidFill>
                  <a:srgbClr val="006600"/>
                </a:solidFill>
                <a:latin typeface="Times New Roman" pitchFamily="18" charset="0"/>
              </a:rPr>
              <a:t>1</a:t>
            </a:r>
            <a:r>
              <a:rPr lang="zh-CN" altLang="en-US" dirty="0" smtClean="0">
                <a:solidFill>
                  <a:srgbClr val="006600"/>
                </a:solidFill>
                <a:latin typeface="Times New Roman" pitchFamily="18" charset="0"/>
              </a:rPr>
              <a:t>），共有</a:t>
            </a:r>
            <a:r>
              <a:rPr lang="en-US" altLang="zh-CN" dirty="0" smtClean="0">
                <a:solidFill>
                  <a:srgbClr val="006600"/>
                </a:solidFill>
                <a:latin typeface="Times New Roman" pitchFamily="18" charset="0"/>
              </a:rPr>
              <a:t>4</a:t>
            </a:r>
            <a:r>
              <a:rPr lang="zh-CN" altLang="en-US" dirty="0" smtClean="0">
                <a:solidFill>
                  <a:srgbClr val="006600"/>
                </a:solidFill>
                <a:latin typeface="Times New Roman" pitchFamily="18" charset="0"/>
              </a:rPr>
              <a:t>个，用</a:t>
            </a:r>
            <a:r>
              <a:rPr lang="en-GB" altLang="zh-CN" b="1" dirty="0" smtClean="0">
                <a:latin typeface="Times New Roman" pitchFamily="18" charset="0"/>
              </a:rPr>
              <a:t>ICW1</a:t>
            </a:r>
            <a:r>
              <a:rPr lang="zh-CN" altLang="en-GB" b="1" dirty="0" smtClean="0">
                <a:latin typeface="Times New Roman" pitchFamily="18" charset="0"/>
              </a:rPr>
              <a:t>～</a:t>
            </a:r>
            <a:r>
              <a:rPr lang="en-GB" altLang="zh-CN" b="1" dirty="0" smtClean="0">
                <a:latin typeface="Times New Roman" pitchFamily="18" charset="0"/>
              </a:rPr>
              <a:t>ICW4</a:t>
            </a:r>
            <a:r>
              <a:rPr lang="zh-CN" altLang="en-US" b="1" dirty="0" smtClean="0">
                <a:latin typeface="Times New Roman" pitchFamily="18" charset="0"/>
              </a:rPr>
              <a:t>表示，用于在</a:t>
            </a:r>
            <a:r>
              <a:rPr lang="en-GB" altLang="zh-CN" b="1" dirty="0" smtClean="0">
                <a:latin typeface="Times New Roman" pitchFamily="18" charset="0"/>
              </a:rPr>
              <a:t>8259</a:t>
            </a:r>
            <a:r>
              <a:rPr lang="zh-CN" altLang="en-US" b="1" dirty="0" smtClean="0">
                <a:latin typeface="Times New Roman" pitchFamily="18" charset="0"/>
              </a:rPr>
              <a:t>工作之前对</a:t>
            </a:r>
            <a:r>
              <a:rPr lang="en-US" altLang="zh-CN" b="1" dirty="0" smtClean="0">
                <a:latin typeface="Times New Roman" pitchFamily="18" charset="0"/>
              </a:rPr>
              <a:t>8259</a:t>
            </a:r>
            <a:r>
              <a:rPr lang="zh-CN" altLang="en-US" b="1" dirty="0" smtClean="0">
                <a:latin typeface="Times New Roman" pitchFamily="18" charset="0"/>
              </a:rPr>
              <a:t>进行</a:t>
            </a:r>
            <a:r>
              <a:rPr lang="zh-CN" altLang="en-GB" b="1" dirty="0" smtClean="0">
                <a:solidFill>
                  <a:srgbClr val="CC0000"/>
                </a:solidFill>
                <a:latin typeface="Times New Roman" pitchFamily="18" charset="0"/>
              </a:rPr>
              <a:t>初始化</a:t>
            </a:r>
            <a:r>
              <a:rPr lang="zh-CN" altLang="en-US" b="1" dirty="0" smtClean="0">
                <a:solidFill>
                  <a:srgbClr val="0000F8"/>
                </a:solidFill>
                <a:latin typeface="Times New Roman" pitchFamily="18" charset="0"/>
              </a:rPr>
              <a:t>设置。</a:t>
            </a:r>
            <a:r>
              <a:rPr lang="zh-CN" altLang="en-US" sz="1200" kern="1200" dirty="0" smtClean="0">
                <a:solidFill>
                  <a:schemeClr val="tx1"/>
                </a:solidFill>
                <a:latin typeface="Arial" panose="020B0604020202020204" pitchFamily="34" charset="0"/>
                <a:ea typeface="宋体" pitchFamily="2" charset="-122"/>
                <a:cs typeface="Arial" panose="020B0604020202020204" pitchFamily="34" charset="0"/>
              </a:rPr>
              <a:t>第二类为</a:t>
            </a:r>
            <a:r>
              <a:rPr lang="zh-CN" altLang="en-GB" dirty="0" smtClean="0">
                <a:solidFill>
                  <a:srgbClr val="006600"/>
                </a:solidFill>
                <a:latin typeface="Times New Roman" pitchFamily="18" charset="0"/>
              </a:rPr>
              <a:t>操作命令字</a:t>
            </a:r>
            <a:r>
              <a:rPr lang="zh-CN" altLang="en-US" dirty="0" smtClean="0">
                <a:solidFill>
                  <a:srgbClr val="006600"/>
                </a:solidFill>
                <a:latin typeface="Times New Roman" pitchFamily="18" charset="0"/>
              </a:rPr>
              <a:t>寄存器（动画</a:t>
            </a:r>
            <a:r>
              <a:rPr lang="en-US" altLang="zh-CN" dirty="0" smtClean="0">
                <a:solidFill>
                  <a:srgbClr val="006600"/>
                </a:solidFill>
                <a:latin typeface="Times New Roman" pitchFamily="18" charset="0"/>
              </a:rPr>
              <a:t>2</a:t>
            </a:r>
            <a:r>
              <a:rPr lang="zh-CN" altLang="en-US" dirty="0" smtClean="0">
                <a:solidFill>
                  <a:srgbClr val="006600"/>
                </a:solidFill>
                <a:latin typeface="Times New Roman" pitchFamily="18" charset="0"/>
              </a:rPr>
              <a:t>），共有</a:t>
            </a:r>
            <a:r>
              <a:rPr lang="en-US" altLang="zh-CN" dirty="0" smtClean="0">
                <a:solidFill>
                  <a:srgbClr val="006600"/>
                </a:solidFill>
                <a:latin typeface="Times New Roman" pitchFamily="18" charset="0"/>
              </a:rPr>
              <a:t>3</a:t>
            </a:r>
            <a:r>
              <a:rPr lang="zh-CN" altLang="en-US" dirty="0" smtClean="0">
                <a:solidFill>
                  <a:srgbClr val="006600"/>
                </a:solidFill>
                <a:latin typeface="Times New Roman" pitchFamily="18" charset="0"/>
              </a:rPr>
              <a:t>个，用</a:t>
            </a:r>
            <a:r>
              <a:rPr lang="en-GB" altLang="zh-CN" b="1" dirty="0" smtClean="0">
                <a:latin typeface="Times New Roman" pitchFamily="18" charset="0"/>
              </a:rPr>
              <a:t>OCW1</a:t>
            </a:r>
            <a:r>
              <a:rPr lang="zh-CN" altLang="en-GB" b="1" dirty="0" smtClean="0">
                <a:latin typeface="Times New Roman" pitchFamily="18" charset="0"/>
              </a:rPr>
              <a:t>～</a:t>
            </a:r>
            <a:r>
              <a:rPr lang="en-GB" altLang="zh-CN" b="1" dirty="0" smtClean="0">
                <a:latin typeface="Times New Roman" pitchFamily="18" charset="0"/>
              </a:rPr>
              <a:t>OCW3</a:t>
            </a:r>
            <a:r>
              <a:rPr lang="zh-CN" altLang="en-US" b="1" dirty="0" smtClean="0">
                <a:latin typeface="Times New Roman" pitchFamily="18" charset="0"/>
              </a:rPr>
              <a:t>表示，用于在</a:t>
            </a:r>
            <a:r>
              <a:rPr lang="en-GB" altLang="zh-CN" b="1" dirty="0" smtClean="0">
                <a:latin typeface="Times New Roman" pitchFamily="18" charset="0"/>
              </a:rPr>
              <a:t>8259</a:t>
            </a:r>
            <a:r>
              <a:rPr lang="zh-CN" altLang="en-US" b="1" dirty="0" smtClean="0">
                <a:latin typeface="Times New Roman" pitchFamily="18" charset="0"/>
              </a:rPr>
              <a:t>工作期间设置</a:t>
            </a:r>
            <a:r>
              <a:rPr lang="en-US" altLang="zh-CN" b="1" dirty="0" smtClean="0">
                <a:latin typeface="Times New Roman" pitchFamily="18" charset="0"/>
              </a:rPr>
              <a:t>8259</a:t>
            </a:r>
            <a:r>
              <a:rPr lang="zh-CN" altLang="en-US" b="1" dirty="0" smtClean="0">
                <a:latin typeface="Times New Roman" pitchFamily="18" charset="0"/>
              </a:rPr>
              <a:t>的</a:t>
            </a:r>
            <a:r>
              <a:rPr lang="zh-CN" altLang="en-GB" b="1" dirty="0" smtClean="0">
                <a:solidFill>
                  <a:srgbClr val="CC0000"/>
                </a:solidFill>
                <a:latin typeface="Times New Roman" pitchFamily="18" charset="0"/>
              </a:rPr>
              <a:t>操作方式</a:t>
            </a:r>
            <a:r>
              <a:rPr lang="zh-CN" altLang="en-US" b="1" dirty="0" smtClean="0">
                <a:solidFill>
                  <a:srgbClr val="CC0000"/>
                </a:solidFill>
                <a:latin typeface="Times New Roman" pitchFamily="18" charset="0"/>
              </a:rPr>
              <a:t>。</a:t>
            </a:r>
            <a:r>
              <a:rPr lang="zh-CN" altLang="en-US" sz="800" kern="1200" dirty="0" smtClean="0">
                <a:solidFill>
                  <a:schemeClr val="tx1"/>
                </a:solidFill>
                <a:latin typeface="Arial" panose="020B0604020202020204" pitchFamily="34" charset="0"/>
                <a:ea typeface="宋体" pitchFamily="2" charset="-122"/>
                <a:cs typeface="Arial" panose="020B0604020202020204" pitchFamily="34" charset="0"/>
              </a:rPr>
              <a:t>第三类为</a:t>
            </a:r>
            <a:r>
              <a:rPr lang="zh-CN" altLang="en-US" dirty="0" smtClean="0">
                <a:solidFill>
                  <a:srgbClr val="006600"/>
                </a:solidFill>
                <a:latin typeface="Times New Roman" pitchFamily="18" charset="0"/>
              </a:rPr>
              <a:t>状态寄存器（动画</a:t>
            </a:r>
            <a:r>
              <a:rPr lang="en-US" altLang="zh-CN" dirty="0" smtClean="0">
                <a:solidFill>
                  <a:srgbClr val="006600"/>
                </a:solidFill>
                <a:latin typeface="Times New Roman" pitchFamily="18" charset="0"/>
              </a:rPr>
              <a:t>3</a:t>
            </a:r>
            <a:r>
              <a:rPr lang="zh-CN" altLang="en-US" dirty="0" smtClean="0">
                <a:solidFill>
                  <a:srgbClr val="006600"/>
                </a:solidFill>
                <a:latin typeface="Times New Roman" pitchFamily="18" charset="0"/>
              </a:rPr>
              <a:t>），共有</a:t>
            </a:r>
            <a:r>
              <a:rPr lang="en-US" altLang="zh-CN" dirty="0" smtClean="0">
                <a:solidFill>
                  <a:srgbClr val="006600"/>
                </a:solidFill>
                <a:latin typeface="Times New Roman" pitchFamily="18" charset="0"/>
              </a:rPr>
              <a:t>2</a:t>
            </a:r>
            <a:r>
              <a:rPr lang="zh-CN" altLang="en-US" dirty="0" smtClean="0">
                <a:solidFill>
                  <a:srgbClr val="006600"/>
                </a:solidFill>
                <a:latin typeface="Times New Roman" pitchFamily="18" charset="0"/>
              </a:rPr>
              <a:t>个，其中一个是之前已介绍过的中断请求寄存器</a:t>
            </a:r>
            <a:r>
              <a:rPr lang="en-US" altLang="zh-CN" dirty="0" smtClean="0">
                <a:solidFill>
                  <a:srgbClr val="006600"/>
                </a:solidFill>
                <a:latin typeface="Times New Roman" pitchFamily="18" charset="0"/>
              </a:rPr>
              <a:t>IRR</a:t>
            </a:r>
            <a:r>
              <a:rPr lang="zh-CN" altLang="en-US" dirty="0" smtClean="0">
                <a:solidFill>
                  <a:srgbClr val="006600"/>
                </a:solidFill>
                <a:latin typeface="Times New Roman" pitchFamily="18" charset="0"/>
              </a:rPr>
              <a:t>，用于记录有效的中断请求信号，另一个也是之前已介绍过的内部服务寄存器</a:t>
            </a:r>
            <a:r>
              <a:rPr lang="en-US" altLang="zh-CN" dirty="0" smtClean="0">
                <a:solidFill>
                  <a:srgbClr val="006600"/>
                </a:solidFill>
                <a:latin typeface="Times New Roman" pitchFamily="18" charset="0"/>
              </a:rPr>
              <a:t>ISR</a:t>
            </a:r>
            <a:r>
              <a:rPr lang="zh-CN" altLang="en-US" dirty="0" smtClean="0">
                <a:solidFill>
                  <a:srgbClr val="006600"/>
                </a:solidFill>
                <a:latin typeface="Times New Roman" pitchFamily="18" charset="0"/>
              </a:rPr>
              <a:t>，用于记录正在被</a:t>
            </a:r>
            <a:r>
              <a:rPr lang="en-US" altLang="zh-CN" dirty="0" smtClean="0">
                <a:solidFill>
                  <a:srgbClr val="006600"/>
                </a:solidFill>
                <a:latin typeface="Times New Roman" pitchFamily="18" charset="0"/>
              </a:rPr>
              <a:t>CPU</a:t>
            </a:r>
            <a:r>
              <a:rPr lang="zh-CN" altLang="en-US" dirty="0" smtClean="0">
                <a:solidFill>
                  <a:srgbClr val="006600"/>
                </a:solidFill>
                <a:latin typeface="Times New Roman" pitchFamily="18" charset="0"/>
              </a:rPr>
              <a:t>服务的中断源。</a:t>
            </a:r>
            <a:endParaRPr lang="zh-CN" altLang="en-US" b="1" dirty="0" smtClean="0">
              <a:latin typeface="Times New Roman" pitchFamily="18" charset="0"/>
            </a:endParaRPr>
          </a:p>
          <a:p>
            <a:endParaRPr lang="zh-CN" altLang="en-US" dirty="0"/>
          </a:p>
        </p:txBody>
      </p:sp>
      <p:sp>
        <p:nvSpPr>
          <p:cNvPr id="4" name="灯片编号占位符 3"/>
          <p:cNvSpPr>
            <a:spLocks noGrp="1"/>
          </p:cNvSpPr>
          <p:nvPr>
            <p:ph type="sldNum" sz="quarter" idx="10"/>
          </p:nvPr>
        </p:nvSpPr>
        <p:spPr/>
        <p:txBody>
          <a:bodyPr/>
          <a:lstStyle/>
          <a:p>
            <a:fld id="{8EE02ED1-59E4-43EE-8075-C2D152B3689F}" type="slidenum">
              <a:rPr lang="zh-CN" altLang="en-US" smtClean="0"/>
              <a:pPr/>
              <a:t>2</a:t>
            </a:fld>
            <a:endParaRPr lang="en-US" altLang="zh-CN"/>
          </a:p>
        </p:txBody>
      </p:sp>
    </p:spTree>
    <p:extLst>
      <p:ext uri="{BB962C8B-B14F-4D97-AF65-F5344CB8AC3E}">
        <p14:creationId xmlns:p14="http://schemas.microsoft.com/office/powerpoint/2010/main" val="41722659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zh-CN" altLang="en-US" dirty="0" smtClean="0"/>
              <a:t>那么如何在这么多寄存器中找到需要操作的寄存器呢？</a:t>
            </a:r>
            <a:r>
              <a:rPr lang="en-US" altLang="zh-CN" dirty="0" smtClean="0"/>
              <a:t>8259</a:t>
            </a:r>
            <a:r>
              <a:rPr lang="zh-CN" altLang="en-US" dirty="0" smtClean="0"/>
              <a:t>采用了一些比较独特的寻址方法。从</a:t>
            </a:r>
            <a:r>
              <a:rPr lang="en-US" altLang="zh-CN" dirty="0" smtClean="0"/>
              <a:t>8259</a:t>
            </a:r>
            <a:r>
              <a:rPr lang="zh-CN" altLang="en-US" dirty="0" smtClean="0"/>
              <a:t>芯片的引脚可知，</a:t>
            </a:r>
            <a:r>
              <a:rPr lang="en-US" altLang="zh-CN" dirty="0" smtClean="0"/>
              <a:t>8259</a:t>
            </a:r>
            <a:r>
              <a:rPr lang="zh-CN" altLang="en-US" dirty="0" smtClean="0"/>
              <a:t>只有一条地址线</a:t>
            </a:r>
            <a:r>
              <a:rPr lang="en-US" altLang="zh-CN" dirty="0" smtClean="0"/>
              <a:t>A0</a:t>
            </a:r>
            <a:r>
              <a:rPr lang="zh-CN" altLang="en-US" dirty="0" smtClean="0"/>
              <a:t>，与片选</a:t>
            </a:r>
            <a:r>
              <a:rPr lang="en-US" altLang="zh-CN" dirty="0" smtClean="0"/>
              <a:t>CS</a:t>
            </a:r>
            <a:r>
              <a:rPr lang="zh-CN" altLang="en-US" dirty="0" smtClean="0"/>
              <a:t>联合，只能利用两个</a:t>
            </a:r>
            <a:r>
              <a:rPr lang="en-US" altLang="zh-CN" dirty="0" smtClean="0"/>
              <a:t>I/O</a:t>
            </a:r>
            <a:r>
              <a:rPr lang="zh-CN" altLang="en-US" dirty="0" smtClean="0"/>
              <a:t>地址对其内部寄存器进行访问，</a:t>
            </a:r>
            <a:r>
              <a:rPr lang="zh-CN" altLang="en-US" dirty="0" smtClean="0"/>
              <a:t>所以，必须有其他的辅助寻址手段才能对内部</a:t>
            </a:r>
            <a:r>
              <a:rPr lang="en-US" altLang="zh-CN" dirty="0" smtClean="0"/>
              <a:t>9</a:t>
            </a:r>
            <a:r>
              <a:rPr lang="zh-CN" altLang="en-US" dirty="0" smtClean="0"/>
              <a:t>个寄存器进行访问。</a:t>
            </a:r>
            <a:r>
              <a:rPr lang="zh-CN" altLang="en-US" sz="800" kern="1200" dirty="0" smtClean="0">
                <a:solidFill>
                  <a:srgbClr val="0000FF"/>
                </a:solidFill>
                <a:latin typeface="+mj-ea"/>
                <a:ea typeface="宋体" pitchFamily="2" charset="-122"/>
                <a:cs typeface="Arial" panose="020B0604020202020204" pitchFamily="34" charset="0"/>
              </a:rPr>
              <a:t>内部寄存器</a:t>
            </a:r>
            <a:r>
              <a:rPr lang="zh-CN" altLang="en-US" sz="800" kern="1200" dirty="0" smtClean="0">
                <a:solidFill>
                  <a:schemeClr val="tx1"/>
                </a:solidFill>
                <a:latin typeface="+mj-ea"/>
                <a:ea typeface="宋体" pitchFamily="2" charset="-122"/>
                <a:cs typeface="Arial" panose="020B0604020202020204" pitchFamily="34" charset="0"/>
              </a:rPr>
              <a:t>的</a:t>
            </a:r>
            <a:r>
              <a:rPr lang="zh-CN" altLang="en-US" sz="800" kern="1200" dirty="0" smtClean="0">
                <a:solidFill>
                  <a:srgbClr val="FF0000"/>
                </a:solidFill>
                <a:latin typeface="+mj-ea"/>
                <a:ea typeface="宋体" pitchFamily="2" charset="-122"/>
                <a:cs typeface="Arial" panose="020B0604020202020204" pitchFamily="34" charset="0"/>
              </a:rPr>
              <a:t>寻址</a:t>
            </a:r>
            <a:r>
              <a:rPr lang="zh-CN" altLang="en-US" sz="800" kern="1200" dirty="0" smtClean="0">
                <a:solidFill>
                  <a:schemeClr val="tx1"/>
                </a:solidFill>
                <a:latin typeface="+mj-ea"/>
                <a:ea typeface="宋体" pitchFamily="2" charset="-122"/>
                <a:cs typeface="Arial" panose="020B0604020202020204" pitchFamily="34" charset="0"/>
              </a:rPr>
              <a:t>方法一，是利用</a:t>
            </a:r>
            <a:r>
              <a:rPr lang="en-US" altLang="zh-CN" dirty="0" smtClean="0">
                <a:solidFill>
                  <a:srgbClr val="FF0000"/>
                </a:solidFill>
                <a:latin typeface="Arial" panose="020B0604020202020204" pitchFamily="34" charset="0"/>
                <a:ea typeface="楷体" panose="02010609060101010101" pitchFamily="49" charset="-122"/>
                <a:cs typeface="Arial" panose="020B0604020202020204" pitchFamily="34" charset="0"/>
              </a:rPr>
              <a:t>I/O</a:t>
            </a:r>
            <a:r>
              <a:rPr lang="zh-CN" altLang="en-US" dirty="0" smtClean="0">
                <a:solidFill>
                  <a:srgbClr val="FF0000"/>
                </a:solidFill>
                <a:latin typeface="Arial" panose="020B0604020202020204" pitchFamily="34" charset="0"/>
                <a:ea typeface="楷体" panose="02010609060101010101" pitchFamily="49" charset="-122"/>
                <a:cs typeface="Arial" panose="020B0604020202020204" pitchFamily="34" charset="0"/>
              </a:rPr>
              <a:t>地址</a:t>
            </a:r>
            <a:r>
              <a:rPr lang="zh-CN" altLang="en-US" dirty="0" smtClean="0">
                <a:latin typeface="Arial" panose="020B0604020202020204" pitchFamily="34" charset="0"/>
                <a:ea typeface="楷体" panose="02010609060101010101" pitchFamily="49" charset="-122"/>
                <a:cs typeface="Arial" panose="020B0604020202020204" pitchFamily="34" charset="0"/>
              </a:rPr>
              <a:t>与</a:t>
            </a:r>
            <a:r>
              <a:rPr lang="zh-CN" altLang="en-US" dirty="0" smtClean="0">
                <a:solidFill>
                  <a:srgbClr val="FF0000"/>
                </a:solidFill>
                <a:latin typeface="Arial" panose="020B0604020202020204" pitchFamily="34" charset="0"/>
                <a:ea typeface="楷体" panose="02010609060101010101" pitchFamily="49" charset="-122"/>
                <a:cs typeface="Arial" panose="020B0604020202020204" pitchFamily="34" charset="0"/>
              </a:rPr>
              <a:t>读写信号</a:t>
            </a:r>
            <a:r>
              <a:rPr lang="en-US" altLang="zh-CN" dirty="0" smtClean="0">
                <a:latin typeface="Arial" panose="020B0604020202020204" pitchFamily="34" charset="0"/>
                <a:ea typeface="楷体" panose="02010609060101010101" pitchFamily="49" charset="-122"/>
                <a:cs typeface="Arial" panose="020B0604020202020204" pitchFamily="34" charset="0"/>
              </a:rPr>
              <a:t>(</a:t>
            </a:r>
            <a:r>
              <a:rPr lang="en-GB" altLang="zh-CN" dirty="0" smtClean="0">
                <a:solidFill>
                  <a:srgbClr val="008000"/>
                </a:solidFill>
                <a:latin typeface="Arial" panose="020B0604020202020204" pitchFamily="34" charset="0"/>
                <a:ea typeface="楷体" panose="02010609060101010101" pitchFamily="49" charset="-122"/>
                <a:cs typeface="Arial" panose="020B0604020202020204" pitchFamily="34" charset="0"/>
              </a:rPr>
              <a:t>RD</a:t>
            </a:r>
            <a:r>
              <a:rPr lang="zh-CN" altLang="en-US" dirty="0" smtClean="0">
                <a:solidFill>
                  <a:schemeClr val="tx2"/>
                </a:solidFill>
                <a:latin typeface="Arial" panose="020B0604020202020204" pitchFamily="34" charset="0"/>
                <a:ea typeface="楷体" panose="02010609060101010101" pitchFamily="49" charset="-122"/>
                <a:cs typeface="Arial" panose="020B0604020202020204" pitchFamily="34" charset="0"/>
              </a:rPr>
              <a:t>和</a:t>
            </a:r>
            <a:r>
              <a:rPr lang="en-GB" altLang="zh-CN" dirty="0" smtClean="0">
                <a:solidFill>
                  <a:srgbClr val="008000"/>
                </a:solidFill>
                <a:latin typeface="Arial" panose="020B0604020202020204" pitchFamily="34" charset="0"/>
                <a:ea typeface="楷体" panose="02010609060101010101" pitchFamily="49" charset="-122"/>
                <a:cs typeface="Arial" panose="020B0604020202020204" pitchFamily="34" charset="0"/>
              </a:rPr>
              <a:t>WR</a:t>
            </a:r>
            <a:r>
              <a:rPr lang="en-GB" altLang="zh-CN" dirty="0" smtClean="0">
                <a:solidFill>
                  <a:schemeClr val="tx2"/>
                </a:solidFill>
                <a:latin typeface="Arial" panose="020B0604020202020204" pitchFamily="34" charset="0"/>
                <a:ea typeface="楷体" panose="02010609060101010101" pitchFamily="49" charset="-122"/>
                <a:cs typeface="Arial" panose="020B0604020202020204" pitchFamily="34" charset="0"/>
              </a:rPr>
              <a:t>)</a:t>
            </a:r>
            <a:r>
              <a:rPr lang="zh-CN" altLang="en-US" dirty="0" smtClean="0">
                <a:solidFill>
                  <a:schemeClr val="tx2"/>
                </a:solidFill>
                <a:latin typeface="Arial" panose="020B0604020202020204" pitchFamily="34" charset="0"/>
                <a:ea typeface="楷体" panose="02010609060101010101" pitchFamily="49" charset="-122"/>
                <a:cs typeface="Arial" panose="020B0604020202020204" pitchFamily="34" charset="0"/>
              </a:rPr>
              <a:t>的</a:t>
            </a:r>
            <a:r>
              <a:rPr lang="zh-CN" altLang="en-US" dirty="0" smtClean="0">
                <a:latin typeface="Arial" panose="020B0604020202020204" pitchFamily="34" charset="0"/>
                <a:ea typeface="楷体" panose="02010609060101010101" pitchFamily="49" charset="-122"/>
                <a:cs typeface="Arial" panose="020B0604020202020204" pitchFamily="34" charset="0"/>
              </a:rPr>
              <a:t>配合。</a:t>
            </a:r>
            <a:endParaRPr lang="en-US" altLang="zh-CN" dirty="0" smtClean="0">
              <a:solidFill>
                <a:schemeClr val="tx2"/>
              </a:solidFill>
              <a:latin typeface="Arial" panose="020B0604020202020204" pitchFamily="34" charset="0"/>
              <a:ea typeface="楷体" panose="02010609060101010101" pitchFamily="49" charset="-122"/>
              <a:cs typeface="Arial" panose="020B0604020202020204" pitchFamily="34" charset="0"/>
            </a:endParaRPr>
          </a:p>
          <a:p>
            <a:endParaRPr lang="zh-CN" altLang="en-US" dirty="0"/>
          </a:p>
        </p:txBody>
      </p:sp>
      <p:sp>
        <p:nvSpPr>
          <p:cNvPr id="4" name="灯片编号占位符 3"/>
          <p:cNvSpPr>
            <a:spLocks noGrp="1"/>
          </p:cNvSpPr>
          <p:nvPr>
            <p:ph type="sldNum" sz="quarter" idx="10"/>
          </p:nvPr>
        </p:nvSpPr>
        <p:spPr/>
        <p:txBody>
          <a:bodyPr/>
          <a:lstStyle/>
          <a:p>
            <a:fld id="{8EE02ED1-59E4-43EE-8075-C2D152B3689F}" type="slidenum">
              <a:rPr lang="zh-CN" altLang="en-US" smtClean="0"/>
              <a:pPr/>
              <a:t>3</a:t>
            </a:fld>
            <a:endParaRPr lang="en-US" altLang="zh-CN"/>
          </a:p>
        </p:txBody>
      </p:sp>
    </p:spTree>
    <p:extLst>
      <p:ext uri="{BB962C8B-B14F-4D97-AF65-F5344CB8AC3E}">
        <p14:creationId xmlns:p14="http://schemas.microsoft.com/office/powerpoint/2010/main" val="13404498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zh-CN" altLang="en-US" dirty="0" smtClean="0">
                <a:latin typeface="Arial" panose="020B0604020202020204" pitchFamily="34" charset="0"/>
                <a:ea typeface="楷体" panose="02010609060101010101" pitchFamily="49" charset="-122"/>
                <a:cs typeface="Arial" panose="020B0604020202020204" pitchFamily="34" charset="0"/>
              </a:rPr>
              <a:t>当</a:t>
            </a:r>
            <a:r>
              <a:rPr lang="en-US" altLang="zh-CN" dirty="0" smtClean="0">
                <a:latin typeface="Arial" panose="020B0604020202020204" pitchFamily="34" charset="0"/>
                <a:ea typeface="楷体" panose="02010609060101010101" pitchFamily="49" charset="-122"/>
                <a:cs typeface="Arial" panose="020B0604020202020204" pitchFamily="34" charset="0"/>
              </a:rPr>
              <a:t>CS</a:t>
            </a:r>
            <a:r>
              <a:rPr lang="zh-CN" altLang="en-US" dirty="0" smtClean="0">
                <a:latin typeface="Arial" panose="020B0604020202020204" pitchFamily="34" charset="0"/>
                <a:ea typeface="楷体" panose="02010609060101010101" pitchFamily="49" charset="-122"/>
                <a:cs typeface="Arial" panose="020B0604020202020204" pitchFamily="34" charset="0"/>
              </a:rPr>
              <a:t>有效、</a:t>
            </a:r>
            <a:r>
              <a:rPr lang="en-US" altLang="zh-CN" dirty="0" smtClean="0">
                <a:latin typeface="Arial" panose="020B0604020202020204" pitchFamily="34" charset="0"/>
                <a:ea typeface="楷体" panose="02010609060101010101" pitchFamily="49" charset="-122"/>
                <a:cs typeface="Arial" panose="020B0604020202020204" pitchFamily="34" charset="0"/>
              </a:rPr>
              <a:t>A0=0</a:t>
            </a:r>
            <a:r>
              <a:rPr lang="zh-CN" altLang="en-US" dirty="0" smtClean="0">
                <a:latin typeface="Arial" panose="020B0604020202020204" pitchFamily="34" charset="0"/>
                <a:ea typeface="楷体" panose="02010609060101010101" pitchFamily="49" charset="-122"/>
                <a:cs typeface="Arial" panose="020B0604020202020204" pitchFamily="34" charset="0"/>
              </a:rPr>
              <a:t>时，读该</a:t>
            </a:r>
            <a:r>
              <a:rPr lang="en-US" altLang="zh-CN" dirty="0" smtClean="0"/>
              <a:t>I/O</a:t>
            </a:r>
            <a:r>
              <a:rPr lang="zh-CN" altLang="en-US" dirty="0" smtClean="0"/>
              <a:t>地址（动画</a:t>
            </a:r>
            <a:r>
              <a:rPr lang="en-US" altLang="zh-CN" dirty="0" smtClean="0"/>
              <a:t>1</a:t>
            </a:r>
            <a:r>
              <a:rPr lang="zh-CN" altLang="en-US" dirty="0" smtClean="0"/>
              <a:t>）寻址的对象是</a:t>
            </a:r>
            <a:r>
              <a:rPr lang="en-US" altLang="zh-CN" dirty="0" smtClean="0"/>
              <a:t>IRR</a:t>
            </a:r>
            <a:r>
              <a:rPr lang="zh-CN" altLang="en-US" dirty="0" smtClean="0"/>
              <a:t>和</a:t>
            </a:r>
            <a:r>
              <a:rPr lang="en-US" altLang="zh-CN" dirty="0" smtClean="0"/>
              <a:t>ISR</a:t>
            </a:r>
            <a:r>
              <a:rPr lang="zh-CN" altLang="en-US" dirty="0" smtClean="0"/>
              <a:t>，</a:t>
            </a:r>
            <a:r>
              <a:rPr lang="zh-CN" altLang="en-US" dirty="0" smtClean="0">
                <a:latin typeface="Arial" panose="020B0604020202020204" pitchFamily="34" charset="0"/>
                <a:ea typeface="楷体" panose="02010609060101010101" pitchFamily="49" charset="-122"/>
                <a:cs typeface="Arial" panose="020B0604020202020204" pitchFamily="34" charset="0"/>
              </a:rPr>
              <a:t>写该</a:t>
            </a:r>
            <a:r>
              <a:rPr lang="en-US" altLang="zh-CN" dirty="0" smtClean="0"/>
              <a:t>I/O</a:t>
            </a:r>
            <a:r>
              <a:rPr lang="zh-CN" altLang="en-US" dirty="0" smtClean="0"/>
              <a:t>地址（动画</a:t>
            </a:r>
            <a:r>
              <a:rPr lang="en-US" altLang="zh-CN" dirty="0" smtClean="0"/>
              <a:t>2</a:t>
            </a:r>
            <a:r>
              <a:rPr lang="zh-CN" altLang="en-US" dirty="0" smtClean="0"/>
              <a:t>）寻址的对象是</a:t>
            </a:r>
            <a:r>
              <a:rPr kumimoji="0" lang="en-US" altLang="zh-CN" sz="1200" b="1" i="0" u="none" strike="noStrike" cap="none" normalizeH="0" baseline="0" dirty="0" smtClean="0">
                <a:ln>
                  <a:noFill/>
                </a:ln>
                <a:solidFill>
                  <a:srgbClr val="FF0066"/>
                </a:solidFill>
                <a:effectLst/>
                <a:latin typeface="Arial" panose="020B0604020202020204" pitchFamily="34" charset="0"/>
                <a:ea typeface="楷体" panose="02010609060101010101" pitchFamily="49" charset="-122"/>
                <a:cs typeface="Arial" panose="020B0604020202020204" pitchFamily="34" charset="0"/>
              </a:rPr>
              <a:t>OCW2</a:t>
            </a:r>
            <a:r>
              <a:rPr kumimoji="0" lang="zh-CN" altLang="en-US" sz="1200" b="1" i="0" u="none" strike="noStrike" cap="none" normalizeH="0" baseline="0" dirty="0" smtClean="0">
                <a:ln>
                  <a:noFill/>
                </a:ln>
                <a:solidFill>
                  <a:srgbClr val="FF0066"/>
                </a:solidFill>
                <a:effectLst/>
                <a:latin typeface="Arial" panose="020B0604020202020204" pitchFamily="34" charset="0"/>
                <a:ea typeface="楷体" panose="02010609060101010101" pitchFamily="49" charset="-122"/>
                <a:cs typeface="Arial" panose="020B0604020202020204" pitchFamily="34" charset="0"/>
              </a:rPr>
              <a:t>、</a:t>
            </a:r>
            <a:r>
              <a:rPr kumimoji="0" lang="en-US" altLang="zh-CN" sz="1200" b="1" i="0" u="none" strike="noStrike" cap="none" normalizeH="0" baseline="0" dirty="0" smtClean="0">
                <a:ln>
                  <a:noFill/>
                </a:ln>
                <a:solidFill>
                  <a:srgbClr val="FF0066"/>
                </a:solidFill>
                <a:effectLst/>
                <a:latin typeface="Arial" panose="020B0604020202020204" pitchFamily="34" charset="0"/>
                <a:ea typeface="楷体" panose="02010609060101010101" pitchFamily="49" charset="-122"/>
                <a:cs typeface="Arial" panose="020B0604020202020204" pitchFamily="34" charset="0"/>
              </a:rPr>
              <a:t>OCW3</a:t>
            </a:r>
            <a:r>
              <a:rPr kumimoji="0" lang="zh-CN" altLang="en-US" sz="1200" b="1" i="0" u="none" strike="noStrike" cap="none" normalizeH="0" baseline="0" dirty="0" smtClean="0">
                <a:ln>
                  <a:noFill/>
                </a:ln>
                <a:solidFill>
                  <a:srgbClr val="FF0066"/>
                </a:solidFill>
                <a:effectLst/>
                <a:latin typeface="Arial" panose="020B0604020202020204" pitchFamily="34" charset="0"/>
                <a:ea typeface="楷体" panose="02010609060101010101" pitchFamily="49" charset="-122"/>
                <a:cs typeface="Arial" panose="020B0604020202020204" pitchFamily="34" charset="0"/>
              </a:rPr>
              <a:t>、</a:t>
            </a:r>
            <a:r>
              <a:rPr kumimoji="0" lang="en-US" altLang="zh-CN" sz="1200" b="1" i="0" u="none" strike="noStrike" cap="none" normalizeH="0" baseline="0" dirty="0" smtClean="0">
                <a:ln>
                  <a:noFill/>
                </a:ln>
                <a:solidFill>
                  <a:srgbClr val="008000"/>
                </a:solidFill>
                <a:effectLst/>
                <a:latin typeface="Arial" panose="020B0604020202020204" pitchFamily="34" charset="0"/>
                <a:ea typeface="楷体" panose="02010609060101010101" pitchFamily="49" charset="-122"/>
                <a:cs typeface="Arial" panose="020B0604020202020204" pitchFamily="34" charset="0"/>
              </a:rPr>
              <a:t>ICW1</a:t>
            </a:r>
            <a:r>
              <a:rPr kumimoji="0" lang="zh-CN" altLang="en-US" sz="1200" b="1" i="0" u="none" strike="noStrike" cap="none" normalizeH="0" baseline="0" dirty="0" smtClean="0">
                <a:ln>
                  <a:noFill/>
                </a:ln>
                <a:solidFill>
                  <a:srgbClr val="008000"/>
                </a:solidFill>
                <a:effectLst/>
                <a:latin typeface="Arial" panose="020B0604020202020204" pitchFamily="34" charset="0"/>
                <a:ea typeface="楷体" panose="02010609060101010101" pitchFamily="49" charset="-122"/>
                <a:cs typeface="Arial" panose="020B0604020202020204" pitchFamily="34" charset="0"/>
              </a:rPr>
              <a:t>。</a:t>
            </a:r>
            <a:endParaRPr kumimoji="0" lang="en-US" altLang="zh-CN" sz="1200" b="1" i="0" u="none" strike="noStrike" cap="none" normalizeH="0" baseline="0" dirty="0" smtClean="0">
              <a:ln>
                <a:noFill/>
              </a:ln>
              <a:solidFill>
                <a:srgbClr val="FF0066"/>
              </a:solidFill>
              <a:effectLst/>
              <a:latin typeface="Arial" panose="020B0604020202020204" pitchFamily="34" charset="0"/>
              <a:ea typeface="楷体" panose="02010609060101010101" pitchFamily="49" charset="-122"/>
              <a:cs typeface="Arial" panose="020B0604020202020204" pitchFamily="34" charset="0"/>
            </a:endParaRP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altLang="zh-CN" dirty="0" smtClean="0">
              <a:solidFill>
                <a:schemeClr val="tx2"/>
              </a:solidFill>
              <a:latin typeface="Arial" panose="020B0604020202020204" pitchFamily="34" charset="0"/>
              <a:ea typeface="楷体" panose="02010609060101010101" pitchFamily="49" charset="-122"/>
              <a:cs typeface="Arial" panose="020B0604020202020204" pitchFamily="34" charset="0"/>
            </a:endParaRPr>
          </a:p>
          <a:p>
            <a:endParaRPr lang="zh-CN" altLang="en-US" dirty="0"/>
          </a:p>
        </p:txBody>
      </p:sp>
      <p:sp>
        <p:nvSpPr>
          <p:cNvPr id="4" name="灯片编号占位符 3"/>
          <p:cNvSpPr>
            <a:spLocks noGrp="1"/>
          </p:cNvSpPr>
          <p:nvPr>
            <p:ph type="sldNum" sz="quarter" idx="10"/>
          </p:nvPr>
        </p:nvSpPr>
        <p:spPr/>
        <p:txBody>
          <a:bodyPr/>
          <a:lstStyle/>
          <a:p>
            <a:fld id="{8EE02ED1-59E4-43EE-8075-C2D152B3689F}" type="slidenum">
              <a:rPr lang="zh-CN" altLang="en-US" smtClean="0"/>
              <a:pPr/>
              <a:t>4</a:t>
            </a:fld>
            <a:endParaRPr lang="en-US" altLang="zh-CN"/>
          </a:p>
        </p:txBody>
      </p:sp>
    </p:spTree>
    <p:extLst>
      <p:ext uri="{BB962C8B-B14F-4D97-AF65-F5344CB8AC3E}">
        <p14:creationId xmlns:p14="http://schemas.microsoft.com/office/powerpoint/2010/main" val="31532317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zh-CN" altLang="en-US" dirty="0" smtClean="0">
                <a:latin typeface="Arial" panose="020B0604020202020204" pitchFamily="34" charset="0"/>
                <a:ea typeface="楷体" panose="02010609060101010101" pitchFamily="49" charset="-122"/>
                <a:cs typeface="Arial" panose="020B0604020202020204" pitchFamily="34" charset="0"/>
              </a:rPr>
              <a:t>当</a:t>
            </a:r>
            <a:r>
              <a:rPr lang="en-US" altLang="zh-CN" dirty="0" smtClean="0">
                <a:latin typeface="Arial" panose="020B0604020202020204" pitchFamily="34" charset="0"/>
                <a:ea typeface="楷体" panose="02010609060101010101" pitchFamily="49" charset="-122"/>
                <a:cs typeface="Arial" panose="020B0604020202020204" pitchFamily="34" charset="0"/>
              </a:rPr>
              <a:t>CS</a:t>
            </a:r>
            <a:r>
              <a:rPr lang="zh-CN" altLang="en-US" dirty="0" smtClean="0">
                <a:latin typeface="Arial" panose="020B0604020202020204" pitchFamily="34" charset="0"/>
                <a:ea typeface="楷体" panose="02010609060101010101" pitchFamily="49" charset="-122"/>
                <a:cs typeface="Arial" panose="020B0604020202020204" pitchFamily="34" charset="0"/>
              </a:rPr>
              <a:t>有效、</a:t>
            </a:r>
            <a:r>
              <a:rPr lang="en-US" altLang="zh-CN" dirty="0" smtClean="0">
                <a:latin typeface="Arial" panose="020B0604020202020204" pitchFamily="34" charset="0"/>
                <a:ea typeface="楷体" panose="02010609060101010101" pitchFamily="49" charset="-122"/>
                <a:cs typeface="Arial" panose="020B0604020202020204" pitchFamily="34" charset="0"/>
              </a:rPr>
              <a:t>A0=1</a:t>
            </a:r>
            <a:r>
              <a:rPr lang="zh-CN" altLang="en-US" dirty="0" smtClean="0">
                <a:latin typeface="Arial" panose="020B0604020202020204" pitchFamily="34" charset="0"/>
                <a:ea typeface="楷体" panose="02010609060101010101" pitchFamily="49" charset="-122"/>
                <a:cs typeface="Arial" panose="020B0604020202020204" pitchFamily="34" charset="0"/>
              </a:rPr>
              <a:t>时</a:t>
            </a:r>
            <a:r>
              <a:rPr lang="zh-CN" altLang="en-US" dirty="0" smtClean="0"/>
              <a:t>（动画</a:t>
            </a:r>
            <a:r>
              <a:rPr lang="en-US" altLang="zh-CN" dirty="0" smtClean="0"/>
              <a:t>1</a:t>
            </a:r>
            <a:r>
              <a:rPr lang="zh-CN" altLang="en-US" dirty="0" smtClean="0"/>
              <a:t>）</a:t>
            </a:r>
            <a:r>
              <a:rPr lang="zh-CN" altLang="en-US" dirty="0" smtClean="0">
                <a:latin typeface="Arial" panose="020B0604020202020204" pitchFamily="34" charset="0"/>
                <a:ea typeface="楷体" panose="02010609060101010101" pitchFamily="49" charset="-122"/>
                <a:cs typeface="Arial" panose="020B0604020202020204" pitchFamily="34" charset="0"/>
              </a:rPr>
              <a:t>，读该</a:t>
            </a:r>
            <a:r>
              <a:rPr lang="en-US" altLang="zh-CN" dirty="0" smtClean="0"/>
              <a:t>I/O</a:t>
            </a:r>
            <a:r>
              <a:rPr lang="zh-CN" altLang="en-US" dirty="0" smtClean="0"/>
              <a:t>地址（动画</a:t>
            </a:r>
            <a:r>
              <a:rPr lang="en-US" altLang="zh-CN" dirty="0" smtClean="0"/>
              <a:t>2</a:t>
            </a:r>
            <a:r>
              <a:rPr lang="zh-CN" altLang="en-US" dirty="0" smtClean="0"/>
              <a:t>）寻址的对象是</a:t>
            </a:r>
            <a:r>
              <a:rPr kumimoji="0" lang="en-US" altLang="zh-CN" sz="1200" b="1" i="0" u="none" strike="noStrike" cap="none" normalizeH="0" baseline="0" dirty="0" smtClean="0">
                <a:ln>
                  <a:noFill/>
                </a:ln>
                <a:solidFill>
                  <a:srgbClr val="FF0066"/>
                </a:solidFill>
                <a:effectLst/>
                <a:latin typeface="Arial" panose="020B0604020202020204" pitchFamily="34" charset="0"/>
                <a:ea typeface="楷体" panose="02010609060101010101" pitchFamily="49" charset="-122"/>
                <a:cs typeface="Arial" panose="020B0604020202020204" pitchFamily="34" charset="0"/>
              </a:rPr>
              <a:t>OCW1</a:t>
            </a:r>
            <a:r>
              <a:rPr lang="zh-CN" altLang="en-US" dirty="0" smtClean="0"/>
              <a:t>，</a:t>
            </a:r>
            <a:r>
              <a:rPr lang="zh-CN" altLang="en-US" dirty="0" smtClean="0">
                <a:latin typeface="Arial" panose="020B0604020202020204" pitchFamily="34" charset="0"/>
                <a:ea typeface="楷体" panose="02010609060101010101" pitchFamily="49" charset="-122"/>
                <a:cs typeface="Arial" panose="020B0604020202020204" pitchFamily="34" charset="0"/>
              </a:rPr>
              <a:t>写该</a:t>
            </a:r>
            <a:r>
              <a:rPr lang="en-US" altLang="zh-CN" dirty="0" smtClean="0"/>
              <a:t>I/O</a:t>
            </a:r>
            <a:r>
              <a:rPr lang="zh-CN" altLang="en-US" dirty="0" smtClean="0"/>
              <a:t>地址（动画</a:t>
            </a:r>
            <a:r>
              <a:rPr lang="en-US" altLang="zh-CN" dirty="0" smtClean="0"/>
              <a:t>4</a:t>
            </a:r>
            <a:r>
              <a:rPr lang="zh-CN" altLang="en-US" dirty="0" smtClean="0"/>
              <a:t>）寻址的对象是</a:t>
            </a:r>
            <a:r>
              <a:rPr kumimoji="0" lang="en-US" altLang="zh-CN" sz="1200" b="1" i="0" u="none" strike="noStrike" cap="none" normalizeH="0" baseline="0" dirty="0" smtClean="0">
                <a:ln>
                  <a:noFill/>
                </a:ln>
                <a:solidFill>
                  <a:srgbClr val="008000"/>
                </a:solidFill>
                <a:effectLst/>
                <a:latin typeface="Arial" panose="020B0604020202020204" pitchFamily="34" charset="0"/>
                <a:ea typeface="楷体" panose="02010609060101010101" pitchFamily="49" charset="-122"/>
                <a:cs typeface="Arial" panose="020B0604020202020204" pitchFamily="34" charset="0"/>
              </a:rPr>
              <a:t>ICW2</a:t>
            </a:r>
            <a:r>
              <a:rPr kumimoji="0" lang="zh-CN" altLang="en-US" sz="1200" b="1" i="0" u="none" strike="noStrike" cap="none" normalizeH="0" baseline="0" dirty="0" smtClean="0">
                <a:ln>
                  <a:noFill/>
                </a:ln>
                <a:solidFill>
                  <a:srgbClr val="0000F8"/>
                </a:solidFill>
                <a:effectLst/>
                <a:latin typeface="Arial" panose="020B0604020202020204" pitchFamily="34" charset="0"/>
                <a:ea typeface="楷体" panose="02010609060101010101" pitchFamily="49" charset="-122"/>
                <a:cs typeface="Arial" panose="020B0604020202020204" pitchFamily="34" charset="0"/>
              </a:rPr>
              <a:t>、</a:t>
            </a:r>
            <a:r>
              <a:rPr kumimoji="0" lang="en-US" altLang="zh-CN" sz="1200" b="1" i="0" u="none" strike="noStrike" cap="none" normalizeH="0" baseline="0" dirty="0" smtClean="0">
                <a:ln>
                  <a:noFill/>
                </a:ln>
                <a:solidFill>
                  <a:srgbClr val="008000"/>
                </a:solidFill>
                <a:effectLst/>
                <a:latin typeface="Arial" panose="020B0604020202020204" pitchFamily="34" charset="0"/>
                <a:ea typeface="楷体" panose="02010609060101010101" pitchFamily="49" charset="-122"/>
                <a:cs typeface="Arial" panose="020B0604020202020204" pitchFamily="34" charset="0"/>
              </a:rPr>
              <a:t>ICW3</a:t>
            </a:r>
            <a:r>
              <a:rPr kumimoji="0" lang="zh-CN" altLang="en-US" sz="1200" b="1" i="0" u="none" strike="noStrike" cap="none" normalizeH="0" baseline="0" dirty="0" smtClean="0">
                <a:ln>
                  <a:noFill/>
                </a:ln>
                <a:solidFill>
                  <a:srgbClr val="0000F8"/>
                </a:solidFill>
                <a:effectLst/>
                <a:latin typeface="Arial" panose="020B0604020202020204" pitchFamily="34" charset="0"/>
                <a:ea typeface="楷体" panose="02010609060101010101" pitchFamily="49" charset="-122"/>
                <a:cs typeface="Arial" panose="020B0604020202020204" pitchFamily="34" charset="0"/>
              </a:rPr>
              <a:t>、</a:t>
            </a:r>
            <a:r>
              <a:rPr kumimoji="0" lang="en-US" altLang="zh-CN" sz="1200" b="1" i="0" u="none" strike="noStrike" cap="none" normalizeH="0" baseline="0" dirty="0" smtClean="0">
                <a:ln>
                  <a:noFill/>
                </a:ln>
                <a:solidFill>
                  <a:srgbClr val="008000"/>
                </a:solidFill>
                <a:effectLst/>
                <a:latin typeface="Arial" panose="020B0604020202020204" pitchFamily="34" charset="0"/>
                <a:ea typeface="楷体" panose="02010609060101010101" pitchFamily="49" charset="-122"/>
                <a:cs typeface="Arial" panose="020B0604020202020204" pitchFamily="34" charset="0"/>
              </a:rPr>
              <a:t>ICW4</a:t>
            </a:r>
            <a:r>
              <a:rPr kumimoji="0" lang="zh-CN" altLang="en-US" sz="1200" b="1" i="0" u="none" strike="noStrike" cap="none" normalizeH="0" baseline="0" dirty="0" smtClean="0">
                <a:ln>
                  <a:noFill/>
                </a:ln>
                <a:solidFill>
                  <a:srgbClr val="0000F8"/>
                </a:solidFill>
                <a:effectLst/>
                <a:latin typeface="Arial" panose="020B0604020202020204" pitchFamily="34" charset="0"/>
                <a:ea typeface="楷体" panose="02010609060101010101" pitchFamily="49" charset="-122"/>
                <a:cs typeface="Arial" panose="020B0604020202020204" pitchFamily="34" charset="0"/>
              </a:rPr>
              <a:t>、</a:t>
            </a:r>
            <a:r>
              <a:rPr kumimoji="0" lang="en-US" altLang="zh-CN" sz="1200" b="1" i="0" u="none" strike="noStrike" cap="none" normalizeH="0" baseline="0" dirty="0" smtClean="0">
                <a:ln>
                  <a:noFill/>
                </a:ln>
                <a:solidFill>
                  <a:srgbClr val="FF0066"/>
                </a:solidFill>
                <a:effectLst/>
                <a:latin typeface="Arial" panose="020B0604020202020204" pitchFamily="34" charset="0"/>
                <a:ea typeface="楷体" panose="02010609060101010101" pitchFamily="49" charset="-122"/>
                <a:cs typeface="Arial" panose="020B0604020202020204" pitchFamily="34" charset="0"/>
              </a:rPr>
              <a:t>OCW1</a:t>
            </a:r>
            <a:r>
              <a:rPr kumimoji="0" lang="zh-CN" altLang="en-US" sz="1200" b="1" i="0" u="none" strike="noStrike" cap="none" normalizeH="0" baseline="0" dirty="0" smtClean="0">
                <a:ln>
                  <a:noFill/>
                </a:ln>
                <a:solidFill>
                  <a:srgbClr val="008000"/>
                </a:solidFill>
                <a:effectLst/>
                <a:latin typeface="Arial" panose="020B0604020202020204" pitchFamily="34" charset="0"/>
                <a:ea typeface="楷体" panose="02010609060101010101" pitchFamily="49" charset="-122"/>
                <a:cs typeface="Arial" panose="020B0604020202020204" pitchFamily="34" charset="0"/>
              </a:rPr>
              <a:t>。此时，除在</a:t>
            </a:r>
            <a:r>
              <a:rPr kumimoji="0" lang="en-US" altLang="zh-CN" sz="1200" b="1" i="0" u="none" strike="noStrike" cap="none" normalizeH="0" baseline="0" dirty="0" smtClean="0">
                <a:ln>
                  <a:noFill/>
                </a:ln>
                <a:solidFill>
                  <a:srgbClr val="008000"/>
                </a:solidFill>
                <a:effectLst/>
                <a:latin typeface="Arial" panose="020B0604020202020204" pitchFamily="34" charset="0"/>
                <a:ea typeface="楷体" panose="02010609060101010101" pitchFamily="49" charset="-122"/>
                <a:cs typeface="Arial" panose="020B0604020202020204" pitchFamily="34" charset="0"/>
              </a:rPr>
              <a:t>A0=1</a:t>
            </a:r>
            <a:r>
              <a:rPr kumimoji="0" lang="zh-CN" altLang="en-US" sz="1200" b="1" i="0" u="none" strike="noStrike" cap="none" normalizeH="0" baseline="0" dirty="0" smtClean="0">
                <a:ln>
                  <a:noFill/>
                </a:ln>
                <a:solidFill>
                  <a:srgbClr val="008000"/>
                </a:solidFill>
                <a:effectLst/>
                <a:latin typeface="Arial" panose="020B0604020202020204" pitchFamily="34" charset="0"/>
                <a:ea typeface="楷体" panose="02010609060101010101" pitchFamily="49" charset="-122"/>
                <a:cs typeface="Arial" panose="020B0604020202020204" pitchFamily="34" charset="0"/>
              </a:rPr>
              <a:t>对应</a:t>
            </a:r>
            <a:r>
              <a:rPr kumimoji="0" lang="en-US" altLang="zh-CN" sz="1200" b="1" i="0" u="none" strike="noStrike" cap="none" normalizeH="0" baseline="0" dirty="0" smtClean="0">
                <a:ln>
                  <a:noFill/>
                </a:ln>
                <a:solidFill>
                  <a:srgbClr val="008000"/>
                </a:solidFill>
                <a:effectLst/>
                <a:latin typeface="Arial" panose="020B0604020202020204" pitchFamily="34" charset="0"/>
                <a:ea typeface="楷体" panose="02010609060101010101" pitchFamily="49" charset="-122"/>
                <a:cs typeface="Arial" panose="020B0604020202020204" pitchFamily="34" charset="0"/>
              </a:rPr>
              <a:t>I/O</a:t>
            </a:r>
            <a:r>
              <a:rPr kumimoji="0" lang="zh-CN" altLang="en-US" sz="1200" b="1" i="0" u="none" strike="noStrike" cap="none" normalizeH="0" baseline="0" dirty="0" smtClean="0">
                <a:ln>
                  <a:noFill/>
                </a:ln>
                <a:solidFill>
                  <a:srgbClr val="008000"/>
                </a:solidFill>
                <a:effectLst/>
                <a:latin typeface="Arial" panose="020B0604020202020204" pitchFamily="34" charset="0"/>
                <a:ea typeface="楷体" panose="02010609060101010101" pitchFamily="49" charset="-122"/>
                <a:cs typeface="Arial" panose="020B0604020202020204" pitchFamily="34" charset="0"/>
              </a:rPr>
              <a:t>地址做读操作寻址到的是唯一寄存器</a:t>
            </a:r>
            <a:r>
              <a:rPr kumimoji="0" lang="en-US" altLang="zh-CN" sz="1200" b="1" i="0" u="none" strike="noStrike" cap="none" normalizeH="0" baseline="0" dirty="0" smtClean="0">
                <a:ln>
                  <a:noFill/>
                </a:ln>
                <a:solidFill>
                  <a:srgbClr val="FF0066"/>
                </a:solidFill>
                <a:effectLst/>
                <a:latin typeface="Arial" panose="020B0604020202020204" pitchFamily="34" charset="0"/>
                <a:ea typeface="楷体" panose="02010609060101010101" pitchFamily="49" charset="-122"/>
                <a:cs typeface="Arial" panose="020B0604020202020204" pitchFamily="34" charset="0"/>
              </a:rPr>
              <a:t>OCW1</a:t>
            </a:r>
            <a:r>
              <a:rPr kumimoji="0" lang="zh-CN" altLang="en-US" sz="1200" b="1" i="0" u="none" strike="noStrike" cap="none" normalizeH="0" baseline="0" dirty="0" smtClean="0">
                <a:ln>
                  <a:noFill/>
                </a:ln>
                <a:solidFill>
                  <a:srgbClr val="008000"/>
                </a:solidFill>
                <a:effectLst/>
                <a:latin typeface="Arial" panose="020B0604020202020204" pitchFamily="34" charset="0"/>
                <a:ea typeface="楷体" panose="02010609060101010101" pitchFamily="49" charset="-122"/>
                <a:cs typeface="Arial" panose="020B0604020202020204" pitchFamily="34" charset="0"/>
              </a:rPr>
              <a:t>，其他状况仅实现了寄存器的分组寻址，需要进一步的寻址信息。</a:t>
            </a:r>
            <a:endParaRPr kumimoji="0" lang="en-US" altLang="zh-CN" sz="1200" b="1" i="0" u="none" strike="noStrike" cap="none" normalizeH="0" baseline="0" dirty="0" smtClean="0">
              <a:ln>
                <a:noFill/>
              </a:ln>
              <a:solidFill>
                <a:srgbClr val="FF0066"/>
              </a:solidFill>
              <a:effectLst/>
              <a:latin typeface="Arial" panose="020B0604020202020204" pitchFamily="34" charset="0"/>
              <a:ea typeface="楷体" panose="02010609060101010101" pitchFamily="49" charset="-122"/>
              <a:cs typeface="Arial" panose="020B0604020202020204" pitchFamily="34" charset="0"/>
            </a:endParaRPr>
          </a:p>
          <a:p>
            <a:pPr marL="0" marR="0" lvl="0" indent="0" algn="l" defTabSz="914400" rtl="0" eaLnBrk="1" fontAlgn="base" latinLnBrk="0" hangingPunct="1">
              <a:lnSpc>
                <a:spcPct val="100000"/>
              </a:lnSpc>
              <a:spcBef>
                <a:spcPct val="30000"/>
              </a:spcBef>
              <a:spcAft>
                <a:spcPct val="0"/>
              </a:spcAft>
              <a:buClrTx/>
              <a:buSzTx/>
              <a:buFontTx/>
              <a:buNone/>
              <a:tabLst/>
              <a:defRPr/>
            </a:pPr>
            <a:endParaRPr kumimoji="0" lang="en-US" altLang="zh-CN" sz="1200" b="1" i="0" u="none" strike="noStrike" cap="none" normalizeH="0" baseline="0" dirty="0" smtClean="0">
              <a:ln>
                <a:noFill/>
              </a:ln>
              <a:solidFill>
                <a:srgbClr val="FF0066"/>
              </a:solidFill>
              <a:effectLst/>
              <a:latin typeface="Arial" panose="020B0604020202020204" pitchFamily="34" charset="0"/>
              <a:ea typeface="楷体" panose="02010609060101010101" pitchFamily="49" charset="-122"/>
              <a:cs typeface="Arial" panose="020B0604020202020204" pitchFamily="34" charset="0"/>
            </a:endParaRPr>
          </a:p>
          <a:p>
            <a:pPr marL="0" marR="0" lvl="0" indent="0" algn="l" defTabSz="914400" rtl="0" eaLnBrk="1" fontAlgn="base" latinLnBrk="0" hangingPunct="1">
              <a:lnSpc>
                <a:spcPct val="100000"/>
              </a:lnSpc>
              <a:spcBef>
                <a:spcPct val="30000"/>
              </a:spcBef>
              <a:spcAft>
                <a:spcPct val="0"/>
              </a:spcAft>
              <a:buClrTx/>
              <a:buSzTx/>
              <a:buFontTx/>
              <a:buNone/>
              <a:tabLst/>
              <a:defRPr/>
            </a:pPr>
            <a:endParaRPr lang="en-US" altLang="zh-CN" dirty="0" smtClean="0">
              <a:solidFill>
                <a:schemeClr val="tx2"/>
              </a:solidFill>
              <a:latin typeface="Arial" panose="020B0604020202020204" pitchFamily="34" charset="0"/>
              <a:ea typeface="楷体" panose="02010609060101010101" pitchFamily="49" charset="-122"/>
              <a:cs typeface="Arial" panose="020B0604020202020204" pitchFamily="34" charset="0"/>
            </a:endParaRPr>
          </a:p>
          <a:p>
            <a:endParaRPr lang="zh-CN" altLang="en-US" dirty="0"/>
          </a:p>
        </p:txBody>
      </p:sp>
      <p:sp>
        <p:nvSpPr>
          <p:cNvPr id="4" name="灯片编号占位符 3"/>
          <p:cNvSpPr>
            <a:spLocks noGrp="1"/>
          </p:cNvSpPr>
          <p:nvPr>
            <p:ph type="sldNum" sz="quarter" idx="10"/>
          </p:nvPr>
        </p:nvSpPr>
        <p:spPr/>
        <p:txBody>
          <a:bodyPr/>
          <a:lstStyle/>
          <a:p>
            <a:fld id="{8EE02ED1-59E4-43EE-8075-C2D152B3689F}" type="slidenum">
              <a:rPr lang="zh-CN" altLang="en-US" smtClean="0"/>
              <a:pPr/>
              <a:t>5</a:t>
            </a:fld>
            <a:endParaRPr lang="en-US" altLang="zh-CN"/>
          </a:p>
        </p:txBody>
      </p:sp>
    </p:spTree>
    <p:extLst>
      <p:ext uri="{BB962C8B-B14F-4D97-AF65-F5344CB8AC3E}">
        <p14:creationId xmlns:p14="http://schemas.microsoft.com/office/powerpoint/2010/main" val="28542055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base" latinLnBrk="0" hangingPunct="1">
              <a:lnSpc>
                <a:spcPct val="100000"/>
              </a:lnSpc>
              <a:spcBef>
                <a:spcPts val="0"/>
              </a:spcBef>
              <a:spcAft>
                <a:spcPct val="0"/>
              </a:spcAft>
              <a:buClrTx/>
              <a:buSzTx/>
              <a:buFontTx/>
              <a:buNone/>
              <a:tabLst/>
              <a:defRPr/>
            </a:pPr>
            <a:r>
              <a:rPr lang="zh-CN" altLang="en-US" b="0" dirty="0" smtClean="0"/>
              <a:t>针对</a:t>
            </a:r>
            <a:r>
              <a:rPr lang="zh-CN" altLang="en-US" b="0" dirty="0" smtClean="0">
                <a:solidFill>
                  <a:srgbClr val="FF0000"/>
                </a:solidFill>
                <a:latin typeface="Arial" panose="020B0604020202020204" pitchFamily="34" charset="0"/>
                <a:ea typeface="楷体" panose="02010609060101010101" pitchFamily="49" charset="-122"/>
                <a:cs typeface="Arial" panose="020B0604020202020204" pitchFamily="34" charset="0"/>
              </a:rPr>
              <a:t>写</a:t>
            </a:r>
            <a:r>
              <a:rPr lang="en-US" altLang="zh-CN" b="0" dirty="0" smtClean="0">
                <a:solidFill>
                  <a:srgbClr val="FF0000"/>
                </a:solidFill>
                <a:latin typeface="Arial" panose="020B0604020202020204" pitchFamily="34" charset="0"/>
                <a:ea typeface="楷体" panose="02010609060101010101" pitchFamily="49" charset="-122"/>
                <a:cs typeface="Arial" panose="020B0604020202020204" pitchFamily="34" charset="0"/>
              </a:rPr>
              <a:t>A0=0</a:t>
            </a:r>
            <a:r>
              <a:rPr lang="zh-CN" altLang="en-US" b="0" dirty="0" smtClean="0">
                <a:solidFill>
                  <a:srgbClr val="FF0000"/>
                </a:solidFill>
                <a:latin typeface="Arial" panose="020B0604020202020204" pitchFamily="34" charset="0"/>
                <a:ea typeface="楷体" panose="02010609060101010101" pitchFamily="49" charset="-122"/>
                <a:cs typeface="Arial" panose="020B0604020202020204" pitchFamily="34" charset="0"/>
              </a:rPr>
              <a:t>对应</a:t>
            </a:r>
            <a:r>
              <a:rPr lang="en-US" altLang="zh-CN" b="0" dirty="0" smtClean="0">
                <a:solidFill>
                  <a:srgbClr val="FF0000"/>
                </a:solidFill>
                <a:latin typeface="Arial" panose="020B0604020202020204" pitchFamily="34" charset="0"/>
                <a:ea typeface="楷体" panose="02010609060101010101" pitchFamily="49" charset="-122"/>
                <a:cs typeface="Arial" panose="020B0604020202020204" pitchFamily="34" charset="0"/>
              </a:rPr>
              <a:t>I/O</a:t>
            </a:r>
            <a:r>
              <a:rPr lang="zh-CN" altLang="en-US" b="0" dirty="0" smtClean="0">
                <a:solidFill>
                  <a:srgbClr val="FF0000"/>
                </a:solidFill>
                <a:latin typeface="Arial" panose="020B0604020202020204" pitchFamily="34" charset="0"/>
                <a:ea typeface="楷体" panose="02010609060101010101" pitchFamily="49" charset="-122"/>
                <a:cs typeface="Arial" panose="020B0604020202020204" pitchFamily="34" charset="0"/>
              </a:rPr>
              <a:t>地址所寻址到的寄存器组（动画</a:t>
            </a:r>
            <a:r>
              <a:rPr lang="en-US" altLang="zh-CN" b="0" dirty="0" smtClean="0">
                <a:solidFill>
                  <a:srgbClr val="FF0000"/>
                </a:solidFill>
                <a:latin typeface="Arial" panose="020B0604020202020204" pitchFamily="34" charset="0"/>
                <a:ea typeface="楷体" panose="02010609060101010101" pitchFamily="49" charset="-122"/>
                <a:cs typeface="Arial" panose="020B0604020202020204" pitchFamily="34" charset="0"/>
              </a:rPr>
              <a:t>1</a:t>
            </a:r>
            <a:r>
              <a:rPr lang="zh-CN" altLang="en-US" b="0" dirty="0" smtClean="0">
                <a:solidFill>
                  <a:srgbClr val="FF0000"/>
                </a:solidFill>
                <a:latin typeface="Arial" panose="020B0604020202020204" pitchFamily="34" charset="0"/>
                <a:ea typeface="楷体" panose="02010609060101010101" pitchFamily="49" charset="-122"/>
                <a:cs typeface="Arial" panose="020B0604020202020204" pitchFamily="34" charset="0"/>
              </a:rPr>
              <a:t>），</a:t>
            </a:r>
            <a:r>
              <a:rPr lang="en-US" altLang="zh-CN" b="0" dirty="0" smtClean="0"/>
              <a:t>8259</a:t>
            </a:r>
            <a:r>
              <a:rPr lang="zh-CN" altLang="en-US" b="0" dirty="0" smtClean="0"/>
              <a:t>采用</a:t>
            </a:r>
            <a:r>
              <a:rPr lang="zh-CN" altLang="en-US" b="0" dirty="0" smtClean="0">
                <a:solidFill>
                  <a:srgbClr val="FF0000"/>
                </a:solidFill>
                <a:latin typeface="Arial" panose="020B0604020202020204" pitchFamily="34" charset="0"/>
                <a:ea typeface="楷体" panose="02010609060101010101" pitchFamily="49" charset="-122"/>
                <a:cs typeface="Arial" panose="020B0604020202020204" pitchFamily="34" charset="0"/>
              </a:rPr>
              <a:t>写入寄存器的内容来实现组内进一步寻址，具体方法是利用写入内容的</a:t>
            </a:r>
            <a:r>
              <a:rPr lang="en-GB" altLang="zh-CN" b="0" dirty="0" smtClean="0">
                <a:solidFill>
                  <a:srgbClr val="008000"/>
                </a:solidFill>
                <a:latin typeface="Arial" panose="020B0604020202020204" pitchFamily="34" charset="0"/>
                <a:ea typeface="楷体" panose="02010609060101010101" pitchFamily="49" charset="-122"/>
                <a:cs typeface="Arial" panose="020B0604020202020204" pitchFamily="34" charset="0"/>
              </a:rPr>
              <a:t>D4</a:t>
            </a:r>
            <a:r>
              <a:rPr lang="zh-CN" altLang="en-US" b="0" dirty="0" smtClean="0">
                <a:solidFill>
                  <a:schemeClr val="tx2"/>
                </a:solidFill>
                <a:latin typeface="Arial" panose="020B0604020202020204" pitchFamily="34" charset="0"/>
                <a:ea typeface="楷体" panose="02010609060101010101" pitchFamily="49" charset="-122"/>
                <a:cs typeface="Arial" panose="020B0604020202020204" pitchFamily="34" charset="0"/>
              </a:rPr>
              <a:t>、</a:t>
            </a:r>
            <a:r>
              <a:rPr lang="en-GB" altLang="zh-CN" b="0" dirty="0" smtClean="0">
                <a:solidFill>
                  <a:srgbClr val="008000"/>
                </a:solidFill>
                <a:latin typeface="Arial" panose="020B0604020202020204" pitchFamily="34" charset="0"/>
                <a:ea typeface="楷体" panose="02010609060101010101" pitchFamily="49" charset="-122"/>
                <a:cs typeface="Arial" panose="020B0604020202020204" pitchFamily="34" charset="0"/>
              </a:rPr>
              <a:t>D3</a:t>
            </a:r>
            <a:r>
              <a:rPr lang="zh-CN" altLang="en-US" b="0" dirty="0" smtClean="0">
                <a:solidFill>
                  <a:srgbClr val="008000"/>
                </a:solidFill>
                <a:latin typeface="Arial" panose="020B0604020202020204" pitchFamily="34" charset="0"/>
                <a:ea typeface="楷体" panose="02010609060101010101" pitchFamily="49" charset="-122"/>
                <a:cs typeface="Arial" panose="020B0604020202020204" pitchFamily="34" charset="0"/>
              </a:rPr>
              <a:t>两位编码作为</a:t>
            </a:r>
            <a:r>
              <a:rPr lang="zh-CN" altLang="en-US" b="0" dirty="0" smtClean="0">
                <a:solidFill>
                  <a:srgbClr val="FF0000"/>
                </a:solidFill>
                <a:latin typeface="Arial" panose="020B0604020202020204" pitchFamily="34" charset="0"/>
                <a:ea typeface="楷体" panose="02010609060101010101" pitchFamily="49" charset="-122"/>
                <a:cs typeface="Arial" panose="020B0604020202020204" pitchFamily="34" charset="0"/>
              </a:rPr>
              <a:t>进一步寻址信息，即（动画</a:t>
            </a:r>
            <a:r>
              <a:rPr lang="en-US" altLang="zh-CN" b="0" dirty="0" smtClean="0">
                <a:solidFill>
                  <a:srgbClr val="FF0000"/>
                </a:solidFill>
                <a:latin typeface="Arial" panose="020B0604020202020204" pitchFamily="34" charset="0"/>
                <a:ea typeface="楷体" panose="02010609060101010101" pitchFamily="49" charset="-122"/>
                <a:cs typeface="Arial" panose="020B0604020202020204" pitchFamily="34" charset="0"/>
              </a:rPr>
              <a:t>2/3</a:t>
            </a:r>
            <a:r>
              <a:rPr lang="zh-CN" altLang="en-US" b="0" dirty="0" smtClean="0">
                <a:solidFill>
                  <a:srgbClr val="FF0000"/>
                </a:solidFill>
                <a:latin typeface="Arial" panose="020B0604020202020204" pitchFamily="34" charset="0"/>
                <a:ea typeface="楷体" panose="02010609060101010101" pitchFamily="49" charset="-122"/>
                <a:cs typeface="Arial" panose="020B0604020202020204" pitchFamily="34" charset="0"/>
              </a:rPr>
              <a:t>）写入</a:t>
            </a:r>
            <a:r>
              <a:rPr lang="en-GB" altLang="zh-CN" b="0" dirty="0" smtClean="0">
                <a:solidFill>
                  <a:srgbClr val="008000"/>
                </a:solidFill>
                <a:latin typeface="Arial" panose="020B0604020202020204" pitchFamily="34" charset="0"/>
                <a:ea typeface="楷体" panose="02010609060101010101" pitchFamily="49" charset="-122"/>
                <a:cs typeface="Arial" panose="020B0604020202020204" pitchFamily="34" charset="0"/>
              </a:rPr>
              <a:t>D4</a:t>
            </a:r>
            <a:r>
              <a:rPr lang="zh-CN" altLang="en-US" b="0" dirty="0" smtClean="0">
                <a:solidFill>
                  <a:schemeClr val="tx2"/>
                </a:solidFill>
                <a:latin typeface="Arial" panose="020B0604020202020204" pitchFamily="34" charset="0"/>
                <a:ea typeface="楷体" panose="02010609060101010101" pitchFamily="49" charset="-122"/>
                <a:cs typeface="Arial" panose="020B0604020202020204" pitchFamily="34" charset="0"/>
              </a:rPr>
              <a:t> </a:t>
            </a:r>
            <a:r>
              <a:rPr lang="en-GB" altLang="zh-CN" b="0" dirty="0" smtClean="0">
                <a:solidFill>
                  <a:srgbClr val="008000"/>
                </a:solidFill>
                <a:latin typeface="Arial" panose="020B0604020202020204" pitchFamily="34" charset="0"/>
                <a:ea typeface="楷体" panose="02010609060101010101" pitchFamily="49" charset="-122"/>
                <a:cs typeface="Arial" panose="020B0604020202020204" pitchFamily="34" charset="0"/>
              </a:rPr>
              <a:t>D3</a:t>
            </a:r>
            <a:r>
              <a:rPr lang="en-US" altLang="zh-CN" b="0" dirty="0" smtClean="0">
                <a:solidFill>
                  <a:srgbClr val="008000"/>
                </a:solidFill>
                <a:latin typeface="Arial" panose="020B0604020202020204" pitchFamily="34" charset="0"/>
                <a:ea typeface="楷体" panose="02010609060101010101" pitchFamily="49" charset="-122"/>
                <a:cs typeface="Arial" panose="020B0604020202020204" pitchFamily="34" charset="0"/>
              </a:rPr>
              <a:t>=00</a:t>
            </a:r>
            <a:r>
              <a:rPr lang="zh-CN" altLang="en-US" b="0" dirty="0" smtClean="0">
                <a:solidFill>
                  <a:srgbClr val="008000"/>
                </a:solidFill>
                <a:latin typeface="Arial" panose="020B0604020202020204" pitchFamily="34" charset="0"/>
                <a:ea typeface="楷体" panose="02010609060101010101" pitchFamily="49" charset="-122"/>
                <a:cs typeface="Arial" panose="020B0604020202020204" pitchFamily="34" charset="0"/>
              </a:rPr>
              <a:t>寻址到</a:t>
            </a:r>
            <a:r>
              <a:rPr kumimoji="0" lang="en-US" altLang="zh-CN" sz="1200" b="0" i="0" u="none" strike="noStrike" cap="none" normalizeH="0" baseline="0" dirty="0" smtClean="0">
                <a:ln>
                  <a:noFill/>
                </a:ln>
                <a:solidFill>
                  <a:srgbClr val="FF0066"/>
                </a:solidFill>
                <a:effectLst/>
                <a:latin typeface="Arial" panose="020B0604020202020204" pitchFamily="34" charset="0"/>
                <a:ea typeface="楷体" panose="02010609060101010101" pitchFamily="49" charset="-122"/>
                <a:cs typeface="Arial" panose="020B0604020202020204" pitchFamily="34" charset="0"/>
              </a:rPr>
              <a:t>OCW2</a:t>
            </a:r>
            <a:r>
              <a:rPr kumimoji="0" lang="zh-CN" altLang="en-US" sz="1200" b="0" i="0" u="none" strike="noStrike" cap="none" normalizeH="0" baseline="0" dirty="0" smtClean="0">
                <a:ln>
                  <a:noFill/>
                </a:ln>
                <a:solidFill>
                  <a:schemeClr val="tx1"/>
                </a:solidFill>
                <a:effectLst/>
                <a:latin typeface="Times New Roman" pitchFamily="18" charset="0"/>
                <a:ea typeface="宋体" pitchFamily="2" charset="-122"/>
                <a:cs typeface="+mn-cs"/>
              </a:rPr>
              <a:t>，</a:t>
            </a:r>
            <a:r>
              <a:rPr lang="zh-CN" altLang="en-US" b="0" dirty="0" smtClean="0">
                <a:solidFill>
                  <a:srgbClr val="FF0000"/>
                </a:solidFill>
                <a:latin typeface="Arial" panose="020B0604020202020204" pitchFamily="34" charset="0"/>
                <a:ea typeface="楷体" panose="02010609060101010101" pitchFamily="49" charset="-122"/>
                <a:cs typeface="Arial" panose="020B0604020202020204" pitchFamily="34" charset="0"/>
              </a:rPr>
              <a:t>（动画</a:t>
            </a:r>
            <a:r>
              <a:rPr lang="en-US" altLang="zh-CN" b="0" dirty="0" smtClean="0">
                <a:solidFill>
                  <a:srgbClr val="FF0000"/>
                </a:solidFill>
                <a:latin typeface="Arial" panose="020B0604020202020204" pitchFamily="34" charset="0"/>
                <a:ea typeface="楷体" panose="02010609060101010101" pitchFamily="49" charset="-122"/>
                <a:cs typeface="Arial" panose="020B0604020202020204" pitchFamily="34" charset="0"/>
              </a:rPr>
              <a:t>4</a:t>
            </a:r>
            <a:r>
              <a:rPr lang="zh-CN" altLang="en-US" b="0" dirty="0" smtClean="0">
                <a:solidFill>
                  <a:srgbClr val="FF0000"/>
                </a:solidFill>
                <a:latin typeface="Arial" panose="020B0604020202020204" pitchFamily="34" charset="0"/>
                <a:ea typeface="楷体" panose="02010609060101010101" pitchFamily="49" charset="-122"/>
                <a:cs typeface="Arial" panose="020B0604020202020204" pitchFamily="34" charset="0"/>
              </a:rPr>
              <a:t>）写入</a:t>
            </a:r>
            <a:r>
              <a:rPr lang="en-GB" altLang="zh-CN" b="0" dirty="0" smtClean="0">
                <a:solidFill>
                  <a:srgbClr val="008000"/>
                </a:solidFill>
                <a:latin typeface="Arial" panose="020B0604020202020204" pitchFamily="34" charset="0"/>
                <a:ea typeface="楷体" panose="02010609060101010101" pitchFamily="49" charset="-122"/>
                <a:cs typeface="Arial" panose="020B0604020202020204" pitchFamily="34" charset="0"/>
              </a:rPr>
              <a:t>D4</a:t>
            </a:r>
            <a:r>
              <a:rPr lang="zh-CN" altLang="en-US" b="0" dirty="0" smtClean="0">
                <a:solidFill>
                  <a:schemeClr val="tx2"/>
                </a:solidFill>
                <a:latin typeface="Arial" panose="020B0604020202020204" pitchFamily="34" charset="0"/>
                <a:ea typeface="楷体" panose="02010609060101010101" pitchFamily="49" charset="-122"/>
                <a:cs typeface="Arial" panose="020B0604020202020204" pitchFamily="34" charset="0"/>
              </a:rPr>
              <a:t> </a:t>
            </a:r>
            <a:r>
              <a:rPr lang="en-GB" altLang="zh-CN" b="0" dirty="0" smtClean="0">
                <a:solidFill>
                  <a:srgbClr val="008000"/>
                </a:solidFill>
                <a:latin typeface="Arial" panose="020B0604020202020204" pitchFamily="34" charset="0"/>
                <a:ea typeface="楷体" panose="02010609060101010101" pitchFamily="49" charset="-122"/>
                <a:cs typeface="Arial" panose="020B0604020202020204" pitchFamily="34" charset="0"/>
              </a:rPr>
              <a:t>D3</a:t>
            </a:r>
            <a:r>
              <a:rPr lang="en-US" altLang="zh-CN" b="0" dirty="0" smtClean="0">
                <a:solidFill>
                  <a:srgbClr val="008000"/>
                </a:solidFill>
                <a:latin typeface="Arial" panose="020B0604020202020204" pitchFamily="34" charset="0"/>
                <a:ea typeface="楷体" panose="02010609060101010101" pitchFamily="49" charset="-122"/>
                <a:cs typeface="Arial" panose="020B0604020202020204" pitchFamily="34" charset="0"/>
              </a:rPr>
              <a:t>=01</a:t>
            </a:r>
            <a:r>
              <a:rPr lang="zh-CN" altLang="en-US" b="0" dirty="0" smtClean="0">
                <a:solidFill>
                  <a:srgbClr val="008000"/>
                </a:solidFill>
                <a:latin typeface="Arial" panose="020B0604020202020204" pitchFamily="34" charset="0"/>
                <a:ea typeface="楷体" panose="02010609060101010101" pitchFamily="49" charset="-122"/>
                <a:cs typeface="Arial" panose="020B0604020202020204" pitchFamily="34" charset="0"/>
              </a:rPr>
              <a:t>寻址到</a:t>
            </a:r>
            <a:r>
              <a:rPr kumimoji="0" lang="en-US" altLang="zh-CN" sz="1200" b="0" i="0" u="none" strike="noStrike" cap="none" normalizeH="0" baseline="0" dirty="0" smtClean="0">
                <a:ln>
                  <a:noFill/>
                </a:ln>
                <a:solidFill>
                  <a:srgbClr val="FF0066"/>
                </a:solidFill>
                <a:effectLst/>
                <a:latin typeface="Arial" panose="020B0604020202020204" pitchFamily="34" charset="0"/>
                <a:ea typeface="楷体" panose="02010609060101010101" pitchFamily="49" charset="-122"/>
                <a:cs typeface="Arial" panose="020B0604020202020204" pitchFamily="34" charset="0"/>
              </a:rPr>
              <a:t>OCW3</a:t>
            </a:r>
            <a:r>
              <a:rPr kumimoji="0" lang="zh-CN" altLang="en-US" sz="1200" b="0" i="0" u="none" strike="noStrike" cap="none" normalizeH="0" baseline="0" dirty="0" smtClean="0">
                <a:ln>
                  <a:noFill/>
                </a:ln>
                <a:solidFill>
                  <a:schemeClr val="tx1"/>
                </a:solidFill>
                <a:effectLst/>
                <a:latin typeface="Times New Roman" pitchFamily="18" charset="0"/>
                <a:ea typeface="宋体" pitchFamily="2" charset="-122"/>
                <a:cs typeface="+mn-cs"/>
              </a:rPr>
              <a:t>，</a:t>
            </a:r>
            <a:r>
              <a:rPr lang="zh-CN" altLang="en-US" b="0" dirty="0" smtClean="0">
                <a:solidFill>
                  <a:srgbClr val="FF0000"/>
                </a:solidFill>
                <a:latin typeface="Arial" panose="020B0604020202020204" pitchFamily="34" charset="0"/>
                <a:ea typeface="楷体" panose="02010609060101010101" pitchFamily="49" charset="-122"/>
                <a:cs typeface="Arial" panose="020B0604020202020204" pitchFamily="34" charset="0"/>
              </a:rPr>
              <a:t>（动画</a:t>
            </a:r>
            <a:r>
              <a:rPr lang="en-US" altLang="zh-CN" b="0" dirty="0" smtClean="0">
                <a:solidFill>
                  <a:srgbClr val="FF0000"/>
                </a:solidFill>
                <a:latin typeface="Arial" panose="020B0604020202020204" pitchFamily="34" charset="0"/>
                <a:ea typeface="楷体" panose="02010609060101010101" pitchFamily="49" charset="-122"/>
                <a:cs typeface="Arial" panose="020B0604020202020204" pitchFamily="34" charset="0"/>
              </a:rPr>
              <a:t>5</a:t>
            </a:r>
            <a:r>
              <a:rPr lang="zh-CN" altLang="en-US" b="0" dirty="0" smtClean="0">
                <a:solidFill>
                  <a:srgbClr val="FF0000"/>
                </a:solidFill>
                <a:latin typeface="Arial" panose="020B0604020202020204" pitchFamily="34" charset="0"/>
                <a:ea typeface="楷体" panose="02010609060101010101" pitchFamily="49" charset="-122"/>
                <a:cs typeface="Arial" panose="020B0604020202020204" pitchFamily="34" charset="0"/>
              </a:rPr>
              <a:t>）写入</a:t>
            </a:r>
            <a:r>
              <a:rPr lang="en-GB" altLang="zh-CN" b="0" dirty="0" smtClean="0">
                <a:solidFill>
                  <a:srgbClr val="008000"/>
                </a:solidFill>
                <a:latin typeface="Arial" panose="020B0604020202020204" pitchFamily="34" charset="0"/>
                <a:ea typeface="楷体" panose="02010609060101010101" pitchFamily="49" charset="-122"/>
                <a:cs typeface="Arial" panose="020B0604020202020204" pitchFamily="34" charset="0"/>
              </a:rPr>
              <a:t>D4</a:t>
            </a:r>
            <a:r>
              <a:rPr lang="zh-CN" altLang="en-US" b="0" dirty="0" smtClean="0">
                <a:solidFill>
                  <a:schemeClr val="tx2"/>
                </a:solidFill>
                <a:latin typeface="Arial" panose="020B0604020202020204" pitchFamily="34" charset="0"/>
                <a:ea typeface="楷体" panose="02010609060101010101" pitchFamily="49" charset="-122"/>
                <a:cs typeface="Arial" panose="020B0604020202020204" pitchFamily="34" charset="0"/>
              </a:rPr>
              <a:t> </a:t>
            </a:r>
            <a:r>
              <a:rPr lang="en-GB" altLang="zh-CN" b="0" dirty="0" smtClean="0">
                <a:solidFill>
                  <a:srgbClr val="008000"/>
                </a:solidFill>
                <a:latin typeface="Arial" panose="020B0604020202020204" pitchFamily="34" charset="0"/>
                <a:ea typeface="楷体" panose="02010609060101010101" pitchFamily="49" charset="-122"/>
                <a:cs typeface="Arial" panose="020B0604020202020204" pitchFamily="34" charset="0"/>
              </a:rPr>
              <a:t>D3</a:t>
            </a:r>
            <a:r>
              <a:rPr lang="en-US" altLang="zh-CN" b="0" dirty="0" smtClean="0">
                <a:solidFill>
                  <a:srgbClr val="008000"/>
                </a:solidFill>
                <a:latin typeface="Arial" panose="020B0604020202020204" pitchFamily="34" charset="0"/>
                <a:ea typeface="楷体" panose="02010609060101010101" pitchFamily="49" charset="-122"/>
                <a:cs typeface="Arial" panose="020B0604020202020204" pitchFamily="34" charset="0"/>
              </a:rPr>
              <a:t>=1x</a:t>
            </a:r>
            <a:r>
              <a:rPr lang="zh-CN" altLang="en-US" b="0" dirty="0" smtClean="0">
                <a:solidFill>
                  <a:srgbClr val="008000"/>
                </a:solidFill>
                <a:latin typeface="Arial" panose="020B0604020202020204" pitchFamily="34" charset="0"/>
                <a:ea typeface="楷体" panose="02010609060101010101" pitchFamily="49" charset="-122"/>
                <a:cs typeface="Arial" panose="020B0604020202020204" pitchFamily="34" charset="0"/>
              </a:rPr>
              <a:t>寻址到</a:t>
            </a:r>
            <a:r>
              <a:rPr kumimoji="0" lang="en-US" altLang="zh-CN" sz="1200" b="0" i="0" u="none" strike="noStrike" cap="none" normalizeH="0" baseline="0" dirty="0" smtClean="0">
                <a:ln>
                  <a:noFill/>
                </a:ln>
                <a:solidFill>
                  <a:srgbClr val="FF0066"/>
                </a:solidFill>
                <a:effectLst/>
                <a:latin typeface="Arial" panose="020B0604020202020204" pitchFamily="34" charset="0"/>
                <a:ea typeface="楷体" panose="02010609060101010101" pitchFamily="49" charset="-122"/>
                <a:cs typeface="Arial" panose="020B0604020202020204" pitchFamily="34" charset="0"/>
              </a:rPr>
              <a:t>ICW1</a:t>
            </a:r>
            <a:r>
              <a:rPr kumimoji="0" lang="zh-CN" altLang="en-US" sz="1200" b="0" i="0" u="none" strike="noStrike" cap="none" normalizeH="0" baseline="0" dirty="0" smtClean="0">
                <a:ln>
                  <a:noFill/>
                </a:ln>
                <a:solidFill>
                  <a:schemeClr val="tx1"/>
                </a:solidFill>
                <a:effectLst/>
                <a:latin typeface="Times New Roman" pitchFamily="18" charset="0"/>
                <a:ea typeface="宋体" pitchFamily="2" charset="-122"/>
                <a:cs typeface="+mn-cs"/>
              </a:rPr>
              <a:t>。</a:t>
            </a:r>
            <a:r>
              <a:rPr lang="zh-CN" altLang="en-US" b="0" dirty="0" smtClean="0">
                <a:solidFill>
                  <a:srgbClr val="FF0000"/>
                </a:solidFill>
                <a:latin typeface="Arial" panose="020B0604020202020204" pitchFamily="34" charset="0"/>
                <a:ea typeface="楷体" panose="02010609060101010101" pitchFamily="49" charset="-122"/>
                <a:cs typeface="Arial" panose="020B0604020202020204" pitchFamily="34" charset="0"/>
              </a:rPr>
              <a:t>（动画</a:t>
            </a:r>
            <a:r>
              <a:rPr lang="en-US" altLang="zh-CN" b="0" dirty="0" smtClean="0">
                <a:solidFill>
                  <a:srgbClr val="FF0000"/>
                </a:solidFill>
                <a:latin typeface="Arial" panose="020B0604020202020204" pitchFamily="34" charset="0"/>
                <a:ea typeface="楷体" panose="02010609060101010101" pitchFamily="49" charset="-122"/>
                <a:cs typeface="Arial" panose="020B0604020202020204" pitchFamily="34" charset="0"/>
              </a:rPr>
              <a:t>5</a:t>
            </a:r>
            <a:r>
              <a:rPr lang="zh-CN" altLang="en-US" b="0" dirty="0" smtClean="0">
                <a:solidFill>
                  <a:srgbClr val="FF0000"/>
                </a:solidFill>
                <a:latin typeface="Arial" panose="020B0604020202020204" pitchFamily="34" charset="0"/>
                <a:ea typeface="楷体" panose="02010609060101010101" pitchFamily="49" charset="-122"/>
                <a:cs typeface="Arial" panose="020B0604020202020204" pitchFamily="34" charset="0"/>
              </a:rPr>
              <a:t>）</a:t>
            </a:r>
            <a:r>
              <a:rPr kumimoji="0" lang="zh-CN" altLang="en-US" sz="1200" b="0" i="0" u="none" strike="noStrike" cap="none" normalizeH="0" baseline="0" dirty="0" smtClean="0">
                <a:ln>
                  <a:noFill/>
                </a:ln>
                <a:solidFill>
                  <a:schemeClr val="tx1"/>
                </a:solidFill>
                <a:effectLst/>
                <a:latin typeface="Times New Roman" pitchFamily="18" charset="0"/>
                <a:ea typeface="宋体" pitchFamily="2" charset="-122"/>
                <a:cs typeface="+mn-cs"/>
              </a:rPr>
              <a:t>而</a:t>
            </a:r>
            <a:r>
              <a:rPr kumimoji="0" lang="en-US" altLang="zh-CN" sz="1200" b="0" i="0" u="none" strike="noStrike" cap="none" normalizeH="0" baseline="0" dirty="0" smtClean="0">
                <a:ln>
                  <a:noFill/>
                </a:ln>
                <a:solidFill>
                  <a:srgbClr val="FF6600"/>
                </a:solidFill>
                <a:effectLst/>
                <a:latin typeface="Arial" panose="020B0604020202020204" pitchFamily="34" charset="0"/>
                <a:ea typeface="楷体" panose="02010609060101010101" pitchFamily="49" charset="-122"/>
                <a:cs typeface="Arial" panose="020B0604020202020204" pitchFamily="34" charset="0"/>
              </a:rPr>
              <a:t>IRR</a:t>
            </a:r>
            <a:r>
              <a:rPr kumimoji="0" lang="zh-CN" altLang="en-US" sz="1200" b="0" i="0" u="none" strike="noStrike" cap="none" normalizeH="0" baseline="0" dirty="0" smtClean="0">
                <a:ln>
                  <a:noFill/>
                </a:ln>
                <a:solidFill>
                  <a:srgbClr val="0000F8"/>
                </a:solidFill>
                <a:effectLst/>
                <a:latin typeface="Arial" panose="020B0604020202020204" pitchFamily="34" charset="0"/>
                <a:ea typeface="楷体" panose="02010609060101010101" pitchFamily="49" charset="-122"/>
                <a:cs typeface="Arial" panose="020B0604020202020204" pitchFamily="34" charset="0"/>
              </a:rPr>
              <a:t>、</a:t>
            </a:r>
            <a:r>
              <a:rPr kumimoji="0" lang="en-US" altLang="zh-CN" sz="1200" b="0" i="0" u="none" strike="noStrike" cap="none" normalizeH="0" baseline="0" dirty="0" smtClean="0">
                <a:ln>
                  <a:noFill/>
                </a:ln>
                <a:solidFill>
                  <a:srgbClr val="FF6600"/>
                </a:solidFill>
                <a:effectLst/>
                <a:latin typeface="Arial" panose="020B0604020202020204" pitchFamily="34" charset="0"/>
                <a:ea typeface="楷体" panose="02010609060101010101" pitchFamily="49" charset="-122"/>
                <a:cs typeface="Arial" panose="020B0604020202020204" pitchFamily="34" charset="0"/>
              </a:rPr>
              <a:t>ISR</a:t>
            </a:r>
            <a:r>
              <a:rPr kumimoji="0" lang="zh-CN" altLang="en-US" sz="1200" b="0" i="0" u="none" strike="noStrike" cap="none" normalizeH="0" baseline="0" dirty="0" smtClean="0">
                <a:ln>
                  <a:noFill/>
                </a:ln>
                <a:solidFill>
                  <a:srgbClr val="FF6600"/>
                </a:solidFill>
                <a:effectLst/>
                <a:latin typeface="Arial" panose="020B0604020202020204" pitchFamily="34" charset="0"/>
                <a:ea typeface="楷体" panose="02010609060101010101" pitchFamily="49" charset="-122"/>
                <a:cs typeface="Arial" panose="020B0604020202020204" pitchFamily="34" charset="0"/>
              </a:rPr>
              <a:t>的进一步寻址，还需要</a:t>
            </a:r>
            <a:r>
              <a:rPr kumimoji="0" lang="zh-CN" altLang="en-US" sz="1200" b="0" i="0" u="none" strike="noStrike" cap="none" normalizeH="0" baseline="0" dirty="0" smtClean="0">
                <a:ln>
                  <a:noFill/>
                </a:ln>
                <a:solidFill>
                  <a:srgbClr val="0000F8"/>
                </a:solidFill>
                <a:effectLst/>
                <a:latin typeface="Arial" panose="020B0604020202020204" pitchFamily="34" charset="0"/>
                <a:ea typeface="楷体" panose="02010609060101010101" pitchFamily="49" charset="-122"/>
                <a:cs typeface="Arial" panose="020B0604020202020204" pitchFamily="34" charset="0"/>
              </a:rPr>
              <a:t>写</a:t>
            </a:r>
            <a:r>
              <a:rPr kumimoji="0" lang="en-US" altLang="zh-CN" sz="1200" b="0" i="0" u="none" strike="noStrike" cap="none" normalizeH="0" baseline="0" dirty="0" smtClean="0">
                <a:ln>
                  <a:noFill/>
                </a:ln>
                <a:solidFill>
                  <a:srgbClr val="FF0066"/>
                </a:solidFill>
                <a:effectLst/>
                <a:latin typeface="Arial" panose="020B0604020202020204" pitchFamily="34" charset="0"/>
                <a:ea typeface="楷体" panose="02010609060101010101" pitchFamily="49" charset="-122"/>
                <a:cs typeface="Arial" panose="020B0604020202020204" pitchFamily="34" charset="0"/>
              </a:rPr>
              <a:t>OCW3</a:t>
            </a:r>
            <a:r>
              <a:rPr kumimoji="0" lang="zh-CN" altLang="en-US" sz="1200" b="0" i="0" u="none" strike="noStrike" cap="none" normalizeH="0" baseline="0" dirty="0" smtClean="0">
                <a:ln>
                  <a:noFill/>
                </a:ln>
                <a:solidFill>
                  <a:srgbClr val="0000F8"/>
                </a:solidFill>
                <a:effectLst/>
                <a:latin typeface="Arial" panose="020B0604020202020204" pitchFamily="34" charset="0"/>
                <a:ea typeface="楷体" panose="02010609060101010101" pitchFamily="49" charset="-122"/>
                <a:cs typeface="Arial" panose="020B0604020202020204" pitchFamily="34" charset="0"/>
              </a:rPr>
              <a:t>的其他位的配合，在下一讲会具体介绍。</a:t>
            </a:r>
            <a:endParaRPr kumimoji="0" lang="en-US" altLang="zh-CN" sz="1200" b="0" i="0" u="none" strike="noStrike" cap="none" normalizeH="0" baseline="0" dirty="0" smtClean="0">
              <a:ln>
                <a:noFill/>
              </a:ln>
              <a:solidFill>
                <a:srgbClr val="FF0066"/>
              </a:solidFill>
              <a:effectLst/>
              <a:latin typeface="Arial" panose="020B0604020202020204" pitchFamily="34" charset="0"/>
              <a:ea typeface="楷体" panose="02010609060101010101" pitchFamily="49" charset="-122"/>
              <a:cs typeface="Arial" panose="020B0604020202020204" pitchFamily="34" charset="0"/>
            </a:endParaRPr>
          </a:p>
        </p:txBody>
      </p:sp>
      <p:sp>
        <p:nvSpPr>
          <p:cNvPr id="4" name="灯片编号占位符 3"/>
          <p:cNvSpPr>
            <a:spLocks noGrp="1"/>
          </p:cNvSpPr>
          <p:nvPr>
            <p:ph type="sldNum" sz="quarter" idx="10"/>
          </p:nvPr>
        </p:nvSpPr>
        <p:spPr/>
        <p:txBody>
          <a:bodyPr/>
          <a:lstStyle/>
          <a:p>
            <a:fld id="{8EE02ED1-59E4-43EE-8075-C2D152B3689F}" type="slidenum">
              <a:rPr lang="zh-CN" altLang="en-US" smtClean="0"/>
              <a:pPr/>
              <a:t>6</a:t>
            </a:fld>
            <a:endParaRPr lang="en-US" altLang="zh-CN"/>
          </a:p>
        </p:txBody>
      </p:sp>
    </p:spTree>
    <p:extLst>
      <p:ext uri="{BB962C8B-B14F-4D97-AF65-F5344CB8AC3E}">
        <p14:creationId xmlns:p14="http://schemas.microsoft.com/office/powerpoint/2010/main" val="31918843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base" latinLnBrk="0" hangingPunct="1">
              <a:lnSpc>
                <a:spcPct val="100000"/>
              </a:lnSpc>
              <a:spcBef>
                <a:spcPts val="0"/>
              </a:spcBef>
              <a:spcAft>
                <a:spcPct val="0"/>
              </a:spcAft>
              <a:buClrTx/>
              <a:buSzTx/>
              <a:buFontTx/>
              <a:buNone/>
              <a:tabLst/>
              <a:defRPr/>
            </a:pPr>
            <a:r>
              <a:rPr lang="zh-CN" altLang="en-US" b="0" dirty="0" smtClean="0"/>
              <a:t>针对</a:t>
            </a:r>
            <a:r>
              <a:rPr lang="zh-CN" altLang="en-US" b="0" dirty="0" smtClean="0">
                <a:solidFill>
                  <a:srgbClr val="FF0000"/>
                </a:solidFill>
                <a:latin typeface="Arial" panose="020B0604020202020204" pitchFamily="34" charset="0"/>
                <a:ea typeface="楷体" panose="02010609060101010101" pitchFamily="49" charset="-122"/>
                <a:cs typeface="Arial" panose="020B0604020202020204" pitchFamily="34" charset="0"/>
              </a:rPr>
              <a:t>写</a:t>
            </a:r>
            <a:r>
              <a:rPr lang="en-US" altLang="zh-CN" b="0" dirty="0" smtClean="0">
                <a:solidFill>
                  <a:srgbClr val="FF0000"/>
                </a:solidFill>
                <a:latin typeface="Arial" panose="020B0604020202020204" pitchFamily="34" charset="0"/>
                <a:ea typeface="楷体" panose="02010609060101010101" pitchFamily="49" charset="-122"/>
                <a:cs typeface="Arial" panose="020B0604020202020204" pitchFamily="34" charset="0"/>
              </a:rPr>
              <a:t>A0=1</a:t>
            </a:r>
            <a:r>
              <a:rPr lang="zh-CN" altLang="en-US" b="0" dirty="0" smtClean="0">
                <a:solidFill>
                  <a:srgbClr val="FF0000"/>
                </a:solidFill>
                <a:latin typeface="Arial" panose="020B0604020202020204" pitchFamily="34" charset="0"/>
                <a:ea typeface="楷体" panose="02010609060101010101" pitchFamily="49" charset="-122"/>
                <a:cs typeface="Arial" panose="020B0604020202020204" pitchFamily="34" charset="0"/>
              </a:rPr>
              <a:t>对应</a:t>
            </a:r>
            <a:r>
              <a:rPr lang="en-US" altLang="zh-CN" b="0" dirty="0" smtClean="0">
                <a:solidFill>
                  <a:srgbClr val="FF0000"/>
                </a:solidFill>
                <a:latin typeface="Arial" panose="020B0604020202020204" pitchFamily="34" charset="0"/>
                <a:ea typeface="楷体" panose="02010609060101010101" pitchFamily="49" charset="-122"/>
                <a:cs typeface="Arial" panose="020B0604020202020204" pitchFamily="34" charset="0"/>
              </a:rPr>
              <a:t>I/O</a:t>
            </a:r>
            <a:r>
              <a:rPr lang="zh-CN" altLang="en-US" b="0" dirty="0" smtClean="0">
                <a:solidFill>
                  <a:srgbClr val="FF0000"/>
                </a:solidFill>
                <a:latin typeface="Arial" panose="020B0604020202020204" pitchFamily="34" charset="0"/>
                <a:ea typeface="楷体" panose="02010609060101010101" pitchFamily="49" charset="-122"/>
                <a:cs typeface="Arial" panose="020B0604020202020204" pitchFamily="34" charset="0"/>
              </a:rPr>
              <a:t>地址所寻址到的寄存器组（动画</a:t>
            </a:r>
            <a:r>
              <a:rPr lang="en-US" altLang="zh-CN" b="0" dirty="0" smtClean="0">
                <a:solidFill>
                  <a:srgbClr val="FF0000"/>
                </a:solidFill>
                <a:latin typeface="Arial" panose="020B0604020202020204" pitchFamily="34" charset="0"/>
                <a:ea typeface="楷体" panose="02010609060101010101" pitchFamily="49" charset="-122"/>
                <a:cs typeface="Arial" panose="020B0604020202020204" pitchFamily="34" charset="0"/>
              </a:rPr>
              <a:t>1</a:t>
            </a:r>
            <a:r>
              <a:rPr lang="zh-CN" altLang="en-US" b="0" dirty="0" smtClean="0">
                <a:solidFill>
                  <a:srgbClr val="FF0000"/>
                </a:solidFill>
                <a:latin typeface="Arial" panose="020B0604020202020204" pitchFamily="34" charset="0"/>
                <a:ea typeface="楷体" panose="02010609060101010101" pitchFamily="49" charset="-122"/>
                <a:cs typeface="Arial" panose="020B0604020202020204" pitchFamily="34" charset="0"/>
              </a:rPr>
              <a:t>），</a:t>
            </a:r>
            <a:r>
              <a:rPr lang="en-US" altLang="zh-CN" b="0" dirty="0" smtClean="0"/>
              <a:t>8259</a:t>
            </a:r>
            <a:r>
              <a:rPr lang="zh-CN" altLang="en-US" b="0" dirty="0" smtClean="0"/>
              <a:t>采用</a:t>
            </a:r>
            <a:r>
              <a:rPr lang="zh-CN" altLang="en-US" b="0" dirty="0" smtClean="0">
                <a:solidFill>
                  <a:srgbClr val="FF0000"/>
                </a:solidFill>
                <a:latin typeface="Arial" panose="020B0604020202020204" pitchFamily="34" charset="0"/>
                <a:ea typeface="楷体" panose="02010609060101010101" pitchFamily="49" charset="-122"/>
                <a:cs typeface="Arial" panose="020B0604020202020204" pitchFamily="34" charset="0"/>
              </a:rPr>
              <a:t>写寄存器的顺序来实现组内进一步寻址，具体方法是（动画</a:t>
            </a:r>
            <a:r>
              <a:rPr lang="en-US" altLang="zh-CN" b="0" dirty="0" smtClean="0">
                <a:solidFill>
                  <a:srgbClr val="FF0000"/>
                </a:solidFill>
                <a:latin typeface="Arial" panose="020B0604020202020204" pitchFamily="34" charset="0"/>
                <a:ea typeface="楷体" panose="02010609060101010101" pitchFamily="49" charset="-122"/>
                <a:cs typeface="Arial" panose="020B0604020202020204" pitchFamily="34" charset="0"/>
              </a:rPr>
              <a:t>2/3</a:t>
            </a:r>
            <a:r>
              <a:rPr lang="zh-CN" altLang="en-US" b="0" dirty="0" smtClean="0">
                <a:solidFill>
                  <a:srgbClr val="FF0000"/>
                </a:solidFill>
                <a:latin typeface="Arial" panose="020B0604020202020204" pitchFamily="34" charset="0"/>
                <a:ea typeface="楷体" panose="02010609060101010101" pitchFamily="49" charset="-122"/>
                <a:cs typeface="Arial" panose="020B0604020202020204" pitchFamily="34" charset="0"/>
              </a:rPr>
              <a:t>），先写所有的</a:t>
            </a:r>
            <a:r>
              <a:rPr kumimoji="0" lang="en-US" altLang="zh-CN" sz="1200" b="0" i="0" u="none" strike="noStrike" cap="none" normalizeH="0" baseline="0" dirty="0" smtClean="0">
                <a:ln>
                  <a:noFill/>
                </a:ln>
                <a:solidFill>
                  <a:srgbClr val="FF0066"/>
                </a:solidFill>
                <a:effectLst/>
                <a:latin typeface="Arial" panose="020B0604020202020204" pitchFamily="34" charset="0"/>
                <a:ea typeface="楷体" panose="02010609060101010101" pitchFamily="49" charset="-122"/>
                <a:cs typeface="Arial" panose="020B0604020202020204" pitchFamily="34" charset="0"/>
              </a:rPr>
              <a:t>ICW</a:t>
            </a:r>
            <a:r>
              <a:rPr kumimoji="0" lang="zh-CN" altLang="en-US" sz="1200" b="0" i="0" u="none" strike="noStrike" cap="none" normalizeH="0" baseline="0" dirty="0" smtClean="0">
                <a:ln>
                  <a:noFill/>
                </a:ln>
                <a:solidFill>
                  <a:srgbClr val="FF0066"/>
                </a:solidFill>
                <a:effectLst/>
                <a:latin typeface="Arial" panose="020B0604020202020204" pitchFamily="34" charset="0"/>
                <a:ea typeface="楷体" panose="02010609060101010101" pitchFamily="49" charset="-122"/>
                <a:cs typeface="Arial" panose="020B0604020202020204" pitchFamily="34" charset="0"/>
              </a:rPr>
              <a:t>，</a:t>
            </a:r>
            <a:r>
              <a:rPr lang="zh-CN" altLang="en-US" b="0" dirty="0" smtClean="0">
                <a:solidFill>
                  <a:srgbClr val="FF0000"/>
                </a:solidFill>
                <a:latin typeface="Arial" panose="020B0604020202020204" pitchFamily="34" charset="0"/>
                <a:ea typeface="楷体" panose="02010609060101010101" pitchFamily="49" charset="-122"/>
                <a:cs typeface="Arial" panose="020B0604020202020204" pitchFamily="34" charset="0"/>
              </a:rPr>
              <a:t>（动画</a:t>
            </a:r>
            <a:r>
              <a:rPr lang="en-US" altLang="zh-CN" b="0" dirty="0" smtClean="0">
                <a:solidFill>
                  <a:srgbClr val="FF0000"/>
                </a:solidFill>
                <a:latin typeface="Arial" panose="020B0604020202020204" pitchFamily="34" charset="0"/>
                <a:ea typeface="楷体" panose="02010609060101010101" pitchFamily="49" charset="-122"/>
                <a:cs typeface="Arial" panose="020B0604020202020204" pitchFamily="34" charset="0"/>
              </a:rPr>
              <a:t>4</a:t>
            </a:r>
            <a:r>
              <a:rPr lang="zh-CN" altLang="en-US" b="0" dirty="0" smtClean="0">
                <a:solidFill>
                  <a:srgbClr val="FF0000"/>
                </a:solidFill>
                <a:latin typeface="Arial" panose="020B0604020202020204" pitchFamily="34" charset="0"/>
                <a:ea typeface="楷体" panose="02010609060101010101" pitchFamily="49" charset="-122"/>
                <a:cs typeface="Arial" panose="020B0604020202020204" pitchFamily="34" charset="0"/>
              </a:rPr>
              <a:t>）</a:t>
            </a:r>
            <a:r>
              <a:rPr kumimoji="0" lang="zh-CN" altLang="en-US" sz="1200" b="0" i="0" u="none" strike="noStrike" cap="none" normalizeH="0" baseline="0" dirty="0" smtClean="0">
                <a:ln>
                  <a:noFill/>
                </a:ln>
                <a:solidFill>
                  <a:srgbClr val="FF0066"/>
                </a:solidFill>
                <a:effectLst/>
                <a:latin typeface="Arial" panose="020B0604020202020204" pitchFamily="34" charset="0"/>
                <a:ea typeface="楷体" panose="02010609060101010101" pitchFamily="49" charset="-122"/>
                <a:cs typeface="Arial" panose="020B0604020202020204" pitchFamily="34" charset="0"/>
              </a:rPr>
              <a:t>后写</a:t>
            </a:r>
            <a:r>
              <a:rPr kumimoji="0" lang="en-US" altLang="zh-CN" sz="1200" b="0" i="0" u="none" strike="noStrike" cap="none" normalizeH="0" baseline="0" dirty="0" smtClean="0">
                <a:ln>
                  <a:noFill/>
                </a:ln>
                <a:solidFill>
                  <a:srgbClr val="FF0066"/>
                </a:solidFill>
                <a:effectLst/>
                <a:latin typeface="Arial" panose="020B0604020202020204" pitchFamily="34" charset="0"/>
                <a:ea typeface="楷体" panose="02010609060101010101" pitchFamily="49" charset="-122"/>
                <a:cs typeface="Arial" panose="020B0604020202020204" pitchFamily="34" charset="0"/>
              </a:rPr>
              <a:t>OCW1</a:t>
            </a:r>
            <a:r>
              <a:rPr kumimoji="0" lang="zh-CN" altLang="en-US" sz="1200" b="0" i="0" u="none" strike="noStrike" cap="none" normalizeH="0" baseline="0" dirty="0" smtClean="0">
                <a:ln>
                  <a:noFill/>
                </a:ln>
                <a:solidFill>
                  <a:srgbClr val="FF0066"/>
                </a:solidFill>
                <a:effectLst/>
                <a:latin typeface="Arial" panose="020B0604020202020204" pitchFamily="34" charset="0"/>
                <a:ea typeface="楷体" panose="02010609060101010101" pitchFamily="49" charset="-122"/>
                <a:cs typeface="Arial" panose="020B0604020202020204" pitchFamily="34" charset="0"/>
              </a:rPr>
              <a:t>，而</a:t>
            </a:r>
            <a:r>
              <a:rPr kumimoji="0" lang="en-US" altLang="zh-CN" sz="1200" b="0" i="0" u="none" strike="noStrike" cap="none" normalizeH="0" baseline="0" dirty="0" smtClean="0">
                <a:ln>
                  <a:noFill/>
                </a:ln>
                <a:solidFill>
                  <a:srgbClr val="FF0066"/>
                </a:solidFill>
                <a:effectLst/>
                <a:latin typeface="Arial" panose="020B0604020202020204" pitchFamily="34" charset="0"/>
                <a:ea typeface="楷体" panose="02010609060101010101" pitchFamily="49" charset="-122"/>
                <a:cs typeface="Arial" panose="020B0604020202020204" pitchFamily="34" charset="0"/>
              </a:rPr>
              <a:t>ICW</a:t>
            </a:r>
            <a:r>
              <a:rPr kumimoji="0" lang="zh-CN" altLang="en-US" sz="1200" b="0" i="0" u="none" strike="noStrike" cap="none" normalizeH="0" baseline="0" dirty="0" smtClean="0">
                <a:ln>
                  <a:noFill/>
                </a:ln>
                <a:solidFill>
                  <a:srgbClr val="FF0066"/>
                </a:solidFill>
                <a:effectLst/>
                <a:latin typeface="Arial" panose="020B0604020202020204" pitchFamily="34" charset="0"/>
                <a:ea typeface="楷体" panose="02010609060101010101" pitchFamily="49" charset="-122"/>
                <a:cs typeface="Arial" panose="020B0604020202020204" pitchFamily="34" charset="0"/>
              </a:rPr>
              <a:t>的寻址必须按初始化流程的顺序才能有效寻址到每个初始化命令字寄存器。即</a:t>
            </a:r>
            <a:endParaRPr kumimoji="0" lang="en-US" altLang="zh-CN" sz="1200" b="0" i="0" u="none" strike="noStrike" cap="none" normalizeH="0" baseline="0" dirty="0" smtClean="0">
              <a:ln>
                <a:noFill/>
              </a:ln>
              <a:solidFill>
                <a:srgbClr val="FF0066"/>
              </a:solidFill>
              <a:effectLst/>
              <a:latin typeface="Arial" panose="020B0604020202020204" pitchFamily="34" charset="0"/>
              <a:ea typeface="楷体" panose="02010609060101010101" pitchFamily="49" charset="-122"/>
              <a:cs typeface="Arial" panose="020B0604020202020204" pitchFamily="34" charset="0"/>
            </a:endParaRPr>
          </a:p>
        </p:txBody>
      </p:sp>
      <p:sp>
        <p:nvSpPr>
          <p:cNvPr id="4" name="灯片编号占位符 3"/>
          <p:cNvSpPr>
            <a:spLocks noGrp="1"/>
          </p:cNvSpPr>
          <p:nvPr>
            <p:ph type="sldNum" sz="quarter" idx="10"/>
          </p:nvPr>
        </p:nvSpPr>
        <p:spPr/>
        <p:txBody>
          <a:bodyPr/>
          <a:lstStyle/>
          <a:p>
            <a:fld id="{8EE02ED1-59E4-43EE-8075-C2D152B3689F}" type="slidenum">
              <a:rPr lang="zh-CN" altLang="en-US" smtClean="0"/>
              <a:pPr/>
              <a:t>7</a:t>
            </a:fld>
            <a:endParaRPr lang="en-US" altLang="zh-CN"/>
          </a:p>
        </p:txBody>
      </p:sp>
    </p:spTree>
    <p:extLst>
      <p:ext uri="{BB962C8B-B14F-4D97-AF65-F5344CB8AC3E}">
        <p14:creationId xmlns:p14="http://schemas.microsoft.com/office/powerpoint/2010/main" val="1682911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solidFill>
                  <a:srgbClr val="FF0000"/>
                </a:solidFill>
                <a:latin typeface="Arial" panose="020B0604020202020204" pitchFamily="34" charset="0"/>
                <a:ea typeface="楷体" panose="02010609060101010101" pitchFamily="49" charset="-122"/>
                <a:cs typeface="Arial" panose="020B0604020202020204" pitchFamily="34" charset="0"/>
              </a:rPr>
              <a:t>初始化命令字</a:t>
            </a:r>
            <a:r>
              <a:rPr lang="en-US" altLang="zh-CN" dirty="0" smtClean="0">
                <a:solidFill>
                  <a:srgbClr val="FF0000"/>
                </a:solidFill>
                <a:latin typeface="Arial" panose="020B0604020202020204" pitchFamily="34" charset="0"/>
                <a:ea typeface="楷体" panose="02010609060101010101" pitchFamily="49" charset="-122"/>
                <a:cs typeface="Arial" panose="020B0604020202020204" pitchFamily="34" charset="0"/>
              </a:rPr>
              <a:t>ICW</a:t>
            </a:r>
            <a:r>
              <a:rPr lang="zh-CN" altLang="en-US" dirty="0" smtClean="0">
                <a:solidFill>
                  <a:schemeClr val="tx2"/>
                </a:solidFill>
                <a:latin typeface="Arial" panose="020B0604020202020204" pitchFamily="34" charset="0"/>
                <a:ea typeface="楷体" panose="02010609060101010101" pitchFamily="49" charset="-122"/>
                <a:cs typeface="Arial" panose="020B0604020202020204" pitchFamily="34" charset="0"/>
              </a:rPr>
              <a:t>寄存器的访问一定要按流程的顺序进行，先写</a:t>
            </a:r>
            <a:r>
              <a:rPr lang="en-US" altLang="zh-CN" dirty="0" smtClean="0">
                <a:solidFill>
                  <a:schemeClr val="tx2"/>
                </a:solidFill>
                <a:latin typeface="Arial" panose="020B0604020202020204" pitchFamily="34" charset="0"/>
                <a:ea typeface="楷体" panose="02010609060101010101" pitchFamily="49" charset="-122"/>
                <a:cs typeface="Arial" panose="020B0604020202020204" pitchFamily="34" charset="0"/>
              </a:rPr>
              <a:t>ICW1</a:t>
            </a:r>
            <a:r>
              <a:rPr lang="zh-CN" altLang="en-US" dirty="0" smtClean="0">
                <a:solidFill>
                  <a:schemeClr val="tx2"/>
                </a:solidFill>
                <a:latin typeface="Arial" panose="020B0604020202020204" pitchFamily="34" charset="0"/>
                <a:ea typeface="楷体" panose="02010609060101010101" pitchFamily="49" charset="-122"/>
                <a:cs typeface="Arial" panose="020B0604020202020204" pitchFamily="34" charset="0"/>
              </a:rPr>
              <a:t>，然后依次为</a:t>
            </a:r>
            <a:r>
              <a:rPr lang="en-US" altLang="zh-CN" dirty="0" smtClean="0">
                <a:solidFill>
                  <a:schemeClr val="tx2"/>
                </a:solidFill>
                <a:latin typeface="Arial" panose="020B0604020202020204" pitchFamily="34" charset="0"/>
                <a:ea typeface="楷体" panose="02010609060101010101" pitchFamily="49" charset="-122"/>
                <a:cs typeface="Arial" panose="020B0604020202020204" pitchFamily="34" charset="0"/>
              </a:rPr>
              <a:t>ICW2</a:t>
            </a:r>
            <a:r>
              <a:rPr lang="zh-CN" altLang="en-US" dirty="0" smtClean="0">
                <a:solidFill>
                  <a:schemeClr val="tx2"/>
                </a:solidFill>
                <a:latin typeface="Arial" panose="020B0604020202020204" pitchFamily="34" charset="0"/>
                <a:ea typeface="楷体" panose="02010609060101010101" pitchFamily="49" charset="-122"/>
                <a:cs typeface="Arial" panose="020B0604020202020204" pitchFamily="34" charset="0"/>
              </a:rPr>
              <a:t>、</a:t>
            </a:r>
            <a:r>
              <a:rPr lang="en-US" altLang="zh-CN" dirty="0" smtClean="0">
                <a:solidFill>
                  <a:schemeClr val="tx2"/>
                </a:solidFill>
                <a:latin typeface="Arial" panose="020B0604020202020204" pitchFamily="34" charset="0"/>
                <a:ea typeface="楷体" panose="02010609060101010101" pitchFamily="49" charset="-122"/>
                <a:cs typeface="Arial" panose="020B0604020202020204" pitchFamily="34" charset="0"/>
              </a:rPr>
              <a:t>ICW3</a:t>
            </a:r>
            <a:r>
              <a:rPr lang="zh-CN" altLang="en-US" dirty="0" smtClean="0">
                <a:solidFill>
                  <a:schemeClr val="tx2"/>
                </a:solidFill>
                <a:latin typeface="Arial" panose="020B0604020202020204" pitchFamily="34" charset="0"/>
                <a:ea typeface="楷体" panose="02010609060101010101" pitchFamily="49" charset="-122"/>
                <a:cs typeface="Arial" panose="020B0604020202020204" pitchFamily="34" charset="0"/>
              </a:rPr>
              <a:t>、</a:t>
            </a:r>
            <a:r>
              <a:rPr lang="en-US" altLang="zh-CN" dirty="0" smtClean="0">
                <a:solidFill>
                  <a:schemeClr val="tx2"/>
                </a:solidFill>
                <a:latin typeface="Arial" panose="020B0604020202020204" pitchFamily="34" charset="0"/>
                <a:ea typeface="楷体" panose="02010609060101010101" pitchFamily="49" charset="-122"/>
                <a:cs typeface="Arial" panose="020B0604020202020204" pitchFamily="34" charset="0"/>
              </a:rPr>
              <a:t>ICW4</a:t>
            </a:r>
            <a:r>
              <a:rPr lang="zh-CN" altLang="en-US" dirty="0" smtClean="0">
                <a:solidFill>
                  <a:schemeClr val="tx2"/>
                </a:solidFill>
                <a:latin typeface="Arial" panose="020B0604020202020204" pitchFamily="34" charset="0"/>
                <a:ea typeface="楷体" panose="02010609060101010101" pitchFamily="49" charset="-122"/>
                <a:cs typeface="Arial" panose="020B0604020202020204" pitchFamily="34" charset="0"/>
              </a:rPr>
              <a:t>，这样才能保证访问到所需寄存器。</a:t>
            </a:r>
            <a:endParaRPr lang="zh-CN" altLang="en-US" dirty="0"/>
          </a:p>
        </p:txBody>
      </p:sp>
      <p:sp>
        <p:nvSpPr>
          <p:cNvPr id="4" name="灯片编号占位符 3"/>
          <p:cNvSpPr>
            <a:spLocks noGrp="1"/>
          </p:cNvSpPr>
          <p:nvPr>
            <p:ph type="sldNum" sz="quarter" idx="10"/>
          </p:nvPr>
        </p:nvSpPr>
        <p:spPr/>
        <p:txBody>
          <a:bodyPr/>
          <a:lstStyle/>
          <a:p>
            <a:fld id="{8EE02ED1-59E4-43EE-8075-C2D152B3689F}" type="slidenum">
              <a:rPr lang="zh-CN" altLang="en-US" smtClean="0"/>
              <a:pPr/>
              <a:t>8</a:t>
            </a:fld>
            <a:endParaRPr lang="en-US" altLang="zh-CN"/>
          </a:p>
        </p:txBody>
      </p:sp>
    </p:spTree>
    <p:extLst>
      <p:ext uri="{BB962C8B-B14F-4D97-AF65-F5344CB8AC3E}">
        <p14:creationId xmlns:p14="http://schemas.microsoft.com/office/powerpoint/2010/main" val="27651129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这一讲介绍了</a:t>
            </a:r>
            <a:r>
              <a:rPr lang="en-US" altLang="zh-CN" sz="1200" kern="1200" dirty="0" smtClean="0">
                <a:solidFill>
                  <a:srgbClr val="C00000"/>
                </a:solidFill>
                <a:latin typeface="Times New Roman" pitchFamily="18" charset="0"/>
                <a:ea typeface="宋体" pitchFamily="2" charset="-122"/>
                <a:cs typeface="+mn-cs"/>
              </a:rPr>
              <a:t>8259</a:t>
            </a:r>
            <a:r>
              <a:rPr lang="zh-CN" altLang="en-US" sz="1200" kern="1200" dirty="0" smtClean="0">
                <a:solidFill>
                  <a:srgbClr val="C00000"/>
                </a:solidFill>
                <a:latin typeface="Times New Roman" pitchFamily="18" charset="0"/>
                <a:ea typeface="宋体" pitchFamily="2" charset="-122"/>
                <a:cs typeface="+mn-cs"/>
              </a:rPr>
              <a:t>的</a:t>
            </a:r>
            <a:r>
              <a:rPr kumimoji="0" lang="zh-CN" altLang="en-US" sz="1200" b="1" i="0" u="none" strike="noStrike" kern="0" cap="none" spc="0" normalizeH="0" baseline="0" noProof="0" dirty="0" smtClean="0">
                <a:ln>
                  <a:noFill/>
                </a:ln>
                <a:solidFill>
                  <a:srgbClr val="0066CC"/>
                </a:solidFill>
                <a:effectLst/>
                <a:uLnTx/>
                <a:uFillTx/>
                <a:latin typeface="Times New Roman"/>
                <a:ea typeface="楷体" panose="02010609060101010101" pitchFamily="49" charset="-122"/>
              </a:rPr>
              <a:t>内部寄存器和寻址</a:t>
            </a:r>
            <a:r>
              <a:rPr lang="zh-CN" altLang="en-US" sz="1200" kern="1200" dirty="0" smtClean="0">
                <a:solidFill>
                  <a:srgbClr val="C00000"/>
                </a:solidFill>
                <a:latin typeface="Times New Roman" pitchFamily="18" charset="0"/>
                <a:ea typeface="宋体" pitchFamily="2" charset="-122"/>
                <a:cs typeface="+mn-cs"/>
              </a:rPr>
              <a:t>方式，其中</a:t>
            </a:r>
            <a:r>
              <a:rPr lang="en-US" altLang="zh-CN" sz="1200" kern="1200" dirty="0" smtClean="0">
                <a:solidFill>
                  <a:srgbClr val="C00000"/>
                </a:solidFill>
                <a:latin typeface="Times New Roman" pitchFamily="18" charset="0"/>
                <a:ea typeface="宋体" pitchFamily="2" charset="-122"/>
                <a:cs typeface="+mn-cs"/>
              </a:rPr>
              <a:t>8259</a:t>
            </a:r>
            <a:r>
              <a:rPr lang="zh-CN" altLang="en-US" sz="1200" kern="1200" dirty="0" smtClean="0">
                <a:solidFill>
                  <a:srgbClr val="C00000"/>
                </a:solidFill>
                <a:latin typeface="Times New Roman" pitchFamily="18" charset="0"/>
                <a:ea typeface="宋体" pitchFamily="2" charset="-122"/>
                <a:cs typeface="+mn-cs"/>
              </a:rPr>
              <a:t>利用写入内容和写入顺序实现进一步寻址的方式是比较有特色的设计</a:t>
            </a:r>
            <a:r>
              <a:rPr lang="zh-CN" altLang="en-US" dirty="0" smtClean="0"/>
              <a:t>。</a:t>
            </a:r>
            <a:r>
              <a:rPr lang="zh-CN" altLang="en-US" dirty="0" smtClean="0"/>
              <a:t>课后请思考：</a:t>
            </a:r>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8EE02ED1-59E4-43EE-8075-C2D152B3689F}" type="slidenum">
              <a:rPr kumimoji="1" lang="zh-CN" altLang="en-US" sz="1200" b="0" i="0" u="none" strike="noStrike" kern="1200" cap="none" spc="0" normalizeH="0" baseline="0" noProof="0" smtClean="0">
                <a:ln>
                  <a:noFill/>
                </a:ln>
                <a:solidFill>
                  <a:srgbClr val="000000"/>
                </a:solidFill>
                <a:effectLst/>
                <a:uLnTx/>
                <a:uFillTx/>
                <a:latin typeface="Times New Roman" pitchFamily="18" charset="0"/>
                <a:ea typeface="黑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9</a:t>
            </a:fld>
            <a:endParaRPr kumimoji="1" lang="en-US" altLang="zh-CN" sz="1200" b="0" i="0" u="none" strike="noStrike" kern="1200" cap="none" spc="0" normalizeH="0" baseline="0" noProof="0">
              <a:ln>
                <a:noFill/>
              </a:ln>
              <a:solidFill>
                <a:srgbClr val="000000"/>
              </a:solidFill>
              <a:effectLst/>
              <a:uLnTx/>
              <a:uFillTx/>
              <a:latin typeface="Times New Roman" pitchFamily="18" charset="0"/>
              <a:ea typeface="黑体" pitchFamily="2" charset="-122"/>
              <a:cs typeface="+mn-cs"/>
            </a:endParaRPr>
          </a:p>
        </p:txBody>
      </p:sp>
    </p:spTree>
    <p:extLst>
      <p:ext uri="{BB962C8B-B14F-4D97-AF65-F5344CB8AC3E}">
        <p14:creationId xmlns:p14="http://schemas.microsoft.com/office/powerpoint/2010/main" val="3751068595"/>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5" name="组合 4"/>
          <p:cNvGrpSpPr/>
          <p:nvPr userDrawn="1"/>
        </p:nvGrpSpPr>
        <p:grpSpPr>
          <a:xfrm>
            <a:off x="1" y="0"/>
            <a:ext cx="12192001" cy="6858000"/>
            <a:chOff x="0" y="0"/>
            <a:chExt cx="9144001" cy="6858000"/>
          </a:xfrm>
        </p:grpSpPr>
        <p:sp>
          <p:nvSpPr>
            <p:cNvPr id="179203" name="Rectangle 3"/>
            <p:cNvSpPr>
              <a:spLocks noChangeArrowheads="1"/>
            </p:cNvSpPr>
            <p:nvPr/>
          </p:nvSpPr>
          <p:spPr bwMode="hidden">
            <a:xfrm>
              <a:off x="0" y="0"/>
              <a:ext cx="3505200" cy="6858000"/>
            </a:xfrm>
            <a:prstGeom prst="rect">
              <a:avLst/>
            </a:prstGeom>
            <a:gradFill rotWithShape="0">
              <a:gsLst>
                <a:gs pos="0">
                  <a:srgbClr val="CCCCE6"/>
                </a:gs>
                <a:gs pos="100000">
                  <a:schemeClr val="bg1"/>
                </a:gs>
              </a:gsLst>
              <a:lin ang="0" scaled="1"/>
            </a:gradFill>
            <a:ln w="9525">
              <a:noFill/>
              <a:miter lim="800000"/>
              <a:headEnd/>
              <a:tailEnd/>
            </a:ln>
            <a:effectLst/>
          </p:spPr>
          <p:txBody>
            <a:bodyPr wrap="none" anchor="ctr"/>
            <a:lstStyle/>
            <a:p>
              <a:pPr>
                <a:spcBef>
                  <a:spcPct val="0"/>
                </a:spcBef>
              </a:pPr>
              <a:endParaRPr lang="zh-CN" altLang="en-US" sz="2400" b="0"/>
            </a:p>
          </p:txBody>
        </p:sp>
        <p:sp>
          <p:nvSpPr>
            <p:cNvPr id="179204" name="Rectangle 4"/>
            <p:cNvSpPr>
              <a:spLocks noChangeArrowheads="1"/>
            </p:cNvSpPr>
            <p:nvPr/>
          </p:nvSpPr>
          <p:spPr bwMode="hidden">
            <a:xfrm>
              <a:off x="1716088" y="1690688"/>
              <a:ext cx="7427913" cy="2533650"/>
            </a:xfrm>
            <a:prstGeom prst="rect">
              <a:avLst/>
            </a:prstGeom>
            <a:solidFill>
              <a:schemeClr val="bg2"/>
            </a:solidFill>
            <a:ln w="9525">
              <a:noFill/>
              <a:miter lim="800000"/>
              <a:headEnd/>
              <a:tailEnd/>
            </a:ln>
          </p:spPr>
          <p:txBody>
            <a:bodyPr/>
            <a:lstStyle/>
            <a:p>
              <a:pPr algn="l">
                <a:spcBef>
                  <a:spcPct val="0"/>
                </a:spcBef>
              </a:pPr>
              <a:endParaRPr lang="zh-CN" altLang="en-US" sz="2400" b="0"/>
            </a:p>
          </p:txBody>
        </p:sp>
        <p:sp>
          <p:nvSpPr>
            <p:cNvPr id="179206" name="Rectangle 6"/>
            <p:cNvSpPr>
              <a:spLocks noChangeArrowheads="1"/>
            </p:cNvSpPr>
            <p:nvPr/>
          </p:nvSpPr>
          <p:spPr bwMode="auto">
            <a:xfrm>
              <a:off x="573088" y="3582988"/>
              <a:ext cx="576263" cy="641350"/>
            </a:xfrm>
            <a:prstGeom prst="rect">
              <a:avLst/>
            </a:prstGeom>
            <a:solidFill>
              <a:schemeClr val="accent2"/>
            </a:solidFill>
            <a:ln w="9525">
              <a:noFill/>
              <a:miter lim="800000"/>
              <a:headEnd/>
              <a:tailEnd/>
            </a:ln>
          </p:spPr>
          <p:txBody>
            <a:bodyPr/>
            <a:lstStyle/>
            <a:p>
              <a:pPr algn="l">
                <a:spcBef>
                  <a:spcPct val="0"/>
                </a:spcBef>
              </a:pPr>
              <a:endParaRPr lang="zh-CN" altLang="en-US" sz="2400" b="0"/>
            </a:p>
          </p:txBody>
        </p:sp>
        <p:sp>
          <p:nvSpPr>
            <p:cNvPr id="179207" name="Rectangle 7"/>
            <p:cNvSpPr>
              <a:spLocks noChangeArrowheads="1"/>
            </p:cNvSpPr>
            <p:nvPr/>
          </p:nvSpPr>
          <p:spPr bwMode="auto">
            <a:xfrm>
              <a:off x="1716088" y="1690688"/>
              <a:ext cx="574675" cy="642938"/>
            </a:xfrm>
            <a:prstGeom prst="rect">
              <a:avLst/>
            </a:prstGeom>
            <a:solidFill>
              <a:srgbClr val="CCCCE6"/>
            </a:solidFill>
            <a:ln w="9525">
              <a:noFill/>
              <a:miter lim="800000"/>
              <a:headEnd/>
              <a:tailEnd/>
            </a:ln>
          </p:spPr>
          <p:txBody>
            <a:bodyPr/>
            <a:lstStyle/>
            <a:p>
              <a:pPr algn="l">
                <a:spcBef>
                  <a:spcPct val="0"/>
                </a:spcBef>
              </a:pPr>
              <a:endParaRPr lang="zh-CN" altLang="en-US" sz="2400" b="0"/>
            </a:p>
          </p:txBody>
        </p:sp>
        <p:sp>
          <p:nvSpPr>
            <p:cNvPr id="179209" name="Rectangle 9"/>
            <p:cNvSpPr>
              <a:spLocks noChangeArrowheads="1"/>
            </p:cNvSpPr>
            <p:nvPr/>
          </p:nvSpPr>
          <p:spPr bwMode="auto">
            <a:xfrm>
              <a:off x="1141413" y="3582988"/>
              <a:ext cx="584200" cy="641350"/>
            </a:xfrm>
            <a:prstGeom prst="rect">
              <a:avLst/>
            </a:prstGeom>
            <a:solidFill>
              <a:schemeClr val="bg2"/>
            </a:solidFill>
            <a:ln w="9525">
              <a:noFill/>
              <a:miter lim="800000"/>
              <a:headEnd/>
              <a:tailEnd/>
            </a:ln>
          </p:spPr>
          <p:txBody>
            <a:bodyPr/>
            <a:lstStyle/>
            <a:p>
              <a:pPr algn="l">
                <a:spcBef>
                  <a:spcPct val="0"/>
                </a:spcBef>
              </a:pPr>
              <a:endParaRPr lang="zh-CN" altLang="en-US" sz="2400" b="0"/>
            </a:p>
          </p:txBody>
        </p:sp>
        <p:sp>
          <p:nvSpPr>
            <p:cNvPr id="179210" name="Rectangle 10"/>
            <p:cNvSpPr>
              <a:spLocks noChangeArrowheads="1"/>
            </p:cNvSpPr>
            <p:nvPr/>
          </p:nvSpPr>
          <p:spPr bwMode="auto">
            <a:xfrm>
              <a:off x="2281238" y="1690688"/>
              <a:ext cx="585788" cy="642938"/>
            </a:xfrm>
            <a:prstGeom prst="rect">
              <a:avLst/>
            </a:prstGeom>
            <a:solidFill>
              <a:schemeClr val="accent2"/>
            </a:solidFill>
            <a:ln w="9525">
              <a:noFill/>
              <a:miter lim="800000"/>
              <a:headEnd/>
              <a:tailEnd/>
            </a:ln>
          </p:spPr>
          <p:txBody>
            <a:bodyPr/>
            <a:lstStyle/>
            <a:p>
              <a:pPr algn="l">
                <a:spcBef>
                  <a:spcPct val="0"/>
                </a:spcBef>
              </a:pPr>
              <a:endParaRPr lang="zh-CN" altLang="en-US" sz="2400" b="0"/>
            </a:p>
          </p:txBody>
        </p:sp>
        <p:sp>
          <p:nvSpPr>
            <p:cNvPr id="179211" name="Rectangle 11"/>
            <p:cNvSpPr>
              <a:spLocks noChangeArrowheads="1"/>
            </p:cNvSpPr>
            <p:nvPr/>
          </p:nvSpPr>
          <p:spPr bwMode="auto">
            <a:xfrm>
              <a:off x="1141413" y="2324101"/>
              <a:ext cx="584200" cy="633413"/>
            </a:xfrm>
            <a:prstGeom prst="rect">
              <a:avLst/>
            </a:prstGeom>
            <a:solidFill>
              <a:srgbClr val="CCCCE6"/>
            </a:solidFill>
            <a:ln w="9525">
              <a:noFill/>
              <a:miter lim="800000"/>
              <a:headEnd/>
              <a:tailEnd/>
            </a:ln>
          </p:spPr>
          <p:txBody>
            <a:bodyPr/>
            <a:lstStyle/>
            <a:p>
              <a:pPr algn="l">
                <a:spcBef>
                  <a:spcPct val="0"/>
                </a:spcBef>
              </a:pPr>
              <a:endParaRPr lang="zh-CN" altLang="en-US" sz="2400" b="0"/>
            </a:p>
          </p:txBody>
        </p:sp>
        <p:sp>
          <p:nvSpPr>
            <p:cNvPr id="179212" name="Rectangle 12"/>
            <p:cNvSpPr>
              <a:spLocks noChangeArrowheads="1"/>
            </p:cNvSpPr>
            <p:nvPr/>
          </p:nvSpPr>
          <p:spPr bwMode="auto">
            <a:xfrm>
              <a:off x="0" y="2324101"/>
              <a:ext cx="582613" cy="633413"/>
            </a:xfrm>
            <a:prstGeom prst="rect">
              <a:avLst/>
            </a:prstGeom>
            <a:solidFill>
              <a:schemeClr val="bg2"/>
            </a:solidFill>
            <a:ln w="9525">
              <a:noFill/>
              <a:miter lim="800000"/>
              <a:headEnd/>
              <a:tailEnd/>
            </a:ln>
          </p:spPr>
          <p:txBody>
            <a:bodyPr/>
            <a:lstStyle/>
            <a:p>
              <a:pPr algn="l">
                <a:spcBef>
                  <a:spcPct val="0"/>
                </a:spcBef>
              </a:pPr>
              <a:endParaRPr lang="zh-CN" altLang="en-US" sz="2400" b="0"/>
            </a:p>
          </p:txBody>
        </p:sp>
        <p:sp>
          <p:nvSpPr>
            <p:cNvPr id="179213" name="Rectangle 13"/>
            <p:cNvSpPr>
              <a:spLocks noChangeArrowheads="1"/>
            </p:cNvSpPr>
            <p:nvPr/>
          </p:nvSpPr>
          <p:spPr bwMode="auto">
            <a:xfrm>
              <a:off x="1716088" y="2324101"/>
              <a:ext cx="574675" cy="633413"/>
            </a:xfrm>
            <a:prstGeom prst="rect">
              <a:avLst/>
            </a:prstGeom>
            <a:solidFill>
              <a:schemeClr val="accent2"/>
            </a:solidFill>
            <a:ln w="9525">
              <a:noFill/>
              <a:miter lim="800000"/>
              <a:headEnd/>
              <a:tailEnd/>
            </a:ln>
          </p:spPr>
          <p:txBody>
            <a:bodyPr/>
            <a:lstStyle/>
            <a:p>
              <a:pPr algn="l">
                <a:spcBef>
                  <a:spcPct val="0"/>
                </a:spcBef>
              </a:pPr>
              <a:endParaRPr lang="zh-CN" altLang="en-US" sz="2400" b="0"/>
            </a:p>
          </p:txBody>
        </p:sp>
        <p:sp>
          <p:nvSpPr>
            <p:cNvPr id="179214" name="Rectangle 14"/>
            <p:cNvSpPr>
              <a:spLocks noChangeArrowheads="1"/>
            </p:cNvSpPr>
            <p:nvPr/>
          </p:nvSpPr>
          <p:spPr bwMode="auto">
            <a:xfrm>
              <a:off x="573088" y="2947988"/>
              <a:ext cx="576263" cy="644525"/>
            </a:xfrm>
            <a:prstGeom prst="rect">
              <a:avLst/>
            </a:prstGeom>
            <a:solidFill>
              <a:srgbClr val="CCCCE6"/>
            </a:solidFill>
            <a:ln w="9525">
              <a:noFill/>
              <a:miter lim="800000"/>
              <a:headEnd/>
              <a:tailEnd/>
            </a:ln>
          </p:spPr>
          <p:txBody>
            <a:bodyPr/>
            <a:lstStyle/>
            <a:p>
              <a:pPr algn="l">
                <a:spcBef>
                  <a:spcPct val="0"/>
                </a:spcBef>
              </a:pPr>
              <a:endParaRPr lang="zh-CN" altLang="en-US" sz="2400" b="0"/>
            </a:p>
          </p:txBody>
        </p:sp>
        <p:sp>
          <p:nvSpPr>
            <p:cNvPr id="179215" name="Rectangle 15"/>
            <p:cNvSpPr>
              <a:spLocks noChangeArrowheads="1"/>
            </p:cNvSpPr>
            <p:nvPr/>
          </p:nvSpPr>
          <p:spPr bwMode="auto">
            <a:xfrm>
              <a:off x="1141413" y="2947988"/>
              <a:ext cx="584200" cy="644525"/>
            </a:xfrm>
            <a:prstGeom prst="rect">
              <a:avLst/>
            </a:prstGeom>
            <a:solidFill>
              <a:schemeClr val="accent2"/>
            </a:solidFill>
            <a:ln w="9525">
              <a:noFill/>
              <a:miter lim="800000"/>
              <a:headEnd/>
              <a:tailEnd/>
            </a:ln>
          </p:spPr>
          <p:txBody>
            <a:bodyPr/>
            <a:lstStyle/>
            <a:p>
              <a:pPr algn="l">
                <a:spcBef>
                  <a:spcPct val="0"/>
                </a:spcBef>
              </a:pPr>
              <a:endParaRPr lang="zh-CN" altLang="en-US" sz="2400" b="0"/>
            </a:p>
          </p:txBody>
        </p:sp>
        <p:sp>
          <p:nvSpPr>
            <p:cNvPr id="179228" name="Rectangle 28"/>
            <p:cNvSpPr>
              <a:spLocks noChangeArrowheads="1"/>
            </p:cNvSpPr>
            <p:nvPr userDrawn="1"/>
          </p:nvSpPr>
          <p:spPr bwMode="auto">
            <a:xfrm>
              <a:off x="4502726" y="2329190"/>
              <a:ext cx="138548" cy="523220"/>
            </a:xfrm>
            <a:prstGeom prst="rect">
              <a:avLst/>
            </a:prstGeom>
            <a:noFill/>
            <a:ln w="28575" algn="ctr">
              <a:noFill/>
              <a:miter lim="800000"/>
              <a:headEnd/>
              <a:tailEnd type="none" w="med" len="lg"/>
            </a:ln>
            <a:effectLst/>
          </p:spPr>
          <p:txBody>
            <a:bodyPr wrap="none" anchor="ctr">
              <a:spAutoFit/>
            </a:bodyPr>
            <a:lstStyle/>
            <a:p>
              <a:endParaRPr lang="zh-CN" altLang="en-US" sz="2800"/>
            </a:p>
          </p:txBody>
        </p:sp>
      </p:grpSp>
      <p:pic>
        <p:nvPicPr>
          <p:cNvPr id="23" name="图片 22"/>
          <p:cNvPicPr>
            <a:picLocks noChangeAspect="1"/>
          </p:cNvPicPr>
          <p:nvPr userDrawn="1"/>
        </p:nvPicPr>
        <p:blipFill>
          <a:blip r:embed="rId2">
            <a:duotone>
              <a:schemeClr val="accent5">
                <a:shade val="45000"/>
                <a:satMod val="135000"/>
              </a:schemeClr>
              <a:prstClr val="white"/>
            </a:duotone>
            <a:extLst>
              <a:ext uri="{BEBA8EAE-BF5A-486C-A8C5-ECC9F3942E4B}">
                <a14:imgProps xmlns:a14="http://schemas.microsoft.com/office/drawing/2010/main">
                  <a14:imgLayer r:embed="rId3">
                    <a14:imgEffect>
                      <a14:artisticTexturizer/>
                    </a14:imgEffect>
                  </a14:imgLayer>
                </a14:imgProps>
              </a:ext>
            </a:extLst>
          </a:blip>
          <a:stretch>
            <a:fillRect/>
          </a:stretch>
        </p:blipFill>
        <p:spPr>
          <a:xfrm>
            <a:off x="5067386" y="309480"/>
            <a:ext cx="6095239" cy="1285714"/>
          </a:xfrm>
          <a:prstGeom prst="rect">
            <a:avLst/>
          </a:prstGeom>
          <a:effectLst>
            <a:softEdge rad="317500"/>
          </a:effectLst>
        </p:spPr>
      </p:pic>
      <p:sp>
        <p:nvSpPr>
          <p:cNvPr id="179217" name="Rectangle 17"/>
          <p:cNvSpPr>
            <a:spLocks noGrp="1" noChangeArrowheads="1"/>
          </p:cNvSpPr>
          <p:nvPr userDrawn="1">
            <p:ph type="ftr" sz="quarter" idx="3"/>
          </p:nvPr>
        </p:nvSpPr>
        <p:spPr/>
        <p:txBody>
          <a:bodyPr/>
          <a:lstStyle>
            <a:lvl1pPr>
              <a:defRPr/>
            </a:lvl1pPr>
          </a:lstStyle>
          <a:p>
            <a:endParaRPr lang="en-US" altLang="zh-CN"/>
          </a:p>
        </p:txBody>
      </p:sp>
      <p:sp>
        <p:nvSpPr>
          <p:cNvPr id="179218" name="Rectangle 18"/>
          <p:cNvSpPr>
            <a:spLocks noGrp="1" noChangeArrowheads="1"/>
          </p:cNvSpPr>
          <p:nvPr userDrawn="1">
            <p:ph type="sldNum" sz="quarter" idx="4"/>
          </p:nvPr>
        </p:nvSpPr>
        <p:spPr/>
        <p:txBody>
          <a:bodyPr/>
          <a:lstStyle>
            <a:lvl1pPr>
              <a:defRPr sz="1200" b="1">
                <a:latin typeface="Arial" panose="020B0604020202020204" pitchFamily="34" charset="0"/>
                <a:cs typeface="Arial" panose="020B0604020202020204" pitchFamily="34" charset="0"/>
              </a:defRPr>
            </a:lvl1pPr>
          </a:lstStyle>
          <a:p>
            <a:r>
              <a:rPr lang="en-US" altLang="zh-CN" dirty="0" smtClean="0"/>
              <a:t>1</a:t>
            </a:r>
            <a:endParaRPr lang="en-US" altLang="zh-CN" dirty="0"/>
          </a:p>
        </p:txBody>
      </p:sp>
      <p:sp>
        <p:nvSpPr>
          <p:cNvPr id="179219" name="Rectangle 19"/>
          <p:cNvSpPr>
            <a:spLocks noGrp="1" noChangeArrowheads="1"/>
          </p:cNvSpPr>
          <p:nvPr userDrawn="1">
            <p:ph type="ctrTitle"/>
          </p:nvPr>
        </p:nvSpPr>
        <p:spPr>
          <a:xfrm>
            <a:off x="334434" y="1828800"/>
            <a:ext cx="11654367" cy="2209800"/>
          </a:xfrm>
        </p:spPr>
        <p:txBody>
          <a:bodyPr/>
          <a:lstStyle>
            <a:lvl1pPr algn="r">
              <a:defRPr sz="4000" b="0">
                <a:solidFill>
                  <a:srgbClr val="FFFFFF"/>
                </a:solidFill>
                <a:latin typeface="Arial" panose="020B0604020202020204" pitchFamily="34" charset="0"/>
                <a:cs typeface="Arial" panose="020B0604020202020204" pitchFamily="34" charset="0"/>
              </a:defRPr>
            </a:lvl1pPr>
          </a:lstStyle>
          <a:p>
            <a:r>
              <a:rPr lang="zh-CN" altLang="en-US" dirty="0"/>
              <a:t>单击此处编辑母版标题样式</a:t>
            </a:r>
          </a:p>
        </p:txBody>
      </p:sp>
      <p:sp>
        <p:nvSpPr>
          <p:cNvPr id="179220" name="Rectangle 20"/>
          <p:cNvSpPr>
            <a:spLocks noGrp="1" noChangeArrowheads="1"/>
          </p:cNvSpPr>
          <p:nvPr userDrawn="1">
            <p:ph type="subTitle" idx="1"/>
          </p:nvPr>
        </p:nvSpPr>
        <p:spPr>
          <a:xfrm>
            <a:off x="334434" y="4267200"/>
            <a:ext cx="11654367" cy="1752600"/>
          </a:xfrm>
        </p:spPr>
        <p:txBody>
          <a:bodyPr/>
          <a:lstStyle>
            <a:lvl1pPr marL="0" indent="0" algn="r">
              <a:buFont typeface="Wingdings" pitchFamily="2" charset="2"/>
              <a:buNone/>
              <a:defRPr sz="3600" b="1">
                <a:latin typeface="+mn-lt"/>
                <a:ea typeface="楷体" panose="02010609060101010101" pitchFamily="49" charset="-122"/>
              </a:defRPr>
            </a:lvl1pPr>
          </a:lstStyle>
          <a:p>
            <a:r>
              <a:rPr lang="zh-CN" altLang="en-US" dirty="0"/>
              <a:t>单击此处编辑母版副标题样式</a:t>
            </a:r>
          </a:p>
        </p:txBody>
      </p:sp>
      <p:sp>
        <p:nvSpPr>
          <p:cNvPr id="179222" name="Text Box 22"/>
          <p:cNvSpPr txBox="1">
            <a:spLocks noChangeArrowheads="1"/>
          </p:cNvSpPr>
          <p:nvPr userDrawn="1"/>
        </p:nvSpPr>
        <p:spPr bwMode="auto">
          <a:xfrm>
            <a:off x="6134499" y="704252"/>
            <a:ext cx="5856812" cy="852541"/>
          </a:xfrm>
          <a:prstGeom prst="rect">
            <a:avLst/>
          </a:prstGeom>
          <a:noFill/>
          <a:ln w="28575" algn="ctr">
            <a:noFill/>
            <a:miter lim="800000"/>
            <a:headEnd/>
            <a:tailEnd/>
          </a:ln>
          <a:effectLst/>
        </p:spPr>
        <p:txBody>
          <a:bodyPr wrap="square">
            <a:spAutoFit/>
          </a:bodyPr>
          <a:lstStyle/>
          <a:p>
            <a:pPr algn="r">
              <a:lnSpc>
                <a:spcPct val="130000"/>
              </a:lnSpc>
              <a:spcBef>
                <a:spcPct val="0"/>
              </a:spcBef>
            </a:pPr>
            <a:r>
              <a:rPr lang="zh-CN" altLang="en-US" sz="2400" b="1" dirty="0" smtClean="0">
                <a:solidFill>
                  <a:schemeClr val="tx1"/>
                </a:solidFill>
                <a:latin typeface="+mj-ea"/>
                <a:ea typeface="+mj-ea"/>
              </a:rPr>
              <a:t>计算机科学与技术学院</a:t>
            </a:r>
            <a:endParaRPr lang="en-US" altLang="zh-CN" sz="2400" b="1" dirty="0" smtClean="0">
              <a:solidFill>
                <a:schemeClr val="tx1"/>
              </a:solidFill>
              <a:latin typeface="+mj-ea"/>
              <a:ea typeface="+mj-ea"/>
            </a:endParaRPr>
          </a:p>
          <a:p>
            <a:pPr algn="r">
              <a:lnSpc>
                <a:spcPct val="130000"/>
              </a:lnSpc>
              <a:spcBef>
                <a:spcPct val="0"/>
              </a:spcBef>
            </a:pPr>
            <a:r>
              <a:rPr lang="en-US" altLang="zh-CN" sz="1400" b="1" dirty="0" smtClean="0">
                <a:solidFill>
                  <a:schemeClr val="tx1"/>
                </a:solidFill>
                <a:latin typeface="Arial" panose="020B0604020202020204" pitchFamily="34" charset="0"/>
                <a:ea typeface="+mj-ea"/>
                <a:cs typeface="Arial" panose="020B0604020202020204" pitchFamily="34" charset="0"/>
              </a:rPr>
              <a:t>School of Computer Science and Technology</a:t>
            </a:r>
            <a:endParaRPr lang="zh-CN" altLang="en-US" sz="1400" b="1" dirty="0">
              <a:solidFill>
                <a:schemeClr val="tx1"/>
              </a:solidFill>
              <a:latin typeface="Arial" panose="020B0604020202020204" pitchFamily="34" charset="0"/>
              <a:ea typeface="+mj-ea"/>
              <a:cs typeface="Arial" panose="020B0604020202020204" pitchFamily="34" charset="0"/>
            </a:endParaRPr>
          </a:p>
        </p:txBody>
      </p:sp>
      <p:pic>
        <p:nvPicPr>
          <p:cNvPr id="3" name="图片 2"/>
          <p:cNvPicPr>
            <a:picLocks noChangeAspect="1"/>
          </p:cNvPicPr>
          <p:nvPr userDrawn="1"/>
        </p:nvPicPr>
        <p:blipFill>
          <a:blip r:embed="rId4" cstate="print">
            <a:clrChange>
              <a:clrFrom>
                <a:srgbClr val="FFFFFF"/>
              </a:clrFrom>
              <a:clrTo>
                <a:srgbClr val="FFFFFF">
                  <a:alpha val="0"/>
                </a:srgbClr>
              </a:clrTo>
            </a:clrChange>
          </a:blip>
          <a:stretch>
            <a:fillRect/>
          </a:stretch>
        </p:blipFill>
        <p:spPr>
          <a:xfrm>
            <a:off x="335201" y="89034"/>
            <a:ext cx="2236993" cy="1686468"/>
          </a:xfrm>
          <a:prstGeom prst="rect">
            <a:avLst/>
          </a:prstGeom>
        </p:spPr>
      </p:pic>
      <p:pic>
        <p:nvPicPr>
          <p:cNvPr id="4" name="图片 3"/>
          <p:cNvPicPr>
            <a:picLocks noChangeAspect="1"/>
          </p:cNvPicPr>
          <p:nvPr userDrawn="1"/>
        </p:nvPicPr>
        <p:blipFill>
          <a:blip r:embed="rId5" cstate="print">
            <a:clrChange>
              <a:clrFrom>
                <a:srgbClr val="FFFFFF"/>
              </a:clrFrom>
              <a:clrTo>
                <a:srgbClr val="FFFFFF">
                  <a:alpha val="0"/>
                </a:srgbClr>
              </a:clrTo>
            </a:clrChange>
          </a:blip>
          <a:stretch>
            <a:fillRect/>
          </a:stretch>
        </p:blipFill>
        <p:spPr>
          <a:xfrm>
            <a:off x="2690904" y="620611"/>
            <a:ext cx="3885451" cy="865415"/>
          </a:xfrm>
          <a:prstGeom prst="rect">
            <a:avLst/>
          </a:prstGeom>
        </p:spPr>
      </p:pic>
      <p:grpSp>
        <p:nvGrpSpPr>
          <p:cNvPr id="15" name="组合 14"/>
          <p:cNvGrpSpPr/>
          <p:nvPr userDrawn="1"/>
        </p:nvGrpSpPr>
        <p:grpSpPr>
          <a:xfrm>
            <a:off x="2690904" y="690564"/>
            <a:ext cx="9166184" cy="845664"/>
            <a:chOff x="2089972" y="628999"/>
            <a:chExt cx="6874638" cy="907229"/>
          </a:xfrm>
        </p:grpSpPr>
        <p:cxnSp>
          <p:nvCxnSpPr>
            <p:cNvPr id="8" name="直接连接符 7"/>
            <p:cNvCxnSpPr/>
            <p:nvPr userDrawn="1"/>
          </p:nvCxnSpPr>
          <p:spPr bwMode="auto">
            <a:xfrm flipH="1">
              <a:off x="4948828" y="628999"/>
              <a:ext cx="576080" cy="907229"/>
            </a:xfrm>
            <a:prstGeom prst="line">
              <a:avLst/>
            </a:prstGeom>
            <a:solidFill>
              <a:schemeClr val="accent1"/>
            </a:solidFill>
            <a:ln w="57150" cap="flat" cmpd="tri" algn="ctr">
              <a:solidFill>
                <a:srgbClr val="C00000"/>
              </a:solidFill>
              <a:prstDash val="solid"/>
              <a:round/>
              <a:headEnd type="none" w="med" len="med"/>
              <a:tailEnd type="none" w="med" len="med"/>
            </a:ln>
            <a:effectLst/>
          </p:spPr>
        </p:cxnSp>
        <p:cxnSp>
          <p:nvCxnSpPr>
            <p:cNvPr id="12" name="直接连接符 11"/>
            <p:cNvCxnSpPr/>
            <p:nvPr userDrawn="1"/>
          </p:nvCxnSpPr>
          <p:spPr bwMode="auto">
            <a:xfrm>
              <a:off x="5524908" y="628999"/>
              <a:ext cx="3439702" cy="0"/>
            </a:xfrm>
            <a:prstGeom prst="line">
              <a:avLst/>
            </a:prstGeom>
            <a:solidFill>
              <a:schemeClr val="accent1"/>
            </a:solidFill>
            <a:ln w="57150" cap="flat" cmpd="tri" algn="ctr">
              <a:solidFill>
                <a:srgbClr val="C00000"/>
              </a:solidFill>
              <a:prstDash val="solid"/>
              <a:round/>
              <a:headEnd type="none" w="med" len="med"/>
              <a:tailEnd type="none" w="med" len="med"/>
            </a:ln>
            <a:effectLst/>
          </p:spPr>
        </p:cxnSp>
        <p:cxnSp>
          <p:nvCxnSpPr>
            <p:cNvPr id="14" name="直接连接符 13"/>
            <p:cNvCxnSpPr/>
            <p:nvPr userDrawn="1"/>
          </p:nvCxnSpPr>
          <p:spPr bwMode="auto">
            <a:xfrm flipH="1">
              <a:off x="2089972" y="1536228"/>
              <a:ext cx="2858856" cy="0"/>
            </a:xfrm>
            <a:prstGeom prst="line">
              <a:avLst/>
            </a:prstGeom>
            <a:solidFill>
              <a:schemeClr val="accent1"/>
            </a:solidFill>
            <a:ln w="57150" cap="flat" cmpd="tri" algn="ctr">
              <a:solidFill>
                <a:srgbClr val="C00000"/>
              </a:solidFill>
              <a:prstDash val="solid"/>
              <a:round/>
              <a:headEnd type="none" w="med" len="med"/>
              <a:tailEnd type="none" w="med" len="med"/>
            </a:ln>
            <a:effectLst/>
          </p:spPr>
        </p:cxnSp>
      </p:grpSp>
      <p:cxnSp>
        <p:nvCxnSpPr>
          <p:cNvPr id="6" name="直接连接符 5"/>
          <p:cNvCxnSpPr/>
          <p:nvPr userDrawn="1"/>
        </p:nvCxnSpPr>
        <p:spPr bwMode="auto">
          <a:xfrm flipH="1">
            <a:off x="474897" y="6597440"/>
            <a:ext cx="2016281" cy="0"/>
          </a:xfrm>
          <a:prstGeom prst="line">
            <a:avLst/>
          </a:prstGeom>
          <a:solidFill>
            <a:schemeClr val="accent1"/>
          </a:solidFill>
          <a:ln w="19050" cap="flat" cmpd="sng" algn="ctr">
            <a:solidFill>
              <a:srgbClr val="5D5DC0"/>
            </a:solidFill>
            <a:prstDash val="solid"/>
            <a:round/>
            <a:headEnd type="none" w="med" len="med"/>
            <a:tailEnd type="none" w="med" len="med"/>
          </a:ln>
          <a:effectLst/>
        </p:spPr>
      </p:cxnSp>
      <p:grpSp>
        <p:nvGrpSpPr>
          <p:cNvPr id="40" name="组合 39"/>
          <p:cNvGrpSpPr/>
          <p:nvPr userDrawn="1"/>
        </p:nvGrpSpPr>
        <p:grpSpPr>
          <a:xfrm>
            <a:off x="3489222" y="5912643"/>
            <a:ext cx="209551" cy="39688"/>
            <a:chOff x="6834188" y="5932488"/>
            <a:chExt cx="157163" cy="39688"/>
          </a:xfrm>
        </p:grpSpPr>
        <p:sp>
          <p:nvSpPr>
            <p:cNvPr id="9" name="Line 5"/>
            <p:cNvSpPr>
              <a:spLocks noChangeShapeType="1"/>
            </p:cNvSpPr>
            <p:nvPr userDrawn="1"/>
          </p:nvSpPr>
          <p:spPr bwMode="auto">
            <a:xfrm flipV="1">
              <a:off x="6897688" y="5932488"/>
              <a:ext cx="46038" cy="39688"/>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800"/>
            </a:p>
          </p:txBody>
        </p:sp>
        <p:sp>
          <p:nvSpPr>
            <p:cNvPr id="22" name="Line 15"/>
            <p:cNvSpPr>
              <a:spLocks noChangeShapeType="1"/>
            </p:cNvSpPr>
            <p:nvPr userDrawn="1"/>
          </p:nvSpPr>
          <p:spPr bwMode="auto">
            <a:xfrm flipV="1">
              <a:off x="6834188" y="5932488"/>
              <a:ext cx="31750" cy="23813"/>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800"/>
            </a:p>
          </p:txBody>
        </p:sp>
        <p:sp>
          <p:nvSpPr>
            <p:cNvPr id="25" name="Line 16"/>
            <p:cNvSpPr>
              <a:spLocks noChangeShapeType="1"/>
            </p:cNvSpPr>
            <p:nvPr userDrawn="1"/>
          </p:nvSpPr>
          <p:spPr bwMode="auto">
            <a:xfrm flipH="1" flipV="1">
              <a:off x="6865938" y="5932488"/>
              <a:ext cx="31750" cy="39688"/>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800"/>
            </a:p>
          </p:txBody>
        </p:sp>
        <p:sp>
          <p:nvSpPr>
            <p:cNvPr id="26" name="Line 17"/>
            <p:cNvSpPr>
              <a:spLocks noChangeShapeType="1"/>
            </p:cNvSpPr>
            <p:nvPr userDrawn="1"/>
          </p:nvSpPr>
          <p:spPr bwMode="auto">
            <a:xfrm flipH="1" flipV="1">
              <a:off x="6943726" y="5932488"/>
              <a:ext cx="47625" cy="31750"/>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800"/>
            </a:p>
          </p:txBody>
        </p:sp>
      </p:grpSp>
      <p:grpSp>
        <p:nvGrpSpPr>
          <p:cNvPr id="41" name="组合 40"/>
          <p:cNvGrpSpPr/>
          <p:nvPr userDrawn="1"/>
        </p:nvGrpSpPr>
        <p:grpSpPr>
          <a:xfrm>
            <a:off x="3051072" y="6115843"/>
            <a:ext cx="209549" cy="39688"/>
            <a:chOff x="6505576" y="6135688"/>
            <a:chExt cx="157162" cy="39688"/>
          </a:xfrm>
        </p:grpSpPr>
        <p:sp>
          <p:nvSpPr>
            <p:cNvPr id="10" name="Line 6"/>
            <p:cNvSpPr>
              <a:spLocks noChangeShapeType="1"/>
            </p:cNvSpPr>
            <p:nvPr userDrawn="1"/>
          </p:nvSpPr>
          <p:spPr bwMode="auto">
            <a:xfrm flipV="1">
              <a:off x="6505576" y="6135688"/>
              <a:ext cx="31750" cy="23813"/>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800"/>
            </a:p>
          </p:txBody>
        </p:sp>
        <p:sp>
          <p:nvSpPr>
            <p:cNvPr id="11" name="Line 7"/>
            <p:cNvSpPr>
              <a:spLocks noChangeShapeType="1"/>
            </p:cNvSpPr>
            <p:nvPr userDrawn="1"/>
          </p:nvSpPr>
          <p:spPr bwMode="auto">
            <a:xfrm flipH="1" flipV="1">
              <a:off x="6537326" y="6135688"/>
              <a:ext cx="31750" cy="39688"/>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800"/>
            </a:p>
          </p:txBody>
        </p:sp>
        <p:sp>
          <p:nvSpPr>
            <p:cNvPr id="27" name="Line 18"/>
            <p:cNvSpPr>
              <a:spLocks noChangeShapeType="1"/>
            </p:cNvSpPr>
            <p:nvPr userDrawn="1"/>
          </p:nvSpPr>
          <p:spPr bwMode="auto">
            <a:xfrm flipH="1" flipV="1">
              <a:off x="6615113" y="6135688"/>
              <a:ext cx="47625" cy="31750"/>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800"/>
            </a:p>
          </p:txBody>
        </p:sp>
        <p:sp>
          <p:nvSpPr>
            <p:cNvPr id="28" name="Line 19"/>
            <p:cNvSpPr>
              <a:spLocks noChangeShapeType="1"/>
            </p:cNvSpPr>
            <p:nvPr userDrawn="1"/>
          </p:nvSpPr>
          <p:spPr bwMode="auto">
            <a:xfrm flipV="1">
              <a:off x="6569076" y="6135688"/>
              <a:ext cx="46038" cy="39688"/>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800"/>
            </a:p>
          </p:txBody>
        </p:sp>
      </p:grpSp>
      <p:sp>
        <p:nvSpPr>
          <p:cNvPr id="34" name="Line 25"/>
          <p:cNvSpPr>
            <a:spLocks noChangeShapeType="1"/>
          </p:cNvSpPr>
          <p:nvPr userDrawn="1"/>
        </p:nvSpPr>
        <p:spPr bwMode="auto">
          <a:xfrm>
            <a:off x="2698647" y="6597650"/>
            <a:ext cx="9290153" cy="0"/>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800"/>
          </a:p>
        </p:txBody>
      </p:sp>
      <p:grpSp>
        <p:nvGrpSpPr>
          <p:cNvPr id="43" name="组合 42"/>
          <p:cNvGrpSpPr/>
          <p:nvPr userDrawn="1"/>
        </p:nvGrpSpPr>
        <p:grpSpPr>
          <a:xfrm>
            <a:off x="2425597" y="5737225"/>
            <a:ext cx="273051" cy="860426"/>
            <a:chOff x="7115176" y="5737225"/>
            <a:chExt cx="204788" cy="860426"/>
          </a:xfrm>
        </p:grpSpPr>
        <p:sp>
          <p:nvSpPr>
            <p:cNvPr id="13" name="Line 8"/>
            <p:cNvSpPr>
              <a:spLocks noChangeShapeType="1"/>
            </p:cNvSpPr>
            <p:nvPr userDrawn="1"/>
          </p:nvSpPr>
          <p:spPr bwMode="auto">
            <a:xfrm flipV="1">
              <a:off x="7210426" y="5894388"/>
              <a:ext cx="0" cy="155575"/>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800"/>
            </a:p>
          </p:txBody>
        </p:sp>
        <p:sp>
          <p:nvSpPr>
            <p:cNvPr id="16" name="Line 9"/>
            <p:cNvSpPr>
              <a:spLocks noChangeShapeType="1"/>
            </p:cNvSpPr>
            <p:nvPr userDrawn="1"/>
          </p:nvSpPr>
          <p:spPr bwMode="auto">
            <a:xfrm flipV="1">
              <a:off x="7162801" y="6049963"/>
              <a:ext cx="0" cy="133350"/>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800"/>
            </a:p>
          </p:txBody>
        </p:sp>
        <p:sp>
          <p:nvSpPr>
            <p:cNvPr id="17" name="Line 10"/>
            <p:cNvSpPr>
              <a:spLocks noChangeShapeType="1"/>
            </p:cNvSpPr>
            <p:nvPr userDrawn="1"/>
          </p:nvSpPr>
          <p:spPr bwMode="auto">
            <a:xfrm flipV="1">
              <a:off x="7256463" y="5894388"/>
              <a:ext cx="0" cy="61913"/>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800"/>
            </a:p>
          </p:txBody>
        </p:sp>
        <p:sp>
          <p:nvSpPr>
            <p:cNvPr id="18" name="Line 11"/>
            <p:cNvSpPr>
              <a:spLocks noChangeShapeType="1"/>
            </p:cNvSpPr>
            <p:nvPr userDrawn="1"/>
          </p:nvSpPr>
          <p:spPr bwMode="auto">
            <a:xfrm flipV="1">
              <a:off x="7162801" y="6284913"/>
              <a:ext cx="0" cy="312738"/>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800"/>
            </a:p>
          </p:txBody>
        </p:sp>
        <p:sp>
          <p:nvSpPr>
            <p:cNvPr id="19" name="Line 12"/>
            <p:cNvSpPr>
              <a:spLocks noChangeShapeType="1"/>
            </p:cNvSpPr>
            <p:nvPr userDrawn="1"/>
          </p:nvSpPr>
          <p:spPr bwMode="auto">
            <a:xfrm flipV="1">
              <a:off x="7319963" y="5956300"/>
              <a:ext cx="0" cy="641350"/>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800"/>
            </a:p>
          </p:txBody>
        </p:sp>
        <p:sp>
          <p:nvSpPr>
            <p:cNvPr id="20" name="Line 13"/>
            <p:cNvSpPr>
              <a:spLocks noChangeShapeType="1"/>
            </p:cNvSpPr>
            <p:nvPr userDrawn="1"/>
          </p:nvSpPr>
          <p:spPr bwMode="auto">
            <a:xfrm>
              <a:off x="7115176" y="6284913"/>
              <a:ext cx="117475" cy="0"/>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800"/>
            </a:p>
          </p:txBody>
        </p:sp>
        <p:sp>
          <p:nvSpPr>
            <p:cNvPr id="21" name="Line 14"/>
            <p:cNvSpPr>
              <a:spLocks noChangeShapeType="1"/>
            </p:cNvSpPr>
            <p:nvPr userDrawn="1"/>
          </p:nvSpPr>
          <p:spPr bwMode="auto">
            <a:xfrm>
              <a:off x="7115176" y="6183313"/>
              <a:ext cx="117475" cy="0"/>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800"/>
            </a:p>
          </p:txBody>
        </p:sp>
        <p:sp>
          <p:nvSpPr>
            <p:cNvPr id="29" name="Line 20"/>
            <p:cNvSpPr>
              <a:spLocks noChangeShapeType="1"/>
            </p:cNvSpPr>
            <p:nvPr userDrawn="1"/>
          </p:nvSpPr>
          <p:spPr bwMode="auto">
            <a:xfrm>
              <a:off x="7210426" y="5894388"/>
              <a:ext cx="46038" cy="0"/>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800"/>
            </a:p>
          </p:txBody>
        </p:sp>
        <p:sp>
          <p:nvSpPr>
            <p:cNvPr id="30" name="Line 21"/>
            <p:cNvSpPr>
              <a:spLocks noChangeShapeType="1"/>
            </p:cNvSpPr>
            <p:nvPr userDrawn="1"/>
          </p:nvSpPr>
          <p:spPr bwMode="auto">
            <a:xfrm flipV="1">
              <a:off x="7115176" y="6183313"/>
              <a:ext cx="0" cy="101600"/>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800"/>
            </a:p>
          </p:txBody>
        </p:sp>
        <p:sp>
          <p:nvSpPr>
            <p:cNvPr id="31" name="Line 22"/>
            <p:cNvSpPr>
              <a:spLocks noChangeShapeType="1"/>
            </p:cNvSpPr>
            <p:nvPr userDrawn="1"/>
          </p:nvSpPr>
          <p:spPr bwMode="auto">
            <a:xfrm flipV="1">
              <a:off x="7232651" y="6183313"/>
              <a:ext cx="0" cy="101600"/>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800"/>
            </a:p>
          </p:txBody>
        </p:sp>
        <p:sp>
          <p:nvSpPr>
            <p:cNvPr id="32" name="Line 23"/>
            <p:cNvSpPr>
              <a:spLocks noChangeShapeType="1"/>
            </p:cNvSpPr>
            <p:nvPr userDrawn="1"/>
          </p:nvSpPr>
          <p:spPr bwMode="auto">
            <a:xfrm flipV="1">
              <a:off x="7232651" y="5737225"/>
              <a:ext cx="0" cy="157163"/>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800"/>
            </a:p>
          </p:txBody>
        </p:sp>
        <p:sp>
          <p:nvSpPr>
            <p:cNvPr id="35" name="Line 26"/>
            <p:cNvSpPr>
              <a:spLocks noChangeShapeType="1"/>
            </p:cNvSpPr>
            <p:nvPr userDrawn="1"/>
          </p:nvSpPr>
          <p:spPr bwMode="auto">
            <a:xfrm>
              <a:off x="7162801" y="6049963"/>
              <a:ext cx="157163" cy="0"/>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800"/>
            </a:p>
          </p:txBody>
        </p:sp>
        <p:sp>
          <p:nvSpPr>
            <p:cNvPr id="36" name="Line 27"/>
            <p:cNvSpPr>
              <a:spLocks noChangeShapeType="1"/>
            </p:cNvSpPr>
            <p:nvPr userDrawn="1"/>
          </p:nvSpPr>
          <p:spPr bwMode="auto">
            <a:xfrm>
              <a:off x="7210426" y="5956300"/>
              <a:ext cx="109538" cy="0"/>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800"/>
            </a:p>
          </p:txBody>
        </p:sp>
      </p:grpSp>
      <p:grpSp>
        <p:nvGrpSpPr>
          <p:cNvPr id="45" name="组合 44"/>
          <p:cNvGrpSpPr/>
          <p:nvPr userDrawn="1"/>
        </p:nvGrpSpPr>
        <p:grpSpPr>
          <a:xfrm>
            <a:off x="474896" y="6165380"/>
            <a:ext cx="1510616" cy="312738"/>
            <a:chOff x="356172" y="6165380"/>
            <a:chExt cx="1132962" cy="312738"/>
          </a:xfrm>
        </p:grpSpPr>
        <p:sp>
          <p:nvSpPr>
            <p:cNvPr id="33" name="Line 24"/>
            <p:cNvSpPr>
              <a:spLocks noChangeShapeType="1"/>
            </p:cNvSpPr>
            <p:nvPr userDrawn="1"/>
          </p:nvSpPr>
          <p:spPr bwMode="auto">
            <a:xfrm>
              <a:off x="622872" y="6165380"/>
              <a:ext cx="430213" cy="304800"/>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800"/>
            </a:p>
          </p:txBody>
        </p:sp>
        <p:sp>
          <p:nvSpPr>
            <p:cNvPr id="37" name="Line 28"/>
            <p:cNvSpPr>
              <a:spLocks noChangeShapeType="1"/>
            </p:cNvSpPr>
            <p:nvPr userDrawn="1"/>
          </p:nvSpPr>
          <p:spPr bwMode="auto">
            <a:xfrm flipV="1">
              <a:off x="356172" y="6165380"/>
              <a:ext cx="266700" cy="312738"/>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800"/>
            </a:p>
          </p:txBody>
        </p:sp>
        <p:sp>
          <p:nvSpPr>
            <p:cNvPr id="38" name="Line 29"/>
            <p:cNvSpPr>
              <a:spLocks noChangeShapeType="1"/>
            </p:cNvSpPr>
            <p:nvPr userDrawn="1"/>
          </p:nvSpPr>
          <p:spPr bwMode="auto">
            <a:xfrm flipV="1">
              <a:off x="924497" y="6181255"/>
              <a:ext cx="166688" cy="196850"/>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800"/>
            </a:p>
          </p:txBody>
        </p:sp>
        <p:sp>
          <p:nvSpPr>
            <p:cNvPr id="59" name="Line 24"/>
            <p:cNvSpPr>
              <a:spLocks noChangeShapeType="1"/>
            </p:cNvSpPr>
            <p:nvPr userDrawn="1"/>
          </p:nvSpPr>
          <p:spPr bwMode="auto">
            <a:xfrm>
              <a:off x="1081328" y="6181255"/>
              <a:ext cx="407806" cy="288925"/>
            </a:xfrm>
            <a:prstGeom prst="line">
              <a:avLst/>
            </a:prstGeom>
            <a:noFill/>
            <a:ln w="19050">
              <a:solidFill>
                <a:srgbClr val="5D5DC0"/>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2800"/>
            </a:p>
          </p:txBody>
        </p:sp>
      </p:grpSp>
    </p:spTree>
  </p:cSld>
  <p:clrMapOvr>
    <a:masterClrMapping/>
  </p:clrMapOvr>
  <p:transition spd="med"/>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609600" y="620611"/>
            <a:ext cx="11150600" cy="5616678"/>
          </a:xfrm>
        </p:spPr>
        <p:txBody>
          <a:bodyPr/>
          <a:lstStyle>
            <a:lvl1pPr marL="342900" indent="-342900">
              <a:defRPr/>
            </a:lvl1pPr>
            <a:lvl2pPr marL="628650" indent="-268288">
              <a:defRPr/>
            </a:lvl2pPr>
            <a:lvl3pPr marL="896938" indent="-268288">
              <a:defRPr sz="2400">
                <a:latin typeface="+mn-lt"/>
              </a:defRPr>
            </a:lvl3pPr>
            <a:lvl4pPr marL="1166813" indent="-269875">
              <a:defRPr sz="2400">
                <a:latin typeface="+mn-lt"/>
                <a:ea typeface="楷体" panose="02010609060101010101" pitchFamily="49" charset="-122"/>
              </a:defRPr>
            </a:lvl4pPr>
            <a:lvl5pPr marL="1435100" indent="-268288">
              <a:defRPr sz="2400">
                <a:latin typeface="+mn-lt"/>
                <a:ea typeface="楷体" panose="02010609060101010101" pitchFamily="49"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页脚占位符 3"/>
          <p:cNvSpPr>
            <a:spLocks noGrp="1"/>
          </p:cNvSpPr>
          <p:nvPr>
            <p:ph type="ftr" sz="quarter" idx="10"/>
          </p:nvPr>
        </p:nvSpPr>
        <p:spPr/>
        <p:txBody>
          <a:bodyPr/>
          <a:lstStyle>
            <a:lvl1pPr>
              <a:defRPr/>
            </a:lvl1pPr>
          </a:lstStyle>
          <a:p>
            <a:endParaRPr lang="en-US" altLang="zh-CN" dirty="0"/>
          </a:p>
        </p:txBody>
      </p:sp>
      <p:sp>
        <p:nvSpPr>
          <p:cNvPr id="5" name="灯片编号占位符 4"/>
          <p:cNvSpPr>
            <a:spLocks noGrp="1"/>
          </p:cNvSpPr>
          <p:nvPr>
            <p:ph type="sldNum" sz="quarter" idx="11"/>
          </p:nvPr>
        </p:nvSpPr>
        <p:spPr/>
        <p:txBody>
          <a:bodyPr/>
          <a:lstStyle>
            <a:lvl1pPr>
              <a:defRPr sz="1200" b="1">
                <a:latin typeface="Arial" panose="020B0604020202020204" pitchFamily="34" charset="0"/>
                <a:cs typeface="Arial" panose="020B0604020202020204" pitchFamily="34" charset="0"/>
              </a:defRPr>
            </a:lvl1pPr>
          </a:lstStyle>
          <a:p>
            <a:fld id="{C5B93D84-87BE-4514-9293-7D5164B6320D}" type="slidenum">
              <a:rPr lang="zh-CN" altLang="en-US" smtClean="0"/>
              <a:pPr/>
              <a:t>‹#›</a:t>
            </a:fld>
            <a:endParaRPr lang="en-US" altLang="zh-CN" dirty="0"/>
          </a:p>
        </p:txBody>
      </p:sp>
      <p:sp>
        <p:nvSpPr>
          <p:cNvPr id="6" name="日期占位符 5"/>
          <p:cNvSpPr>
            <a:spLocks noGrp="1"/>
          </p:cNvSpPr>
          <p:nvPr>
            <p:ph type="dt" sz="half" idx="12"/>
          </p:nvPr>
        </p:nvSpPr>
        <p:spPr/>
        <p:txBody>
          <a:bodyPr/>
          <a:lstStyle>
            <a:lvl1pPr>
              <a:defRPr/>
            </a:lvl1pPr>
          </a:lstStyle>
          <a:p>
            <a:endParaRPr lang="en-US" altLang="zh-CN" dirty="0"/>
          </a:p>
        </p:txBody>
      </p:sp>
    </p:spTree>
  </p:cSld>
  <p:clrMapOvr>
    <a:masterClrMapping/>
  </p:clrMapOvr>
  <p:transition spd="med"/>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787987" y="116540"/>
            <a:ext cx="10972800" cy="417982"/>
          </a:xfrm>
        </p:spPr>
        <p:txBody>
          <a:bodyPr/>
          <a:lstStyle>
            <a:lvl1pPr>
              <a:defRPr/>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609600" y="620610"/>
            <a:ext cx="5386917" cy="423732"/>
          </a:xfrm>
        </p:spPr>
        <p:txBody>
          <a:bodyPr anchor="b"/>
          <a:lstStyle>
            <a:lvl1pPr marL="0" indent="0">
              <a:buNone/>
              <a:defRPr sz="24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p>
        </p:txBody>
      </p:sp>
      <p:sp>
        <p:nvSpPr>
          <p:cNvPr id="4" name="内容占位符 3"/>
          <p:cNvSpPr>
            <a:spLocks noGrp="1"/>
          </p:cNvSpPr>
          <p:nvPr>
            <p:ph sz="half" idx="2"/>
          </p:nvPr>
        </p:nvSpPr>
        <p:spPr>
          <a:xfrm>
            <a:off x="609600" y="1044341"/>
            <a:ext cx="5386917" cy="5200883"/>
          </a:xfrm>
        </p:spPr>
        <p:txBody>
          <a:bodyPr/>
          <a:lstStyle>
            <a:lvl1pPr marL="268288" indent="-268288">
              <a:defRPr sz="2400">
                <a:latin typeface="+mn-lt"/>
              </a:defRPr>
            </a:lvl1pPr>
            <a:lvl2pPr marL="536575" indent="-268288">
              <a:defRPr sz="2400">
                <a:latin typeface="+mn-lt"/>
              </a:defRPr>
            </a:lvl2pPr>
            <a:lvl3pPr marL="804863" indent="-268288">
              <a:defRPr sz="2400">
                <a:latin typeface="+mn-lt"/>
              </a:defRPr>
            </a:lvl3pPr>
            <a:lvl4pPr marL="1073150" indent="-268288">
              <a:defRPr sz="2400">
                <a:latin typeface="+mn-lt"/>
                <a:ea typeface="楷体" panose="02010609060101010101" pitchFamily="49" charset="-122"/>
              </a:defRPr>
            </a:lvl4pPr>
            <a:lvl5pPr marL="1343025" indent="-269875">
              <a:defRPr sz="2400">
                <a:latin typeface="+mn-lt"/>
                <a:ea typeface="楷体" panose="02010609060101010101" pitchFamily="49" charset="-122"/>
              </a:defRPr>
            </a:lvl5pPr>
            <a:lvl6pPr>
              <a:defRPr sz="1600"/>
            </a:lvl6pPr>
            <a:lvl7pPr>
              <a:defRPr sz="1600"/>
            </a:lvl7pPr>
            <a:lvl8pPr>
              <a:defRPr sz="1600"/>
            </a:lvl8pPr>
            <a:lvl9pPr>
              <a:defRPr sz="16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5" name="文本占位符 4"/>
          <p:cNvSpPr>
            <a:spLocks noGrp="1"/>
          </p:cNvSpPr>
          <p:nvPr>
            <p:ph type="body" sz="quarter" idx="3"/>
          </p:nvPr>
        </p:nvSpPr>
        <p:spPr>
          <a:xfrm>
            <a:off x="6193368" y="620610"/>
            <a:ext cx="5389033" cy="423732"/>
          </a:xfrm>
        </p:spPr>
        <p:txBody>
          <a:bodyPr anchor="b"/>
          <a:lstStyle>
            <a:lvl1pPr marL="0" indent="0">
              <a:buNone/>
              <a:defRPr sz="2400" b="1">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smtClean="0"/>
              <a:t>单击此处编辑母版文本样式</a:t>
            </a:r>
          </a:p>
        </p:txBody>
      </p:sp>
      <p:sp>
        <p:nvSpPr>
          <p:cNvPr id="6" name="内容占位符 5"/>
          <p:cNvSpPr>
            <a:spLocks noGrp="1"/>
          </p:cNvSpPr>
          <p:nvPr>
            <p:ph sz="quarter" idx="4"/>
          </p:nvPr>
        </p:nvSpPr>
        <p:spPr>
          <a:xfrm>
            <a:off x="6193368" y="1044342"/>
            <a:ext cx="5389033" cy="5200882"/>
          </a:xfrm>
        </p:spPr>
        <p:txBody>
          <a:bodyPr/>
          <a:lstStyle>
            <a:lvl1pPr marL="268288" indent="-268288">
              <a:defRPr sz="2400">
                <a:latin typeface="+mn-lt"/>
              </a:defRPr>
            </a:lvl1pPr>
            <a:lvl2pPr marL="536575" indent="-268288">
              <a:defRPr sz="2400">
                <a:latin typeface="+mn-lt"/>
              </a:defRPr>
            </a:lvl2pPr>
            <a:lvl3pPr marL="804863" indent="-268288">
              <a:defRPr sz="2400">
                <a:latin typeface="+mn-lt"/>
              </a:defRPr>
            </a:lvl3pPr>
            <a:lvl4pPr marL="1073150" indent="-268288">
              <a:defRPr sz="2400">
                <a:latin typeface="+mn-lt"/>
                <a:ea typeface="楷体" panose="02010609060101010101" pitchFamily="49" charset="-122"/>
              </a:defRPr>
            </a:lvl4pPr>
            <a:lvl5pPr marL="1343025" indent="-269875">
              <a:defRPr sz="2400">
                <a:latin typeface="+mn-lt"/>
                <a:ea typeface="楷体" panose="02010609060101010101" pitchFamily="49" charset="-122"/>
              </a:defRPr>
            </a:lvl5pPr>
            <a:lvl6pPr>
              <a:defRPr sz="1600"/>
            </a:lvl6pPr>
            <a:lvl7pPr>
              <a:defRPr sz="1600"/>
            </a:lvl7pPr>
            <a:lvl8pPr>
              <a:defRPr sz="1600"/>
            </a:lvl8pPr>
            <a:lvl9pPr>
              <a:defRPr sz="1600"/>
            </a:lvl9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7" name="页脚占位符 6"/>
          <p:cNvSpPr>
            <a:spLocks noGrp="1"/>
          </p:cNvSpPr>
          <p:nvPr>
            <p:ph type="ftr" sz="quarter" idx="10"/>
          </p:nvPr>
        </p:nvSpPr>
        <p:spPr/>
        <p:txBody>
          <a:bodyPr/>
          <a:lstStyle>
            <a:lvl1pPr>
              <a:defRPr/>
            </a:lvl1pPr>
          </a:lstStyle>
          <a:p>
            <a:endParaRPr lang="en-US" altLang="zh-CN" dirty="0"/>
          </a:p>
        </p:txBody>
      </p:sp>
      <p:sp>
        <p:nvSpPr>
          <p:cNvPr id="8" name="灯片编号占位符 7"/>
          <p:cNvSpPr>
            <a:spLocks noGrp="1"/>
          </p:cNvSpPr>
          <p:nvPr>
            <p:ph type="sldNum" sz="quarter" idx="11"/>
          </p:nvPr>
        </p:nvSpPr>
        <p:spPr/>
        <p:txBody>
          <a:bodyPr/>
          <a:lstStyle>
            <a:lvl1pPr>
              <a:defRPr sz="1200" b="1">
                <a:latin typeface="Arial" panose="020B0604020202020204" pitchFamily="34" charset="0"/>
                <a:cs typeface="Arial" panose="020B0604020202020204" pitchFamily="34" charset="0"/>
              </a:defRPr>
            </a:lvl1pPr>
          </a:lstStyle>
          <a:p>
            <a:fld id="{3820532B-2B62-4BCD-8298-BE9375802A47}" type="slidenum">
              <a:rPr lang="zh-CN" altLang="en-US" smtClean="0"/>
              <a:pPr/>
              <a:t>‹#›</a:t>
            </a:fld>
            <a:endParaRPr lang="en-US" altLang="zh-CN" dirty="0"/>
          </a:p>
        </p:txBody>
      </p:sp>
      <p:sp>
        <p:nvSpPr>
          <p:cNvPr id="9" name="日期占位符 8"/>
          <p:cNvSpPr>
            <a:spLocks noGrp="1"/>
          </p:cNvSpPr>
          <p:nvPr>
            <p:ph type="dt" sz="half" idx="12"/>
          </p:nvPr>
        </p:nvSpPr>
        <p:spPr/>
        <p:txBody>
          <a:bodyPr/>
          <a:lstStyle>
            <a:lvl1pPr>
              <a:defRPr/>
            </a:lvl1pPr>
          </a:lstStyle>
          <a:p>
            <a:endParaRPr lang="en-US" altLang="zh-CN" dirty="0"/>
          </a:p>
        </p:txBody>
      </p:sp>
    </p:spTree>
  </p:cSld>
  <p:clrMapOvr>
    <a:masterClrMapping/>
  </p:clrMapOvr>
  <p:transition spd="med"/>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 name="组合 1"/>
          <p:cNvGrpSpPr/>
          <p:nvPr userDrawn="1"/>
        </p:nvGrpSpPr>
        <p:grpSpPr>
          <a:xfrm>
            <a:off x="0" y="0"/>
            <a:ext cx="12192000" cy="566738"/>
            <a:chOff x="0" y="0"/>
            <a:chExt cx="9144000" cy="566738"/>
          </a:xfrm>
        </p:grpSpPr>
        <p:sp>
          <p:nvSpPr>
            <p:cNvPr id="178181" name="Rectangle 5"/>
            <p:cNvSpPr>
              <a:spLocks noChangeArrowheads="1"/>
            </p:cNvSpPr>
            <p:nvPr userDrawn="1"/>
          </p:nvSpPr>
          <p:spPr bwMode="auto">
            <a:xfrm>
              <a:off x="0" y="0"/>
              <a:ext cx="285750" cy="546100"/>
            </a:xfrm>
            <a:prstGeom prst="rect">
              <a:avLst/>
            </a:prstGeom>
            <a:gradFill rotWithShape="0">
              <a:gsLst>
                <a:gs pos="0">
                  <a:srgbClr val="CCCCE6"/>
                </a:gs>
                <a:gs pos="100000">
                  <a:schemeClr val="bg1"/>
                </a:gs>
              </a:gsLst>
              <a:lin ang="0" scaled="1"/>
            </a:gradFill>
            <a:ln w="9525">
              <a:noFill/>
              <a:miter lim="800000"/>
              <a:headEnd/>
              <a:tailEnd/>
            </a:ln>
            <a:effectLst/>
          </p:spPr>
          <p:txBody>
            <a:bodyPr wrap="none" anchor="ctr"/>
            <a:lstStyle/>
            <a:p>
              <a:pPr>
                <a:spcBef>
                  <a:spcPct val="0"/>
                </a:spcBef>
              </a:pPr>
              <a:endParaRPr lang="zh-CN" altLang="en-US" sz="2400" b="0"/>
            </a:p>
          </p:txBody>
        </p:sp>
        <p:sp>
          <p:nvSpPr>
            <p:cNvPr id="178182" name="Rectangle 6"/>
            <p:cNvSpPr>
              <a:spLocks noChangeArrowheads="1"/>
            </p:cNvSpPr>
            <p:nvPr userDrawn="1"/>
          </p:nvSpPr>
          <p:spPr bwMode="auto">
            <a:xfrm>
              <a:off x="377825" y="134938"/>
              <a:ext cx="8731250" cy="274638"/>
            </a:xfrm>
            <a:prstGeom prst="rect">
              <a:avLst/>
            </a:prstGeom>
            <a:gradFill rotWithShape="0">
              <a:gsLst>
                <a:gs pos="0">
                  <a:srgbClr val="FFFFCC"/>
                </a:gs>
                <a:gs pos="100000">
                  <a:schemeClr val="bg1"/>
                </a:gs>
              </a:gsLst>
              <a:lin ang="0" scaled="1"/>
            </a:gradFill>
            <a:ln w="9525">
              <a:noFill/>
              <a:miter lim="800000"/>
              <a:headEnd/>
              <a:tailEnd/>
            </a:ln>
          </p:spPr>
          <p:txBody>
            <a:bodyPr/>
            <a:lstStyle/>
            <a:p>
              <a:pPr algn="l">
                <a:spcBef>
                  <a:spcPct val="0"/>
                </a:spcBef>
              </a:pPr>
              <a:endParaRPr lang="zh-CN" altLang="en-US" sz="2400" b="0"/>
            </a:p>
          </p:txBody>
        </p:sp>
        <p:sp>
          <p:nvSpPr>
            <p:cNvPr id="178183" name="Rectangle 7"/>
            <p:cNvSpPr>
              <a:spLocks noChangeArrowheads="1"/>
            </p:cNvSpPr>
            <p:nvPr userDrawn="1"/>
          </p:nvSpPr>
          <p:spPr bwMode="auto">
            <a:xfrm>
              <a:off x="374650" y="134938"/>
              <a:ext cx="138113" cy="141288"/>
            </a:xfrm>
            <a:prstGeom prst="rect">
              <a:avLst/>
            </a:prstGeom>
            <a:solidFill>
              <a:srgbClr val="33CC33">
                <a:alpha val="14999"/>
              </a:srgbClr>
            </a:solidFill>
            <a:ln w="9525">
              <a:noFill/>
              <a:miter lim="800000"/>
              <a:headEnd/>
              <a:tailEnd/>
            </a:ln>
          </p:spPr>
          <p:txBody>
            <a:bodyPr/>
            <a:lstStyle/>
            <a:p>
              <a:pPr algn="l">
                <a:spcBef>
                  <a:spcPct val="0"/>
                </a:spcBef>
              </a:pPr>
              <a:endParaRPr lang="zh-CN" altLang="en-US" sz="1800" b="0">
                <a:solidFill>
                  <a:schemeClr val="hlink"/>
                </a:solidFill>
                <a:latin typeface="Arial" charset="0"/>
              </a:endParaRPr>
            </a:p>
          </p:txBody>
        </p:sp>
        <p:sp>
          <p:nvSpPr>
            <p:cNvPr id="178184" name="Rectangle 8"/>
            <p:cNvSpPr>
              <a:spLocks noChangeArrowheads="1"/>
            </p:cNvSpPr>
            <p:nvPr userDrawn="1"/>
          </p:nvSpPr>
          <p:spPr bwMode="auto">
            <a:xfrm>
              <a:off x="512763" y="0"/>
              <a:ext cx="139700" cy="138113"/>
            </a:xfrm>
            <a:prstGeom prst="rect">
              <a:avLst/>
            </a:prstGeom>
            <a:solidFill>
              <a:srgbClr val="33CC33">
                <a:alpha val="14999"/>
              </a:srgbClr>
            </a:solidFill>
            <a:ln w="9525">
              <a:noFill/>
              <a:miter lim="800000"/>
              <a:headEnd/>
              <a:tailEnd/>
            </a:ln>
          </p:spPr>
          <p:txBody>
            <a:bodyPr/>
            <a:lstStyle/>
            <a:p>
              <a:pPr algn="l">
                <a:spcBef>
                  <a:spcPct val="0"/>
                </a:spcBef>
              </a:pPr>
              <a:endParaRPr lang="zh-CN" altLang="en-US" sz="1800" b="0">
                <a:solidFill>
                  <a:schemeClr val="hlink"/>
                </a:solidFill>
                <a:latin typeface="Arial" charset="0"/>
              </a:endParaRPr>
            </a:p>
          </p:txBody>
        </p:sp>
        <p:sp>
          <p:nvSpPr>
            <p:cNvPr id="178185" name="Rectangle 9"/>
            <p:cNvSpPr>
              <a:spLocks noChangeArrowheads="1"/>
            </p:cNvSpPr>
            <p:nvPr userDrawn="1"/>
          </p:nvSpPr>
          <p:spPr bwMode="auto">
            <a:xfrm>
              <a:off x="512763" y="134938"/>
              <a:ext cx="139700" cy="141288"/>
            </a:xfrm>
            <a:prstGeom prst="rect">
              <a:avLst/>
            </a:prstGeom>
            <a:solidFill>
              <a:srgbClr val="33CC33">
                <a:alpha val="30000"/>
              </a:srgbClr>
            </a:solidFill>
            <a:ln w="9525">
              <a:noFill/>
              <a:miter lim="800000"/>
              <a:headEnd/>
              <a:tailEnd/>
            </a:ln>
          </p:spPr>
          <p:txBody>
            <a:bodyPr/>
            <a:lstStyle/>
            <a:p>
              <a:pPr algn="l">
                <a:spcBef>
                  <a:spcPct val="0"/>
                </a:spcBef>
              </a:pPr>
              <a:endParaRPr lang="zh-CN" altLang="en-US" sz="1800" b="0">
                <a:solidFill>
                  <a:schemeClr val="accent2"/>
                </a:solidFill>
                <a:latin typeface="Arial" charset="0"/>
              </a:endParaRPr>
            </a:p>
          </p:txBody>
        </p:sp>
        <p:sp>
          <p:nvSpPr>
            <p:cNvPr id="178186" name="Rectangle 10"/>
            <p:cNvSpPr>
              <a:spLocks noChangeArrowheads="1"/>
            </p:cNvSpPr>
            <p:nvPr userDrawn="1"/>
          </p:nvSpPr>
          <p:spPr bwMode="auto">
            <a:xfrm>
              <a:off x="239713" y="274638"/>
              <a:ext cx="136525" cy="138113"/>
            </a:xfrm>
            <a:prstGeom prst="rect">
              <a:avLst/>
            </a:prstGeom>
            <a:solidFill>
              <a:srgbClr val="33CC33">
                <a:alpha val="14999"/>
              </a:srgbClr>
            </a:solidFill>
            <a:ln w="9525">
              <a:noFill/>
              <a:miter lim="800000"/>
              <a:headEnd/>
              <a:tailEnd/>
            </a:ln>
          </p:spPr>
          <p:txBody>
            <a:bodyPr/>
            <a:lstStyle/>
            <a:p>
              <a:pPr algn="l">
                <a:spcBef>
                  <a:spcPct val="0"/>
                </a:spcBef>
              </a:pPr>
              <a:endParaRPr lang="zh-CN" altLang="en-US" sz="1800" b="0">
                <a:solidFill>
                  <a:schemeClr val="hlink"/>
                </a:solidFill>
                <a:latin typeface="Arial" charset="0"/>
              </a:endParaRPr>
            </a:p>
          </p:txBody>
        </p:sp>
        <p:sp>
          <p:nvSpPr>
            <p:cNvPr id="178187" name="Rectangle 11"/>
            <p:cNvSpPr>
              <a:spLocks noChangeArrowheads="1"/>
            </p:cNvSpPr>
            <p:nvPr userDrawn="1"/>
          </p:nvSpPr>
          <p:spPr bwMode="auto">
            <a:xfrm>
              <a:off x="96838" y="136525"/>
              <a:ext cx="141288" cy="138113"/>
            </a:xfrm>
            <a:prstGeom prst="rect">
              <a:avLst/>
            </a:prstGeom>
            <a:solidFill>
              <a:srgbClr val="FF00FF">
                <a:alpha val="20000"/>
              </a:srgbClr>
            </a:solidFill>
            <a:ln w="9525">
              <a:noFill/>
              <a:miter lim="800000"/>
              <a:headEnd/>
              <a:tailEnd/>
            </a:ln>
          </p:spPr>
          <p:txBody>
            <a:bodyPr/>
            <a:lstStyle/>
            <a:p>
              <a:pPr algn="l">
                <a:spcBef>
                  <a:spcPct val="0"/>
                </a:spcBef>
              </a:pPr>
              <a:endParaRPr lang="zh-CN" altLang="en-US" sz="2400" b="0"/>
            </a:p>
          </p:txBody>
        </p:sp>
        <p:sp>
          <p:nvSpPr>
            <p:cNvPr id="178188" name="Rectangle 12"/>
            <p:cNvSpPr>
              <a:spLocks noChangeArrowheads="1"/>
            </p:cNvSpPr>
            <p:nvPr userDrawn="1"/>
          </p:nvSpPr>
          <p:spPr bwMode="auto">
            <a:xfrm>
              <a:off x="374650" y="271463"/>
              <a:ext cx="138113" cy="138113"/>
            </a:xfrm>
            <a:prstGeom prst="rect">
              <a:avLst/>
            </a:prstGeom>
            <a:solidFill>
              <a:srgbClr val="33CC33">
                <a:alpha val="30000"/>
              </a:srgbClr>
            </a:solidFill>
            <a:ln w="9525">
              <a:noFill/>
              <a:miter lim="800000"/>
              <a:headEnd/>
              <a:tailEnd/>
            </a:ln>
          </p:spPr>
          <p:txBody>
            <a:bodyPr/>
            <a:lstStyle/>
            <a:p>
              <a:pPr algn="l">
                <a:spcBef>
                  <a:spcPct val="0"/>
                </a:spcBef>
              </a:pPr>
              <a:endParaRPr lang="zh-CN" altLang="en-US" sz="1800" b="0">
                <a:solidFill>
                  <a:schemeClr val="accent2"/>
                </a:solidFill>
                <a:latin typeface="Arial" charset="0"/>
              </a:endParaRPr>
            </a:p>
          </p:txBody>
        </p:sp>
        <p:sp>
          <p:nvSpPr>
            <p:cNvPr id="178189" name="Rectangle 13"/>
            <p:cNvSpPr>
              <a:spLocks noChangeArrowheads="1"/>
            </p:cNvSpPr>
            <p:nvPr userDrawn="1"/>
          </p:nvSpPr>
          <p:spPr bwMode="auto">
            <a:xfrm>
              <a:off x="239713" y="409575"/>
              <a:ext cx="136525" cy="136525"/>
            </a:xfrm>
            <a:prstGeom prst="rect">
              <a:avLst/>
            </a:prstGeom>
            <a:solidFill>
              <a:srgbClr val="33CC33">
                <a:alpha val="30000"/>
              </a:srgbClr>
            </a:solidFill>
            <a:ln w="9525">
              <a:noFill/>
              <a:miter lim="800000"/>
              <a:headEnd/>
              <a:tailEnd/>
            </a:ln>
          </p:spPr>
          <p:txBody>
            <a:bodyPr/>
            <a:lstStyle/>
            <a:p>
              <a:pPr algn="l">
                <a:spcBef>
                  <a:spcPct val="0"/>
                </a:spcBef>
              </a:pPr>
              <a:endParaRPr lang="zh-CN" altLang="en-US" sz="1800" b="0">
                <a:solidFill>
                  <a:schemeClr val="accent2"/>
                </a:solidFill>
                <a:latin typeface="Arial" charset="0"/>
              </a:endParaRPr>
            </a:p>
          </p:txBody>
        </p:sp>
        <p:sp>
          <p:nvSpPr>
            <p:cNvPr id="178193" name="Rectangle 17"/>
            <p:cNvSpPr>
              <a:spLocks noChangeArrowheads="1"/>
            </p:cNvSpPr>
            <p:nvPr userDrawn="1"/>
          </p:nvSpPr>
          <p:spPr bwMode="auto">
            <a:xfrm>
              <a:off x="0" y="520700"/>
              <a:ext cx="9144000" cy="46038"/>
            </a:xfrm>
            <a:prstGeom prst="rect">
              <a:avLst/>
            </a:prstGeom>
            <a:gradFill rotWithShape="0">
              <a:gsLst>
                <a:gs pos="0">
                  <a:schemeClr val="bg2">
                    <a:alpha val="39999"/>
                  </a:schemeClr>
                </a:gs>
                <a:gs pos="100000">
                  <a:schemeClr val="bg1">
                    <a:alpha val="10001"/>
                  </a:schemeClr>
                </a:gs>
              </a:gsLst>
              <a:lin ang="0" scaled="1"/>
            </a:gradFill>
            <a:ln w="9525">
              <a:noFill/>
              <a:miter lim="800000"/>
              <a:headEnd/>
              <a:tailEnd/>
            </a:ln>
          </p:spPr>
          <p:txBody>
            <a:bodyPr/>
            <a:lstStyle/>
            <a:p>
              <a:pPr algn="l">
                <a:spcBef>
                  <a:spcPct val="0"/>
                </a:spcBef>
              </a:pPr>
              <a:endParaRPr lang="zh-CN" altLang="en-US" sz="2400" b="0"/>
            </a:p>
          </p:txBody>
        </p:sp>
      </p:grpSp>
      <p:sp>
        <p:nvSpPr>
          <p:cNvPr id="178178" name="Rectangle 2"/>
          <p:cNvSpPr>
            <a:spLocks noGrp="1" noChangeArrowheads="1"/>
          </p:cNvSpPr>
          <p:nvPr userDrawn="1">
            <p:ph type="ftr" sz="quarter" idx="3"/>
          </p:nvPr>
        </p:nvSpPr>
        <p:spPr bwMode="auto">
          <a:xfrm>
            <a:off x="4165600" y="6248400"/>
            <a:ext cx="3860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defRPr sz="1200" b="0">
                <a:latin typeface="+mj-lt"/>
              </a:defRPr>
            </a:lvl1pPr>
          </a:lstStyle>
          <a:p>
            <a:endParaRPr lang="en-US" altLang="zh-CN" dirty="0"/>
          </a:p>
        </p:txBody>
      </p:sp>
      <p:sp>
        <p:nvSpPr>
          <p:cNvPr id="178179" name="Rectangle 3"/>
          <p:cNvSpPr>
            <a:spLocks noGrp="1" noChangeArrowheads="1"/>
          </p:cNvSpPr>
          <p:nvPr userDrawn="1">
            <p:ph type="sldNum" sz="quarter" idx="4"/>
          </p:nvPr>
        </p:nvSpPr>
        <p:spPr bwMode="auto">
          <a:xfrm>
            <a:off x="8737600" y="6248400"/>
            <a:ext cx="2844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defRPr sz="1200" b="1">
                <a:latin typeface="Arial" panose="020B0604020202020204" pitchFamily="34" charset="0"/>
                <a:cs typeface="Arial" panose="020B0604020202020204" pitchFamily="34" charset="0"/>
              </a:defRPr>
            </a:lvl1pPr>
          </a:lstStyle>
          <a:p>
            <a:fld id="{944C29EA-3689-43EF-BF3B-4AB4D9CC568A}" type="slidenum">
              <a:rPr lang="zh-CN" altLang="en-US" smtClean="0"/>
              <a:pPr/>
              <a:t>‹#›</a:t>
            </a:fld>
            <a:endParaRPr lang="en-US" altLang="zh-CN" dirty="0"/>
          </a:p>
        </p:txBody>
      </p:sp>
      <p:sp>
        <p:nvSpPr>
          <p:cNvPr id="178190" name="Rectangle 14"/>
          <p:cNvSpPr>
            <a:spLocks noGrp="1" noChangeArrowheads="1"/>
          </p:cNvSpPr>
          <p:nvPr userDrawn="1">
            <p:ph type="title"/>
          </p:nvPr>
        </p:nvSpPr>
        <p:spPr bwMode="auto">
          <a:xfrm>
            <a:off x="787400" y="44451"/>
            <a:ext cx="10972800" cy="5238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78191" name="Rectangle 15"/>
          <p:cNvSpPr>
            <a:spLocks noGrp="1" noChangeArrowheads="1"/>
          </p:cNvSpPr>
          <p:nvPr userDrawn="1">
            <p:ph type="body" idx="1"/>
          </p:nvPr>
        </p:nvSpPr>
        <p:spPr bwMode="auto">
          <a:xfrm>
            <a:off x="609600" y="566739"/>
            <a:ext cx="11150600" cy="56705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178192" name="Rectangle 16"/>
          <p:cNvSpPr>
            <a:spLocks noGrp="1" noChangeArrowheads="1"/>
          </p:cNvSpPr>
          <p:nvPr userDrawn="1">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spcBef>
                <a:spcPct val="0"/>
              </a:spcBef>
              <a:defRPr sz="1200" b="0">
                <a:latin typeface="+mj-lt"/>
              </a:defRPr>
            </a:lvl1pPr>
          </a:lstStyle>
          <a:p>
            <a:endParaRPr lang="en-US" altLang="zh-CN" dirty="0"/>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8" r:id="rId3"/>
  </p:sldLayoutIdLst>
  <p:transition spd="med"/>
  <p:timing>
    <p:tnLst>
      <p:par>
        <p:cTn id="1" dur="indefinite" restart="never" nodeType="tmRoot"/>
      </p:par>
    </p:tnLst>
  </p:timing>
  <p:hf hdr="0" ftr="0" dt="0"/>
  <p:txStyles>
    <p:titleStyle>
      <a:lvl1pPr algn="l" rtl="0" fontAlgn="base">
        <a:spcBef>
          <a:spcPct val="0"/>
        </a:spcBef>
        <a:spcAft>
          <a:spcPct val="0"/>
        </a:spcAft>
        <a:defRPr sz="2800" b="1">
          <a:solidFill>
            <a:schemeClr val="bg2"/>
          </a:solidFill>
          <a:latin typeface="+mj-lt"/>
          <a:ea typeface="+mj-ea"/>
          <a:cs typeface="+mj-cs"/>
        </a:defRPr>
      </a:lvl1pPr>
      <a:lvl2pPr algn="l" rtl="0" fontAlgn="base">
        <a:spcBef>
          <a:spcPct val="0"/>
        </a:spcBef>
        <a:spcAft>
          <a:spcPct val="0"/>
        </a:spcAft>
        <a:defRPr sz="2800" b="1">
          <a:solidFill>
            <a:schemeClr val="bg2"/>
          </a:solidFill>
          <a:latin typeface="Arial" charset="0"/>
          <a:ea typeface="黑体" pitchFamily="2" charset="-122"/>
        </a:defRPr>
      </a:lvl2pPr>
      <a:lvl3pPr algn="l" rtl="0" fontAlgn="base">
        <a:spcBef>
          <a:spcPct val="0"/>
        </a:spcBef>
        <a:spcAft>
          <a:spcPct val="0"/>
        </a:spcAft>
        <a:defRPr sz="2800" b="1">
          <a:solidFill>
            <a:schemeClr val="bg2"/>
          </a:solidFill>
          <a:latin typeface="Arial" charset="0"/>
          <a:ea typeface="黑体" pitchFamily="2" charset="-122"/>
        </a:defRPr>
      </a:lvl3pPr>
      <a:lvl4pPr algn="l" rtl="0" fontAlgn="base">
        <a:spcBef>
          <a:spcPct val="0"/>
        </a:spcBef>
        <a:spcAft>
          <a:spcPct val="0"/>
        </a:spcAft>
        <a:defRPr sz="2800" b="1">
          <a:solidFill>
            <a:schemeClr val="bg2"/>
          </a:solidFill>
          <a:latin typeface="Arial" charset="0"/>
          <a:ea typeface="黑体" pitchFamily="2" charset="-122"/>
        </a:defRPr>
      </a:lvl4pPr>
      <a:lvl5pPr algn="l" rtl="0" fontAlgn="base">
        <a:spcBef>
          <a:spcPct val="0"/>
        </a:spcBef>
        <a:spcAft>
          <a:spcPct val="0"/>
        </a:spcAft>
        <a:defRPr sz="2800" b="1">
          <a:solidFill>
            <a:schemeClr val="bg2"/>
          </a:solidFill>
          <a:latin typeface="Arial" charset="0"/>
          <a:ea typeface="黑体" pitchFamily="2" charset="-122"/>
        </a:defRPr>
      </a:lvl5pPr>
      <a:lvl6pPr marL="457200" algn="l" rtl="0" fontAlgn="base">
        <a:spcBef>
          <a:spcPct val="0"/>
        </a:spcBef>
        <a:spcAft>
          <a:spcPct val="0"/>
        </a:spcAft>
        <a:defRPr sz="2800" b="1">
          <a:solidFill>
            <a:schemeClr val="bg2"/>
          </a:solidFill>
          <a:latin typeface="Arial" charset="0"/>
          <a:ea typeface="黑体" pitchFamily="2" charset="-122"/>
        </a:defRPr>
      </a:lvl6pPr>
      <a:lvl7pPr marL="914400" algn="l" rtl="0" fontAlgn="base">
        <a:spcBef>
          <a:spcPct val="0"/>
        </a:spcBef>
        <a:spcAft>
          <a:spcPct val="0"/>
        </a:spcAft>
        <a:defRPr sz="2800" b="1">
          <a:solidFill>
            <a:schemeClr val="bg2"/>
          </a:solidFill>
          <a:latin typeface="Arial" charset="0"/>
          <a:ea typeface="黑体" pitchFamily="2" charset="-122"/>
        </a:defRPr>
      </a:lvl7pPr>
      <a:lvl8pPr marL="1371600" algn="l" rtl="0" fontAlgn="base">
        <a:spcBef>
          <a:spcPct val="0"/>
        </a:spcBef>
        <a:spcAft>
          <a:spcPct val="0"/>
        </a:spcAft>
        <a:defRPr sz="2800" b="1">
          <a:solidFill>
            <a:schemeClr val="bg2"/>
          </a:solidFill>
          <a:latin typeface="Arial" charset="0"/>
          <a:ea typeface="黑体" pitchFamily="2" charset="-122"/>
        </a:defRPr>
      </a:lvl8pPr>
      <a:lvl9pPr marL="1828800" algn="l" rtl="0" fontAlgn="base">
        <a:spcBef>
          <a:spcPct val="0"/>
        </a:spcBef>
        <a:spcAft>
          <a:spcPct val="0"/>
        </a:spcAft>
        <a:defRPr sz="2800" b="1">
          <a:solidFill>
            <a:schemeClr val="bg2"/>
          </a:solidFill>
          <a:latin typeface="Arial" charset="0"/>
          <a:ea typeface="黑体" pitchFamily="2" charset="-122"/>
        </a:defRPr>
      </a:lvl9pPr>
    </p:titleStyle>
    <p:bodyStyle>
      <a:lvl1pPr marL="342900" indent="-342900" algn="l" rtl="0" fontAlgn="base">
        <a:spcBef>
          <a:spcPct val="20000"/>
        </a:spcBef>
        <a:spcAft>
          <a:spcPct val="0"/>
        </a:spcAft>
        <a:buClr>
          <a:schemeClr val="bg2"/>
        </a:buClr>
        <a:buSzPct val="75000"/>
        <a:buFont typeface="Wingdings" pitchFamily="2" charset="2"/>
        <a:buChar char="n"/>
        <a:defRPr sz="2800" b="1">
          <a:solidFill>
            <a:schemeClr val="tx1"/>
          </a:solidFill>
          <a:latin typeface="+mn-lt"/>
          <a:ea typeface="+mn-ea"/>
          <a:cs typeface="+mn-cs"/>
        </a:defRPr>
      </a:lvl1pPr>
      <a:lvl2pPr marL="628650" indent="-268288" algn="l" rtl="0" fontAlgn="base">
        <a:spcBef>
          <a:spcPct val="20000"/>
        </a:spcBef>
        <a:spcAft>
          <a:spcPct val="0"/>
        </a:spcAft>
        <a:buClr>
          <a:srgbClr val="006600"/>
        </a:buClr>
        <a:buSzPct val="75000"/>
        <a:buFont typeface="Wingdings" pitchFamily="2" charset="2"/>
        <a:buChar char="l"/>
        <a:defRPr sz="2800" b="1">
          <a:solidFill>
            <a:schemeClr val="tx1"/>
          </a:solidFill>
          <a:latin typeface="+mn-lt"/>
          <a:ea typeface="+mn-ea"/>
        </a:defRPr>
      </a:lvl2pPr>
      <a:lvl3pPr marL="896938" indent="-268288" algn="l" rtl="0" fontAlgn="base">
        <a:spcBef>
          <a:spcPct val="20000"/>
        </a:spcBef>
        <a:spcAft>
          <a:spcPct val="0"/>
        </a:spcAft>
        <a:buClr>
          <a:srgbClr val="FF6600"/>
        </a:buClr>
        <a:buSzPct val="65000"/>
        <a:buFont typeface="Wingdings" pitchFamily="2" charset="2"/>
        <a:buChar char="p"/>
        <a:defRPr sz="2400" b="1">
          <a:solidFill>
            <a:schemeClr val="tx1"/>
          </a:solidFill>
          <a:latin typeface="+mn-lt"/>
          <a:ea typeface="楷体" panose="02010609060101010101" pitchFamily="49" charset="-122"/>
        </a:defRPr>
      </a:lvl3pPr>
      <a:lvl4pPr marL="1166813" indent="-269875" algn="l" rtl="0" fontAlgn="base">
        <a:spcBef>
          <a:spcPct val="20000"/>
        </a:spcBef>
        <a:spcAft>
          <a:spcPct val="0"/>
        </a:spcAft>
        <a:buClr>
          <a:srgbClr val="FF0066"/>
        </a:buClr>
        <a:buSzPct val="75000"/>
        <a:buFont typeface="Wingdings" pitchFamily="2" charset="2"/>
        <a:buChar char="u"/>
        <a:defRPr sz="2400" b="1">
          <a:solidFill>
            <a:schemeClr val="tx1"/>
          </a:solidFill>
          <a:latin typeface="+mn-lt"/>
          <a:ea typeface="楷体" panose="02010609060101010101" pitchFamily="49" charset="-122"/>
        </a:defRPr>
      </a:lvl4pPr>
      <a:lvl5pPr marL="1435100" indent="-268288"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楷体" panose="02010609060101010101" pitchFamily="49" charset="-122"/>
        </a:defRPr>
      </a:lvl5pPr>
      <a:lvl6pPr marL="27876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楷体_GB2312" pitchFamily="49" charset="-122"/>
        </a:defRPr>
      </a:lvl6pPr>
      <a:lvl7pPr marL="32448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楷体_GB2312" pitchFamily="49" charset="-122"/>
        </a:defRPr>
      </a:lvl7pPr>
      <a:lvl8pPr marL="37020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楷体_GB2312" pitchFamily="49" charset="-122"/>
        </a:defRPr>
      </a:lvl8pPr>
      <a:lvl9pPr marL="41592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楷体_GB2312" pitchFamily="49"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4.emf"/><Relationship Id="rId4"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ctrTitle"/>
          </p:nvPr>
        </p:nvSpPr>
        <p:spPr>
          <a:xfrm>
            <a:off x="1774826" y="1844780"/>
            <a:ext cx="8740775" cy="2193820"/>
          </a:xfrm>
        </p:spPr>
        <p:txBody>
          <a:bodyPr/>
          <a:lstStyle/>
          <a:p>
            <a:pPr lvl="0"/>
            <a:r>
              <a:rPr lang="zh-CN" altLang="en-US" sz="3600" dirty="0">
                <a:solidFill>
                  <a:srgbClr val="FFFF00"/>
                </a:solidFill>
                <a:latin typeface="Arial"/>
                <a:ea typeface="黑体" pitchFamily="2" charset="-122"/>
                <a:cs typeface="+mn-cs"/>
              </a:rPr>
              <a:t>微机原理</a:t>
            </a:r>
            <a:r>
              <a:rPr lang="zh-CN" altLang="en-US" sz="3600" dirty="0">
                <a:solidFill>
                  <a:srgbClr val="FFFF00"/>
                </a:solidFill>
                <a:latin typeface="Arial"/>
                <a:ea typeface="黑体" pitchFamily="2" charset="-122"/>
              </a:rPr>
              <a:t>与</a:t>
            </a:r>
            <a:r>
              <a:rPr lang="zh-CN" altLang="en-US" sz="3600" dirty="0">
                <a:solidFill>
                  <a:srgbClr val="FFFF00"/>
                </a:solidFill>
                <a:latin typeface="Arial"/>
                <a:ea typeface="黑体" pitchFamily="2" charset="-122"/>
              </a:rPr>
              <a:t>系统设计</a:t>
            </a:r>
            <a:r>
              <a:rPr lang="en-US" altLang="zh-CN" sz="3600" dirty="0">
                <a:solidFill>
                  <a:srgbClr val="FFFF00"/>
                </a:solidFill>
                <a:latin typeface="Arial"/>
                <a:ea typeface="黑体" pitchFamily="2" charset="-122"/>
                <a:cs typeface="+mn-cs"/>
              </a:rPr>
              <a:t/>
            </a:r>
            <a:br>
              <a:rPr lang="en-US" altLang="zh-CN" sz="3600" dirty="0">
                <a:solidFill>
                  <a:srgbClr val="FFFF00"/>
                </a:solidFill>
                <a:latin typeface="Arial"/>
                <a:ea typeface="黑体" pitchFamily="2" charset="-122"/>
                <a:cs typeface="+mn-cs"/>
              </a:rPr>
            </a:br>
            <a:r>
              <a:rPr lang="zh-CN" altLang="en-US" dirty="0" smtClean="0">
                <a:latin typeface="Arial"/>
                <a:ea typeface="黑体" pitchFamily="2" charset="-122"/>
                <a:cs typeface="+mn-cs"/>
              </a:rPr>
              <a:t>第</a:t>
            </a:r>
            <a:r>
              <a:rPr lang="en-US" altLang="zh-CN" sz="7200" dirty="0">
                <a:latin typeface="Arial"/>
                <a:ea typeface="黑体" pitchFamily="2" charset="-122"/>
                <a:cs typeface="+mn-cs"/>
              </a:rPr>
              <a:t>6</a:t>
            </a:r>
            <a:r>
              <a:rPr lang="zh-CN" altLang="en-US" dirty="0">
                <a:latin typeface="Arial"/>
                <a:ea typeface="黑体" pitchFamily="2" charset="-122"/>
                <a:cs typeface="+mn-cs"/>
              </a:rPr>
              <a:t>章  输入</a:t>
            </a:r>
            <a:r>
              <a:rPr lang="en-US" altLang="zh-CN" dirty="0">
                <a:latin typeface="Arial"/>
                <a:ea typeface="黑体" pitchFamily="2" charset="-122"/>
                <a:cs typeface="+mn-cs"/>
              </a:rPr>
              <a:t>/</a:t>
            </a:r>
            <a:r>
              <a:rPr lang="zh-CN" altLang="en-US" dirty="0">
                <a:latin typeface="Arial"/>
                <a:ea typeface="黑体" pitchFamily="2" charset="-122"/>
                <a:cs typeface="+mn-cs"/>
              </a:rPr>
              <a:t>输出</a:t>
            </a:r>
            <a:r>
              <a:rPr lang="zh-CN" altLang="en-US" dirty="0" smtClean="0">
                <a:latin typeface="Arial"/>
                <a:ea typeface="黑体" pitchFamily="2" charset="-122"/>
                <a:cs typeface="+mn-cs"/>
              </a:rPr>
              <a:t>技术</a:t>
            </a:r>
            <a:endParaRPr lang="zh-CN" altLang="en-US" dirty="0"/>
          </a:p>
        </p:txBody>
      </p:sp>
      <p:sp>
        <p:nvSpPr>
          <p:cNvPr id="6" name="副标题 5"/>
          <p:cNvSpPr>
            <a:spLocks noGrp="1"/>
          </p:cNvSpPr>
          <p:nvPr>
            <p:ph type="subTitle" idx="1"/>
          </p:nvPr>
        </p:nvSpPr>
        <p:spPr>
          <a:xfrm>
            <a:off x="1990734" y="4581160"/>
            <a:ext cx="8497755" cy="720100"/>
          </a:xfrm>
        </p:spPr>
        <p:txBody>
          <a:bodyPr/>
          <a:lstStyle/>
          <a:p>
            <a:pPr algn="l"/>
            <a:r>
              <a:rPr lang="zh-CN" altLang="en-US" dirty="0" smtClean="0">
                <a:solidFill>
                  <a:srgbClr val="C00000"/>
                </a:solidFill>
                <a:latin typeface="+mj-lt"/>
                <a:ea typeface="+mj-ea"/>
              </a:rPr>
              <a:t>第</a:t>
            </a:r>
            <a:r>
              <a:rPr lang="en-US" altLang="zh-CN" dirty="0" smtClean="0">
                <a:solidFill>
                  <a:srgbClr val="C00000"/>
                </a:solidFill>
                <a:latin typeface="+mj-lt"/>
                <a:ea typeface="+mj-ea"/>
              </a:rPr>
              <a:t>14</a:t>
            </a:r>
            <a:r>
              <a:rPr lang="zh-CN" altLang="en-US" dirty="0" smtClean="0">
                <a:solidFill>
                  <a:srgbClr val="C00000"/>
                </a:solidFill>
                <a:latin typeface="+mj-lt"/>
                <a:ea typeface="+mj-ea"/>
              </a:rPr>
              <a:t>讲  </a:t>
            </a:r>
            <a:r>
              <a:rPr lang="en-US" altLang="zh-CN" dirty="0" smtClean="0">
                <a:solidFill>
                  <a:srgbClr val="C00000"/>
                </a:solidFill>
                <a:latin typeface="+mj-lt"/>
                <a:ea typeface="+mj-ea"/>
              </a:rPr>
              <a:t>8259</a:t>
            </a:r>
            <a:r>
              <a:rPr lang="zh-CN" altLang="en-US" dirty="0">
                <a:solidFill>
                  <a:srgbClr val="C00000"/>
                </a:solidFill>
                <a:latin typeface="+mj-lt"/>
                <a:ea typeface="+mj-ea"/>
              </a:rPr>
              <a:t>内部寄存器及寻址方式</a:t>
            </a:r>
            <a:endParaRPr lang="en-US" altLang="zh-CN" dirty="0">
              <a:solidFill>
                <a:srgbClr val="C00000"/>
              </a:solidFill>
              <a:latin typeface="+mj-lt"/>
              <a:ea typeface="+mj-ea"/>
            </a:endParaRPr>
          </a:p>
        </p:txBody>
      </p:sp>
    </p:spTree>
    <p:extLst>
      <p:ext uri="{BB962C8B-B14F-4D97-AF65-F5344CB8AC3E}">
        <p14:creationId xmlns:p14="http://schemas.microsoft.com/office/powerpoint/2010/main" val="177265190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iterate type="wd">
                                    <p:tmPct val="10000"/>
                                  </p:iterate>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par>
                          <p:cTn id="10" fill="hold">
                            <p:stCondLst>
                              <p:cond delay="1000"/>
                            </p:stCondLst>
                            <p:childTnLst>
                              <p:par>
                                <p:cTn id="11" presetID="12" presetClass="entr" presetSubtype="4" fill="hold" grpId="0" nodeType="after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 calcmode="lin" valueType="num">
                                      <p:cBhvr additive="base">
                                        <p:cTn id="13" dur="500"/>
                                        <p:tgtEl>
                                          <p:spTgt spid="6">
                                            <p:txEl>
                                              <p:pRg st="0" end="0"/>
                                            </p:txEl>
                                          </p:spTgt>
                                        </p:tgtEl>
                                        <p:attrNameLst>
                                          <p:attrName>ppt_y</p:attrName>
                                        </p:attrNameLst>
                                      </p:cBhvr>
                                      <p:tavLst>
                                        <p:tav tm="0">
                                          <p:val>
                                            <p:strVal val="#ppt_y+#ppt_h*1.125000"/>
                                          </p:val>
                                        </p:tav>
                                        <p:tav tm="100000">
                                          <p:val>
                                            <p:strVal val="#ppt_y"/>
                                          </p:val>
                                        </p:tav>
                                      </p:tavLst>
                                    </p:anim>
                                    <p:animEffect transition="in" filter="wipe(up)">
                                      <p:cBhvr>
                                        <p:cTn id="14"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图片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68800"/>
            <a:ext cx="12192000" cy="5904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699" name="Rectangle 3"/>
          <p:cNvSpPr>
            <a:spLocks noGrp="1" noChangeArrowheads="1"/>
          </p:cNvSpPr>
          <p:nvPr>
            <p:ph type="body" idx="1"/>
          </p:nvPr>
        </p:nvSpPr>
        <p:spPr>
          <a:xfrm>
            <a:off x="2063751" y="1341438"/>
            <a:ext cx="8208963" cy="4248150"/>
          </a:xfrm>
        </p:spPr>
        <p:txBody>
          <a:bodyPr/>
          <a:lstStyle/>
          <a:p>
            <a:pPr marL="0" indent="0" algn="ctr">
              <a:lnSpc>
                <a:spcPct val="110000"/>
              </a:lnSpc>
              <a:buNone/>
            </a:pPr>
            <a:endParaRPr lang="en-US" altLang="zh-CN" sz="7200" dirty="0">
              <a:solidFill>
                <a:srgbClr val="C00000"/>
              </a:solidFill>
              <a:ea typeface="黑体" panose="02010609060101010101" pitchFamily="49" charset="-122"/>
            </a:endParaRPr>
          </a:p>
          <a:p>
            <a:pPr marL="0" indent="0" algn="ctr">
              <a:lnSpc>
                <a:spcPct val="110000"/>
              </a:lnSpc>
              <a:buNone/>
            </a:pPr>
            <a:r>
              <a:rPr lang="zh-CN" altLang="en-US" sz="6000" dirty="0">
                <a:solidFill>
                  <a:srgbClr val="C00000"/>
                </a:solidFill>
                <a:ea typeface="黑体" panose="02010609060101010101" pitchFamily="49" charset="-122"/>
              </a:rPr>
              <a:t>谢  谢  ！</a:t>
            </a:r>
            <a:endParaRPr lang="zh-CN" altLang="en-US" sz="6000" dirty="0">
              <a:solidFill>
                <a:srgbClr val="C00000"/>
              </a:solidFill>
            </a:endParaRPr>
          </a:p>
          <a:p>
            <a:pPr marL="0" indent="0" algn="just">
              <a:lnSpc>
                <a:spcPct val="110000"/>
              </a:lnSpc>
              <a:buNone/>
            </a:pPr>
            <a:endParaRPr lang="en-US" altLang="zh-CN" sz="6000" dirty="0">
              <a:solidFill>
                <a:srgbClr val="0000FF"/>
              </a:solidFill>
              <a:ea typeface="黑体" panose="02010609060101010101" pitchFamily="49" charset="-122"/>
            </a:endParaRPr>
          </a:p>
          <a:p>
            <a:pPr marL="0" indent="0" algn="just">
              <a:lnSpc>
                <a:spcPct val="110000"/>
              </a:lnSpc>
              <a:buNone/>
            </a:pPr>
            <a:endParaRPr lang="zh-CN" altLang="en-US" sz="6000" dirty="0">
              <a:solidFill>
                <a:srgbClr val="0000FF"/>
              </a:solidFill>
            </a:endParaRPr>
          </a:p>
        </p:txBody>
      </p:sp>
      <p:sp>
        <p:nvSpPr>
          <p:cNvPr id="29700" name="灯片编号占位符 4"/>
          <p:cNvSpPr>
            <a:spLocks noGrp="1"/>
          </p:cNvSpPr>
          <p:nvPr>
            <p:ph type="sldNum"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bg2"/>
              </a:buClr>
              <a:buSzPct val="75000"/>
              <a:buFont typeface="Wingdings" panose="05000000000000000000" pitchFamily="2" charset="2"/>
              <a:buChar char="n"/>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lr>
                <a:schemeClr val="accent2"/>
              </a:buClr>
              <a:buSzPct val="80000"/>
              <a:buFont typeface="Wingdings" panose="05000000000000000000" pitchFamily="2" charset="2"/>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lr>
                <a:schemeClr val="bg2"/>
              </a:buClr>
              <a:buSzPct val="65000"/>
              <a:buFont typeface="Wingdings" panose="05000000000000000000" pitchFamily="2" charset="2"/>
              <a:buChar char="n"/>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lr>
                <a:schemeClr val="accent2"/>
              </a:buClr>
              <a:buSzPct val="70000"/>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20204" pitchFamily="34" charset="0"/>
                <a:ea typeface="宋体" panose="02010600030101010101" pitchFamily="2" charset="-122"/>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C922FF87-4120-49BF-83DE-6F5F92E83D36}" type="slidenum">
              <a:rPr kumimoji="0" lang="zh-CN" altLang="en-US" sz="1200" b="1" i="0" u="none" strike="noStrike" kern="1200" cap="none" spc="0" normalizeH="0" baseline="0" noProof="0">
                <a:ln>
                  <a:noFill/>
                </a:ln>
                <a:solidFill>
                  <a:srgbClr val="000000"/>
                </a:solidFill>
                <a:effectLst/>
                <a:uLnTx/>
                <a:uFillTx/>
                <a:latin typeface="Arial Black" panose="020B0A04020102020204" pitchFamily="34" charset="0"/>
                <a:ea typeface="宋体" panose="02010600030101010101" pitchFamily="2" charset="-122"/>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10</a:t>
            </a:fld>
            <a:endParaRPr kumimoji="0" lang="en-US" altLang="zh-CN" sz="1200" b="1" i="0" u="none" strike="noStrike" kern="1200" cap="none" spc="0" normalizeH="0" baseline="0" noProof="0">
              <a:ln>
                <a:noFill/>
              </a:ln>
              <a:solidFill>
                <a:srgbClr val="000000"/>
              </a:solidFill>
              <a:effectLst/>
              <a:uLnTx/>
              <a:uFillTx/>
              <a:latin typeface="Arial Black" panose="020B0A04020102020204" pitchFamily="34" charset="0"/>
              <a:ea typeface="宋体" panose="02010600030101010101" pitchFamily="2" charset="-122"/>
              <a:cs typeface="Arial" panose="020B0604020202020204" pitchFamily="34" charset="0"/>
            </a:endParaRPr>
          </a:p>
        </p:txBody>
      </p:sp>
    </p:spTree>
    <p:extLst>
      <p:ext uri="{BB962C8B-B14F-4D97-AF65-F5344CB8AC3E}">
        <p14:creationId xmlns:p14="http://schemas.microsoft.com/office/powerpoint/2010/main" val="4188613751"/>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灯片编号占位符 4"/>
          <p:cNvSpPr>
            <a:spLocks noGrp="1"/>
          </p:cNvSpPr>
          <p:nvPr>
            <p:ph type="sldNum" sz="quarter" idx="11"/>
          </p:nvPr>
        </p:nvSpPr>
        <p:spPr/>
        <p:txBody>
          <a:bodyPr/>
          <a:lstStyle/>
          <a:p>
            <a:fld id="{EC8765D9-03F9-4DAC-A6CC-1ED18A4C7F4F}" type="slidenum">
              <a:rPr lang="zh-CN" altLang="en-US"/>
              <a:pPr/>
              <a:t>2</a:t>
            </a:fld>
            <a:endParaRPr lang="en-US" altLang="zh-CN"/>
          </a:p>
        </p:txBody>
      </p:sp>
      <p:sp>
        <p:nvSpPr>
          <p:cNvPr id="1020932" name="Rectangle 4"/>
          <p:cNvSpPr>
            <a:spLocks noChangeArrowheads="1"/>
          </p:cNvSpPr>
          <p:nvPr/>
        </p:nvSpPr>
        <p:spPr bwMode="auto">
          <a:xfrm>
            <a:off x="900000" y="792000"/>
            <a:ext cx="8507412" cy="503237"/>
          </a:xfrm>
          <a:prstGeom prst="rect">
            <a:avLst/>
          </a:prstGeom>
          <a:noFill/>
          <a:ln w="9525">
            <a:noFill/>
            <a:miter lim="800000"/>
            <a:headEnd/>
            <a:tailEnd/>
          </a:ln>
          <a:effectLst/>
        </p:spPr>
        <p:txBody>
          <a:bodyPr/>
          <a:lstStyle/>
          <a:p>
            <a:pPr algn="l">
              <a:spcBef>
                <a:spcPct val="20000"/>
              </a:spcBef>
              <a:buClr>
                <a:schemeClr val="bg2"/>
              </a:buClr>
              <a:buSzPct val="75000"/>
            </a:pPr>
            <a:r>
              <a:rPr lang="en-US" altLang="zh-CN" dirty="0" smtClean="0">
                <a:latin typeface="Arial" panose="020B0604020202020204" pitchFamily="34" charset="0"/>
                <a:ea typeface="+mj-ea"/>
                <a:cs typeface="Arial" panose="020B0604020202020204" pitchFamily="34" charset="0"/>
              </a:rPr>
              <a:t>8259</a:t>
            </a:r>
            <a:r>
              <a:rPr lang="zh-CN" altLang="en-US" dirty="0" smtClean="0">
                <a:solidFill>
                  <a:srgbClr val="0000FF"/>
                </a:solidFill>
                <a:latin typeface="Arial" panose="020B0604020202020204" pitchFamily="34" charset="0"/>
                <a:ea typeface="+mj-ea"/>
                <a:cs typeface="Arial" panose="020B0604020202020204" pitchFamily="34" charset="0"/>
              </a:rPr>
              <a:t>内部寄存器</a:t>
            </a:r>
            <a:r>
              <a:rPr lang="zh-CN" altLang="en-US" dirty="0" smtClean="0">
                <a:latin typeface="Arial" panose="020B0604020202020204" pitchFamily="34" charset="0"/>
                <a:ea typeface="+mj-ea"/>
                <a:cs typeface="Arial" panose="020B0604020202020204" pitchFamily="34" charset="0"/>
              </a:rPr>
              <a:t>有</a:t>
            </a:r>
            <a:r>
              <a:rPr lang="zh-CN" altLang="en-US" dirty="0" smtClean="0">
                <a:solidFill>
                  <a:srgbClr val="FF0000"/>
                </a:solidFill>
                <a:latin typeface="Arial" panose="020B0604020202020204" pitchFamily="34" charset="0"/>
                <a:ea typeface="+mj-ea"/>
                <a:cs typeface="Arial" panose="020B0604020202020204" pitchFamily="34" charset="0"/>
              </a:rPr>
              <a:t>三类</a:t>
            </a:r>
            <a:r>
              <a:rPr lang="zh-CN" altLang="en-US" dirty="0" smtClean="0">
                <a:latin typeface="Arial" panose="020B0604020202020204" pitchFamily="34" charset="0"/>
                <a:ea typeface="+mj-ea"/>
                <a:cs typeface="Arial" panose="020B0604020202020204" pitchFamily="34" charset="0"/>
              </a:rPr>
              <a:t>：</a:t>
            </a:r>
            <a:endParaRPr lang="zh-CN" altLang="en-US" dirty="0">
              <a:latin typeface="Arial" panose="020B0604020202020204" pitchFamily="34" charset="0"/>
              <a:ea typeface="+mj-ea"/>
              <a:cs typeface="Arial" panose="020B0604020202020204" pitchFamily="34" charset="0"/>
            </a:endParaRPr>
          </a:p>
        </p:txBody>
      </p:sp>
      <p:sp>
        <p:nvSpPr>
          <p:cNvPr id="2" name="标题 1"/>
          <p:cNvSpPr>
            <a:spLocks noGrp="1"/>
          </p:cNvSpPr>
          <p:nvPr>
            <p:ph type="title"/>
          </p:nvPr>
        </p:nvSpPr>
        <p:spPr/>
        <p:txBody>
          <a:bodyPr/>
          <a:lstStyle/>
          <a:p>
            <a:r>
              <a:rPr lang="en-US" altLang="zh-CN" dirty="0" smtClean="0"/>
              <a:t>6.14.1</a:t>
            </a:r>
            <a:r>
              <a:rPr lang="zh-CN" altLang="en-US" dirty="0" smtClean="0"/>
              <a:t> </a:t>
            </a:r>
            <a:r>
              <a:rPr lang="en-US" altLang="zh-CN" dirty="0"/>
              <a:t>8259</a:t>
            </a:r>
            <a:r>
              <a:rPr lang="zh-CN" altLang="en-US" dirty="0"/>
              <a:t>内部</a:t>
            </a:r>
            <a:r>
              <a:rPr lang="zh-CN" altLang="en-US" dirty="0" smtClean="0"/>
              <a:t>寄存器</a:t>
            </a:r>
            <a:endParaRPr lang="zh-CN" altLang="en-US" dirty="0"/>
          </a:p>
        </p:txBody>
      </p:sp>
      <p:graphicFrame>
        <p:nvGraphicFramePr>
          <p:cNvPr id="19" name="Group 197"/>
          <p:cNvGraphicFramePr>
            <a:graphicFrameLocks noGrp="1"/>
          </p:cNvGraphicFramePr>
          <p:nvPr>
            <p:extLst>
              <p:ext uri="{D42A27DB-BD31-4B8C-83A1-F6EECF244321}">
                <p14:modId xmlns:p14="http://schemas.microsoft.com/office/powerpoint/2010/main" val="1572320282"/>
              </p:ext>
            </p:extLst>
          </p:nvPr>
        </p:nvGraphicFramePr>
        <p:xfrm>
          <a:off x="900000" y="2809807"/>
          <a:ext cx="10452582" cy="3313114"/>
        </p:xfrm>
        <a:graphic>
          <a:graphicData uri="http://schemas.openxmlformats.org/drawingml/2006/table">
            <a:tbl>
              <a:tblPr/>
              <a:tblGrid>
                <a:gridCol w="685631">
                  <a:extLst>
                    <a:ext uri="{9D8B030D-6E8A-4147-A177-3AD203B41FA5}">
                      <a16:colId xmlns:a16="http://schemas.microsoft.com/office/drawing/2014/main" val="20000"/>
                    </a:ext>
                  </a:extLst>
                </a:gridCol>
                <a:gridCol w="685633">
                  <a:extLst>
                    <a:ext uri="{9D8B030D-6E8A-4147-A177-3AD203B41FA5}">
                      <a16:colId xmlns:a16="http://schemas.microsoft.com/office/drawing/2014/main" val="20001"/>
                    </a:ext>
                  </a:extLst>
                </a:gridCol>
                <a:gridCol w="685631">
                  <a:extLst>
                    <a:ext uri="{9D8B030D-6E8A-4147-A177-3AD203B41FA5}">
                      <a16:colId xmlns:a16="http://schemas.microsoft.com/office/drawing/2014/main" val="20002"/>
                    </a:ext>
                  </a:extLst>
                </a:gridCol>
                <a:gridCol w="685633">
                  <a:extLst>
                    <a:ext uri="{9D8B030D-6E8A-4147-A177-3AD203B41FA5}">
                      <a16:colId xmlns:a16="http://schemas.microsoft.com/office/drawing/2014/main" val="20003"/>
                    </a:ext>
                  </a:extLst>
                </a:gridCol>
                <a:gridCol w="685631">
                  <a:extLst>
                    <a:ext uri="{9D8B030D-6E8A-4147-A177-3AD203B41FA5}">
                      <a16:colId xmlns:a16="http://schemas.microsoft.com/office/drawing/2014/main" val="20004"/>
                    </a:ext>
                  </a:extLst>
                </a:gridCol>
                <a:gridCol w="685633">
                  <a:extLst>
                    <a:ext uri="{9D8B030D-6E8A-4147-A177-3AD203B41FA5}">
                      <a16:colId xmlns:a16="http://schemas.microsoft.com/office/drawing/2014/main" val="20005"/>
                    </a:ext>
                  </a:extLst>
                </a:gridCol>
                <a:gridCol w="6338790">
                  <a:extLst>
                    <a:ext uri="{9D8B030D-6E8A-4147-A177-3AD203B41FA5}">
                      <a16:colId xmlns:a16="http://schemas.microsoft.com/office/drawing/2014/main" val="20006"/>
                    </a:ext>
                  </a:extLst>
                </a:gridCol>
              </a:tblGrid>
              <a:tr h="67945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Arial" panose="020B0604020202020204" pitchFamily="34" charset="0"/>
                          <a:ea typeface="楷体" panose="02010609060101010101" pitchFamily="49" charset="-122"/>
                          <a:cs typeface="Arial" panose="020B0604020202020204" pitchFamily="34" charset="0"/>
                        </a:rPr>
                        <a:t>CS</a:t>
                      </a: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Arial" panose="020B0604020202020204" pitchFamily="34" charset="0"/>
                          <a:ea typeface="楷体" panose="02010609060101010101" pitchFamily="49" charset="-122"/>
                          <a:cs typeface="Arial" panose="020B0604020202020204" pitchFamily="34" charset="0"/>
                        </a:rPr>
                        <a:t>RD</a:t>
                      </a: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Arial" panose="020B0604020202020204" pitchFamily="34" charset="0"/>
                          <a:ea typeface="楷体" panose="02010609060101010101" pitchFamily="49" charset="-122"/>
                          <a:cs typeface="Arial" panose="020B0604020202020204" pitchFamily="34" charset="0"/>
                        </a:rPr>
                        <a:t>WR</a:t>
                      </a: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Arial" panose="020B0604020202020204" pitchFamily="34" charset="0"/>
                          <a:ea typeface="楷体" panose="02010609060101010101" pitchFamily="49" charset="-122"/>
                          <a:cs typeface="Arial" panose="020B0604020202020204" pitchFamily="34" charset="0"/>
                        </a:rPr>
                        <a:t>A0</a:t>
                      </a: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Arial" panose="020B0604020202020204" pitchFamily="34" charset="0"/>
                          <a:ea typeface="楷体" panose="02010609060101010101" pitchFamily="49" charset="-122"/>
                          <a:cs typeface="Arial" panose="020B0604020202020204" pitchFamily="34" charset="0"/>
                        </a:rPr>
                        <a:t>D4</a:t>
                      </a: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Arial" panose="020B0604020202020204" pitchFamily="34" charset="0"/>
                          <a:ea typeface="楷体" panose="02010609060101010101" pitchFamily="49" charset="-122"/>
                          <a:cs typeface="Arial" panose="020B0604020202020204" pitchFamily="34" charset="0"/>
                        </a:rPr>
                        <a:t>D3</a:t>
                      </a: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dirty="0" smtClean="0">
                          <a:ln>
                            <a:noFill/>
                          </a:ln>
                          <a:solidFill>
                            <a:schemeClr val="tx1"/>
                          </a:solidFill>
                          <a:effectLst/>
                          <a:latin typeface="Arial" panose="020B0604020202020204" pitchFamily="34" charset="0"/>
                          <a:ea typeface="楷体" panose="02010609060101010101" pitchFamily="49" charset="-122"/>
                          <a:cs typeface="Arial" panose="020B0604020202020204" pitchFamily="34" charset="0"/>
                        </a:rPr>
                        <a:t>读写操作</a:t>
                      </a: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27038">
                <a:tc rowSpan="4">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rgbClr val="0000F8"/>
                          </a:solidFill>
                          <a:effectLst/>
                          <a:latin typeface="Arial" panose="020B0604020202020204" pitchFamily="34" charset="0"/>
                          <a:ea typeface="楷体" panose="02010609060101010101" pitchFamily="49" charset="-122"/>
                          <a:cs typeface="Arial" panose="020B0604020202020204" pitchFamily="34" charset="0"/>
                        </a:rPr>
                        <a:t>0</a:t>
                      </a: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rowSpan="4">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rgbClr val="0000F8"/>
                          </a:solidFill>
                          <a:effectLst/>
                          <a:latin typeface="Arial" panose="020B0604020202020204" pitchFamily="34" charset="0"/>
                          <a:ea typeface="楷体" panose="02010609060101010101" pitchFamily="49" charset="-122"/>
                          <a:cs typeface="Arial" panose="020B0604020202020204" pitchFamily="34" charset="0"/>
                        </a:rPr>
                        <a:t>1</a:t>
                      </a: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rowSpan="4">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rgbClr val="0000F8"/>
                          </a:solidFill>
                          <a:effectLst/>
                          <a:latin typeface="Arial" panose="020B0604020202020204" pitchFamily="34" charset="0"/>
                          <a:ea typeface="楷体" panose="02010609060101010101" pitchFamily="49" charset="-122"/>
                          <a:cs typeface="Arial" panose="020B0604020202020204" pitchFamily="34" charset="0"/>
                        </a:rPr>
                        <a:t>0</a:t>
                      </a: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rgbClr val="0000F8"/>
                          </a:solidFill>
                          <a:effectLst/>
                          <a:latin typeface="Arial" panose="020B0604020202020204" pitchFamily="34" charset="0"/>
                          <a:ea typeface="楷体" panose="02010609060101010101" pitchFamily="49" charset="-122"/>
                          <a:cs typeface="Arial" panose="020B0604020202020204" pitchFamily="34" charset="0"/>
                        </a:rPr>
                        <a:t>0</a:t>
                      </a: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rgbClr val="0000F8"/>
                          </a:solidFill>
                          <a:effectLst/>
                          <a:latin typeface="Arial" panose="020B0604020202020204" pitchFamily="34" charset="0"/>
                          <a:ea typeface="楷体" panose="02010609060101010101" pitchFamily="49" charset="-122"/>
                          <a:cs typeface="Arial" panose="020B0604020202020204" pitchFamily="34" charset="0"/>
                        </a:rPr>
                        <a:t>0</a:t>
                      </a: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rgbClr val="0000F8"/>
                          </a:solidFill>
                          <a:effectLst/>
                          <a:latin typeface="Arial" panose="020B0604020202020204" pitchFamily="34" charset="0"/>
                          <a:ea typeface="楷体" panose="02010609060101010101" pitchFamily="49" charset="-122"/>
                          <a:cs typeface="Arial" panose="020B0604020202020204" pitchFamily="34" charset="0"/>
                        </a:rPr>
                        <a:t>0</a:t>
                      </a: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255588" algn="l" defTabSz="914400" rtl="0" eaLnBrk="1" fontAlgn="base" latinLnBrk="0" hangingPunct="1">
                        <a:lnSpc>
                          <a:spcPct val="115000"/>
                        </a:lnSpc>
                        <a:spcBef>
                          <a:spcPct val="0"/>
                        </a:spcBef>
                        <a:spcAft>
                          <a:spcPct val="0"/>
                        </a:spcAft>
                        <a:buClrTx/>
                        <a:buSzTx/>
                        <a:buFontTx/>
                        <a:buNone/>
                        <a:tabLst/>
                      </a:pPr>
                      <a:r>
                        <a:rPr kumimoji="0" lang="zh-CN" altLang="en-US" sz="2400" b="1" i="0" u="none" strike="noStrike" cap="none" normalizeH="0" baseline="0" dirty="0" smtClean="0">
                          <a:ln>
                            <a:noFill/>
                          </a:ln>
                          <a:solidFill>
                            <a:srgbClr val="0000F8"/>
                          </a:solidFill>
                          <a:effectLst/>
                          <a:latin typeface="Arial" panose="020B0604020202020204" pitchFamily="34" charset="0"/>
                          <a:ea typeface="楷体" panose="02010609060101010101" pitchFamily="49" charset="-122"/>
                          <a:cs typeface="Arial" panose="020B0604020202020204" pitchFamily="34" charset="0"/>
                        </a:rPr>
                        <a:t>写</a:t>
                      </a:r>
                      <a:r>
                        <a:rPr kumimoji="0" lang="en-US" altLang="zh-CN" sz="2400" b="1" i="0" u="none" strike="noStrike" cap="none" normalizeH="0" baseline="0" dirty="0" smtClean="0">
                          <a:ln>
                            <a:noFill/>
                          </a:ln>
                          <a:solidFill>
                            <a:srgbClr val="FF0066"/>
                          </a:solidFill>
                          <a:effectLst/>
                          <a:latin typeface="Arial" panose="020B0604020202020204" pitchFamily="34" charset="0"/>
                          <a:ea typeface="楷体" panose="02010609060101010101" pitchFamily="49" charset="-122"/>
                          <a:cs typeface="Arial" panose="020B0604020202020204" pitchFamily="34" charset="0"/>
                        </a:rPr>
                        <a:t>OCW2</a:t>
                      </a: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lg"/>
                    </a:lnB>
                    <a:lnTlToBr>
                      <a:noFill/>
                    </a:lnTlToBr>
                    <a:lnBlToTr>
                      <a:noFill/>
                    </a:lnBlToTr>
                    <a:noFill/>
                  </a:tcPr>
                </a:tc>
                <a:extLst>
                  <a:ext uri="{0D108BD9-81ED-4DB2-BD59-A6C34878D82A}">
                    <a16:rowId xmlns:a16="http://schemas.microsoft.com/office/drawing/2014/main" val="10001"/>
                  </a:ext>
                </a:extLst>
              </a:tr>
              <a:tr h="423863">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rgbClr val="0000F8"/>
                          </a:solidFill>
                          <a:effectLst/>
                          <a:latin typeface="Arial" panose="020B0604020202020204" pitchFamily="34" charset="0"/>
                          <a:ea typeface="楷体" panose="02010609060101010101" pitchFamily="49" charset="-122"/>
                          <a:cs typeface="Arial" panose="020B0604020202020204" pitchFamily="34" charset="0"/>
                        </a:rPr>
                        <a:t>0</a:t>
                      </a: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rgbClr val="0000F8"/>
                          </a:solidFill>
                          <a:effectLst/>
                          <a:latin typeface="Arial" panose="020B0604020202020204" pitchFamily="34" charset="0"/>
                          <a:ea typeface="楷体" panose="02010609060101010101" pitchFamily="49" charset="-122"/>
                          <a:cs typeface="Arial" panose="020B0604020202020204" pitchFamily="34" charset="0"/>
                        </a:rPr>
                        <a:t>0</a:t>
                      </a: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rgbClr val="0000F8"/>
                          </a:solidFill>
                          <a:effectLst/>
                          <a:latin typeface="Arial" panose="020B0604020202020204" pitchFamily="34" charset="0"/>
                          <a:ea typeface="楷体" panose="02010609060101010101" pitchFamily="49" charset="-122"/>
                          <a:cs typeface="Arial" panose="020B0604020202020204" pitchFamily="34" charset="0"/>
                        </a:rPr>
                        <a:t>1</a:t>
                      </a: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255588" algn="l" defTabSz="914400" rtl="0" eaLnBrk="0" fontAlgn="base" latinLnBrk="0" hangingPunct="0">
                        <a:lnSpc>
                          <a:spcPct val="115000"/>
                        </a:lnSpc>
                        <a:spcBef>
                          <a:spcPct val="0"/>
                        </a:spcBef>
                        <a:spcAft>
                          <a:spcPct val="0"/>
                        </a:spcAft>
                        <a:buClrTx/>
                        <a:buSzTx/>
                        <a:buFontTx/>
                        <a:buNone/>
                        <a:tabLst/>
                      </a:pPr>
                      <a:r>
                        <a:rPr kumimoji="0" lang="zh-CN" altLang="en-US" sz="2400" b="1" i="0" u="none" strike="noStrike" cap="none" normalizeH="0" baseline="0" smtClean="0">
                          <a:ln>
                            <a:noFill/>
                          </a:ln>
                          <a:solidFill>
                            <a:srgbClr val="0000F8"/>
                          </a:solidFill>
                          <a:effectLst/>
                          <a:latin typeface="Arial" panose="020B0604020202020204" pitchFamily="34" charset="0"/>
                          <a:ea typeface="楷体" panose="02010609060101010101" pitchFamily="49" charset="-122"/>
                          <a:cs typeface="Arial" panose="020B0604020202020204" pitchFamily="34" charset="0"/>
                        </a:rPr>
                        <a:t>写</a:t>
                      </a:r>
                      <a:r>
                        <a:rPr kumimoji="0" lang="en-US" altLang="zh-CN" sz="2400" b="1" i="0" u="none" strike="noStrike" cap="none" normalizeH="0" baseline="0" smtClean="0">
                          <a:ln>
                            <a:noFill/>
                          </a:ln>
                          <a:solidFill>
                            <a:srgbClr val="FF0066"/>
                          </a:solidFill>
                          <a:effectLst/>
                          <a:latin typeface="Arial" panose="020B0604020202020204" pitchFamily="34" charset="0"/>
                          <a:ea typeface="楷体" panose="02010609060101010101" pitchFamily="49" charset="-122"/>
                          <a:cs typeface="Arial" panose="020B0604020202020204" pitchFamily="34" charset="0"/>
                        </a:rPr>
                        <a:t>OCW3</a:t>
                      </a: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lg"/>
                    </a:lnT>
                    <a:lnB w="19050" cap="flat" cmpd="sng" algn="ctr">
                      <a:solidFill>
                        <a:schemeClr val="tx1"/>
                      </a:solidFill>
                      <a:prstDash val="solid"/>
                      <a:round/>
                      <a:headEnd type="none" w="med" len="med"/>
                      <a:tailEnd type="none" w="med" len="lg"/>
                    </a:lnB>
                    <a:lnTlToBr>
                      <a:noFill/>
                    </a:lnTlToBr>
                    <a:lnBlToTr>
                      <a:noFill/>
                    </a:lnBlToTr>
                    <a:noFill/>
                  </a:tcPr>
                </a:tc>
                <a:extLst>
                  <a:ext uri="{0D108BD9-81ED-4DB2-BD59-A6C34878D82A}">
                    <a16:rowId xmlns:a16="http://schemas.microsoft.com/office/drawing/2014/main" val="10002"/>
                  </a:ext>
                </a:extLst>
              </a:tr>
              <a:tr h="427038">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rgbClr val="0000F8"/>
                          </a:solidFill>
                          <a:effectLst/>
                          <a:latin typeface="Arial" panose="020B0604020202020204" pitchFamily="34" charset="0"/>
                          <a:ea typeface="楷体" panose="02010609060101010101" pitchFamily="49" charset="-122"/>
                          <a:cs typeface="Arial" panose="020B0604020202020204" pitchFamily="34" charset="0"/>
                        </a:rPr>
                        <a:t>0</a:t>
                      </a: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rgbClr val="0000F8"/>
                          </a:solidFill>
                          <a:effectLst/>
                          <a:latin typeface="Arial" panose="020B0604020202020204" pitchFamily="34" charset="0"/>
                          <a:ea typeface="楷体" panose="02010609060101010101" pitchFamily="49" charset="-122"/>
                          <a:cs typeface="Arial" panose="020B0604020202020204" pitchFamily="34" charset="0"/>
                        </a:rPr>
                        <a:t>1</a:t>
                      </a: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rgbClr val="0000F8"/>
                          </a:solidFill>
                          <a:effectLst/>
                          <a:latin typeface="Arial" panose="020B0604020202020204" pitchFamily="34" charset="0"/>
                          <a:ea typeface="楷体" panose="02010609060101010101" pitchFamily="49" charset="-122"/>
                          <a:cs typeface="Arial" panose="020B0604020202020204" pitchFamily="34" charset="0"/>
                        </a:rPr>
                        <a:t>x</a:t>
                      </a: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255588" algn="l" defTabSz="914400" rtl="0" eaLnBrk="0" fontAlgn="base" latinLnBrk="0" hangingPunct="0">
                        <a:lnSpc>
                          <a:spcPct val="115000"/>
                        </a:lnSpc>
                        <a:spcBef>
                          <a:spcPct val="0"/>
                        </a:spcBef>
                        <a:spcAft>
                          <a:spcPct val="0"/>
                        </a:spcAft>
                        <a:buClrTx/>
                        <a:buSzTx/>
                        <a:buFontTx/>
                        <a:buNone/>
                        <a:tabLst/>
                      </a:pPr>
                      <a:r>
                        <a:rPr kumimoji="0" lang="zh-CN" altLang="en-US" sz="2400" b="1" i="0" u="none" strike="noStrike" cap="none" normalizeH="0" baseline="0" smtClean="0">
                          <a:ln>
                            <a:noFill/>
                          </a:ln>
                          <a:solidFill>
                            <a:srgbClr val="0000F8"/>
                          </a:solidFill>
                          <a:effectLst/>
                          <a:latin typeface="Arial" panose="020B0604020202020204" pitchFamily="34" charset="0"/>
                          <a:ea typeface="楷体" panose="02010609060101010101" pitchFamily="49" charset="-122"/>
                          <a:cs typeface="Arial" panose="020B0604020202020204" pitchFamily="34" charset="0"/>
                        </a:rPr>
                        <a:t>写</a:t>
                      </a:r>
                      <a:r>
                        <a:rPr kumimoji="0" lang="en-US" altLang="zh-CN" sz="2400" b="1" i="0" u="none" strike="noStrike" cap="none" normalizeH="0" baseline="0" smtClean="0">
                          <a:ln>
                            <a:noFill/>
                          </a:ln>
                          <a:solidFill>
                            <a:srgbClr val="008000"/>
                          </a:solidFill>
                          <a:effectLst/>
                          <a:latin typeface="Arial" panose="020B0604020202020204" pitchFamily="34" charset="0"/>
                          <a:ea typeface="楷体" panose="02010609060101010101" pitchFamily="49" charset="-122"/>
                          <a:cs typeface="Arial" panose="020B0604020202020204" pitchFamily="34" charset="0"/>
                        </a:rPr>
                        <a:t>ICW1</a:t>
                      </a: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lg"/>
                    </a:lnT>
                    <a:lnB w="19050" cap="flat" cmpd="sng" algn="ctr">
                      <a:solidFill>
                        <a:schemeClr val="tx1"/>
                      </a:solidFill>
                      <a:prstDash val="solid"/>
                      <a:round/>
                      <a:headEnd type="none" w="med" len="med"/>
                      <a:tailEnd type="none" w="med" len="lg"/>
                    </a:lnB>
                    <a:lnTlToBr>
                      <a:noFill/>
                    </a:lnTlToBr>
                    <a:lnBlToTr>
                      <a:noFill/>
                    </a:lnBlToTr>
                    <a:noFill/>
                  </a:tcPr>
                </a:tc>
                <a:extLst>
                  <a:ext uri="{0D108BD9-81ED-4DB2-BD59-A6C34878D82A}">
                    <a16:rowId xmlns:a16="http://schemas.microsoft.com/office/drawing/2014/main" val="10003"/>
                  </a:ext>
                </a:extLst>
              </a:tr>
              <a:tr h="469900">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rgbClr val="0000F8"/>
                          </a:solidFill>
                          <a:effectLst/>
                          <a:latin typeface="Arial" panose="020B0604020202020204" pitchFamily="34" charset="0"/>
                          <a:ea typeface="楷体" panose="02010609060101010101" pitchFamily="49" charset="-122"/>
                          <a:cs typeface="Arial" panose="020B0604020202020204" pitchFamily="34" charset="0"/>
                        </a:rPr>
                        <a:t>1</a:t>
                      </a: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rgbClr val="0000F8"/>
                          </a:solidFill>
                          <a:effectLst/>
                          <a:latin typeface="Arial" panose="020B0604020202020204" pitchFamily="34" charset="0"/>
                          <a:ea typeface="楷体" panose="02010609060101010101" pitchFamily="49" charset="-122"/>
                          <a:cs typeface="Arial" panose="020B0604020202020204" pitchFamily="34" charset="0"/>
                        </a:rPr>
                        <a:t>x</a:t>
                      </a: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rgbClr val="0000F8"/>
                          </a:solidFill>
                          <a:effectLst/>
                          <a:latin typeface="Arial" panose="020B0604020202020204" pitchFamily="34" charset="0"/>
                          <a:ea typeface="楷体" panose="02010609060101010101" pitchFamily="49" charset="-122"/>
                          <a:cs typeface="Arial" panose="020B0604020202020204" pitchFamily="34" charset="0"/>
                        </a:rPr>
                        <a:t>x</a:t>
                      </a: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255588" algn="l" defTabSz="914400" rtl="0" eaLnBrk="0" fontAlgn="base" latinLnBrk="0" hangingPunct="0">
                        <a:lnSpc>
                          <a:spcPct val="115000"/>
                        </a:lnSpc>
                        <a:spcBef>
                          <a:spcPct val="0"/>
                        </a:spcBef>
                        <a:spcAft>
                          <a:spcPct val="0"/>
                        </a:spcAft>
                        <a:buClrTx/>
                        <a:buSzTx/>
                        <a:buFontTx/>
                        <a:buNone/>
                        <a:tabLst/>
                      </a:pPr>
                      <a:r>
                        <a:rPr kumimoji="0" lang="zh-CN" altLang="en-US" sz="2400" b="1" i="0" u="none" strike="noStrike" cap="none" normalizeH="0" baseline="0" dirty="0" smtClean="0">
                          <a:ln>
                            <a:noFill/>
                          </a:ln>
                          <a:solidFill>
                            <a:srgbClr val="0000F8"/>
                          </a:solidFill>
                          <a:effectLst/>
                          <a:latin typeface="Arial" panose="020B0604020202020204" pitchFamily="34" charset="0"/>
                          <a:ea typeface="楷体" panose="02010609060101010101" pitchFamily="49" charset="-122"/>
                          <a:cs typeface="Arial" panose="020B0604020202020204" pitchFamily="34" charset="0"/>
                        </a:rPr>
                        <a:t>写</a:t>
                      </a:r>
                      <a:r>
                        <a:rPr kumimoji="0" lang="en-US" altLang="zh-CN" sz="2400" b="1" i="0" u="none" strike="noStrike" cap="none" normalizeH="0" baseline="0" dirty="0" smtClean="0">
                          <a:ln>
                            <a:noFill/>
                          </a:ln>
                          <a:solidFill>
                            <a:srgbClr val="008000"/>
                          </a:solidFill>
                          <a:effectLst/>
                          <a:latin typeface="Arial" panose="020B0604020202020204" pitchFamily="34" charset="0"/>
                          <a:ea typeface="楷体" panose="02010609060101010101" pitchFamily="49" charset="-122"/>
                          <a:cs typeface="Arial" panose="020B0604020202020204" pitchFamily="34" charset="0"/>
                        </a:rPr>
                        <a:t>ICW2</a:t>
                      </a:r>
                      <a:r>
                        <a:rPr kumimoji="0" lang="en-US" altLang="zh-CN" sz="2400" b="1" i="0" u="none" strike="noStrike" cap="none" normalizeH="0" baseline="0" dirty="0" smtClean="0">
                          <a:ln>
                            <a:noFill/>
                          </a:ln>
                          <a:solidFill>
                            <a:srgbClr val="0000F8"/>
                          </a:solidFill>
                          <a:effectLst/>
                          <a:latin typeface="Arial" panose="020B0604020202020204" pitchFamily="34" charset="0"/>
                          <a:ea typeface="楷体" panose="02010609060101010101" pitchFamily="49" charset="-122"/>
                          <a:cs typeface="Arial" panose="020B0604020202020204" pitchFamily="34" charset="0"/>
                        </a:rPr>
                        <a:t>,</a:t>
                      </a:r>
                      <a:r>
                        <a:rPr kumimoji="0" lang="en-US" altLang="zh-CN" sz="2400" b="1" i="0" u="none" strike="noStrike" cap="none" normalizeH="0" baseline="0" dirty="0" smtClean="0">
                          <a:ln>
                            <a:noFill/>
                          </a:ln>
                          <a:solidFill>
                            <a:srgbClr val="008000"/>
                          </a:solidFill>
                          <a:effectLst/>
                          <a:latin typeface="Arial" panose="020B0604020202020204" pitchFamily="34" charset="0"/>
                          <a:ea typeface="楷体" panose="02010609060101010101" pitchFamily="49" charset="-122"/>
                          <a:cs typeface="Arial" panose="020B0604020202020204" pitchFamily="34" charset="0"/>
                        </a:rPr>
                        <a:t>ICW3</a:t>
                      </a:r>
                      <a:r>
                        <a:rPr kumimoji="0" lang="en-US" altLang="zh-CN" sz="2400" b="1" i="0" u="none" strike="noStrike" cap="none" normalizeH="0" baseline="0" dirty="0" smtClean="0">
                          <a:ln>
                            <a:noFill/>
                          </a:ln>
                          <a:solidFill>
                            <a:srgbClr val="0000F8"/>
                          </a:solidFill>
                          <a:effectLst/>
                          <a:latin typeface="Arial" panose="020B0604020202020204" pitchFamily="34" charset="0"/>
                          <a:ea typeface="楷体" panose="02010609060101010101" pitchFamily="49" charset="-122"/>
                          <a:cs typeface="Arial" panose="020B0604020202020204" pitchFamily="34" charset="0"/>
                        </a:rPr>
                        <a:t>,</a:t>
                      </a:r>
                      <a:r>
                        <a:rPr kumimoji="0" lang="en-US" altLang="zh-CN" sz="2400" b="1" i="0" u="none" strike="noStrike" cap="none" normalizeH="0" baseline="0" dirty="0" smtClean="0">
                          <a:ln>
                            <a:noFill/>
                          </a:ln>
                          <a:solidFill>
                            <a:srgbClr val="008000"/>
                          </a:solidFill>
                          <a:effectLst/>
                          <a:latin typeface="Arial" panose="020B0604020202020204" pitchFamily="34" charset="0"/>
                          <a:ea typeface="楷体" panose="02010609060101010101" pitchFamily="49" charset="-122"/>
                          <a:cs typeface="Arial" panose="020B0604020202020204" pitchFamily="34" charset="0"/>
                        </a:rPr>
                        <a:t>ICW4</a:t>
                      </a:r>
                      <a:r>
                        <a:rPr kumimoji="0" lang="en-US" altLang="zh-CN" sz="2400" b="1" i="0" u="none" strike="noStrike" cap="none" normalizeH="0" baseline="0" dirty="0" smtClean="0">
                          <a:ln>
                            <a:noFill/>
                          </a:ln>
                          <a:solidFill>
                            <a:srgbClr val="0000F8"/>
                          </a:solidFill>
                          <a:effectLst/>
                          <a:latin typeface="Arial" panose="020B0604020202020204" pitchFamily="34" charset="0"/>
                          <a:ea typeface="楷体" panose="02010609060101010101" pitchFamily="49" charset="-122"/>
                          <a:cs typeface="Arial" panose="020B0604020202020204" pitchFamily="34" charset="0"/>
                        </a:rPr>
                        <a:t>(</a:t>
                      </a:r>
                      <a:r>
                        <a:rPr kumimoji="0" lang="zh-CN" altLang="en-US" sz="2400" b="1" i="0" u="none" strike="noStrike" cap="none" normalizeH="0" baseline="0" dirty="0" smtClean="0">
                          <a:ln>
                            <a:noFill/>
                          </a:ln>
                          <a:solidFill>
                            <a:srgbClr val="0000FF"/>
                          </a:solidFill>
                          <a:effectLst/>
                          <a:latin typeface="Arial" panose="020B0604020202020204" pitchFamily="34" charset="0"/>
                          <a:ea typeface="楷体" panose="02010609060101010101" pitchFamily="49" charset="-122"/>
                          <a:cs typeface="Arial" panose="020B0604020202020204" pitchFamily="34" charset="0"/>
                        </a:rPr>
                        <a:t>顺序写入</a:t>
                      </a:r>
                      <a:r>
                        <a:rPr kumimoji="0" lang="en-US" altLang="zh-CN" sz="2400" b="1" i="0" u="none" strike="noStrike" cap="none" normalizeH="0" baseline="0" dirty="0" smtClean="0">
                          <a:ln>
                            <a:noFill/>
                          </a:ln>
                          <a:solidFill>
                            <a:srgbClr val="0000F8"/>
                          </a:solidFill>
                          <a:effectLst/>
                          <a:latin typeface="Arial" panose="020B0604020202020204" pitchFamily="34" charset="0"/>
                          <a:ea typeface="楷体" panose="02010609060101010101" pitchFamily="49" charset="-122"/>
                          <a:cs typeface="Arial" panose="020B0604020202020204" pitchFamily="34" charset="0"/>
                        </a:rPr>
                        <a:t>), </a:t>
                      </a:r>
                      <a:r>
                        <a:rPr kumimoji="0" lang="en-US" altLang="zh-CN" sz="2400" b="1" i="0" u="none" strike="noStrike" cap="none" normalizeH="0" baseline="0" dirty="0" smtClean="0">
                          <a:ln>
                            <a:noFill/>
                          </a:ln>
                          <a:solidFill>
                            <a:srgbClr val="FF0066"/>
                          </a:solidFill>
                          <a:effectLst/>
                          <a:latin typeface="Arial" panose="020B0604020202020204" pitchFamily="34" charset="0"/>
                          <a:ea typeface="楷体" panose="02010609060101010101" pitchFamily="49" charset="-122"/>
                          <a:cs typeface="Arial" panose="020B0604020202020204" pitchFamily="34" charset="0"/>
                        </a:rPr>
                        <a:t>OCW1/IMR</a:t>
                      </a: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54025">
                <a:tc rowSpan="2">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rgbClr val="0000F8"/>
                          </a:solidFill>
                          <a:effectLst/>
                          <a:latin typeface="Arial" panose="020B0604020202020204" pitchFamily="34" charset="0"/>
                          <a:ea typeface="楷体" panose="02010609060101010101" pitchFamily="49" charset="-122"/>
                          <a:cs typeface="Arial" panose="020B0604020202020204" pitchFamily="34" charset="0"/>
                        </a:rPr>
                        <a:t>0</a:t>
                      </a: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rgbClr val="0000F8"/>
                          </a:solidFill>
                          <a:effectLst/>
                          <a:latin typeface="Arial" panose="020B0604020202020204" pitchFamily="34" charset="0"/>
                          <a:ea typeface="楷体" panose="02010609060101010101" pitchFamily="49" charset="-122"/>
                          <a:cs typeface="Arial" panose="020B0604020202020204" pitchFamily="34" charset="0"/>
                        </a:rPr>
                        <a:t>0</a:t>
                      </a: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rgbClr val="0000F8"/>
                          </a:solidFill>
                          <a:effectLst/>
                          <a:latin typeface="Arial" panose="020B0604020202020204" pitchFamily="34" charset="0"/>
                          <a:ea typeface="楷体" panose="02010609060101010101" pitchFamily="49" charset="-122"/>
                          <a:cs typeface="Arial" panose="020B0604020202020204" pitchFamily="34" charset="0"/>
                        </a:rPr>
                        <a:t>1</a:t>
                      </a: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rgbClr val="0000F8"/>
                          </a:solidFill>
                          <a:effectLst/>
                          <a:latin typeface="Arial" panose="020B0604020202020204" pitchFamily="34" charset="0"/>
                          <a:ea typeface="楷体" panose="02010609060101010101" pitchFamily="49" charset="-122"/>
                          <a:cs typeface="Arial" panose="020B0604020202020204" pitchFamily="34" charset="0"/>
                        </a:rPr>
                        <a:t>0</a:t>
                      </a: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rgbClr val="0000F8"/>
                          </a:solidFill>
                          <a:effectLst/>
                          <a:latin typeface="Arial" panose="020B0604020202020204" pitchFamily="34" charset="0"/>
                          <a:ea typeface="楷体" panose="02010609060101010101" pitchFamily="49" charset="-122"/>
                          <a:cs typeface="Arial" panose="020B0604020202020204" pitchFamily="34" charset="0"/>
                        </a:rPr>
                        <a:t>x</a:t>
                      </a: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rgbClr val="0000F8"/>
                          </a:solidFill>
                          <a:effectLst/>
                          <a:latin typeface="Arial" panose="020B0604020202020204" pitchFamily="34" charset="0"/>
                          <a:ea typeface="楷体" panose="02010609060101010101" pitchFamily="49" charset="-122"/>
                          <a:cs typeface="Arial" panose="020B0604020202020204" pitchFamily="34" charset="0"/>
                        </a:rPr>
                        <a:t>x</a:t>
                      </a: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lg"/>
                    </a:lnB>
                    <a:lnTlToBr>
                      <a:noFill/>
                    </a:lnTlToBr>
                    <a:lnBlToTr>
                      <a:noFill/>
                    </a:lnBlToTr>
                    <a:noFill/>
                  </a:tcPr>
                </a:tc>
                <a:tc>
                  <a:txBody>
                    <a:bodyPr/>
                    <a:lstStyle/>
                    <a:p>
                      <a:pPr marL="342900" marR="0" lvl="0" indent="-255588" algn="l"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dirty="0" smtClean="0">
                          <a:ln>
                            <a:noFill/>
                          </a:ln>
                          <a:solidFill>
                            <a:srgbClr val="0000F8"/>
                          </a:solidFill>
                          <a:effectLst/>
                          <a:latin typeface="Arial" panose="020B0604020202020204" pitchFamily="34" charset="0"/>
                          <a:ea typeface="楷体" panose="02010609060101010101" pitchFamily="49" charset="-122"/>
                          <a:cs typeface="Arial" panose="020B0604020202020204" pitchFamily="34" charset="0"/>
                        </a:rPr>
                        <a:t>读出</a:t>
                      </a:r>
                      <a:r>
                        <a:rPr kumimoji="0" lang="en-US" altLang="zh-CN" sz="2400" b="1" i="0" u="none" strike="noStrike" cap="none" normalizeH="0" baseline="0" dirty="0" smtClean="0">
                          <a:ln>
                            <a:noFill/>
                          </a:ln>
                          <a:solidFill>
                            <a:srgbClr val="FF6600"/>
                          </a:solidFill>
                          <a:effectLst/>
                          <a:latin typeface="Arial" panose="020B0604020202020204" pitchFamily="34" charset="0"/>
                          <a:ea typeface="楷体" panose="02010609060101010101" pitchFamily="49" charset="-122"/>
                          <a:cs typeface="Arial" panose="020B0604020202020204" pitchFamily="34" charset="0"/>
                        </a:rPr>
                        <a:t>IRR</a:t>
                      </a:r>
                      <a:r>
                        <a:rPr kumimoji="0" lang="zh-CN" altLang="en-US" sz="2400" b="1" i="0" u="none" strike="noStrike" cap="none" normalizeH="0" baseline="0" dirty="0" smtClean="0">
                          <a:ln>
                            <a:noFill/>
                          </a:ln>
                          <a:solidFill>
                            <a:srgbClr val="0000F8"/>
                          </a:solidFill>
                          <a:effectLst/>
                          <a:latin typeface="Arial" panose="020B0604020202020204" pitchFamily="34" charset="0"/>
                          <a:ea typeface="楷体" panose="02010609060101010101" pitchFamily="49" charset="-122"/>
                          <a:cs typeface="Arial" panose="020B0604020202020204" pitchFamily="34" charset="0"/>
                        </a:rPr>
                        <a:t>、</a:t>
                      </a:r>
                      <a:r>
                        <a:rPr kumimoji="0" lang="en-US" altLang="zh-CN" sz="2400" b="1" i="0" u="none" strike="noStrike" cap="none" normalizeH="0" baseline="0" dirty="0" smtClean="0">
                          <a:ln>
                            <a:noFill/>
                          </a:ln>
                          <a:solidFill>
                            <a:srgbClr val="FF6600"/>
                          </a:solidFill>
                          <a:effectLst/>
                          <a:latin typeface="Arial" panose="020B0604020202020204" pitchFamily="34" charset="0"/>
                          <a:ea typeface="楷体" panose="02010609060101010101" pitchFamily="49" charset="-122"/>
                          <a:cs typeface="Arial" panose="020B0604020202020204" pitchFamily="34" charset="0"/>
                        </a:rPr>
                        <a:t>ISR</a:t>
                      </a:r>
                      <a:r>
                        <a:rPr kumimoji="0" lang="en-US" altLang="zh-CN" sz="2400" b="1" i="0" u="none" strike="noStrike" cap="none" normalizeH="0" baseline="0" dirty="0" smtClean="0">
                          <a:ln>
                            <a:noFill/>
                          </a:ln>
                          <a:solidFill>
                            <a:srgbClr val="0000F8"/>
                          </a:solidFill>
                          <a:effectLst/>
                          <a:latin typeface="Arial" panose="020B0604020202020204" pitchFamily="34" charset="0"/>
                          <a:ea typeface="楷体" panose="02010609060101010101" pitchFamily="49" charset="-122"/>
                          <a:cs typeface="Arial" panose="020B0604020202020204" pitchFamily="34" charset="0"/>
                        </a:rPr>
                        <a:t>(</a:t>
                      </a:r>
                      <a:r>
                        <a:rPr kumimoji="0" lang="zh-CN" altLang="en-US" sz="2400" b="1" i="0" u="none" strike="noStrike" cap="none" normalizeH="0" baseline="0" dirty="0" smtClean="0">
                          <a:ln>
                            <a:noFill/>
                          </a:ln>
                          <a:solidFill>
                            <a:srgbClr val="0000F8"/>
                          </a:solidFill>
                          <a:effectLst/>
                          <a:latin typeface="Arial" panose="020B0604020202020204" pitchFamily="34" charset="0"/>
                          <a:ea typeface="楷体" panose="02010609060101010101" pitchFamily="49" charset="-122"/>
                          <a:cs typeface="Arial" panose="020B0604020202020204" pitchFamily="34" charset="0"/>
                        </a:rPr>
                        <a:t>与</a:t>
                      </a:r>
                      <a:r>
                        <a:rPr kumimoji="0" lang="zh-CN" altLang="en-US" sz="2400" b="1" i="0" u="none" strike="noStrike" cap="none" normalizeH="0" baseline="0" dirty="0" smtClean="0">
                          <a:ln>
                            <a:noFill/>
                          </a:ln>
                          <a:solidFill>
                            <a:srgbClr val="0000F8"/>
                          </a:solidFill>
                          <a:effectLst/>
                          <a:latin typeface="Arial" panose="020B0604020202020204" pitchFamily="34" charset="0"/>
                          <a:ea typeface="楷体" panose="02010609060101010101" pitchFamily="49" charset="-122"/>
                          <a:cs typeface="Arial" panose="020B0604020202020204" pitchFamily="34" charset="0"/>
                        </a:rPr>
                        <a:t>写</a:t>
                      </a:r>
                      <a:r>
                        <a:rPr kumimoji="0" lang="en-US" altLang="zh-CN" sz="2400" b="1" i="0" u="none" strike="noStrike" cap="none" normalizeH="0" baseline="0" dirty="0" smtClean="0">
                          <a:ln>
                            <a:noFill/>
                          </a:ln>
                          <a:solidFill>
                            <a:srgbClr val="FF0066"/>
                          </a:solidFill>
                          <a:effectLst/>
                          <a:latin typeface="Arial" panose="020B0604020202020204" pitchFamily="34" charset="0"/>
                          <a:ea typeface="楷体" panose="02010609060101010101" pitchFamily="49" charset="-122"/>
                          <a:cs typeface="Arial" panose="020B0604020202020204" pitchFamily="34" charset="0"/>
                        </a:rPr>
                        <a:t>OCW3</a:t>
                      </a:r>
                      <a:r>
                        <a:rPr kumimoji="0" lang="zh-CN" altLang="en-US" sz="2400" b="1" i="0" u="none" strike="noStrike" cap="none" normalizeH="0" baseline="0" dirty="0" smtClean="0">
                          <a:ln>
                            <a:noFill/>
                          </a:ln>
                          <a:solidFill>
                            <a:srgbClr val="0000F8"/>
                          </a:solidFill>
                          <a:effectLst/>
                          <a:latin typeface="Arial" panose="020B0604020202020204" pitchFamily="34" charset="0"/>
                          <a:ea typeface="楷体" panose="02010609060101010101" pitchFamily="49" charset="-122"/>
                          <a:cs typeface="Arial" panose="020B0604020202020204" pitchFamily="34" charset="0"/>
                        </a:rPr>
                        <a:t>配合</a:t>
                      </a:r>
                      <a:r>
                        <a:rPr kumimoji="0" lang="en-US" altLang="zh-CN" sz="2400" b="1" i="0" u="none" strike="noStrike" cap="none" normalizeH="0" baseline="0" dirty="0" smtClean="0">
                          <a:ln>
                            <a:noFill/>
                          </a:ln>
                          <a:solidFill>
                            <a:srgbClr val="0000F8"/>
                          </a:solidFill>
                          <a:effectLst/>
                          <a:latin typeface="Arial" panose="020B0604020202020204" pitchFamily="34" charset="0"/>
                          <a:ea typeface="楷体" panose="02010609060101010101" pitchFamily="49" charset="-122"/>
                          <a:cs typeface="Arial" panose="020B0604020202020204" pitchFamily="34" charset="0"/>
                        </a:rPr>
                        <a:t>)</a:t>
                      </a:r>
                      <a:endParaRPr kumimoji="0" lang="zh-CN" altLang="en-US" sz="2400" b="1" i="0" u="none" strike="noStrike" cap="none" normalizeH="0" baseline="0" dirty="0" smtClean="0">
                        <a:ln>
                          <a:noFill/>
                        </a:ln>
                        <a:solidFill>
                          <a:srgbClr val="0000F8"/>
                        </a:solidFill>
                        <a:effectLst/>
                        <a:latin typeface="Arial" panose="020B0604020202020204" pitchFamily="34" charset="0"/>
                        <a:ea typeface="楷体" panose="02010609060101010101" pitchFamily="49" charset="-122"/>
                        <a:cs typeface="Arial" panose="020B0604020202020204" pitchFamily="34" charset="0"/>
                      </a:endParaRP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lg"/>
                    </a:lnB>
                    <a:lnTlToBr>
                      <a:noFill/>
                    </a:lnTlToBr>
                    <a:lnBlToTr>
                      <a:noFill/>
                    </a:lnBlToTr>
                    <a:noFill/>
                  </a:tcPr>
                </a:tc>
                <a:extLst>
                  <a:ext uri="{0D108BD9-81ED-4DB2-BD59-A6C34878D82A}">
                    <a16:rowId xmlns:a16="http://schemas.microsoft.com/office/drawing/2014/main" val="10005"/>
                  </a:ext>
                </a:extLst>
              </a:tr>
              <a:tr h="431800">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rgbClr val="0000F8"/>
                          </a:solidFill>
                          <a:effectLst/>
                          <a:latin typeface="Arial" panose="020B0604020202020204" pitchFamily="34" charset="0"/>
                          <a:ea typeface="楷体" panose="02010609060101010101" pitchFamily="49" charset="-122"/>
                          <a:cs typeface="Arial" panose="020B0604020202020204" pitchFamily="34" charset="0"/>
                        </a:rPr>
                        <a:t>1</a:t>
                      </a: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rgbClr val="0000F8"/>
                          </a:solidFill>
                          <a:effectLst/>
                          <a:latin typeface="Arial" panose="020B0604020202020204" pitchFamily="34" charset="0"/>
                          <a:ea typeface="楷体" panose="02010609060101010101" pitchFamily="49" charset="-122"/>
                          <a:cs typeface="Arial" panose="020B0604020202020204" pitchFamily="34" charset="0"/>
                        </a:rPr>
                        <a:t>x</a:t>
                      </a: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rgbClr val="0000F8"/>
                          </a:solidFill>
                          <a:effectLst/>
                          <a:latin typeface="Arial" panose="020B0604020202020204" pitchFamily="34" charset="0"/>
                          <a:ea typeface="楷体" panose="02010609060101010101" pitchFamily="49" charset="-122"/>
                          <a:cs typeface="Arial" panose="020B0604020202020204" pitchFamily="34" charset="0"/>
                        </a:rPr>
                        <a:t>x</a:t>
                      </a: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255588" algn="l"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dirty="0" smtClean="0">
                          <a:ln>
                            <a:noFill/>
                          </a:ln>
                          <a:solidFill>
                            <a:srgbClr val="0000F8"/>
                          </a:solidFill>
                          <a:effectLst/>
                          <a:latin typeface="Arial" panose="020B0604020202020204" pitchFamily="34" charset="0"/>
                          <a:ea typeface="楷体" panose="02010609060101010101" pitchFamily="49" charset="-122"/>
                          <a:cs typeface="Arial" panose="020B0604020202020204" pitchFamily="34" charset="0"/>
                        </a:rPr>
                        <a:t>读出</a:t>
                      </a:r>
                      <a:r>
                        <a:rPr kumimoji="0" lang="en-US" altLang="zh-CN" sz="2400" b="1" i="0" u="none" strike="noStrike" cap="none" normalizeH="0" baseline="0" dirty="0" smtClean="0">
                          <a:ln>
                            <a:noFill/>
                          </a:ln>
                          <a:solidFill>
                            <a:srgbClr val="FF0066"/>
                          </a:solidFill>
                          <a:effectLst/>
                          <a:latin typeface="Arial" panose="020B0604020202020204" pitchFamily="34" charset="0"/>
                          <a:ea typeface="楷体" panose="02010609060101010101" pitchFamily="49" charset="-122"/>
                          <a:cs typeface="Arial" panose="020B0604020202020204" pitchFamily="34" charset="0"/>
                        </a:rPr>
                        <a:t>OCW1/IMR</a:t>
                      </a: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20" name="Line 173"/>
          <p:cNvSpPr>
            <a:spLocks noChangeShapeType="1"/>
          </p:cNvSpPr>
          <p:nvPr/>
        </p:nvSpPr>
        <p:spPr bwMode="auto">
          <a:xfrm>
            <a:off x="1055439" y="2988000"/>
            <a:ext cx="396000" cy="0"/>
          </a:xfrm>
          <a:prstGeom prst="line">
            <a:avLst/>
          </a:prstGeom>
          <a:noFill/>
          <a:ln w="28575">
            <a:solidFill>
              <a:schemeClr val="tx1"/>
            </a:solidFill>
            <a:round/>
            <a:headEnd/>
            <a:tailEnd type="none" w="med" len="lg"/>
          </a:ln>
          <a:effectLst/>
        </p:spPr>
        <p:txBody>
          <a:bodyPr anchor="ctr">
            <a:spAutoFit/>
          </a:bodyPr>
          <a:lstStyle/>
          <a:p>
            <a:endParaRPr lang="zh-CN" altLang="en-US"/>
          </a:p>
        </p:txBody>
      </p:sp>
      <p:sp>
        <p:nvSpPr>
          <p:cNvPr id="21" name="Line 174"/>
          <p:cNvSpPr>
            <a:spLocks noChangeShapeType="1"/>
          </p:cNvSpPr>
          <p:nvPr/>
        </p:nvSpPr>
        <p:spPr bwMode="auto">
          <a:xfrm>
            <a:off x="1728000" y="2988000"/>
            <a:ext cx="396000" cy="0"/>
          </a:xfrm>
          <a:prstGeom prst="line">
            <a:avLst/>
          </a:prstGeom>
          <a:noFill/>
          <a:ln w="28575">
            <a:solidFill>
              <a:schemeClr val="tx1"/>
            </a:solidFill>
            <a:round/>
            <a:headEnd/>
            <a:tailEnd type="none" w="med" len="lg"/>
          </a:ln>
          <a:effectLst/>
        </p:spPr>
        <p:txBody>
          <a:bodyPr anchor="ctr">
            <a:spAutoFit/>
          </a:bodyPr>
          <a:lstStyle/>
          <a:p>
            <a:endParaRPr lang="zh-CN" altLang="en-US"/>
          </a:p>
        </p:txBody>
      </p:sp>
      <p:sp>
        <p:nvSpPr>
          <p:cNvPr id="22" name="Line 175"/>
          <p:cNvSpPr>
            <a:spLocks noChangeShapeType="1"/>
          </p:cNvSpPr>
          <p:nvPr/>
        </p:nvSpPr>
        <p:spPr bwMode="auto">
          <a:xfrm>
            <a:off x="2375999" y="2988000"/>
            <a:ext cx="468000" cy="0"/>
          </a:xfrm>
          <a:prstGeom prst="line">
            <a:avLst/>
          </a:prstGeom>
          <a:noFill/>
          <a:ln w="28575">
            <a:solidFill>
              <a:schemeClr val="tx1"/>
            </a:solidFill>
            <a:round/>
            <a:headEnd/>
            <a:tailEnd type="none" w="med" len="lg"/>
          </a:ln>
          <a:effectLst/>
        </p:spPr>
        <p:txBody>
          <a:bodyPr anchor="ctr">
            <a:spAutoFit/>
          </a:bodyPr>
          <a:lstStyle/>
          <a:p>
            <a:endParaRPr lang="zh-CN" altLang="en-US"/>
          </a:p>
        </p:txBody>
      </p:sp>
      <p:sp>
        <p:nvSpPr>
          <p:cNvPr id="23" name="Line 191"/>
          <p:cNvSpPr>
            <a:spLocks noChangeShapeType="1"/>
          </p:cNvSpPr>
          <p:nvPr/>
        </p:nvSpPr>
        <p:spPr bwMode="auto">
          <a:xfrm>
            <a:off x="1127448" y="4508500"/>
            <a:ext cx="1570374" cy="0"/>
          </a:xfrm>
          <a:prstGeom prst="line">
            <a:avLst/>
          </a:prstGeom>
          <a:noFill/>
          <a:ln w="28575">
            <a:solidFill>
              <a:srgbClr val="FF0000"/>
            </a:solidFill>
            <a:round/>
            <a:headEnd/>
            <a:tailEnd type="none" w="med" len="lg"/>
          </a:ln>
          <a:effectLst/>
        </p:spPr>
        <p:txBody>
          <a:bodyPr wrap="square" anchor="ctr">
            <a:spAutoFit/>
          </a:bodyPr>
          <a:lstStyle/>
          <a:p>
            <a:endParaRPr lang="zh-CN" altLang="en-US"/>
          </a:p>
        </p:txBody>
      </p:sp>
      <p:sp>
        <p:nvSpPr>
          <p:cNvPr id="24" name="Text Box 192"/>
          <p:cNvSpPr txBox="1">
            <a:spLocks noChangeArrowheads="1"/>
          </p:cNvSpPr>
          <p:nvPr/>
        </p:nvSpPr>
        <p:spPr bwMode="auto">
          <a:xfrm>
            <a:off x="1631504" y="4508500"/>
            <a:ext cx="576263" cy="457200"/>
          </a:xfrm>
          <a:prstGeom prst="rect">
            <a:avLst/>
          </a:prstGeom>
          <a:noFill/>
          <a:ln w="28575" algn="ctr">
            <a:noFill/>
            <a:miter lim="800000"/>
            <a:headEnd/>
            <a:tailEnd type="none" w="med" len="lg"/>
          </a:ln>
          <a:effectLst/>
        </p:spPr>
        <p:txBody>
          <a:bodyPr>
            <a:spAutoFit/>
          </a:bodyPr>
          <a:lstStyle/>
          <a:p>
            <a:pPr>
              <a:spcBef>
                <a:spcPct val="50000"/>
              </a:spcBef>
            </a:pPr>
            <a:r>
              <a:rPr lang="zh-CN" altLang="en-US" sz="2400" dirty="0">
                <a:solidFill>
                  <a:srgbClr val="FF0000"/>
                </a:solidFill>
              </a:rPr>
              <a:t>写</a:t>
            </a:r>
          </a:p>
        </p:txBody>
      </p:sp>
      <p:sp>
        <p:nvSpPr>
          <p:cNvPr id="25" name="Line 193"/>
          <p:cNvSpPr>
            <a:spLocks noChangeShapeType="1"/>
          </p:cNvSpPr>
          <p:nvPr/>
        </p:nvSpPr>
        <p:spPr bwMode="auto">
          <a:xfrm>
            <a:off x="1127448" y="5832000"/>
            <a:ext cx="1610990" cy="0"/>
          </a:xfrm>
          <a:prstGeom prst="line">
            <a:avLst/>
          </a:prstGeom>
          <a:noFill/>
          <a:ln w="28575">
            <a:solidFill>
              <a:srgbClr val="FF0000"/>
            </a:solidFill>
            <a:round/>
            <a:headEnd/>
            <a:tailEnd type="none" w="med" len="lg"/>
          </a:ln>
          <a:effectLst/>
        </p:spPr>
        <p:txBody>
          <a:bodyPr wrap="square" anchor="ctr">
            <a:spAutoFit/>
          </a:bodyPr>
          <a:lstStyle/>
          <a:p>
            <a:endParaRPr lang="zh-CN" altLang="en-US"/>
          </a:p>
        </p:txBody>
      </p:sp>
      <p:sp>
        <p:nvSpPr>
          <p:cNvPr id="26" name="Text Box 194"/>
          <p:cNvSpPr txBox="1">
            <a:spLocks noChangeArrowheads="1"/>
          </p:cNvSpPr>
          <p:nvPr/>
        </p:nvSpPr>
        <p:spPr bwMode="auto">
          <a:xfrm>
            <a:off x="1631504" y="5796000"/>
            <a:ext cx="576263" cy="457200"/>
          </a:xfrm>
          <a:prstGeom prst="rect">
            <a:avLst/>
          </a:prstGeom>
          <a:noFill/>
          <a:ln w="28575" algn="ctr">
            <a:noFill/>
            <a:miter lim="800000"/>
            <a:headEnd/>
            <a:tailEnd type="none" w="med" len="lg"/>
          </a:ln>
          <a:effectLst/>
        </p:spPr>
        <p:txBody>
          <a:bodyPr>
            <a:spAutoFit/>
          </a:bodyPr>
          <a:lstStyle/>
          <a:p>
            <a:pPr>
              <a:spcBef>
                <a:spcPct val="50000"/>
              </a:spcBef>
            </a:pPr>
            <a:r>
              <a:rPr lang="zh-CN" altLang="en-US" sz="2400" dirty="0">
                <a:solidFill>
                  <a:srgbClr val="FF0000"/>
                </a:solidFill>
              </a:rPr>
              <a:t>读</a:t>
            </a:r>
          </a:p>
        </p:txBody>
      </p:sp>
      <p:sp>
        <p:nvSpPr>
          <p:cNvPr id="4" name="矩形 3"/>
          <p:cNvSpPr/>
          <p:nvPr/>
        </p:nvSpPr>
        <p:spPr>
          <a:xfrm>
            <a:off x="6485643" y="1461932"/>
            <a:ext cx="2387537" cy="954107"/>
          </a:xfrm>
          <a:prstGeom prst="rect">
            <a:avLst/>
          </a:prstGeom>
        </p:spPr>
        <p:txBody>
          <a:bodyPr wrap="square">
            <a:spAutoFit/>
          </a:bodyPr>
          <a:lstStyle/>
          <a:p>
            <a:pPr>
              <a:spcBef>
                <a:spcPts val="0"/>
              </a:spcBef>
            </a:pPr>
            <a:r>
              <a:rPr lang="zh-CN" altLang="en-US" dirty="0">
                <a:solidFill>
                  <a:srgbClr val="006600"/>
                </a:solidFill>
                <a:latin typeface="Arial" panose="020B0604020202020204" pitchFamily="34" charset="0"/>
                <a:ea typeface="楷体" panose="02010609060101010101" pitchFamily="49" charset="-122"/>
                <a:cs typeface="Arial" panose="020B0604020202020204" pitchFamily="34" charset="0"/>
              </a:rPr>
              <a:t>初始化</a:t>
            </a:r>
            <a:r>
              <a:rPr lang="zh-CN" altLang="en-US" dirty="0" smtClean="0">
                <a:solidFill>
                  <a:srgbClr val="006600"/>
                </a:solidFill>
                <a:latin typeface="Arial" panose="020B0604020202020204" pitchFamily="34" charset="0"/>
                <a:ea typeface="楷体" panose="02010609060101010101" pitchFamily="49" charset="-122"/>
                <a:cs typeface="Arial" panose="020B0604020202020204" pitchFamily="34" charset="0"/>
              </a:rPr>
              <a:t>命令字</a:t>
            </a:r>
            <a:endParaRPr lang="en-US" altLang="zh-CN" dirty="0" smtClean="0">
              <a:solidFill>
                <a:srgbClr val="006600"/>
              </a:solidFill>
              <a:latin typeface="Arial" panose="020B0604020202020204" pitchFamily="34" charset="0"/>
              <a:ea typeface="楷体" panose="02010609060101010101" pitchFamily="49" charset="-122"/>
              <a:cs typeface="Arial" panose="020B0604020202020204" pitchFamily="34" charset="0"/>
            </a:endParaRPr>
          </a:p>
          <a:p>
            <a:pPr>
              <a:spcBef>
                <a:spcPts val="0"/>
              </a:spcBef>
            </a:pPr>
            <a:r>
              <a:rPr lang="zh-CN" altLang="en-US" dirty="0" smtClean="0">
                <a:solidFill>
                  <a:schemeClr val="tx2"/>
                </a:solidFill>
                <a:latin typeface="Arial" panose="020B0604020202020204" pitchFamily="34" charset="0"/>
                <a:ea typeface="楷体" panose="02010609060101010101" pitchFamily="49" charset="-122"/>
                <a:cs typeface="Arial" panose="020B0604020202020204" pitchFamily="34" charset="0"/>
              </a:rPr>
              <a:t>寄存器</a:t>
            </a:r>
            <a:endParaRPr lang="zh-CN" altLang="en-US" dirty="0"/>
          </a:p>
        </p:txBody>
      </p:sp>
      <p:sp>
        <p:nvSpPr>
          <p:cNvPr id="29" name="矩形 28"/>
          <p:cNvSpPr/>
          <p:nvPr/>
        </p:nvSpPr>
        <p:spPr>
          <a:xfrm>
            <a:off x="3847420" y="1461932"/>
            <a:ext cx="2299197" cy="954107"/>
          </a:xfrm>
          <a:prstGeom prst="rect">
            <a:avLst/>
          </a:prstGeom>
        </p:spPr>
        <p:txBody>
          <a:bodyPr wrap="square">
            <a:spAutoFit/>
          </a:bodyPr>
          <a:lstStyle/>
          <a:p>
            <a:pPr>
              <a:spcBef>
                <a:spcPts val="0"/>
              </a:spcBef>
            </a:pPr>
            <a:r>
              <a:rPr lang="zh-CN" altLang="en-US" dirty="0">
                <a:solidFill>
                  <a:srgbClr val="FF0066"/>
                </a:solidFill>
                <a:latin typeface="Arial" panose="020B0604020202020204" pitchFamily="34" charset="0"/>
                <a:ea typeface="楷体" panose="02010609060101010101" pitchFamily="49" charset="-122"/>
                <a:cs typeface="Arial" panose="020B0604020202020204" pitchFamily="34" charset="0"/>
              </a:rPr>
              <a:t>操作</a:t>
            </a:r>
            <a:r>
              <a:rPr lang="zh-CN" altLang="en-US" dirty="0" smtClean="0">
                <a:solidFill>
                  <a:srgbClr val="FF0066"/>
                </a:solidFill>
                <a:latin typeface="Arial" panose="020B0604020202020204" pitchFamily="34" charset="0"/>
                <a:ea typeface="楷体" panose="02010609060101010101" pitchFamily="49" charset="-122"/>
                <a:cs typeface="Arial" panose="020B0604020202020204" pitchFamily="34" charset="0"/>
              </a:rPr>
              <a:t>命令字</a:t>
            </a:r>
            <a:endParaRPr lang="en-US" altLang="zh-CN" dirty="0" smtClean="0">
              <a:solidFill>
                <a:srgbClr val="FF0066"/>
              </a:solidFill>
              <a:latin typeface="Arial" panose="020B0604020202020204" pitchFamily="34" charset="0"/>
              <a:ea typeface="楷体" panose="02010609060101010101" pitchFamily="49" charset="-122"/>
              <a:cs typeface="Arial" panose="020B0604020202020204" pitchFamily="34" charset="0"/>
            </a:endParaRPr>
          </a:p>
          <a:p>
            <a:pPr>
              <a:spcBef>
                <a:spcPts val="0"/>
              </a:spcBef>
            </a:pPr>
            <a:r>
              <a:rPr lang="zh-CN" altLang="en-US" dirty="0" smtClean="0">
                <a:solidFill>
                  <a:schemeClr val="tx2"/>
                </a:solidFill>
                <a:latin typeface="Arial" panose="020B0604020202020204" pitchFamily="34" charset="0"/>
                <a:ea typeface="楷体" panose="02010609060101010101" pitchFamily="49" charset="-122"/>
                <a:cs typeface="Arial" panose="020B0604020202020204" pitchFamily="34" charset="0"/>
              </a:rPr>
              <a:t>寄存器</a:t>
            </a:r>
            <a:endParaRPr lang="zh-CN" altLang="en-US" dirty="0"/>
          </a:p>
        </p:txBody>
      </p:sp>
      <p:sp>
        <p:nvSpPr>
          <p:cNvPr id="30" name="矩形 29"/>
          <p:cNvSpPr/>
          <p:nvPr/>
        </p:nvSpPr>
        <p:spPr>
          <a:xfrm>
            <a:off x="8904312" y="1464934"/>
            <a:ext cx="2299197" cy="954107"/>
          </a:xfrm>
          <a:prstGeom prst="rect">
            <a:avLst/>
          </a:prstGeom>
        </p:spPr>
        <p:txBody>
          <a:bodyPr wrap="square">
            <a:spAutoFit/>
          </a:bodyPr>
          <a:lstStyle/>
          <a:p>
            <a:pPr>
              <a:spcBef>
                <a:spcPts val="0"/>
              </a:spcBef>
            </a:pPr>
            <a:r>
              <a:rPr lang="zh-CN" altLang="en-US" dirty="0" smtClean="0">
                <a:solidFill>
                  <a:srgbClr val="FF6600"/>
                </a:solidFill>
                <a:latin typeface="Arial" panose="020B0604020202020204" pitchFamily="34" charset="0"/>
                <a:ea typeface="楷体" panose="02010609060101010101" pitchFamily="49" charset="-122"/>
                <a:cs typeface="Arial" panose="020B0604020202020204" pitchFamily="34" charset="0"/>
              </a:rPr>
              <a:t>状态</a:t>
            </a:r>
            <a:endParaRPr lang="en-US" altLang="zh-CN" dirty="0" smtClean="0">
              <a:solidFill>
                <a:srgbClr val="FF6600"/>
              </a:solidFill>
              <a:latin typeface="Arial" panose="020B0604020202020204" pitchFamily="34" charset="0"/>
              <a:ea typeface="楷体" panose="02010609060101010101" pitchFamily="49" charset="-122"/>
              <a:cs typeface="Arial" panose="020B0604020202020204" pitchFamily="34" charset="0"/>
            </a:endParaRPr>
          </a:p>
          <a:p>
            <a:pPr>
              <a:spcBef>
                <a:spcPts val="0"/>
              </a:spcBef>
            </a:pPr>
            <a:r>
              <a:rPr lang="zh-CN" altLang="en-US" dirty="0" smtClean="0">
                <a:solidFill>
                  <a:schemeClr val="tx2"/>
                </a:solidFill>
                <a:latin typeface="Arial" panose="020B0604020202020204" pitchFamily="34" charset="0"/>
                <a:ea typeface="楷体" panose="02010609060101010101" pitchFamily="49" charset="-122"/>
                <a:cs typeface="Arial" panose="020B0604020202020204" pitchFamily="34" charset="0"/>
              </a:rPr>
              <a:t>寄存器</a:t>
            </a:r>
            <a:endParaRPr lang="zh-CN" altLang="en-US" dirty="0"/>
          </a:p>
        </p:txBody>
      </p:sp>
      <p:cxnSp>
        <p:nvCxnSpPr>
          <p:cNvPr id="6" name="直接箭头连接符 5"/>
          <p:cNvCxnSpPr>
            <a:stCxn id="29" idx="2"/>
            <a:endCxn id="14" idx="0"/>
          </p:cNvCxnSpPr>
          <p:nvPr/>
        </p:nvCxnSpPr>
        <p:spPr bwMode="auto">
          <a:xfrm>
            <a:off x="4997019" y="2416039"/>
            <a:ext cx="861755" cy="1075961"/>
          </a:xfrm>
          <a:prstGeom prst="straightConnector1">
            <a:avLst/>
          </a:prstGeom>
          <a:solidFill>
            <a:schemeClr val="accent1"/>
          </a:solidFill>
          <a:ln w="50800" cap="flat" cmpd="sng" algn="ctr">
            <a:solidFill>
              <a:srgbClr val="FF0066"/>
            </a:solidFill>
            <a:prstDash val="solid"/>
            <a:round/>
            <a:headEnd type="none" w="med" len="med"/>
            <a:tailEnd type="triangle"/>
          </a:ln>
          <a:effectLst/>
        </p:spPr>
      </p:cxnSp>
      <p:cxnSp>
        <p:nvCxnSpPr>
          <p:cNvPr id="37" name="直接箭头连接符 36"/>
          <p:cNvCxnSpPr>
            <a:stCxn id="4" idx="2"/>
            <a:endCxn id="47" idx="0"/>
          </p:cNvCxnSpPr>
          <p:nvPr/>
        </p:nvCxnSpPr>
        <p:spPr bwMode="auto">
          <a:xfrm flipH="1">
            <a:off x="6606000" y="2416039"/>
            <a:ext cx="1073412" cy="1949064"/>
          </a:xfrm>
          <a:prstGeom prst="straightConnector1">
            <a:avLst/>
          </a:prstGeom>
          <a:solidFill>
            <a:schemeClr val="accent1"/>
          </a:solidFill>
          <a:ln w="50800" cap="flat" cmpd="sng" algn="ctr">
            <a:solidFill>
              <a:srgbClr val="008000"/>
            </a:solidFill>
            <a:prstDash val="solid"/>
            <a:round/>
            <a:headEnd type="none" w="med" len="med"/>
            <a:tailEnd type="triangle"/>
          </a:ln>
          <a:effectLst/>
        </p:spPr>
      </p:cxnSp>
      <p:cxnSp>
        <p:nvCxnSpPr>
          <p:cNvPr id="33" name="直接箭头连接符 32"/>
          <p:cNvCxnSpPr>
            <a:stCxn id="29" idx="2"/>
            <a:endCxn id="45" idx="0"/>
          </p:cNvCxnSpPr>
          <p:nvPr/>
        </p:nvCxnSpPr>
        <p:spPr bwMode="auto">
          <a:xfrm>
            <a:off x="4997019" y="2416039"/>
            <a:ext cx="5239441" cy="2335961"/>
          </a:xfrm>
          <a:prstGeom prst="straightConnector1">
            <a:avLst/>
          </a:prstGeom>
          <a:solidFill>
            <a:schemeClr val="accent1"/>
          </a:solidFill>
          <a:ln w="50800" cap="flat" cmpd="sng" algn="ctr">
            <a:solidFill>
              <a:srgbClr val="FF0066"/>
            </a:solidFill>
            <a:prstDash val="solid"/>
            <a:round/>
            <a:headEnd type="none" w="med" len="med"/>
            <a:tailEnd type="triangle"/>
          </a:ln>
          <a:effectLst/>
        </p:spPr>
      </p:cxnSp>
      <p:sp>
        <p:nvSpPr>
          <p:cNvPr id="14" name="圆角矩形 13"/>
          <p:cNvSpPr/>
          <p:nvPr/>
        </p:nvSpPr>
        <p:spPr bwMode="auto">
          <a:xfrm>
            <a:off x="5303912" y="3492000"/>
            <a:ext cx="1109723" cy="828000"/>
          </a:xfrm>
          <a:prstGeom prst="roundRect">
            <a:avLst/>
          </a:prstGeom>
          <a:noFill/>
          <a:ln w="28575" cap="flat" cmpd="sng" algn="ctr">
            <a:solidFill>
              <a:srgbClr val="FF0066"/>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2800" b="1" i="0" u="none" strike="noStrike" cap="none" normalizeH="0" baseline="0" smtClean="0">
              <a:ln>
                <a:noFill/>
              </a:ln>
              <a:solidFill>
                <a:schemeClr val="tx1"/>
              </a:solidFill>
              <a:effectLst/>
              <a:latin typeface="Times New Roman" pitchFamily="18" charset="0"/>
              <a:ea typeface="宋体" pitchFamily="2" charset="-122"/>
            </a:endParaRPr>
          </a:p>
        </p:txBody>
      </p:sp>
      <p:sp>
        <p:nvSpPr>
          <p:cNvPr id="45" name="圆角矩形 44"/>
          <p:cNvSpPr/>
          <p:nvPr/>
        </p:nvSpPr>
        <p:spPr bwMode="auto">
          <a:xfrm>
            <a:off x="9336360" y="4752000"/>
            <a:ext cx="1800200" cy="468000"/>
          </a:xfrm>
          <a:prstGeom prst="roundRect">
            <a:avLst/>
          </a:prstGeom>
          <a:noFill/>
          <a:ln w="28575" cap="flat" cmpd="sng" algn="ctr">
            <a:solidFill>
              <a:srgbClr val="FF0066"/>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2800" b="1" i="0" u="none" strike="noStrike" cap="none" normalizeH="0" baseline="0" smtClean="0">
              <a:ln>
                <a:noFill/>
              </a:ln>
              <a:solidFill>
                <a:schemeClr val="tx1"/>
              </a:solidFill>
              <a:effectLst/>
              <a:latin typeface="Times New Roman" pitchFamily="18" charset="0"/>
              <a:ea typeface="宋体" pitchFamily="2" charset="-122"/>
            </a:endParaRPr>
          </a:p>
        </p:txBody>
      </p:sp>
      <p:sp>
        <p:nvSpPr>
          <p:cNvPr id="47" name="圆角矩形 46"/>
          <p:cNvSpPr/>
          <p:nvPr/>
        </p:nvSpPr>
        <p:spPr bwMode="auto">
          <a:xfrm>
            <a:off x="5292000" y="4365103"/>
            <a:ext cx="2628000" cy="828000"/>
          </a:xfrm>
          <a:prstGeom prst="roundRect">
            <a:avLst/>
          </a:prstGeom>
          <a:noFill/>
          <a:ln w="28575" cap="flat" cmpd="sng" algn="ctr">
            <a:solidFill>
              <a:srgbClr val="008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2800" b="1" i="0" u="none" strike="noStrike" cap="none" normalizeH="0" baseline="0" smtClean="0">
              <a:ln>
                <a:noFill/>
              </a:ln>
              <a:solidFill>
                <a:schemeClr val="tx1"/>
              </a:solidFill>
              <a:effectLst/>
              <a:latin typeface="Times New Roman" pitchFamily="18" charset="0"/>
              <a:ea typeface="宋体" pitchFamily="2" charset="-122"/>
            </a:endParaRPr>
          </a:p>
        </p:txBody>
      </p:sp>
      <p:sp>
        <p:nvSpPr>
          <p:cNvPr id="51" name="圆角矩形 50"/>
          <p:cNvSpPr/>
          <p:nvPr/>
        </p:nvSpPr>
        <p:spPr bwMode="auto">
          <a:xfrm>
            <a:off x="5634348" y="5239352"/>
            <a:ext cx="1476000" cy="432000"/>
          </a:xfrm>
          <a:prstGeom prst="roundRect">
            <a:avLst/>
          </a:prstGeom>
          <a:noFill/>
          <a:ln w="28575" cap="flat" cmpd="sng" algn="ctr">
            <a:solidFill>
              <a:srgbClr val="FF66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2800" b="1"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40" name="直接箭头连接符 39"/>
          <p:cNvCxnSpPr>
            <a:stCxn id="30" idx="2"/>
            <a:endCxn id="51" idx="0"/>
          </p:cNvCxnSpPr>
          <p:nvPr/>
        </p:nvCxnSpPr>
        <p:spPr bwMode="auto">
          <a:xfrm flipH="1">
            <a:off x="6372348" y="2419041"/>
            <a:ext cx="3681563" cy="2820311"/>
          </a:xfrm>
          <a:prstGeom prst="straightConnector1">
            <a:avLst/>
          </a:prstGeom>
          <a:solidFill>
            <a:schemeClr val="accent1"/>
          </a:solidFill>
          <a:ln w="50800" cap="flat" cmpd="sng" algn="ctr">
            <a:solidFill>
              <a:srgbClr val="FF6600"/>
            </a:solidFill>
            <a:prstDash val="solid"/>
            <a:round/>
            <a:headEnd type="none" w="med" len="med"/>
            <a:tailEnd type="triangle"/>
          </a:ln>
          <a:effectLst/>
        </p:spPr>
      </p:cxnSp>
    </p:spTree>
    <p:extLst>
      <p:ext uri="{BB962C8B-B14F-4D97-AF65-F5344CB8AC3E}">
        <p14:creationId xmlns:p14="http://schemas.microsoft.com/office/powerpoint/2010/main" val="20277615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circle(in)">
                                      <p:cBhvr>
                                        <p:cTn id="7" dur="2000"/>
                                        <p:tgtEl>
                                          <p:spTgt spid="4"/>
                                        </p:tgtEl>
                                      </p:cBhvr>
                                    </p:animEffect>
                                  </p:childTnLst>
                                </p:cTn>
                              </p:par>
                              <p:par>
                                <p:cTn id="8" presetID="6" presetClass="entr" presetSubtype="16" fill="hold" nodeType="withEffect">
                                  <p:stCondLst>
                                    <p:cond delay="0"/>
                                  </p:stCondLst>
                                  <p:childTnLst>
                                    <p:set>
                                      <p:cBhvr>
                                        <p:cTn id="9" dur="1" fill="hold">
                                          <p:stCondLst>
                                            <p:cond delay="0"/>
                                          </p:stCondLst>
                                        </p:cTn>
                                        <p:tgtEl>
                                          <p:spTgt spid="37"/>
                                        </p:tgtEl>
                                        <p:attrNameLst>
                                          <p:attrName>style.visibility</p:attrName>
                                        </p:attrNameLst>
                                      </p:cBhvr>
                                      <p:to>
                                        <p:strVal val="visible"/>
                                      </p:to>
                                    </p:set>
                                    <p:animEffect transition="in" filter="circle(in)">
                                      <p:cBhvr>
                                        <p:cTn id="10" dur="2000"/>
                                        <p:tgtEl>
                                          <p:spTgt spid="37"/>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47"/>
                                        </p:tgtEl>
                                        <p:attrNameLst>
                                          <p:attrName>style.visibility</p:attrName>
                                        </p:attrNameLst>
                                      </p:cBhvr>
                                      <p:to>
                                        <p:strVal val="visible"/>
                                      </p:to>
                                    </p:set>
                                    <p:animEffect transition="in" filter="circle(in)">
                                      <p:cBhvr>
                                        <p:cTn id="13" dur="2000"/>
                                        <p:tgtEl>
                                          <p:spTgt spid="47"/>
                                        </p:tgtEl>
                                      </p:cBhvr>
                                    </p:animEffect>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grpId="0" nodeType="clickEffect">
                                  <p:stCondLst>
                                    <p:cond delay="0"/>
                                  </p:stCondLst>
                                  <p:childTnLst>
                                    <p:set>
                                      <p:cBhvr>
                                        <p:cTn id="17" dur="1" fill="hold">
                                          <p:stCondLst>
                                            <p:cond delay="0"/>
                                          </p:stCondLst>
                                        </p:cTn>
                                        <p:tgtEl>
                                          <p:spTgt spid="29"/>
                                        </p:tgtEl>
                                        <p:attrNameLst>
                                          <p:attrName>style.visibility</p:attrName>
                                        </p:attrNameLst>
                                      </p:cBhvr>
                                      <p:to>
                                        <p:strVal val="visible"/>
                                      </p:to>
                                    </p:set>
                                    <p:animEffect transition="in" filter="circle(in)">
                                      <p:cBhvr>
                                        <p:cTn id="18" dur="2000"/>
                                        <p:tgtEl>
                                          <p:spTgt spid="29"/>
                                        </p:tgtEl>
                                      </p:cBhvr>
                                    </p:animEffect>
                                  </p:childTnLst>
                                </p:cTn>
                              </p:par>
                              <p:par>
                                <p:cTn id="19" presetID="6" presetClass="entr" presetSubtype="16" fill="hold" nodeType="with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circle(in)">
                                      <p:cBhvr>
                                        <p:cTn id="21" dur="2000"/>
                                        <p:tgtEl>
                                          <p:spTgt spid="33"/>
                                        </p:tgtEl>
                                      </p:cBhvr>
                                    </p:animEffect>
                                  </p:childTnLst>
                                </p:cTn>
                              </p:par>
                              <p:par>
                                <p:cTn id="22" presetID="6" presetClass="entr" presetSubtype="16" fill="hold"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circle(in)">
                                      <p:cBhvr>
                                        <p:cTn id="24" dur="2000"/>
                                        <p:tgtEl>
                                          <p:spTgt spid="6"/>
                                        </p:tgtEl>
                                      </p:cBhvr>
                                    </p:animEffect>
                                  </p:childTnLst>
                                </p:cTn>
                              </p:par>
                              <p:par>
                                <p:cTn id="25" presetID="6" presetClass="entr" presetSubtype="16"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circle(in)">
                                      <p:cBhvr>
                                        <p:cTn id="27" dur="2000"/>
                                        <p:tgtEl>
                                          <p:spTgt spid="14"/>
                                        </p:tgtEl>
                                      </p:cBhvr>
                                    </p:animEffect>
                                  </p:childTnLst>
                                </p:cTn>
                              </p:par>
                              <p:par>
                                <p:cTn id="28" presetID="6" presetClass="entr" presetSubtype="16" fill="hold" grpId="0" nodeType="withEffect">
                                  <p:stCondLst>
                                    <p:cond delay="0"/>
                                  </p:stCondLst>
                                  <p:childTnLst>
                                    <p:set>
                                      <p:cBhvr>
                                        <p:cTn id="29" dur="1" fill="hold">
                                          <p:stCondLst>
                                            <p:cond delay="0"/>
                                          </p:stCondLst>
                                        </p:cTn>
                                        <p:tgtEl>
                                          <p:spTgt spid="45"/>
                                        </p:tgtEl>
                                        <p:attrNameLst>
                                          <p:attrName>style.visibility</p:attrName>
                                        </p:attrNameLst>
                                      </p:cBhvr>
                                      <p:to>
                                        <p:strVal val="visible"/>
                                      </p:to>
                                    </p:set>
                                    <p:animEffect transition="in" filter="circle(in)">
                                      <p:cBhvr>
                                        <p:cTn id="30" dur="2000"/>
                                        <p:tgtEl>
                                          <p:spTgt spid="45"/>
                                        </p:tgtEl>
                                      </p:cBhvr>
                                    </p:animEffect>
                                  </p:childTnLst>
                                </p:cTn>
                              </p:par>
                            </p:childTnLst>
                          </p:cTn>
                        </p:par>
                      </p:childTnLst>
                    </p:cTn>
                  </p:par>
                  <p:par>
                    <p:cTn id="31" fill="hold">
                      <p:stCondLst>
                        <p:cond delay="indefinite"/>
                      </p:stCondLst>
                      <p:childTnLst>
                        <p:par>
                          <p:cTn id="32" fill="hold">
                            <p:stCondLst>
                              <p:cond delay="0"/>
                            </p:stCondLst>
                            <p:childTnLst>
                              <p:par>
                                <p:cTn id="33" presetID="6" presetClass="entr" presetSubtype="16" fill="hold" grpId="0" nodeType="clickEffect">
                                  <p:stCondLst>
                                    <p:cond delay="0"/>
                                  </p:stCondLst>
                                  <p:childTnLst>
                                    <p:set>
                                      <p:cBhvr>
                                        <p:cTn id="34" dur="1" fill="hold">
                                          <p:stCondLst>
                                            <p:cond delay="0"/>
                                          </p:stCondLst>
                                        </p:cTn>
                                        <p:tgtEl>
                                          <p:spTgt spid="30"/>
                                        </p:tgtEl>
                                        <p:attrNameLst>
                                          <p:attrName>style.visibility</p:attrName>
                                        </p:attrNameLst>
                                      </p:cBhvr>
                                      <p:to>
                                        <p:strVal val="visible"/>
                                      </p:to>
                                    </p:set>
                                    <p:animEffect transition="in" filter="circle(in)">
                                      <p:cBhvr>
                                        <p:cTn id="35" dur="2000"/>
                                        <p:tgtEl>
                                          <p:spTgt spid="30"/>
                                        </p:tgtEl>
                                      </p:cBhvr>
                                    </p:animEffect>
                                  </p:childTnLst>
                                </p:cTn>
                              </p:par>
                              <p:par>
                                <p:cTn id="36" presetID="6" presetClass="entr" presetSubtype="16" fill="hold" nodeType="withEffect">
                                  <p:stCondLst>
                                    <p:cond delay="0"/>
                                  </p:stCondLst>
                                  <p:childTnLst>
                                    <p:set>
                                      <p:cBhvr>
                                        <p:cTn id="37" dur="1" fill="hold">
                                          <p:stCondLst>
                                            <p:cond delay="0"/>
                                          </p:stCondLst>
                                        </p:cTn>
                                        <p:tgtEl>
                                          <p:spTgt spid="40"/>
                                        </p:tgtEl>
                                        <p:attrNameLst>
                                          <p:attrName>style.visibility</p:attrName>
                                        </p:attrNameLst>
                                      </p:cBhvr>
                                      <p:to>
                                        <p:strVal val="visible"/>
                                      </p:to>
                                    </p:set>
                                    <p:animEffect transition="in" filter="circle(in)">
                                      <p:cBhvr>
                                        <p:cTn id="38" dur="2000"/>
                                        <p:tgtEl>
                                          <p:spTgt spid="40"/>
                                        </p:tgtEl>
                                      </p:cBhvr>
                                    </p:animEffect>
                                  </p:childTnLst>
                                </p:cTn>
                              </p:par>
                              <p:par>
                                <p:cTn id="39" presetID="6" presetClass="entr" presetSubtype="16" fill="hold" grpId="0" nodeType="withEffect">
                                  <p:stCondLst>
                                    <p:cond delay="0"/>
                                  </p:stCondLst>
                                  <p:childTnLst>
                                    <p:set>
                                      <p:cBhvr>
                                        <p:cTn id="40" dur="1" fill="hold">
                                          <p:stCondLst>
                                            <p:cond delay="0"/>
                                          </p:stCondLst>
                                        </p:cTn>
                                        <p:tgtEl>
                                          <p:spTgt spid="51"/>
                                        </p:tgtEl>
                                        <p:attrNameLst>
                                          <p:attrName>style.visibility</p:attrName>
                                        </p:attrNameLst>
                                      </p:cBhvr>
                                      <p:to>
                                        <p:strVal val="visible"/>
                                      </p:to>
                                    </p:set>
                                    <p:animEffect transition="in" filter="circle(in)">
                                      <p:cBhvr>
                                        <p:cTn id="41" dur="20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9" grpId="0"/>
      <p:bldP spid="30" grpId="0"/>
      <p:bldP spid="14" grpId="0" animBg="1"/>
      <p:bldP spid="45" grpId="0" animBg="1"/>
      <p:bldP spid="47" grpId="0" animBg="1"/>
      <p:bldP spid="5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灯片编号占位符 4"/>
          <p:cNvSpPr>
            <a:spLocks noGrp="1"/>
          </p:cNvSpPr>
          <p:nvPr>
            <p:ph type="sldNum" sz="quarter" idx="11"/>
          </p:nvPr>
        </p:nvSpPr>
        <p:spPr/>
        <p:txBody>
          <a:bodyPr/>
          <a:lstStyle/>
          <a:p>
            <a:fld id="{EC8765D9-03F9-4DAC-A6CC-1ED18A4C7F4F}" type="slidenum">
              <a:rPr lang="zh-CN" altLang="en-US"/>
              <a:pPr/>
              <a:t>3</a:t>
            </a:fld>
            <a:endParaRPr lang="en-US" altLang="zh-CN"/>
          </a:p>
        </p:txBody>
      </p:sp>
      <p:sp>
        <p:nvSpPr>
          <p:cNvPr id="1020931" name="Rectangle 3"/>
          <p:cNvSpPr>
            <a:spLocks noGrp="1" noChangeArrowheads="1"/>
          </p:cNvSpPr>
          <p:nvPr>
            <p:ph type="body" idx="1"/>
          </p:nvPr>
        </p:nvSpPr>
        <p:spPr>
          <a:xfrm>
            <a:off x="900000" y="792000"/>
            <a:ext cx="10860200" cy="1583629"/>
          </a:xfrm>
        </p:spPr>
        <p:txBody>
          <a:bodyPr/>
          <a:lstStyle/>
          <a:p>
            <a:pPr marL="0" indent="0">
              <a:buNone/>
            </a:pPr>
            <a:r>
              <a:rPr lang="zh-CN" altLang="en-US" dirty="0">
                <a:solidFill>
                  <a:srgbClr val="0000FF"/>
                </a:solidFill>
                <a:latin typeface="+mj-ea"/>
                <a:ea typeface="+mj-ea"/>
                <a:cs typeface="Arial" panose="020B0604020202020204" pitchFamily="34" charset="0"/>
              </a:rPr>
              <a:t>内部寄存器</a:t>
            </a:r>
            <a:r>
              <a:rPr lang="zh-CN" altLang="en-US" dirty="0">
                <a:latin typeface="+mj-ea"/>
                <a:ea typeface="+mj-ea"/>
                <a:cs typeface="Arial" panose="020B0604020202020204" pitchFamily="34" charset="0"/>
              </a:rPr>
              <a:t>的</a:t>
            </a:r>
            <a:r>
              <a:rPr lang="zh-CN" altLang="en-US" dirty="0" smtClean="0">
                <a:solidFill>
                  <a:srgbClr val="FF0000"/>
                </a:solidFill>
                <a:latin typeface="+mj-ea"/>
                <a:ea typeface="+mj-ea"/>
                <a:cs typeface="Arial" panose="020B0604020202020204" pitchFamily="34" charset="0"/>
              </a:rPr>
              <a:t>寻址</a:t>
            </a:r>
            <a:r>
              <a:rPr lang="zh-CN" altLang="en-US" dirty="0" smtClean="0">
                <a:latin typeface="+mj-ea"/>
                <a:ea typeface="+mj-ea"/>
                <a:cs typeface="Arial" panose="020B0604020202020204" pitchFamily="34" charset="0"/>
              </a:rPr>
              <a:t>方法之一</a:t>
            </a:r>
            <a:r>
              <a:rPr lang="en-US" altLang="zh-CN" dirty="0" smtClean="0">
                <a:solidFill>
                  <a:srgbClr val="008000"/>
                </a:solidFill>
                <a:latin typeface="Arial" panose="020B0604020202020204" pitchFamily="34" charset="0"/>
                <a:ea typeface="楷体" panose="02010609060101010101" pitchFamily="49" charset="-122"/>
                <a:cs typeface="Arial" panose="020B0604020202020204" pitchFamily="34" charset="0"/>
              </a:rPr>
              <a:t>——</a:t>
            </a:r>
            <a:r>
              <a:rPr lang="en-US" altLang="zh-CN" dirty="0" smtClean="0">
                <a:solidFill>
                  <a:srgbClr val="FF0000"/>
                </a:solidFill>
                <a:latin typeface="Arial" panose="020B0604020202020204" pitchFamily="34" charset="0"/>
                <a:ea typeface="楷体" panose="02010609060101010101" pitchFamily="49" charset="-122"/>
                <a:cs typeface="Arial" panose="020B0604020202020204" pitchFamily="34" charset="0"/>
              </a:rPr>
              <a:t>I/O</a:t>
            </a:r>
            <a:r>
              <a:rPr lang="zh-CN" altLang="en-US" dirty="0" smtClean="0">
                <a:solidFill>
                  <a:srgbClr val="FF0000"/>
                </a:solidFill>
                <a:latin typeface="Arial" panose="020B0604020202020204" pitchFamily="34" charset="0"/>
                <a:ea typeface="楷体" panose="02010609060101010101" pitchFamily="49" charset="-122"/>
                <a:cs typeface="Arial" panose="020B0604020202020204" pitchFamily="34" charset="0"/>
              </a:rPr>
              <a:t>地址</a:t>
            </a:r>
            <a:r>
              <a:rPr lang="zh-CN" altLang="en-US" dirty="0" smtClean="0">
                <a:latin typeface="Arial" panose="020B0604020202020204" pitchFamily="34" charset="0"/>
                <a:ea typeface="楷体" panose="02010609060101010101" pitchFamily="49" charset="-122"/>
                <a:cs typeface="Arial" panose="020B0604020202020204" pitchFamily="34" charset="0"/>
              </a:rPr>
              <a:t>与</a:t>
            </a:r>
            <a:r>
              <a:rPr lang="zh-CN" altLang="en-US" dirty="0" smtClean="0">
                <a:solidFill>
                  <a:srgbClr val="FF0000"/>
                </a:solidFill>
                <a:latin typeface="Arial" panose="020B0604020202020204" pitchFamily="34" charset="0"/>
                <a:ea typeface="楷体" panose="02010609060101010101" pitchFamily="49" charset="-122"/>
                <a:cs typeface="Arial" panose="020B0604020202020204" pitchFamily="34" charset="0"/>
              </a:rPr>
              <a:t>读写信号</a:t>
            </a:r>
            <a:r>
              <a:rPr lang="en-US" altLang="zh-CN" dirty="0" smtClean="0">
                <a:latin typeface="Arial" panose="020B0604020202020204" pitchFamily="34" charset="0"/>
                <a:ea typeface="楷体" panose="02010609060101010101" pitchFamily="49" charset="-122"/>
                <a:cs typeface="Arial" panose="020B0604020202020204" pitchFamily="34" charset="0"/>
              </a:rPr>
              <a:t>(</a:t>
            </a:r>
            <a:r>
              <a:rPr lang="en-GB" altLang="zh-CN" dirty="0" smtClean="0">
                <a:solidFill>
                  <a:srgbClr val="008000"/>
                </a:solidFill>
                <a:latin typeface="Arial" panose="020B0604020202020204" pitchFamily="34" charset="0"/>
                <a:ea typeface="楷体" panose="02010609060101010101" pitchFamily="49" charset="-122"/>
                <a:cs typeface="Arial" panose="020B0604020202020204" pitchFamily="34" charset="0"/>
              </a:rPr>
              <a:t>RD</a:t>
            </a:r>
            <a:r>
              <a:rPr lang="zh-CN" altLang="en-US" dirty="0" smtClean="0">
                <a:solidFill>
                  <a:schemeClr val="tx2"/>
                </a:solidFill>
                <a:latin typeface="Arial" panose="020B0604020202020204" pitchFamily="34" charset="0"/>
                <a:ea typeface="楷体" panose="02010609060101010101" pitchFamily="49" charset="-122"/>
                <a:cs typeface="Arial" panose="020B0604020202020204" pitchFamily="34" charset="0"/>
              </a:rPr>
              <a:t>和</a:t>
            </a:r>
            <a:r>
              <a:rPr lang="en-GB" altLang="zh-CN" dirty="0">
                <a:solidFill>
                  <a:srgbClr val="008000"/>
                </a:solidFill>
                <a:latin typeface="Arial" panose="020B0604020202020204" pitchFamily="34" charset="0"/>
                <a:ea typeface="楷体" panose="02010609060101010101" pitchFamily="49" charset="-122"/>
                <a:cs typeface="Arial" panose="020B0604020202020204" pitchFamily="34" charset="0"/>
              </a:rPr>
              <a:t>WR</a:t>
            </a:r>
            <a:r>
              <a:rPr lang="en-GB" altLang="zh-CN" dirty="0" smtClean="0">
                <a:solidFill>
                  <a:schemeClr val="tx2"/>
                </a:solidFill>
                <a:latin typeface="Arial" panose="020B0604020202020204" pitchFamily="34" charset="0"/>
                <a:ea typeface="楷体" panose="02010609060101010101" pitchFamily="49" charset="-122"/>
                <a:cs typeface="Arial" panose="020B0604020202020204" pitchFamily="34" charset="0"/>
              </a:rPr>
              <a:t>)</a:t>
            </a:r>
            <a:r>
              <a:rPr lang="zh-CN" altLang="en-US" dirty="0" smtClean="0">
                <a:latin typeface="Arial" panose="020B0604020202020204" pitchFamily="34" charset="0"/>
                <a:ea typeface="楷体" panose="02010609060101010101" pitchFamily="49" charset="-122"/>
                <a:cs typeface="Arial" panose="020B0604020202020204" pitchFamily="34" charset="0"/>
              </a:rPr>
              <a:t>配合</a:t>
            </a:r>
            <a:endParaRPr lang="en-US" altLang="zh-CN" dirty="0" smtClean="0">
              <a:solidFill>
                <a:schemeClr val="tx2"/>
              </a:solidFill>
              <a:latin typeface="Arial" panose="020B0604020202020204" pitchFamily="34" charset="0"/>
              <a:ea typeface="楷体" panose="02010609060101010101" pitchFamily="49" charset="-122"/>
              <a:cs typeface="Arial" panose="020B0604020202020204" pitchFamily="34" charset="0"/>
            </a:endParaRPr>
          </a:p>
          <a:p>
            <a:pPr>
              <a:spcBef>
                <a:spcPts val="1800"/>
              </a:spcBef>
              <a:buSzPct val="100000"/>
              <a:buFont typeface="Wingdings" panose="05000000000000000000" pitchFamily="2" charset="2"/>
              <a:buChar char="Ø"/>
            </a:pPr>
            <a:r>
              <a:rPr lang="zh-CN" altLang="en-US" dirty="0" smtClean="0">
                <a:solidFill>
                  <a:schemeClr val="tx2"/>
                </a:solidFill>
                <a:latin typeface="Arial" panose="020B0604020202020204" pitchFamily="34" charset="0"/>
                <a:ea typeface="楷体" panose="02010609060101010101" pitchFamily="49" charset="-122"/>
                <a:cs typeface="Arial" panose="020B0604020202020204" pitchFamily="34" charset="0"/>
              </a:rPr>
              <a:t>采用</a:t>
            </a:r>
            <a:r>
              <a:rPr lang="zh-CN" altLang="en-US" dirty="0">
                <a:solidFill>
                  <a:schemeClr val="tx2"/>
                </a:solidFill>
                <a:latin typeface="Arial" panose="020B0604020202020204" pitchFamily="34" charset="0"/>
                <a:ea typeface="楷体" panose="02010609060101010101" pitchFamily="49" charset="-122"/>
                <a:cs typeface="Arial" panose="020B0604020202020204" pitchFamily="34" charset="0"/>
              </a:rPr>
              <a:t>此方法访问的寄存器如下表：</a:t>
            </a:r>
            <a:endParaRPr lang="zh-CN" altLang="en-US" dirty="0">
              <a:solidFill>
                <a:schemeClr val="tx2"/>
              </a:solidFill>
              <a:latin typeface="Arial" panose="020B0604020202020204" pitchFamily="34" charset="0"/>
              <a:ea typeface="楷体" panose="02010609060101010101" pitchFamily="49" charset="-122"/>
              <a:cs typeface="Arial" panose="020B0604020202020204" pitchFamily="34" charset="0"/>
            </a:endParaRPr>
          </a:p>
        </p:txBody>
      </p:sp>
      <p:sp>
        <p:nvSpPr>
          <p:cNvPr id="1020934" name="Line 6"/>
          <p:cNvSpPr>
            <a:spLocks noChangeShapeType="1"/>
          </p:cNvSpPr>
          <p:nvPr/>
        </p:nvSpPr>
        <p:spPr bwMode="auto">
          <a:xfrm>
            <a:off x="9072000" y="864000"/>
            <a:ext cx="514350" cy="0"/>
          </a:xfrm>
          <a:prstGeom prst="line">
            <a:avLst/>
          </a:prstGeom>
          <a:noFill/>
          <a:ln w="38100">
            <a:solidFill>
              <a:srgbClr val="008000"/>
            </a:solidFill>
            <a:round/>
            <a:headEnd/>
            <a:tailEnd type="none" w="med" len="lg"/>
          </a:ln>
          <a:effectLst/>
        </p:spPr>
        <p:txBody>
          <a:bodyPr anchor="ctr">
            <a:spAutoFit/>
          </a:bodyPr>
          <a:lstStyle/>
          <a:p>
            <a:endParaRPr lang="zh-CN" altLang="en-US"/>
          </a:p>
        </p:txBody>
      </p:sp>
      <p:sp>
        <p:nvSpPr>
          <p:cNvPr id="1020935" name="Line 7"/>
          <p:cNvSpPr>
            <a:spLocks noChangeShapeType="1"/>
          </p:cNvSpPr>
          <p:nvPr/>
        </p:nvSpPr>
        <p:spPr bwMode="auto">
          <a:xfrm>
            <a:off x="9912424" y="864000"/>
            <a:ext cx="647700" cy="0"/>
          </a:xfrm>
          <a:prstGeom prst="line">
            <a:avLst/>
          </a:prstGeom>
          <a:noFill/>
          <a:ln w="38100">
            <a:solidFill>
              <a:srgbClr val="008000"/>
            </a:solidFill>
            <a:round/>
            <a:headEnd/>
            <a:tailEnd type="none" w="med" len="lg"/>
          </a:ln>
          <a:effectLst/>
        </p:spPr>
        <p:txBody>
          <a:bodyPr anchor="ctr">
            <a:spAutoFit/>
          </a:bodyPr>
          <a:lstStyle/>
          <a:p>
            <a:endParaRPr lang="zh-CN" altLang="en-US"/>
          </a:p>
        </p:txBody>
      </p:sp>
      <p:graphicFrame>
        <p:nvGraphicFramePr>
          <p:cNvPr id="1021125" name="Group 197"/>
          <p:cNvGraphicFramePr>
            <a:graphicFrameLocks noGrp="1"/>
          </p:cNvGraphicFramePr>
          <p:nvPr>
            <p:extLst>
              <p:ext uri="{D42A27DB-BD31-4B8C-83A1-F6EECF244321}">
                <p14:modId xmlns:p14="http://schemas.microsoft.com/office/powerpoint/2010/main" val="3596873308"/>
              </p:ext>
            </p:extLst>
          </p:nvPr>
        </p:nvGraphicFramePr>
        <p:xfrm>
          <a:off x="900000" y="2809807"/>
          <a:ext cx="10452582" cy="3313114"/>
        </p:xfrm>
        <a:graphic>
          <a:graphicData uri="http://schemas.openxmlformats.org/drawingml/2006/table">
            <a:tbl>
              <a:tblPr/>
              <a:tblGrid>
                <a:gridCol w="685631">
                  <a:extLst>
                    <a:ext uri="{9D8B030D-6E8A-4147-A177-3AD203B41FA5}">
                      <a16:colId xmlns:a16="http://schemas.microsoft.com/office/drawing/2014/main" val="20000"/>
                    </a:ext>
                  </a:extLst>
                </a:gridCol>
                <a:gridCol w="685633">
                  <a:extLst>
                    <a:ext uri="{9D8B030D-6E8A-4147-A177-3AD203B41FA5}">
                      <a16:colId xmlns:a16="http://schemas.microsoft.com/office/drawing/2014/main" val="20001"/>
                    </a:ext>
                  </a:extLst>
                </a:gridCol>
                <a:gridCol w="685631">
                  <a:extLst>
                    <a:ext uri="{9D8B030D-6E8A-4147-A177-3AD203B41FA5}">
                      <a16:colId xmlns:a16="http://schemas.microsoft.com/office/drawing/2014/main" val="20002"/>
                    </a:ext>
                  </a:extLst>
                </a:gridCol>
                <a:gridCol w="685633">
                  <a:extLst>
                    <a:ext uri="{9D8B030D-6E8A-4147-A177-3AD203B41FA5}">
                      <a16:colId xmlns:a16="http://schemas.microsoft.com/office/drawing/2014/main" val="20003"/>
                    </a:ext>
                  </a:extLst>
                </a:gridCol>
                <a:gridCol w="685631">
                  <a:extLst>
                    <a:ext uri="{9D8B030D-6E8A-4147-A177-3AD203B41FA5}">
                      <a16:colId xmlns:a16="http://schemas.microsoft.com/office/drawing/2014/main" val="20004"/>
                    </a:ext>
                  </a:extLst>
                </a:gridCol>
                <a:gridCol w="685633">
                  <a:extLst>
                    <a:ext uri="{9D8B030D-6E8A-4147-A177-3AD203B41FA5}">
                      <a16:colId xmlns:a16="http://schemas.microsoft.com/office/drawing/2014/main" val="20005"/>
                    </a:ext>
                  </a:extLst>
                </a:gridCol>
                <a:gridCol w="6338790">
                  <a:extLst>
                    <a:ext uri="{9D8B030D-6E8A-4147-A177-3AD203B41FA5}">
                      <a16:colId xmlns:a16="http://schemas.microsoft.com/office/drawing/2014/main" val="20006"/>
                    </a:ext>
                  </a:extLst>
                </a:gridCol>
              </a:tblGrid>
              <a:tr h="67945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Arial" panose="020B0604020202020204" pitchFamily="34" charset="0"/>
                          <a:ea typeface="楷体" panose="02010609060101010101" pitchFamily="49" charset="-122"/>
                          <a:cs typeface="Arial" panose="020B0604020202020204" pitchFamily="34" charset="0"/>
                        </a:rPr>
                        <a:t>CS</a:t>
                      </a: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Arial" panose="020B0604020202020204" pitchFamily="34" charset="0"/>
                          <a:ea typeface="楷体" panose="02010609060101010101" pitchFamily="49" charset="-122"/>
                          <a:cs typeface="Arial" panose="020B0604020202020204" pitchFamily="34" charset="0"/>
                        </a:rPr>
                        <a:t>RD</a:t>
                      </a: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Arial" panose="020B0604020202020204" pitchFamily="34" charset="0"/>
                          <a:ea typeface="楷体" panose="02010609060101010101" pitchFamily="49" charset="-122"/>
                          <a:cs typeface="Arial" panose="020B0604020202020204" pitchFamily="34" charset="0"/>
                        </a:rPr>
                        <a:t>WR</a:t>
                      </a: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Arial" panose="020B0604020202020204" pitchFamily="34" charset="0"/>
                          <a:ea typeface="楷体" panose="02010609060101010101" pitchFamily="49" charset="-122"/>
                          <a:cs typeface="Arial" panose="020B0604020202020204" pitchFamily="34" charset="0"/>
                        </a:rPr>
                        <a:t>A0</a:t>
                      </a: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Arial" panose="020B0604020202020204" pitchFamily="34" charset="0"/>
                          <a:ea typeface="楷体" panose="02010609060101010101" pitchFamily="49" charset="-122"/>
                          <a:cs typeface="Arial" panose="020B0604020202020204" pitchFamily="34" charset="0"/>
                        </a:rPr>
                        <a:t>D4</a:t>
                      </a: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Arial" panose="020B0604020202020204" pitchFamily="34" charset="0"/>
                          <a:ea typeface="楷体" panose="02010609060101010101" pitchFamily="49" charset="-122"/>
                          <a:cs typeface="Arial" panose="020B0604020202020204" pitchFamily="34" charset="0"/>
                        </a:rPr>
                        <a:t>D3</a:t>
                      </a: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dirty="0" smtClean="0">
                          <a:ln>
                            <a:noFill/>
                          </a:ln>
                          <a:solidFill>
                            <a:schemeClr val="tx1"/>
                          </a:solidFill>
                          <a:effectLst/>
                          <a:latin typeface="Arial" panose="020B0604020202020204" pitchFamily="34" charset="0"/>
                          <a:ea typeface="楷体" panose="02010609060101010101" pitchFamily="49" charset="-122"/>
                          <a:cs typeface="Arial" panose="020B0604020202020204" pitchFamily="34" charset="0"/>
                        </a:rPr>
                        <a:t>读写操作</a:t>
                      </a: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27038">
                <a:tc rowSpan="4">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rgbClr val="0000F8"/>
                          </a:solidFill>
                          <a:effectLst/>
                          <a:latin typeface="Arial" panose="020B0604020202020204" pitchFamily="34" charset="0"/>
                          <a:ea typeface="楷体" panose="02010609060101010101" pitchFamily="49" charset="-122"/>
                          <a:cs typeface="Arial" panose="020B0604020202020204" pitchFamily="34" charset="0"/>
                        </a:rPr>
                        <a:t>0</a:t>
                      </a: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rowSpan="4">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rgbClr val="0000F8"/>
                          </a:solidFill>
                          <a:effectLst/>
                          <a:latin typeface="Arial" panose="020B0604020202020204" pitchFamily="34" charset="0"/>
                          <a:ea typeface="楷体" panose="02010609060101010101" pitchFamily="49" charset="-122"/>
                          <a:cs typeface="Arial" panose="020B0604020202020204" pitchFamily="34" charset="0"/>
                        </a:rPr>
                        <a:t>1</a:t>
                      </a: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rowSpan="4">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rgbClr val="0000F8"/>
                          </a:solidFill>
                          <a:effectLst/>
                          <a:latin typeface="Arial" panose="020B0604020202020204" pitchFamily="34" charset="0"/>
                          <a:ea typeface="楷体" panose="02010609060101010101" pitchFamily="49" charset="-122"/>
                          <a:cs typeface="Arial" panose="020B0604020202020204" pitchFamily="34" charset="0"/>
                        </a:rPr>
                        <a:t>0</a:t>
                      </a: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rgbClr val="0000F8"/>
                          </a:solidFill>
                          <a:effectLst/>
                          <a:latin typeface="Arial" panose="020B0604020202020204" pitchFamily="34" charset="0"/>
                          <a:ea typeface="楷体" panose="02010609060101010101" pitchFamily="49" charset="-122"/>
                          <a:cs typeface="Arial" panose="020B0604020202020204" pitchFamily="34" charset="0"/>
                        </a:rPr>
                        <a:t>0</a:t>
                      </a: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rgbClr val="0000F8"/>
                          </a:solidFill>
                          <a:effectLst/>
                          <a:latin typeface="Arial" panose="020B0604020202020204" pitchFamily="34" charset="0"/>
                          <a:ea typeface="楷体" panose="02010609060101010101" pitchFamily="49" charset="-122"/>
                          <a:cs typeface="Arial" panose="020B0604020202020204" pitchFamily="34" charset="0"/>
                        </a:rPr>
                        <a:t>0</a:t>
                      </a: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rgbClr val="0000F8"/>
                          </a:solidFill>
                          <a:effectLst/>
                          <a:latin typeface="Arial" panose="020B0604020202020204" pitchFamily="34" charset="0"/>
                          <a:ea typeface="楷体" panose="02010609060101010101" pitchFamily="49" charset="-122"/>
                          <a:cs typeface="Arial" panose="020B0604020202020204" pitchFamily="34" charset="0"/>
                        </a:rPr>
                        <a:t>0</a:t>
                      </a: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255588" algn="l" defTabSz="914400" rtl="0" eaLnBrk="1" fontAlgn="base" latinLnBrk="0" hangingPunct="1">
                        <a:lnSpc>
                          <a:spcPct val="115000"/>
                        </a:lnSpc>
                        <a:spcBef>
                          <a:spcPct val="0"/>
                        </a:spcBef>
                        <a:spcAft>
                          <a:spcPct val="0"/>
                        </a:spcAft>
                        <a:buClrTx/>
                        <a:buSzTx/>
                        <a:buFontTx/>
                        <a:buNone/>
                        <a:tabLst/>
                      </a:pPr>
                      <a:r>
                        <a:rPr kumimoji="0" lang="zh-CN" altLang="en-US" sz="2400" b="1" i="0" u="none" strike="noStrike" cap="none" normalizeH="0" baseline="0" dirty="0" smtClean="0">
                          <a:ln>
                            <a:noFill/>
                          </a:ln>
                          <a:solidFill>
                            <a:srgbClr val="0000F8"/>
                          </a:solidFill>
                          <a:effectLst/>
                          <a:latin typeface="Arial" panose="020B0604020202020204" pitchFamily="34" charset="0"/>
                          <a:ea typeface="楷体" panose="02010609060101010101" pitchFamily="49" charset="-122"/>
                          <a:cs typeface="Arial" panose="020B0604020202020204" pitchFamily="34" charset="0"/>
                        </a:rPr>
                        <a:t>写</a:t>
                      </a:r>
                      <a:r>
                        <a:rPr kumimoji="0" lang="en-US" altLang="zh-CN" sz="2400" b="1" i="0" u="none" strike="noStrike" cap="none" normalizeH="0" baseline="0" dirty="0" smtClean="0">
                          <a:ln>
                            <a:noFill/>
                          </a:ln>
                          <a:solidFill>
                            <a:srgbClr val="FF0066"/>
                          </a:solidFill>
                          <a:effectLst/>
                          <a:latin typeface="Arial" panose="020B0604020202020204" pitchFamily="34" charset="0"/>
                          <a:ea typeface="楷体" panose="02010609060101010101" pitchFamily="49" charset="-122"/>
                          <a:cs typeface="Arial" panose="020B0604020202020204" pitchFamily="34" charset="0"/>
                        </a:rPr>
                        <a:t>OCW2</a:t>
                      </a: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lg"/>
                    </a:lnB>
                    <a:lnTlToBr>
                      <a:noFill/>
                    </a:lnTlToBr>
                    <a:lnBlToTr>
                      <a:noFill/>
                    </a:lnBlToTr>
                    <a:noFill/>
                  </a:tcPr>
                </a:tc>
                <a:extLst>
                  <a:ext uri="{0D108BD9-81ED-4DB2-BD59-A6C34878D82A}">
                    <a16:rowId xmlns:a16="http://schemas.microsoft.com/office/drawing/2014/main" val="10001"/>
                  </a:ext>
                </a:extLst>
              </a:tr>
              <a:tr h="423863">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rgbClr val="0000F8"/>
                          </a:solidFill>
                          <a:effectLst/>
                          <a:latin typeface="Arial" panose="020B0604020202020204" pitchFamily="34" charset="0"/>
                          <a:ea typeface="楷体" panose="02010609060101010101" pitchFamily="49" charset="-122"/>
                          <a:cs typeface="Arial" panose="020B0604020202020204" pitchFamily="34" charset="0"/>
                        </a:rPr>
                        <a:t>0</a:t>
                      </a: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rgbClr val="0000F8"/>
                          </a:solidFill>
                          <a:effectLst/>
                          <a:latin typeface="Arial" panose="020B0604020202020204" pitchFamily="34" charset="0"/>
                          <a:ea typeface="楷体" panose="02010609060101010101" pitchFamily="49" charset="-122"/>
                          <a:cs typeface="Arial" panose="020B0604020202020204" pitchFamily="34" charset="0"/>
                        </a:rPr>
                        <a:t>0</a:t>
                      </a: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rgbClr val="0000F8"/>
                          </a:solidFill>
                          <a:effectLst/>
                          <a:latin typeface="Arial" panose="020B0604020202020204" pitchFamily="34" charset="0"/>
                          <a:ea typeface="楷体" panose="02010609060101010101" pitchFamily="49" charset="-122"/>
                          <a:cs typeface="Arial" panose="020B0604020202020204" pitchFamily="34" charset="0"/>
                        </a:rPr>
                        <a:t>1</a:t>
                      </a: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255588" algn="l" defTabSz="914400" rtl="0" eaLnBrk="0" fontAlgn="base" latinLnBrk="0" hangingPunct="0">
                        <a:lnSpc>
                          <a:spcPct val="115000"/>
                        </a:lnSpc>
                        <a:spcBef>
                          <a:spcPct val="0"/>
                        </a:spcBef>
                        <a:spcAft>
                          <a:spcPct val="0"/>
                        </a:spcAft>
                        <a:buClrTx/>
                        <a:buSzTx/>
                        <a:buFontTx/>
                        <a:buNone/>
                        <a:tabLst/>
                      </a:pPr>
                      <a:r>
                        <a:rPr kumimoji="0" lang="zh-CN" altLang="en-US" sz="2400" b="1" i="0" u="none" strike="noStrike" cap="none" normalizeH="0" baseline="0" smtClean="0">
                          <a:ln>
                            <a:noFill/>
                          </a:ln>
                          <a:solidFill>
                            <a:srgbClr val="0000F8"/>
                          </a:solidFill>
                          <a:effectLst/>
                          <a:latin typeface="Arial" panose="020B0604020202020204" pitchFamily="34" charset="0"/>
                          <a:ea typeface="楷体" panose="02010609060101010101" pitchFamily="49" charset="-122"/>
                          <a:cs typeface="Arial" panose="020B0604020202020204" pitchFamily="34" charset="0"/>
                        </a:rPr>
                        <a:t>写</a:t>
                      </a:r>
                      <a:r>
                        <a:rPr kumimoji="0" lang="en-US" altLang="zh-CN" sz="2400" b="1" i="0" u="none" strike="noStrike" cap="none" normalizeH="0" baseline="0" smtClean="0">
                          <a:ln>
                            <a:noFill/>
                          </a:ln>
                          <a:solidFill>
                            <a:srgbClr val="FF0066"/>
                          </a:solidFill>
                          <a:effectLst/>
                          <a:latin typeface="Arial" panose="020B0604020202020204" pitchFamily="34" charset="0"/>
                          <a:ea typeface="楷体" panose="02010609060101010101" pitchFamily="49" charset="-122"/>
                          <a:cs typeface="Arial" panose="020B0604020202020204" pitchFamily="34" charset="0"/>
                        </a:rPr>
                        <a:t>OCW3</a:t>
                      </a: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lg"/>
                    </a:lnT>
                    <a:lnB w="19050" cap="flat" cmpd="sng" algn="ctr">
                      <a:solidFill>
                        <a:schemeClr val="tx1"/>
                      </a:solidFill>
                      <a:prstDash val="solid"/>
                      <a:round/>
                      <a:headEnd type="none" w="med" len="med"/>
                      <a:tailEnd type="none" w="med" len="lg"/>
                    </a:lnB>
                    <a:lnTlToBr>
                      <a:noFill/>
                    </a:lnTlToBr>
                    <a:lnBlToTr>
                      <a:noFill/>
                    </a:lnBlToTr>
                    <a:noFill/>
                  </a:tcPr>
                </a:tc>
                <a:extLst>
                  <a:ext uri="{0D108BD9-81ED-4DB2-BD59-A6C34878D82A}">
                    <a16:rowId xmlns:a16="http://schemas.microsoft.com/office/drawing/2014/main" val="10002"/>
                  </a:ext>
                </a:extLst>
              </a:tr>
              <a:tr h="427038">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rgbClr val="0000F8"/>
                          </a:solidFill>
                          <a:effectLst/>
                          <a:latin typeface="Arial" panose="020B0604020202020204" pitchFamily="34" charset="0"/>
                          <a:ea typeface="楷体" panose="02010609060101010101" pitchFamily="49" charset="-122"/>
                          <a:cs typeface="Arial" panose="020B0604020202020204" pitchFamily="34" charset="0"/>
                        </a:rPr>
                        <a:t>0</a:t>
                      </a: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rgbClr val="0000F8"/>
                          </a:solidFill>
                          <a:effectLst/>
                          <a:latin typeface="Arial" panose="020B0604020202020204" pitchFamily="34" charset="0"/>
                          <a:ea typeface="楷体" panose="02010609060101010101" pitchFamily="49" charset="-122"/>
                          <a:cs typeface="Arial" panose="020B0604020202020204" pitchFamily="34" charset="0"/>
                        </a:rPr>
                        <a:t>1</a:t>
                      </a: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rgbClr val="0000F8"/>
                          </a:solidFill>
                          <a:effectLst/>
                          <a:latin typeface="Arial" panose="020B0604020202020204" pitchFamily="34" charset="0"/>
                          <a:ea typeface="楷体" panose="02010609060101010101" pitchFamily="49" charset="-122"/>
                          <a:cs typeface="Arial" panose="020B0604020202020204" pitchFamily="34" charset="0"/>
                        </a:rPr>
                        <a:t>x</a:t>
                      </a: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255588" algn="l" defTabSz="914400" rtl="0" eaLnBrk="0" fontAlgn="base" latinLnBrk="0" hangingPunct="0">
                        <a:lnSpc>
                          <a:spcPct val="115000"/>
                        </a:lnSpc>
                        <a:spcBef>
                          <a:spcPct val="0"/>
                        </a:spcBef>
                        <a:spcAft>
                          <a:spcPct val="0"/>
                        </a:spcAft>
                        <a:buClrTx/>
                        <a:buSzTx/>
                        <a:buFontTx/>
                        <a:buNone/>
                        <a:tabLst/>
                      </a:pPr>
                      <a:r>
                        <a:rPr kumimoji="0" lang="zh-CN" altLang="en-US" sz="2400" b="1" i="0" u="none" strike="noStrike" cap="none" normalizeH="0" baseline="0" smtClean="0">
                          <a:ln>
                            <a:noFill/>
                          </a:ln>
                          <a:solidFill>
                            <a:srgbClr val="0000F8"/>
                          </a:solidFill>
                          <a:effectLst/>
                          <a:latin typeface="Arial" panose="020B0604020202020204" pitchFamily="34" charset="0"/>
                          <a:ea typeface="楷体" panose="02010609060101010101" pitchFamily="49" charset="-122"/>
                          <a:cs typeface="Arial" panose="020B0604020202020204" pitchFamily="34" charset="0"/>
                        </a:rPr>
                        <a:t>写</a:t>
                      </a:r>
                      <a:r>
                        <a:rPr kumimoji="0" lang="en-US" altLang="zh-CN" sz="2400" b="1" i="0" u="none" strike="noStrike" cap="none" normalizeH="0" baseline="0" smtClean="0">
                          <a:ln>
                            <a:noFill/>
                          </a:ln>
                          <a:solidFill>
                            <a:srgbClr val="008000"/>
                          </a:solidFill>
                          <a:effectLst/>
                          <a:latin typeface="Arial" panose="020B0604020202020204" pitchFamily="34" charset="0"/>
                          <a:ea typeface="楷体" panose="02010609060101010101" pitchFamily="49" charset="-122"/>
                          <a:cs typeface="Arial" panose="020B0604020202020204" pitchFamily="34" charset="0"/>
                        </a:rPr>
                        <a:t>ICW1</a:t>
                      </a: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lg"/>
                    </a:lnT>
                    <a:lnB w="19050" cap="flat" cmpd="sng" algn="ctr">
                      <a:solidFill>
                        <a:schemeClr val="tx1"/>
                      </a:solidFill>
                      <a:prstDash val="solid"/>
                      <a:round/>
                      <a:headEnd type="none" w="med" len="med"/>
                      <a:tailEnd type="none" w="med" len="lg"/>
                    </a:lnB>
                    <a:lnTlToBr>
                      <a:noFill/>
                    </a:lnTlToBr>
                    <a:lnBlToTr>
                      <a:noFill/>
                    </a:lnBlToTr>
                    <a:noFill/>
                  </a:tcPr>
                </a:tc>
                <a:extLst>
                  <a:ext uri="{0D108BD9-81ED-4DB2-BD59-A6C34878D82A}">
                    <a16:rowId xmlns:a16="http://schemas.microsoft.com/office/drawing/2014/main" val="10003"/>
                  </a:ext>
                </a:extLst>
              </a:tr>
              <a:tr h="469900">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rgbClr val="0000F8"/>
                          </a:solidFill>
                          <a:effectLst/>
                          <a:latin typeface="Arial" panose="020B0604020202020204" pitchFamily="34" charset="0"/>
                          <a:ea typeface="楷体" panose="02010609060101010101" pitchFamily="49" charset="-122"/>
                          <a:cs typeface="Arial" panose="020B0604020202020204" pitchFamily="34" charset="0"/>
                        </a:rPr>
                        <a:t>1</a:t>
                      </a: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rgbClr val="0000F8"/>
                          </a:solidFill>
                          <a:effectLst/>
                          <a:latin typeface="Arial" panose="020B0604020202020204" pitchFamily="34" charset="0"/>
                          <a:ea typeface="楷体" panose="02010609060101010101" pitchFamily="49" charset="-122"/>
                          <a:cs typeface="Arial" panose="020B0604020202020204" pitchFamily="34" charset="0"/>
                        </a:rPr>
                        <a:t>x</a:t>
                      </a: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rgbClr val="0000F8"/>
                          </a:solidFill>
                          <a:effectLst/>
                          <a:latin typeface="Arial" panose="020B0604020202020204" pitchFamily="34" charset="0"/>
                          <a:ea typeface="楷体" panose="02010609060101010101" pitchFamily="49" charset="-122"/>
                          <a:cs typeface="Arial" panose="020B0604020202020204" pitchFamily="34" charset="0"/>
                        </a:rPr>
                        <a:t>x</a:t>
                      </a: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255588" algn="l" defTabSz="914400" rtl="0" eaLnBrk="0" fontAlgn="base" latinLnBrk="0" hangingPunct="0">
                        <a:lnSpc>
                          <a:spcPct val="115000"/>
                        </a:lnSpc>
                        <a:spcBef>
                          <a:spcPct val="0"/>
                        </a:spcBef>
                        <a:spcAft>
                          <a:spcPct val="0"/>
                        </a:spcAft>
                        <a:buClrTx/>
                        <a:buSzTx/>
                        <a:buFontTx/>
                        <a:buNone/>
                        <a:tabLst/>
                      </a:pPr>
                      <a:r>
                        <a:rPr kumimoji="0" lang="zh-CN" altLang="en-US" sz="2400" b="1" i="0" u="none" strike="noStrike" cap="none" normalizeH="0" baseline="0" dirty="0" smtClean="0">
                          <a:ln>
                            <a:noFill/>
                          </a:ln>
                          <a:solidFill>
                            <a:srgbClr val="0000F8"/>
                          </a:solidFill>
                          <a:effectLst/>
                          <a:latin typeface="Arial" panose="020B0604020202020204" pitchFamily="34" charset="0"/>
                          <a:ea typeface="楷体" panose="02010609060101010101" pitchFamily="49" charset="-122"/>
                          <a:cs typeface="Arial" panose="020B0604020202020204" pitchFamily="34" charset="0"/>
                        </a:rPr>
                        <a:t>写</a:t>
                      </a:r>
                      <a:r>
                        <a:rPr kumimoji="0" lang="en-US" altLang="zh-CN" sz="2400" b="1" i="0" u="none" strike="noStrike" cap="none" normalizeH="0" baseline="0" dirty="0" smtClean="0">
                          <a:ln>
                            <a:noFill/>
                          </a:ln>
                          <a:solidFill>
                            <a:srgbClr val="008000"/>
                          </a:solidFill>
                          <a:effectLst/>
                          <a:latin typeface="Arial" panose="020B0604020202020204" pitchFamily="34" charset="0"/>
                          <a:ea typeface="楷体" panose="02010609060101010101" pitchFamily="49" charset="-122"/>
                          <a:cs typeface="Arial" panose="020B0604020202020204" pitchFamily="34" charset="0"/>
                        </a:rPr>
                        <a:t>ICW2</a:t>
                      </a:r>
                      <a:r>
                        <a:rPr kumimoji="0" lang="en-US" altLang="zh-CN" sz="2400" b="1" i="0" u="none" strike="noStrike" cap="none" normalizeH="0" baseline="0" dirty="0" smtClean="0">
                          <a:ln>
                            <a:noFill/>
                          </a:ln>
                          <a:solidFill>
                            <a:srgbClr val="0000F8"/>
                          </a:solidFill>
                          <a:effectLst/>
                          <a:latin typeface="Arial" panose="020B0604020202020204" pitchFamily="34" charset="0"/>
                          <a:ea typeface="楷体" panose="02010609060101010101" pitchFamily="49" charset="-122"/>
                          <a:cs typeface="Arial" panose="020B0604020202020204" pitchFamily="34" charset="0"/>
                        </a:rPr>
                        <a:t>,</a:t>
                      </a:r>
                      <a:r>
                        <a:rPr kumimoji="0" lang="en-US" altLang="zh-CN" sz="2400" b="1" i="0" u="none" strike="noStrike" cap="none" normalizeH="0" baseline="0" dirty="0" smtClean="0">
                          <a:ln>
                            <a:noFill/>
                          </a:ln>
                          <a:solidFill>
                            <a:srgbClr val="008000"/>
                          </a:solidFill>
                          <a:effectLst/>
                          <a:latin typeface="Arial" panose="020B0604020202020204" pitchFamily="34" charset="0"/>
                          <a:ea typeface="楷体" panose="02010609060101010101" pitchFamily="49" charset="-122"/>
                          <a:cs typeface="Arial" panose="020B0604020202020204" pitchFamily="34" charset="0"/>
                        </a:rPr>
                        <a:t>ICW3</a:t>
                      </a:r>
                      <a:r>
                        <a:rPr kumimoji="0" lang="en-US" altLang="zh-CN" sz="2400" b="1" i="0" u="none" strike="noStrike" cap="none" normalizeH="0" baseline="0" dirty="0" smtClean="0">
                          <a:ln>
                            <a:noFill/>
                          </a:ln>
                          <a:solidFill>
                            <a:srgbClr val="0000F8"/>
                          </a:solidFill>
                          <a:effectLst/>
                          <a:latin typeface="Arial" panose="020B0604020202020204" pitchFamily="34" charset="0"/>
                          <a:ea typeface="楷体" panose="02010609060101010101" pitchFamily="49" charset="-122"/>
                          <a:cs typeface="Arial" panose="020B0604020202020204" pitchFamily="34" charset="0"/>
                        </a:rPr>
                        <a:t>,</a:t>
                      </a:r>
                      <a:r>
                        <a:rPr kumimoji="0" lang="en-US" altLang="zh-CN" sz="2400" b="1" i="0" u="none" strike="noStrike" cap="none" normalizeH="0" baseline="0" dirty="0" smtClean="0">
                          <a:ln>
                            <a:noFill/>
                          </a:ln>
                          <a:solidFill>
                            <a:srgbClr val="008000"/>
                          </a:solidFill>
                          <a:effectLst/>
                          <a:latin typeface="Arial" panose="020B0604020202020204" pitchFamily="34" charset="0"/>
                          <a:ea typeface="楷体" panose="02010609060101010101" pitchFamily="49" charset="-122"/>
                          <a:cs typeface="Arial" panose="020B0604020202020204" pitchFamily="34" charset="0"/>
                        </a:rPr>
                        <a:t>ICW4</a:t>
                      </a:r>
                      <a:r>
                        <a:rPr kumimoji="0" lang="en-US" altLang="zh-CN" sz="2400" b="1" i="0" u="none" strike="noStrike" cap="none" normalizeH="0" baseline="0" dirty="0" smtClean="0">
                          <a:ln>
                            <a:noFill/>
                          </a:ln>
                          <a:solidFill>
                            <a:srgbClr val="0000F8"/>
                          </a:solidFill>
                          <a:effectLst/>
                          <a:latin typeface="Arial" panose="020B0604020202020204" pitchFamily="34" charset="0"/>
                          <a:ea typeface="楷体" panose="02010609060101010101" pitchFamily="49" charset="-122"/>
                          <a:cs typeface="Arial" panose="020B0604020202020204" pitchFamily="34" charset="0"/>
                        </a:rPr>
                        <a:t>(</a:t>
                      </a:r>
                      <a:r>
                        <a:rPr kumimoji="0" lang="zh-CN" altLang="en-US" sz="2400" b="1" i="0" u="none" strike="noStrike" cap="none" normalizeH="0" baseline="0" dirty="0" smtClean="0">
                          <a:ln>
                            <a:noFill/>
                          </a:ln>
                          <a:solidFill>
                            <a:srgbClr val="0000FF"/>
                          </a:solidFill>
                          <a:effectLst/>
                          <a:latin typeface="Arial" panose="020B0604020202020204" pitchFamily="34" charset="0"/>
                          <a:ea typeface="楷体" panose="02010609060101010101" pitchFamily="49" charset="-122"/>
                          <a:cs typeface="Arial" panose="020B0604020202020204" pitchFamily="34" charset="0"/>
                        </a:rPr>
                        <a:t>顺序写入</a:t>
                      </a:r>
                      <a:r>
                        <a:rPr kumimoji="0" lang="en-US" altLang="zh-CN" sz="2400" b="1" i="0" u="none" strike="noStrike" cap="none" normalizeH="0" baseline="0" dirty="0" smtClean="0">
                          <a:ln>
                            <a:noFill/>
                          </a:ln>
                          <a:solidFill>
                            <a:srgbClr val="0000F8"/>
                          </a:solidFill>
                          <a:effectLst/>
                          <a:latin typeface="Arial" panose="020B0604020202020204" pitchFamily="34" charset="0"/>
                          <a:ea typeface="楷体" panose="02010609060101010101" pitchFamily="49" charset="-122"/>
                          <a:cs typeface="Arial" panose="020B0604020202020204" pitchFamily="34" charset="0"/>
                        </a:rPr>
                        <a:t>), </a:t>
                      </a:r>
                      <a:r>
                        <a:rPr kumimoji="0" lang="en-US" altLang="zh-CN" sz="2400" b="1" i="0" u="none" strike="noStrike" cap="none" normalizeH="0" baseline="0" dirty="0" smtClean="0">
                          <a:ln>
                            <a:noFill/>
                          </a:ln>
                          <a:solidFill>
                            <a:srgbClr val="FF0066"/>
                          </a:solidFill>
                          <a:effectLst/>
                          <a:latin typeface="Arial" panose="020B0604020202020204" pitchFamily="34" charset="0"/>
                          <a:ea typeface="楷体" panose="02010609060101010101" pitchFamily="49" charset="-122"/>
                          <a:cs typeface="Arial" panose="020B0604020202020204" pitchFamily="34" charset="0"/>
                        </a:rPr>
                        <a:t>OCW1/IMR</a:t>
                      </a: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54025">
                <a:tc rowSpan="2">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rgbClr val="0000F8"/>
                          </a:solidFill>
                          <a:effectLst/>
                          <a:latin typeface="Arial" panose="020B0604020202020204" pitchFamily="34" charset="0"/>
                          <a:ea typeface="楷体" panose="02010609060101010101" pitchFamily="49" charset="-122"/>
                          <a:cs typeface="Arial" panose="020B0604020202020204" pitchFamily="34" charset="0"/>
                        </a:rPr>
                        <a:t>0</a:t>
                      </a: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rgbClr val="0000F8"/>
                          </a:solidFill>
                          <a:effectLst/>
                          <a:latin typeface="Arial" panose="020B0604020202020204" pitchFamily="34" charset="0"/>
                          <a:ea typeface="楷体" panose="02010609060101010101" pitchFamily="49" charset="-122"/>
                          <a:cs typeface="Arial" panose="020B0604020202020204" pitchFamily="34" charset="0"/>
                        </a:rPr>
                        <a:t>0</a:t>
                      </a: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rgbClr val="0000F8"/>
                          </a:solidFill>
                          <a:effectLst/>
                          <a:latin typeface="Arial" panose="020B0604020202020204" pitchFamily="34" charset="0"/>
                          <a:ea typeface="楷体" panose="02010609060101010101" pitchFamily="49" charset="-122"/>
                          <a:cs typeface="Arial" panose="020B0604020202020204" pitchFamily="34" charset="0"/>
                        </a:rPr>
                        <a:t>1</a:t>
                      </a: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rgbClr val="0000F8"/>
                          </a:solidFill>
                          <a:effectLst/>
                          <a:latin typeface="Arial" panose="020B0604020202020204" pitchFamily="34" charset="0"/>
                          <a:ea typeface="楷体" panose="02010609060101010101" pitchFamily="49" charset="-122"/>
                          <a:cs typeface="Arial" panose="020B0604020202020204" pitchFamily="34" charset="0"/>
                        </a:rPr>
                        <a:t>0</a:t>
                      </a: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rgbClr val="0000F8"/>
                          </a:solidFill>
                          <a:effectLst/>
                          <a:latin typeface="Arial" panose="020B0604020202020204" pitchFamily="34" charset="0"/>
                          <a:ea typeface="楷体" panose="02010609060101010101" pitchFamily="49" charset="-122"/>
                          <a:cs typeface="Arial" panose="020B0604020202020204" pitchFamily="34" charset="0"/>
                        </a:rPr>
                        <a:t>x</a:t>
                      </a: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rgbClr val="0000F8"/>
                          </a:solidFill>
                          <a:effectLst/>
                          <a:latin typeface="Arial" panose="020B0604020202020204" pitchFamily="34" charset="0"/>
                          <a:ea typeface="楷体" panose="02010609060101010101" pitchFamily="49" charset="-122"/>
                          <a:cs typeface="Arial" panose="020B0604020202020204" pitchFamily="34" charset="0"/>
                        </a:rPr>
                        <a:t>x</a:t>
                      </a: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lg"/>
                    </a:lnB>
                    <a:lnTlToBr>
                      <a:noFill/>
                    </a:lnTlToBr>
                    <a:lnBlToTr>
                      <a:noFill/>
                    </a:lnBlToTr>
                    <a:noFill/>
                  </a:tcPr>
                </a:tc>
                <a:tc>
                  <a:txBody>
                    <a:bodyPr/>
                    <a:lstStyle/>
                    <a:p>
                      <a:pPr marL="342900" marR="0" lvl="0" indent="-255588" algn="l"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dirty="0" smtClean="0">
                          <a:ln>
                            <a:noFill/>
                          </a:ln>
                          <a:solidFill>
                            <a:srgbClr val="0000F8"/>
                          </a:solidFill>
                          <a:effectLst/>
                          <a:latin typeface="Arial" panose="020B0604020202020204" pitchFamily="34" charset="0"/>
                          <a:ea typeface="楷体" panose="02010609060101010101" pitchFamily="49" charset="-122"/>
                          <a:cs typeface="Arial" panose="020B0604020202020204" pitchFamily="34" charset="0"/>
                        </a:rPr>
                        <a:t>读出</a:t>
                      </a:r>
                      <a:r>
                        <a:rPr kumimoji="0" lang="en-US" altLang="zh-CN" sz="2400" b="1" i="0" u="none" strike="noStrike" cap="none" normalizeH="0" baseline="0" dirty="0" smtClean="0">
                          <a:ln>
                            <a:noFill/>
                          </a:ln>
                          <a:solidFill>
                            <a:srgbClr val="FF6600"/>
                          </a:solidFill>
                          <a:effectLst/>
                          <a:latin typeface="Arial" panose="020B0604020202020204" pitchFamily="34" charset="0"/>
                          <a:ea typeface="楷体" panose="02010609060101010101" pitchFamily="49" charset="-122"/>
                          <a:cs typeface="Arial" panose="020B0604020202020204" pitchFamily="34" charset="0"/>
                        </a:rPr>
                        <a:t>IRR</a:t>
                      </a:r>
                      <a:r>
                        <a:rPr kumimoji="0" lang="zh-CN" altLang="en-US" sz="2400" b="1" i="0" u="none" strike="noStrike" cap="none" normalizeH="0" baseline="0" dirty="0" smtClean="0">
                          <a:ln>
                            <a:noFill/>
                          </a:ln>
                          <a:solidFill>
                            <a:srgbClr val="0000F8"/>
                          </a:solidFill>
                          <a:effectLst/>
                          <a:latin typeface="Arial" panose="020B0604020202020204" pitchFamily="34" charset="0"/>
                          <a:ea typeface="楷体" panose="02010609060101010101" pitchFamily="49" charset="-122"/>
                          <a:cs typeface="Arial" panose="020B0604020202020204" pitchFamily="34" charset="0"/>
                        </a:rPr>
                        <a:t>、</a:t>
                      </a:r>
                      <a:r>
                        <a:rPr kumimoji="0" lang="en-US" altLang="zh-CN" sz="2400" b="1" i="0" u="none" strike="noStrike" cap="none" normalizeH="0" baseline="0" dirty="0" smtClean="0">
                          <a:ln>
                            <a:noFill/>
                          </a:ln>
                          <a:solidFill>
                            <a:srgbClr val="FF6600"/>
                          </a:solidFill>
                          <a:effectLst/>
                          <a:latin typeface="Arial" panose="020B0604020202020204" pitchFamily="34" charset="0"/>
                          <a:ea typeface="楷体" panose="02010609060101010101" pitchFamily="49" charset="-122"/>
                          <a:cs typeface="Arial" panose="020B0604020202020204" pitchFamily="34" charset="0"/>
                        </a:rPr>
                        <a:t>ISR</a:t>
                      </a:r>
                      <a:r>
                        <a:rPr kumimoji="0" lang="en-US" altLang="zh-CN" sz="2400" b="1" i="0" u="none" strike="noStrike" cap="none" normalizeH="0" baseline="0" dirty="0" smtClean="0">
                          <a:ln>
                            <a:noFill/>
                          </a:ln>
                          <a:solidFill>
                            <a:srgbClr val="0000F8"/>
                          </a:solidFill>
                          <a:effectLst/>
                          <a:latin typeface="Arial" panose="020B0604020202020204" pitchFamily="34" charset="0"/>
                          <a:ea typeface="楷体" panose="02010609060101010101" pitchFamily="49" charset="-122"/>
                          <a:cs typeface="Arial" panose="020B0604020202020204" pitchFamily="34" charset="0"/>
                        </a:rPr>
                        <a:t>(</a:t>
                      </a:r>
                      <a:r>
                        <a:rPr kumimoji="0" lang="zh-CN" altLang="en-US" sz="2400" b="1" i="0" u="none" strike="noStrike" cap="none" normalizeH="0" baseline="0" dirty="0" smtClean="0">
                          <a:ln>
                            <a:noFill/>
                          </a:ln>
                          <a:solidFill>
                            <a:srgbClr val="0000F8"/>
                          </a:solidFill>
                          <a:effectLst/>
                          <a:latin typeface="Arial" panose="020B0604020202020204" pitchFamily="34" charset="0"/>
                          <a:ea typeface="楷体" panose="02010609060101010101" pitchFamily="49" charset="-122"/>
                          <a:cs typeface="Arial" panose="020B0604020202020204" pitchFamily="34" charset="0"/>
                        </a:rPr>
                        <a:t>与</a:t>
                      </a:r>
                      <a:r>
                        <a:rPr kumimoji="0" lang="zh-CN" altLang="en-US" sz="2400" b="1" i="0" u="none" strike="noStrike" cap="none" normalizeH="0" baseline="0" dirty="0" smtClean="0">
                          <a:ln>
                            <a:noFill/>
                          </a:ln>
                          <a:solidFill>
                            <a:srgbClr val="0000F8"/>
                          </a:solidFill>
                          <a:effectLst/>
                          <a:latin typeface="Arial" panose="020B0604020202020204" pitchFamily="34" charset="0"/>
                          <a:ea typeface="楷体" panose="02010609060101010101" pitchFamily="49" charset="-122"/>
                          <a:cs typeface="Arial" panose="020B0604020202020204" pitchFamily="34" charset="0"/>
                        </a:rPr>
                        <a:t>写</a:t>
                      </a:r>
                      <a:r>
                        <a:rPr kumimoji="0" lang="en-US" altLang="zh-CN" sz="2400" b="1" i="0" u="none" strike="noStrike" cap="none" normalizeH="0" baseline="0" dirty="0" smtClean="0">
                          <a:ln>
                            <a:noFill/>
                          </a:ln>
                          <a:solidFill>
                            <a:srgbClr val="FF0066"/>
                          </a:solidFill>
                          <a:effectLst/>
                          <a:latin typeface="Arial" panose="020B0604020202020204" pitchFamily="34" charset="0"/>
                          <a:ea typeface="楷体" panose="02010609060101010101" pitchFamily="49" charset="-122"/>
                          <a:cs typeface="Arial" panose="020B0604020202020204" pitchFamily="34" charset="0"/>
                        </a:rPr>
                        <a:t>OCW3</a:t>
                      </a:r>
                      <a:r>
                        <a:rPr kumimoji="0" lang="zh-CN" altLang="en-US" sz="2400" b="1" i="0" u="none" strike="noStrike" cap="none" normalizeH="0" baseline="0" dirty="0" smtClean="0">
                          <a:ln>
                            <a:noFill/>
                          </a:ln>
                          <a:solidFill>
                            <a:srgbClr val="0000F8"/>
                          </a:solidFill>
                          <a:effectLst/>
                          <a:latin typeface="Arial" panose="020B0604020202020204" pitchFamily="34" charset="0"/>
                          <a:ea typeface="楷体" panose="02010609060101010101" pitchFamily="49" charset="-122"/>
                          <a:cs typeface="Arial" panose="020B0604020202020204" pitchFamily="34" charset="0"/>
                        </a:rPr>
                        <a:t>配合</a:t>
                      </a:r>
                      <a:r>
                        <a:rPr kumimoji="0" lang="en-US" altLang="zh-CN" sz="2400" b="1" i="0" u="none" strike="noStrike" cap="none" normalizeH="0" baseline="0" dirty="0" smtClean="0">
                          <a:ln>
                            <a:noFill/>
                          </a:ln>
                          <a:solidFill>
                            <a:srgbClr val="0000F8"/>
                          </a:solidFill>
                          <a:effectLst/>
                          <a:latin typeface="Arial" panose="020B0604020202020204" pitchFamily="34" charset="0"/>
                          <a:ea typeface="楷体" panose="02010609060101010101" pitchFamily="49" charset="-122"/>
                          <a:cs typeface="Arial" panose="020B0604020202020204" pitchFamily="34" charset="0"/>
                        </a:rPr>
                        <a:t>)</a:t>
                      </a:r>
                      <a:endParaRPr kumimoji="0" lang="zh-CN" altLang="en-US" sz="2400" b="1" i="0" u="none" strike="noStrike" cap="none" normalizeH="0" baseline="0" dirty="0" smtClean="0">
                        <a:ln>
                          <a:noFill/>
                        </a:ln>
                        <a:solidFill>
                          <a:srgbClr val="0000F8"/>
                        </a:solidFill>
                        <a:effectLst/>
                        <a:latin typeface="Arial" panose="020B0604020202020204" pitchFamily="34" charset="0"/>
                        <a:ea typeface="楷体" panose="02010609060101010101" pitchFamily="49" charset="-122"/>
                        <a:cs typeface="Arial" panose="020B0604020202020204" pitchFamily="34" charset="0"/>
                      </a:endParaRP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lg"/>
                    </a:lnB>
                    <a:lnTlToBr>
                      <a:noFill/>
                    </a:lnTlToBr>
                    <a:lnBlToTr>
                      <a:noFill/>
                    </a:lnBlToTr>
                    <a:noFill/>
                  </a:tcPr>
                </a:tc>
                <a:extLst>
                  <a:ext uri="{0D108BD9-81ED-4DB2-BD59-A6C34878D82A}">
                    <a16:rowId xmlns:a16="http://schemas.microsoft.com/office/drawing/2014/main" val="10005"/>
                  </a:ext>
                </a:extLst>
              </a:tr>
              <a:tr h="431800">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rgbClr val="0000F8"/>
                          </a:solidFill>
                          <a:effectLst/>
                          <a:latin typeface="Arial" panose="020B0604020202020204" pitchFamily="34" charset="0"/>
                          <a:ea typeface="楷体" panose="02010609060101010101" pitchFamily="49" charset="-122"/>
                          <a:cs typeface="Arial" panose="020B0604020202020204" pitchFamily="34" charset="0"/>
                        </a:rPr>
                        <a:t>1</a:t>
                      </a: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rgbClr val="0000F8"/>
                          </a:solidFill>
                          <a:effectLst/>
                          <a:latin typeface="Arial" panose="020B0604020202020204" pitchFamily="34" charset="0"/>
                          <a:ea typeface="楷体" panose="02010609060101010101" pitchFamily="49" charset="-122"/>
                          <a:cs typeface="Arial" panose="020B0604020202020204" pitchFamily="34" charset="0"/>
                        </a:rPr>
                        <a:t>x</a:t>
                      </a: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rgbClr val="0000F8"/>
                          </a:solidFill>
                          <a:effectLst/>
                          <a:latin typeface="Arial" panose="020B0604020202020204" pitchFamily="34" charset="0"/>
                          <a:ea typeface="楷体" panose="02010609060101010101" pitchFamily="49" charset="-122"/>
                          <a:cs typeface="Arial" panose="020B0604020202020204" pitchFamily="34" charset="0"/>
                        </a:rPr>
                        <a:t>x</a:t>
                      </a: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255588" algn="l"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dirty="0" smtClean="0">
                          <a:ln>
                            <a:noFill/>
                          </a:ln>
                          <a:solidFill>
                            <a:srgbClr val="0000F8"/>
                          </a:solidFill>
                          <a:effectLst/>
                          <a:latin typeface="Arial" panose="020B0604020202020204" pitchFamily="34" charset="0"/>
                          <a:ea typeface="楷体" panose="02010609060101010101" pitchFamily="49" charset="-122"/>
                          <a:cs typeface="Arial" panose="020B0604020202020204" pitchFamily="34" charset="0"/>
                        </a:rPr>
                        <a:t>读出</a:t>
                      </a:r>
                      <a:r>
                        <a:rPr kumimoji="0" lang="en-US" altLang="zh-CN" sz="2400" b="1" i="0" u="none" strike="noStrike" cap="none" normalizeH="0" baseline="0" dirty="0" smtClean="0">
                          <a:ln>
                            <a:noFill/>
                          </a:ln>
                          <a:solidFill>
                            <a:srgbClr val="FF0066"/>
                          </a:solidFill>
                          <a:effectLst/>
                          <a:latin typeface="Arial" panose="020B0604020202020204" pitchFamily="34" charset="0"/>
                          <a:ea typeface="楷体" panose="02010609060101010101" pitchFamily="49" charset="-122"/>
                          <a:cs typeface="Arial" panose="020B0604020202020204" pitchFamily="34" charset="0"/>
                        </a:rPr>
                        <a:t>OCW1/IMR</a:t>
                      </a: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1021101" name="Line 173"/>
          <p:cNvSpPr>
            <a:spLocks noChangeShapeType="1"/>
          </p:cNvSpPr>
          <p:nvPr/>
        </p:nvSpPr>
        <p:spPr bwMode="auto">
          <a:xfrm>
            <a:off x="1055439" y="2988000"/>
            <a:ext cx="396000" cy="0"/>
          </a:xfrm>
          <a:prstGeom prst="line">
            <a:avLst/>
          </a:prstGeom>
          <a:noFill/>
          <a:ln w="28575">
            <a:solidFill>
              <a:schemeClr val="tx1"/>
            </a:solidFill>
            <a:round/>
            <a:headEnd/>
            <a:tailEnd type="none" w="med" len="lg"/>
          </a:ln>
          <a:effectLst/>
        </p:spPr>
        <p:txBody>
          <a:bodyPr anchor="ctr">
            <a:spAutoFit/>
          </a:bodyPr>
          <a:lstStyle/>
          <a:p>
            <a:endParaRPr lang="zh-CN" altLang="en-US"/>
          </a:p>
        </p:txBody>
      </p:sp>
      <p:sp>
        <p:nvSpPr>
          <p:cNvPr id="1021102" name="Line 174"/>
          <p:cNvSpPr>
            <a:spLocks noChangeShapeType="1"/>
          </p:cNvSpPr>
          <p:nvPr/>
        </p:nvSpPr>
        <p:spPr bwMode="auto">
          <a:xfrm>
            <a:off x="1728000" y="2988000"/>
            <a:ext cx="396000" cy="0"/>
          </a:xfrm>
          <a:prstGeom prst="line">
            <a:avLst/>
          </a:prstGeom>
          <a:noFill/>
          <a:ln w="28575">
            <a:solidFill>
              <a:schemeClr val="tx1"/>
            </a:solidFill>
            <a:round/>
            <a:headEnd/>
            <a:tailEnd type="none" w="med" len="lg"/>
          </a:ln>
          <a:effectLst/>
        </p:spPr>
        <p:txBody>
          <a:bodyPr anchor="ctr">
            <a:spAutoFit/>
          </a:bodyPr>
          <a:lstStyle/>
          <a:p>
            <a:endParaRPr lang="zh-CN" altLang="en-US"/>
          </a:p>
        </p:txBody>
      </p:sp>
      <p:sp>
        <p:nvSpPr>
          <p:cNvPr id="1021103" name="Line 175"/>
          <p:cNvSpPr>
            <a:spLocks noChangeShapeType="1"/>
          </p:cNvSpPr>
          <p:nvPr/>
        </p:nvSpPr>
        <p:spPr bwMode="auto">
          <a:xfrm>
            <a:off x="2375999" y="2988000"/>
            <a:ext cx="468000" cy="0"/>
          </a:xfrm>
          <a:prstGeom prst="line">
            <a:avLst/>
          </a:prstGeom>
          <a:noFill/>
          <a:ln w="28575">
            <a:solidFill>
              <a:schemeClr val="tx1"/>
            </a:solidFill>
            <a:round/>
            <a:headEnd/>
            <a:tailEnd type="none" w="med" len="lg"/>
          </a:ln>
          <a:effectLst/>
        </p:spPr>
        <p:txBody>
          <a:bodyPr anchor="ctr">
            <a:spAutoFit/>
          </a:bodyPr>
          <a:lstStyle/>
          <a:p>
            <a:endParaRPr lang="zh-CN" altLang="en-US"/>
          </a:p>
        </p:txBody>
      </p:sp>
      <p:sp>
        <p:nvSpPr>
          <p:cNvPr id="1021119" name="Line 191"/>
          <p:cNvSpPr>
            <a:spLocks noChangeShapeType="1"/>
          </p:cNvSpPr>
          <p:nvPr/>
        </p:nvSpPr>
        <p:spPr bwMode="auto">
          <a:xfrm>
            <a:off x="1127448" y="4508500"/>
            <a:ext cx="1570374" cy="0"/>
          </a:xfrm>
          <a:prstGeom prst="line">
            <a:avLst/>
          </a:prstGeom>
          <a:noFill/>
          <a:ln w="28575">
            <a:solidFill>
              <a:srgbClr val="FF0000"/>
            </a:solidFill>
            <a:round/>
            <a:headEnd/>
            <a:tailEnd type="none" w="med" len="lg"/>
          </a:ln>
          <a:effectLst/>
        </p:spPr>
        <p:txBody>
          <a:bodyPr wrap="square" anchor="ctr">
            <a:spAutoFit/>
          </a:bodyPr>
          <a:lstStyle/>
          <a:p>
            <a:endParaRPr lang="zh-CN" altLang="en-US"/>
          </a:p>
        </p:txBody>
      </p:sp>
      <p:sp>
        <p:nvSpPr>
          <p:cNvPr id="1021120" name="Text Box 192"/>
          <p:cNvSpPr txBox="1">
            <a:spLocks noChangeArrowheads="1"/>
          </p:cNvSpPr>
          <p:nvPr/>
        </p:nvSpPr>
        <p:spPr bwMode="auto">
          <a:xfrm>
            <a:off x="1631504" y="4508500"/>
            <a:ext cx="576263" cy="457200"/>
          </a:xfrm>
          <a:prstGeom prst="rect">
            <a:avLst/>
          </a:prstGeom>
          <a:noFill/>
          <a:ln w="28575" algn="ctr">
            <a:noFill/>
            <a:miter lim="800000"/>
            <a:headEnd/>
            <a:tailEnd type="none" w="med" len="lg"/>
          </a:ln>
          <a:effectLst/>
        </p:spPr>
        <p:txBody>
          <a:bodyPr>
            <a:spAutoFit/>
          </a:bodyPr>
          <a:lstStyle/>
          <a:p>
            <a:pPr>
              <a:spcBef>
                <a:spcPct val="50000"/>
              </a:spcBef>
            </a:pPr>
            <a:r>
              <a:rPr lang="zh-CN" altLang="en-US" sz="2400" dirty="0">
                <a:solidFill>
                  <a:srgbClr val="FF0000"/>
                </a:solidFill>
              </a:rPr>
              <a:t>写</a:t>
            </a:r>
          </a:p>
        </p:txBody>
      </p:sp>
      <p:sp>
        <p:nvSpPr>
          <p:cNvPr id="1021121" name="Line 193"/>
          <p:cNvSpPr>
            <a:spLocks noChangeShapeType="1"/>
          </p:cNvSpPr>
          <p:nvPr/>
        </p:nvSpPr>
        <p:spPr bwMode="auto">
          <a:xfrm>
            <a:off x="1127448" y="5832000"/>
            <a:ext cx="1610990" cy="0"/>
          </a:xfrm>
          <a:prstGeom prst="line">
            <a:avLst/>
          </a:prstGeom>
          <a:noFill/>
          <a:ln w="28575">
            <a:solidFill>
              <a:srgbClr val="FF0000"/>
            </a:solidFill>
            <a:round/>
            <a:headEnd/>
            <a:tailEnd type="none" w="med" len="lg"/>
          </a:ln>
          <a:effectLst/>
        </p:spPr>
        <p:txBody>
          <a:bodyPr wrap="square" anchor="ctr">
            <a:spAutoFit/>
          </a:bodyPr>
          <a:lstStyle/>
          <a:p>
            <a:endParaRPr lang="zh-CN" altLang="en-US"/>
          </a:p>
        </p:txBody>
      </p:sp>
      <p:sp>
        <p:nvSpPr>
          <p:cNvPr id="1021122" name="Text Box 194"/>
          <p:cNvSpPr txBox="1">
            <a:spLocks noChangeArrowheads="1"/>
          </p:cNvSpPr>
          <p:nvPr/>
        </p:nvSpPr>
        <p:spPr bwMode="auto">
          <a:xfrm>
            <a:off x="1631504" y="5796000"/>
            <a:ext cx="576263" cy="457200"/>
          </a:xfrm>
          <a:prstGeom prst="rect">
            <a:avLst/>
          </a:prstGeom>
          <a:noFill/>
          <a:ln w="28575" algn="ctr">
            <a:noFill/>
            <a:miter lim="800000"/>
            <a:headEnd/>
            <a:tailEnd type="none" w="med" len="lg"/>
          </a:ln>
          <a:effectLst/>
        </p:spPr>
        <p:txBody>
          <a:bodyPr>
            <a:spAutoFit/>
          </a:bodyPr>
          <a:lstStyle/>
          <a:p>
            <a:pPr>
              <a:spcBef>
                <a:spcPct val="50000"/>
              </a:spcBef>
            </a:pPr>
            <a:r>
              <a:rPr lang="zh-CN" altLang="en-US" sz="2400" dirty="0">
                <a:solidFill>
                  <a:srgbClr val="FF0000"/>
                </a:solidFill>
              </a:rPr>
              <a:t>读</a:t>
            </a:r>
          </a:p>
        </p:txBody>
      </p:sp>
      <p:sp>
        <p:nvSpPr>
          <p:cNvPr id="2" name="标题 1"/>
          <p:cNvSpPr>
            <a:spLocks noGrp="1"/>
          </p:cNvSpPr>
          <p:nvPr>
            <p:ph type="title"/>
          </p:nvPr>
        </p:nvSpPr>
        <p:spPr/>
        <p:txBody>
          <a:bodyPr/>
          <a:lstStyle/>
          <a:p>
            <a:r>
              <a:rPr lang="en-US" altLang="zh-CN" dirty="0" smtClean="0"/>
              <a:t>6.14.2</a:t>
            </a:r>
            <a:r>
              <a:rPr lang="zh-CN" altLang="en-US" dirty="0" smtClean="0"/>
              <a:t> </a:t>
            </a:r>
            <a:r>
              <a:rPr lang="en-US" altLang="zh-CN" dirty="0"/>
              <a:t>8259</a:t>
            </a:r>
            <a:r>
              <a:rPr lang="zh-CN" altLang="en-US" dirty="0"/>
              <a:t>内部</a:t>
            </a:r>
            <a:r>
              <a:rPr lang="zh-CN" altLang="en-US" dirty="0" smtClean="0"/>
              <a:t>寄存器寻址</a:t>
            </a:r>
            <a:endParaRPr lang="zh-CN" altLang="en-US" dirty="0"/>
          </a:p>
        </p:txBody>
      </p:sp>
    </p:spTree>
    <p:extLst>
      <p:ext uri="{BB962C8B-B14F-4D97-AF65-F5344CB8AC3E}">
        <p14:creationId xmlns:p14="http://schemas.microsoft.com/office/powerpoint/2010/main" val="3542289061"/>
      </p:ext>
    </p:extLst>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灯片编号占位符 4"/>
          <p:cNvSpPr>
            <a:spLocks noGrp="1"/>
          </p:cNvSpPr>
          <p:nvPr>
            <p:ph type="sldNum" sz="quarter" idx="11"/>
          </p:nvPr>
        </p:nvSpPr>
        <p:spPr/>
        <p:txBody>
          <a:bodyPr/>
          <a:lstStyle/>
          <a:p>
            <a:fld id="{EC8765D9-03F9-4DAC-A6CC-1ED18A4C7F4F}" type="slidenum">
              <a:rPr lang="zh-CN" altLang="en-US"/>
              <a:pPr/>
              <a:t>4</a:t>
            </a:fld>
            <a:endParaRPr lang="en-US" altLang="zh-CN"/>
          </a:p>
        </p:txBody>
      </p:sp>
      <p:sp>
        <p:nvSpPr>
          <p:cNvPr id="1020931" name="Rectangle 3"/>
          <p:cNvSpPr>
            <a:spLocks noGrp="1" noChangeArrowheads="1"/>
          </p:cNvSpPr>
          <p:nvPr>
            <p:ph type="body" idx="1"/>
          </p:nvPr>
        </p:nvSpPr>
        <p:spPr>
          <a:xfrm>
            <a:off x="900000" y="792000"/>
            <a:ext cx="10860200" cy="1583629"/>
          </a:xfrm>
        </p:spPr>
        <p:txBody>
          <a:bodyPr/>
          <a:lstStyle/>
          <a:p>
            <a:pPr marL="0" indent="0">
              <a:buNone/>
            </a:pPr>
            <a:r>
              <a:rPr lang="zh-CN" altLang="en-US" dirty="0">
                <a:solidFill>
                  <a:srgbClr val="0000FF"/>
                </a:solidFill>
                <a:latin typeface="+mj-ea"/>
                <a:ea typeface="+mj-ea"/>
                <a:cs typeface="Arial" panose="020B0604020202020204" pitchFamily="34" charset="0"/>
              </a:rPr>
              <a:t>内部寄存器</a:t>
            </a:r>
            <a:r>
              <a:rPr lang="zh-CN" altLang="en-US" dirty="0">
                <a:latin typeface="+mj-ea"/>
                <a:ea typeface="+mj-ea"/>
                <a:cs typeface="Arial" panose="020B0604020202020204" pitchFamily="34" charset="0"/>
              </a:rPr>
              <a:t>的</a:t>
            </a:r>
            <a:r>
              <a:rPr lang="zh-CN" altLang="en-US" dirty="0" smtClean="0">
                <a:solidFill>
                  <a:srgbClr val="FF0000"/>
                </a:solidFill>
                <a:latin typeface="+mj-ea"/>
                <a:ea typeface="+mj-ea"/>
                <a:cs typeface="Arial" panose="020B0604020202020204" pitchFamily="34" charset="0"/>
              </a:rPr>
              <a:t>寻址</a:t>
            </a:r>
            <a:r>
              <a:rPr lang="zh-CN" altLang="en-US" dirty="0" smtClean="0">
                <a:latin typeface="+mj-ea"/>
                <a:ea typeface="+mj-ea"/>
                <a:cs typeface="Arial" panose="020B0604020202020204" pitchFamily="34" charset="0"/>
              </a:rPr>
              <a:t>方法之一</a:t>
            </a:r>
            <a:r>
              <a:rPr lang="en-US" altLang="zh-CN" dirty="0" smtClean="0">
                <a:solidFill>
                  <a:srgbClr val="008000"/>
                </a:solidFill>
                <a:latin typeface="Arial" panose="020B0604020202020204" pitchFamily="34" charset="0"/>
                <a:ea typeface="楷体" panose="02010609060101010101" pitchFamily="49" charset="-122"/>
                <a:cs typeface="Arial" panose="020B0604020202020204" pitchFamily="34" charset="0"/>
              </a:rPr>
              <a:t>——</a:t>
            </a:r>
            <a:r>
              <a:rPr lang="en-US" altLang="zh-CN" dirty="0" smtClean="0">
                <a:solidFill>
                  <a:srgbClr val="FF0000"/>
                </a:solidFill>
                <a:latin typeface="Arial" panose="020B0604020202020204" pitchFamily="34" charset="0"/>
                <a:ea typeface="楷体" panose="02010609060101010101" pitchFamily="49" charset="-122"/>
                <a:cs typeface="Arial" panose="020B0604020202020204" pitchFamily="34" charset="0"/>
              </a:rPr>
              <a:t>I/O</a:t>
            </a:r>
            <a:r>
              <a:rPr lang="zh-CN" altLang="en-US" dirty="0" smtClean="0">
                <a:solidFill>
                  <a:srgbClr val="FF0000"/>
                </a:solidFill>
                <a:latin typeface="Arial" panose="020B0604020202020204" pitchFamily="34" charset="0"/>
                <a:ea typeface="楷体" panose="02010609060101010101" pitchFamily="49" charset="-122"/>
                <a:cs typeface="Arial" panose="020B0604020202020204" pitchFamily="34" charset="0"/>
              </a:rPr>
              <a:t>地址</a:t>
            </a:r>
            <a:r>
              <a:rPr lang="zh-CN" altLang="en-US" dirty="0" smtClean="0">
                <a:latin typeface="Arial" panose="020B0604020202020204" pitchFamily="34" charset="0"/>
                <a:ea typeface="楷体" panose="02010609060101010101" pitchFamily="49" charset="-122"/>
                <a:cs typeface="Arial" panose="020B0604020202020204" pitchFamily="34" charset="0"/>
              </a:rPr>
              <a:t>与</a:t>
            </a:r>
            <a:r>
              <a:rPr lang="zh-CN" altLang="en-US" dirty="0" smtClean="0">
                <a:solidFill>
                  <a:srgbClr val="FF0000"/>
                </a:solidFill>
                <a:latin typeface="Arial" panose="020B0604020202020204" pitchFamily="34" charset="0"/>
                <a:ea typeface="楷体" panose="02010609060101010101" pitchFamily="49" charset="-122"/>
                <a:cs typeface="Arial" panose="020B0604020202020204" pitchFamily="34" charset="0"/>
              </a:rPr>
              <a:t>读写信号</a:t>
            </a:r>
            <a:r>
              <a:rPr lang="en-US" altLang="zh-CN" dirty="0" smtClean="0">
                <a:latin typeface="Arial" panose="020B0604020202020204" pitchFamily="34" charset="0"/>
                <a:ea typeface="楷体" panose="02010609060101010101" pitchFamily="49" charset="-122"/>
                <a:cs typeface="Arial" panose="020B0604020202020204" pitchFamily="34" charset="0"/>
              </a:rPr>
              <a:t>(</a:t>
            </a:r>
            <a:r>
              <a:rPr lang="en-GB" altLang="zh-CN" dirty="0" smtClean="0">
                <a:solidFill>
                  <a:srgbClr val="008000"/>
                </a:solidFill>
                <a:latin typeface="Arial" panose="020B0604020202020204" pitchFamily="34" charset="0"/>
                <a:ea typeface="楷体" panose="02010609060101010101" pitchFamily="49" charset="-122"/>
                <a:cs typeface="Arial" panose="020B0604020202020204" pitchFamily="34" charset="0"/>
              </a:rPr>
              <a:t>RD</a:t>
            </a:r>
            <a:r>
              <a:rPr lang="zh-CN" altLang="en-US" dirty="0" smtClean="0">
                <a:solidFill>
                  <a:schemeClr val="tx2"/>
                </a:solidFill>
                <a:latin typeface="Arial" panose="020B0604020202020204" pitchFamily="34" charset="0"/>
                <a:ea typeface="楷体" panose="02010609060101010101" pitchFamily="49" charset="-122"/>
                <a:cs typeface="Arial" panose="020B0604020202020204" pitchFamily="34" charset="0"/>
              </a:rPr>
              <a:t>和</a:t>
            </a:r>
            <a:r>
              <a:rPr lang="en-GB" altLang="zh-CN" dirty="0">
                <a:solidFill>
                  <a:srgbClr val="008000"/>
                </a:solidFill>
                <a:latin typeface="Arial" panose="020B0604020202020204" pitchFamily="34" charset="0"/>
                <a:ea typeface="楷体" panose="02010609060101010101" pitchFamily="49" charset="-122"/>
                <a:cs typeface="Arial" panose="020B0604020202020204" pitchFamily="34" charset="0"/>
              </a:rPr>
              <a:t>WR</a:t>
            </a:r>
            <a:r>
              <a:rPr lang="en-GB" altLang="zh-CN" dirty="0" smtClean="0">
                <a:solidFill>
                  <a:schemeClr val="tx2"/>
                </a:solidFill>
                <a:latin typeface="Arial" panose="020B0604020202020204" pitchFamily="34" charset="0"/>
                <a:ea typeface="楷体" panose="02010609060101010101" pitchFamily="49" charset="-122"/>
                <a:cs typeface="Arial" panose="020B0604020202020204" pitchFamily="34" charset="0"/>
              </a:rPr>
              <a:t>)</a:t>
            </a:r>
            <a:r>
              <a:rPr lang="zh-CN" altLang="en-US" dirty="0" smtClean="0">
                <a:latin typeface="Arial" panose="020B0604020202020204" pitchFamily="34" charset="0"/>
                <a:ea typeface="楷体" panose="02010609060101010101" pitchFamily="49" charset="-122"/>
                <a:cs typeface="Arial" panose="020B0604020202020204" pitchFamily="34" charset="0"/>
              </a:rPr>
              <a:t>配合</a:t>
            </a:r>
            <a:endParaRPr lang="en-US" altLang="zh-CN" dirty="0" smtClean="0">
              <a:solidFill>
                <a:schemeClr val="tx2"/>
              </a:solidFill>
              <a:latin typeface="Arial" panose="020B0604020202020204" pitchFamily="34" charset="0"/>
              <a:ea typeface="楷体" panose="02010609060101010101" pitchFamily="49" charset="-122"/>
              <a:cs typeface="Arial" panose="020B0604020202020204" pitchFamily="34" charset="0"/>
            </a:endParaRPr>
          </a:p>
          <a:p>
            <a:pPr>
              <a:spcBef>
                <a:spcPts val="1800"/>
              </a:spcBef>
              <a:buSzPct val="100000"/>
              <a:buFont typeface="Wingdings" panose="05000000000000000000" pitchFamily="2" charset="2"/>
              <a:buChar char="Ø"/>
            </a:pPr>
            <a:r>
              <a:rPr lang="zh-CN" altLang="en-US" dirty="0" smtClean="0">
                <a:solidFill>
                  <a:schemeClr val="tx2"/>
                </a:solidFill>
                <a:latin typeface="Arial" panose="020B0604020202020204" pitchFamily="34" charset="0"/>
                <a:ea typeface="楷体" panose="02010609060101010101" pitchFamily="49" charset="-122"/>
                <a:cs typeface="Arial" panose="020B0604020202020204" pitchFamily="34" charset="0"/>
              </a:rPr>
              <a:t>采用</a:t>
            </a:r>
            <a:r>
              <a:rPr lang="zh-CN" altLang="en-US" dirty="0">
                <a:solidFill>
                  <a:schemeClr val="tx2"/>
                </a:solidFill>
                <a:latin typeface="Arial" panose="020B0604020202020204" pitchFamily="34" charset="0"/>
                <a:ea typeface="楷体" panose="02010609060101010101" pitchFamily="49" charset="-122"/>
                <a:cs typeface="Arial" panose="020B0604020202020204" pitchFamily="34" charset="0"/>
              </a:rPr>
              <a:t>此方法访问的寄存器如下表：</a:t>
            </a:r>
            <a:endParaRPr lang="zh-CN" altLang="en-US" dirty="0">
              <a:solidFill>
                <a:schemeClr val="tx2"/>
              </a:solidFill>
              <a:latin typeface="Arial" panose="020B0604020202020204" pitchFamily="34" charset="0"/>
              <a:ea typeface="楷体" panose="02010609060101010101" pitchFamily="49" charset="-122"/>
              <a:cs typeface="Arial" panose="020B0604020202020204" pitchFamily="34" charset="0"/>
            </a:endParaRPr>
          </a:p>
        </p:txBody>
      </p:sp>
      <p:sp>
        <p:nvSpPr>
          <p:cNvPr id="1020934" name="Line 6"/>
          <p:cNvSpPr>
            <a:spLocks noChangeShapeType="1"/>
          </p:cNvSpPr>
          <p:nvPr/>
        </p:nvSpPr>
        <p:spPr bwMode="auto">
          <a:xfrm>
            <a:off x="9072000" y="864000"/>
            <a:ext cx="514350" cy="0"/>
          </a:xfrm>
          <a:prstGeom prst="line">
            <a:avLst/>
          </a:prstGeom>
          <a:noFill/>
          <a:ln w="38100">
            <a:solidFill>
              <a:srgbClr val="008000"/>
            </a:solidFill>
            <a:round/>
            <a:headEnd/>
            <a:tailEnd type="none" w="med" len="lg"/>
          </a:ln>
          <a:effectLst/>
        </p:spPr>
        <p:txBody>
          <a:bodyPr anchor="ctr">
            <a:spAutoFit/>
          </a:bodyPr>
          <a:lstStyle/>
          <a:p>
            <a:endParaRPr lang="zh-CN" altLang="en-US"/>
          </a:p>
        </p:txBody>
      </p:sp>
      <p:sp>
        <p:nvSpPr>
          <p:cNvPr id="1020935" name="Line 7"/>
          <p:cNvSpPr>
            <a:spLocks noChangeShapeType="1"/>
          </p:cNvSpPr>
          <p:nvPr/>
        </p:nvSpPr>
        <p:spPr bwMode="auto">
          <a:xfrm>
            <a:off x="9912424" y="864000"/>
            <a:ext cx="647700" cy="0"/>
          </a:xfrm>
          <a:prstGeom prst="line">
            <a:avLst/>
          </a:prstGeom>
          <a:noFill/>
          <a:ln w="38100">
            <a:solidFill>
              <a:srgbClr val="008000"/>
            </a:solidFill>
            <a:round/>
            <a:headEnd/>
            <a:tailEnd type="none" w="med" len="lg"/>
          </a:ln>
          <a:effectLst/>
        </p:spPr>
        <p:txBody>
          <a:bodyPr anchor="ctr">
            <a:spAutoFit/>
          </a:bodyPr>
          <a:lstStyle/>
          <a:p>
            <a:endParaRPr lang="zh-CN" altLang="en-US"/>
          </a:p>
        </p:txBody>
      </p:sp>
      <p:graphicFrame>
        <p:nvGraphicFramePr>
          <p:cNvPr id="1021125" name="Group 197"/>
          <p:cNvGraphicFramePr>
            <a:graphicFrameLocks noGrp="1"/>
          </p:cNvGraphicFramePr>
          <p:nvPr>
            <p:extLst>
              <p:ext uri="{D42A27DB-BD31-4B8C-83A1-F6EECF244321}">
                <p14:modId xmlns:p14="http://schemas.microsoft.com/office/powerpoint/2010/main" val="3596873308"/>
              </p:ext>
            </p:extLst>
          </p:nvPr>
        </p:nvGraphicFramePr>
        <p:xfrm>
          <a:off x="900000" y="2809807"/>
          <a:ext cx="10452582" cy="3313114"/>
        </p:xfrm>
        <a:graphic>
          <a:graphicData uri="http://schemas.openxmlformats.org/drawingml/2006/table">
            <a:tbl>
              <a:tblPr/>
              <a:tblGrid>
                <a:gridCol w="685631">
                  <a:extLst>
                    <a:ext uri="{9D8B030D-6E8A-4147-A177-3AD203B41FA5}">
                      <a16:colId xmlns:a16="http://schemas.microsoft.com/office/drawing/2014/main" val="20000"/>
                    </a:ext>
                  </a:extLst>
                </a:gridCol>
                <a:gridCol w="685633">
                  <a:extLst>
                    <a:ext uri="{9D8B030D-6E8A-4147-A177-3AD203B41FA5}">
                      <a16:colId xmlns:a16="http://schemas.microsoft.com/office/drawing/2014/main" val="20001"/>
                    </a:ext>
                  </a:extLst>
                </a:gridCol>
                <a:gridCol w="685631">
                  <a:extLst>
                    <a:ext uri="{9D8B030D-6E8A-4147-A177-3AD203B41FA5}">
                      <a16:colId xmlns:a16="http://schemas.microsoft.com/office/drawing/2014/main" val="20002"/>
                    </a:ext>
                  </a:extLst>
                </a:gridCol>
                <a:gridCol w="685633">
                  <a:extLst>
                    <a:ext uri="{9D8B030D-6E8A-4147-A177-3AD203B41FA5}">
                      <a16:colId xmlns:a16="http://schemas.microsoft.com/office/drawing/2014/main" val="20003"/>
                    </a:ext>
                  </a:extLst>
                </a:gridCol>
                <a:gridCol w="685631">
                  <a:extLst>
                    <a:ext uri="{9D8B030D-6E8A-4147-A177-3AD203B41FA5}">
                      <a16:colId xmlns:a16="http://schemas.microsoft.com/office/drawing/2014/main" val="20004"/>
                    </a:ext>
                  </a:extLst>
                </a:gridCol>
                <a:gridCol w="685633">
                  <a:extLst>
                    <a:ext uri="{9D8B030D-6E8A-4147-A177-3AD203B41FA5}">
                      <a16:colId xmlns:a16="http://schemas.microsoft.com/office/drawing/2014/main" val="20005"/>
                    </a:ext>
                  </a:extLst>
                </a:gridCol>
                <a:gridCol w="6338790">
                  <a:extLst>
                    <a:ext uri="{9D8B030D-6E8A-4147-A177-3AD203B41FA5}">
                      <a16:colId xmlns:a16="http://schemas.microsoft.com/office/drawing/2014/main" val="20006"/>
                    </a:ext>
                  </a:extLst>
                </a:gridCol>
              </a:tblGrid>
              <a:tr h="67945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Arial" panose="020B0604020202020204" pitchFamily="34" charset="0"/>
                          <a:ea typeface="楷体" panose="02010609060101010101" pitchFamily="49" charset="-122"/>
                          <a:cs typeface="Arial" panose="020B0604020202020204" pitchFamily="34" charset="0"/>
                        </a:rPr>
                        <a:t>CS</a:t>
                      </a: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Arial" panose="020B0604020202020204" pitchFamily="34" charset="0"/>
                          <a:ea typeface="楷体" panose="02010609060101010101" pitchFamily="49" charset="-122"/>
                          <a:cs typeface="Arial" panose="020B0604020202020204" pitchFamily="34" charset="0"/>
                        </a:rPr>
                        <a:t>RD</a:t>
                      </a: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Arial" panose="020B0604020202020204" pitchFamily="34" charset="0"/>
                          <a:ea typeface="楷体" panose="02010609060101010101" pitchFamily="49" charset="-122"/>
                          <a:cs typeface="Arial" panose="020B0604020202020204" pitchFamily="34" charset="0"/>
                        </a:rPr>
                        <a:t>WR</a:t>
                      </a: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Arial" panose="020B0604020202020204" pitchFamily="34" charset="0"/>
                          <a:ea typeface="楷体" panose="02010609060101010101" pitchFamily="49" charset="-122"/>
                          <a:cs typeface="Arial" panose="020B0604020202020204" pitchFamily="34" charset="0"/>
                        </a:rPr>
                        <a:t>A0</a:t>
                      </a: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Arial" panose="020B0604020202020204" pitchFamily="34" charset="0"/>
                          <a:ea typeface="楷体" panose="02010609060101010101" pitchFamily="49" charset="-122"/>
                          <a:cs typeface="Arial" panose="020B0604020202020204" pitchFamily="34" charset="0"/>
                        </a:rPr>
                        <a:t>D4</a:t>
                      </a: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Arial" panose="020B0604020202020204" pitchFamily="34" charset="0"/>
                          <a:ea typeface="楷体" panose="02010609060101010101" pitchFamily="49" charset="-122"/>
                          <a:cs typeface="Arial" panose="020B0604020202020204" pitchFamily="34" charset="0"/>
                        </a:rPr>
                        <a:t>D3</a:t>
                      </a: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dirty="0" smtClean="0">
                          <a:ln>
                            <a:noFill/>
                          </a:ln>
                          <a:solidFill>
                            <a:schemeClr val="tx1"/>
                          </a:solidFill>
                          <a:effectLst/>
                          <a:latin typeface="Arial" panose="020B0604020202020204" pitchFamily="34" charset="0"/>
                          <a:ea typeface="楷体" panose="02010609060101010101" pitchFamily="49" charset="-122"/>
                          <a:cs typeface="Arial" panose="020B0604020202020204" pitchFamily="34" charset="0"/>
                        </a:rPr>
                        <a:t>读写操作</a:t>
                      </a: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27038">
                <a:tc rowSpan="4">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rgbClr val="0000F8"/>
                          </a:solidFill>
                          <a:effectLst/>
                          <a:latin typeface="Arial" panose="020B0604020202020204" pitchFamily="34" charset="0"/>
                          <a:ea typeface="楷体" panose="02010609060101010101" pitchFamily="49" charset="-122"/>
                          <a:cs typeface="Arial" panose="020B0604020202020204" pitchFamily="34" charset="0"/>
                        </a:rPr>
                        <a:t>0</a:t>
                      </a: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rowSpan="4">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rgbClr val="0000F8"/>
                          </a:solidFill>
                          <a:effectLst/>
                          <a:latin typeface="Arial" panose="020B0604020202020204" pitchFamily="34" charset="0"/>
                          <a:ea typeface="楷体" panose="02010609060101010101" pitchFamily="49" charset="-122"/>
                          <a:cs typeface="Arial" panose="020B0604020202020204" pitchFamily="34" charset="0"/>
                        </a:rPr>
                        <a:t>1</a:t>
                      </a: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rowSpan="4">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rgbClr val="0000F8"/>
                          </a:solidFill>
                          <a:effectLst/>
                          <a:latin typeface="Arial" panose="020B0604020202020204" pitchFamily="34" charset="0"/>
                          <a:ea typeface="楷体" panose="02010609060101010101" pitchFamily="49" charset="-122"/>
                          <a:cs typeface="Arial" panose="020B0604020202020204" pitchFamily="34" charset="0"/>
                        </a:rPr>
                        <a:t>0</a:t>
                      </a: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rgbClr val="0000F8"/>
                          </a:solidFill>
                          <a:effectLst/>
                          <a:latin typeface="Arial" panose="020B0604020202020204" pitchFamily="34" charset="0"/>
                          <a:ea typeface="楷体" panose="02010609060101010101" pitchFamily="49" charset="-122"/>
                          <a:cs typeface="Arial" panose="020B0604020202020204" pitchFamily="34" charset="0"/>
                        </a:rPr>
                        <a:t>0</a:t>
                      </a: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rgbClr val="0000F8"/>
                          </a:solidFill>
                          <a:effectLst/>
                          <a:latin typeface="Arial" panose="020B0604020202020204" pitchFamily="34" charset="0"/>
                          <a:ea typeface="楷体" panose="02010609060101010101" pitchFamily="49" charset="-122"/>
                          <a:cs typeface="Arial" panose="020B0604020202020204" pitchFamily="34" charset="0"/>
                        </a:rPr>
                        <a:t>0</a:t>
                      </a: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rgbClr val="0000F8"/>
                          </a:solidFill>
                          <a:effectLst/>
                          <a:latin typeface="Arial" panose="020B0604020202020204" pitchFamily="34" charset="0"/>
                          <a:ea typeface="楷体" panose="02010609060101010101" pitchFamily="49" charset="-122"/>
                          <a:cs typeface="Arial" panose="020B0604020202020204" pitchFamily="34" charset="0"/>
                        </a:rPr>
                        <a:t>0</a:t>
                      </a: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255588" algn="l" defTabSz="914400" rtl="0" eaLnBrk="1" fontAlgn="base" latinLnBrk="0" hangingPunct="1">
                        <a:lnSpc>
                          <a:spcPct val="115000"/>
                        </a:lnSpc>
                        <a:spcBef>
                          <a:spcPct val="0"/>
                        </a:spcBef>
                        <a:spcAft>
                          <a:spcPct val="0"/>
                        </a:spcAft>
                        <a:buClrTx/>
                        <a:buSzTx/>
                        <a:buFontTx/>
                        <a:buNone/>
                        <a:tabLst/>
                      </a:pPr>
                      <a:r>
                        <a:rPr kumimoji="0" lang="zh-CN" altLang="en-US" sz="2400" b="1" i="0" u="none" strike="noStrike" cap="none" normalizeH="0" baseline="0" dirty="0" smtClean="0">
                          <a:ln>
                            <a:noFill/>
                          </a:ln>
                          <a:solidFill>
                            <a:srgbClr val="0000F8"/>
                          </a:solidFill>
                          <a:effectLst/>
                          <a:latin typeface="Arial" panose="020B0604020202020204" pitchFamily="34" charset="0"/>
                          <a:ea typeface="楷体" panose="02010609060101010101" pitchFamily="49" charset="-122"/>
                          <a:cs typeface="Arial" panose="020B0604020202020204" pitchFamily="34" charset="0"/>
                        </a:rPr>
                        <a:t>写</a:t>
                      </a:r>
                      <a:r>
                        <a:rPr kumimoji="0" lang="en-US" altLang="zh-CN" sz="2400" b="1" i="0" u="none" strike="noStrike" cap="none" normalizeH="0" baseline="0" dirty="0" smtClean="0">
                          <a:ln>
                            <a:noFill/>
                          </a:ln>
                          <a:solidFill>
                            <a:srgbClr val="FF0066"/>
                          </a:solidFill>
                          <a:effectLst/>
                          <a:latin typeface="Arial" panose="020B0604020202020204" pitchFamily="34" charset="0"/>
                          <a:ea typeface="楷体" panose="02010609060101010101" pitchFamily="49" charset="-122"/>
                          <a:cs typeface="Arial" panose="020B0604020202020204" pitchFamily="34" charset="0"/>
                        </a:rPr>
                        <a:t>OCW2</a:t>
                      </a: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lg"/>
                    </a:lnB>
                    <a:lnTlToBr>
                      <a:noFill/>
                    </a:lnTlToBr>
                    <a:lnBlToTr>
                      <a:noFill/>
                    </a:lnBlToTr>
                    <a:noFill/>
                  </a:tcPr>
                </a:tc>
                <a:extLst>
                  <a:ext uri="{0D108BD9-81ED-4DB2-BD59-A6C34878D82A}">
                    <a16:rowId xmlns:a16="http://schemas.microsoft.com/office/drawing/2014/main" val="10001"/>
                  </a:ext>
                </a:extLst>
              </a:tr>
              <a:tr h="423863">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rgbClr val="0000F8"/>
                          </a:solidFill>
                          <a:effectLst/>
                          <a:latin typeface="Arial" panose="020B0604020202020204" pitchFamily="34" charset="0"/>
                          <a:ea typeface="楷体" panose="02010609060101010101" pitchFamily="49" charset="-122"/>
                          <a:cs typeface="Arial" panose="020B0604020202020204" pitchFamily="34" charset="0"/>
                        </a:rPr>
                        <a:t>0</a:t>
                      </a: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rgbClr val="0000F8"/>
                          </a:solidFill>
                          <a:effectLst/>
                          <a:latin typeface="Arial" panose="020B0604020202020204" pitchFamily="34" charset="0"/>
                          <a:ea typeface="楷体" panose="02010609060101010101" pitchFamily="49" charset="-122"/>
                          <a:cs typeface="Arial" panose="020B0604020202020204" pitchFamily="34" charset="0"/>
                        </a:rPr>
                        <a:t>0</a:t>
                      </a: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rgbClr val="0000F8"/>
                          </a:solidFill>
                          <a:effectLst/>
                          <a:latin typeface="Arial" panose="020B0604020202020204" pitchFamily="34" charset="0"/>
                          <a:ea typeface="楷体" panose="02010609060101010101" pitchFamily="49" charset="-122"/>
                          <a:cs typeface="Arial" panose="020B0604020202020204" pitchFamily="34" charset="0"/>
                        </a:rPr>
                        <a:t>1</a:t>
                      </a: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255588" algn="l" defTabSz="914400" rtl="0" eaLnBrk="0" fontAlgn="base" latinLnBrk="0" hangingPunct="0">
                        <a:lnSpc>
                          <a:spcPct val="115000"/>
                        </a:lnSpc>
                        <a:spcBef>
                          <a:spcPct val="0"/>
                        </a:spcBef>
                        <a:spcAft>
                          <a:spcPct val="0"/>
                        </a:spcAft>
                        <a:buClrTx/>
                        <a:buSzTx/>
                        <a:buFontTx/>
                        <a:buNone/>
                        <a:tabLst/>
                      </a:pPr>
                      <a:r>
                        <a:rPr kumimoji="0" lang="zh-CN" altLang="en-US" sz="2400" b="1" i="0" u="none" strike="noStrike" cap="none" normalizeH="0" baseline="0" dirty="0" smtClean="0">
                          <a:ln>
                            <a:noFill/>
                          </a:ln>
                          <a:solidFill>
                            <a:srgbClr val="0000F8"/>
                          </a:solidFill>
                          <a:effectLst/>
                          <a:latin typeface="Arial" panose="020B0604020202020204" pitchFamily="34" charset="0"/>
                          <a:ea typeface="楷体" panose="02010609060101010101" pitchFamily="49" charset="-122"/>
                          <a:cs typeface="Arial" panose="020B0604020202020204" pitchFamily="34" charset="0"/>
                        </a:rPr>
                        <a:t>写</a:t>
                      </a:r>
                      <a:r>
                        <a:rPr kumimoji="0" lang="en-US" altLang="zh-CN" sz="2400" b="1" i="0" u="none" strike="noStrike" cap="none" normalizeH="0" baseline="0" dirty="0" smtClean="0">
                          <a:ln>
                            <a:noFill/>
                          </a:ln>
                          <a:solidFill>
                            <a:srgbClr val="FF0066"/>
                          </a:solidFill>
                          <a:effectLst/>
                          <a:latin typeface="Arial" panose="020B0604020202020204" pitchFamily="34" charset="0"/>
                          <a:ea typeface="楷体" panose="02010609060101010101" pitchFamily="49" charset="-122"/>
                          <a:cs typeface="Arial" panose="020B0604020202020204" pitchFamily="34" charset="0"/>
                        </a:rPr>
                        <a:t>OCW3</a:t>
                      </a: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lg"/>
                    </a:lnT>
                    <a:lnB w="19050" cap="flat" cmpd="sng" algn="ctr">
                      <a:solidFill>
                        <a:schemeClr val="tx1"/>
                      </a:solidFill>
                      <a:prstDash val="solid"/>
                      <a:round/>
                      <a:headEnd type="none" w="med" len="med"/>
                      <a:tailEnd type="none" w="med" len="lg"/>
                    </a:lnB>
                    <a:lnTlToBr>
                      <a:noFill/>
                    </a:lnTlToBr>
                    <a:lnBlToTr>
                      <a:noFill/>
                    </a:lnBlToTr>
                    <a:noFill/>
                  </a:tcPr>
                </a:tc>
                <a:extLst>
                  <a:ext uri="{0D108BD9-81ED-4DB2-BD59-A6C34878D82A}">
                    <a16:rowId xmlns:a16="http://schemas.microsoft.com/office/drawing/2014/main" val="10002"/>
                  </a:ext>
                </a:extLst>
              </a:tr>
              <a:tr h="427038">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rgbClr val="0000F8"/>
                          </a:solidFill>
                          <a:effectLst/>
                          <a:latin typeface="Arial" panose="020B0604020202020204" pitchFamily="34" charset="0"/>
                          <a:ea typeface="楷体" panose="02010609060101010101" pitchFamily="49" charset="-122"/>
                          <a:cs typeface="Arial" panose="020B0604020202020204" pitchFamily="34" charset="0"/>
                        </a:rPr>
                        <a:t>0</a:t>
                      </a: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rgbClr val="0000F8"/>
                          </a:solidFill>
                          <a:effectLst/>
                          <a:latin typeface="Arial" panose="020B0604020202020204" pitchFamily="34" charset="0"/>
                          <a:ea typeface="楷体" panose="02010609060101010101" pitchFamily="49" charset="-122"/>
                          <a:cs typeface="Arial" panose="020B0604020202020204" pitchFamily="34" charset="0"/>
                        </a:rPr>
                        <a:t>1</a:t>
                      </a: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rgbClr val="0000F8"/>
                          </a:solidFill>
                          <a:effectLst/>
                          <a:latin typeface="Arial" panose="020B0604020202020204" pitchFamily="34" charset="0"/>
                          <a:ea typeface="楷体" panose="02010609060101010101" pitchFamily="49" charset="-122"/>
                          <a:cs typeface="Arial" panose="020B0604020202020204" pitchFamily="34" charset="0"/>
                        </a:rPr>
                        <a:t>x</a:t>
                      </a: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255588" algn="l" defTabSz="914400" rtl="0" eaLnBrk="0" fontAlgn="base" latinLnBrk="0" hangingPunct="0">
                        <a:lnSpc>
                          <a:spcPct val="115000"/>
                        </a:lnSpc>
                        <a:spcBef>
                          <a:spcPct val="0"/>
                        </a:spcBef>
                        <a:spcAft>
                          <a:spcPct val="0"/>
                        </a:spcAft>
                        <a:buClrTx/>
                        <a:buSzTx/>
                        <a:buFontTx/>
                        <a:buNone/>
                        <a:tabLst/>
                      </a:pPr>
                      <a:r>
                        <a:rPr kumimoji="0" lang="zh-CN" altLang="en-US" sz="2400" b="1" i="0" u="none" strike="noStrike" cap="none" normalizeH="0" baseline="0" dirty="0" smtClean="0">
                          <a:ln>
                            <a:noFill/>
                          </a:ln>
                          <a:solidFill>
                            <a:srgbClr val="0000F8"/>
                          </a:solidFill>
                          <a:effectLst/>
                          <a:latin typeface="Arial" panose="020B0604020202020204" pitchFamily="34" charset="0"/>
                          <a:ea typeface="楷体" panose="02010609060101010101" pitchFamily="49" charset="-122"/>
                          <a:cs typeface="Arial" panose="020B0604020202020204" pitchFamily="34" charset="0"/>
                        </a:rPr>
                        <a:t>写</a:t>
                      </a:r>
                      <a:r>
                        <a:rPr kumimoji="0" lang="en-US" altLang="zh-CN" sz="2400" b="1" i="0" u="none" strike="noStrike" cap="none" normalizeH="0" baseline="0" dirty="0" smtClean="0">
                          <a:ln>
                            <a:noFill/>
                          </a:ln>
                          <a:solidFill>
                            <a:srgbClr val="008000"/>
                          </a:solidFill>
                          <a:effectLst/>
                          <a:latin typeface="Arial" panose="020B0604020202020204" pitchFamily="34" charset="0"/>
                          <a:ea typeface="楷体" panose="02010609060101010101" pitchFamily="49" charset="-122"/>
                          <a:cs typeface="Arial" panose="020B0604020202020204" pitchFamily="34" charset="0"/>
                        </a:rPr>
                        <a:t>ICW1</a:t>
                      </a: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lg"/>
                    </a:lnT>
                    <a:lnB w="19050" cap="flat" cmpd="sng" algn="ctr">
                      <a:solidFill>
                        <a:schemeClr val="tx1"/>
                      </a:solidFill>
                      <a:prstDash val="solid"/>
                      <a:round/>
                      <a:headEnd type="none" w="med" len="med"/>
                      <a:tailEnd type="none" w="med" len="lg"/>
                    </a:lnB>
                    <a:lnTlToBr>
                      <a:noFill/>
                    </a:lnTlToBr>
                    <a:lnBlToTr>
                      <a:noFill/>
                    </a:lnBlToTr>
                    <a:noFill/>
                  </a:tcPr>
                </a:tc>
                <a:extLst>
                  <a:ext uri="{0D108BD9-81ED-4DB2-BD59-A6C34878D82A}">
                    <a16:rowId xmlns:a16="http://schemas.microsoft.com/office/drawing/2014/main" val="10003"/>
                  </a:ext>
                </a:extLst>
              </a:tr>
              <a:tr h="469900">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rgbClr val="0000F8"/>
                          </a:solidFill>
                          <a:effectLst/>
                          <a:latin typeface="Arial" panose="020B0604020202020204" pitchFamily="34" charset="0"/>
                          <a:ea typeface="楷体" panose="02010609060101010101" pitchFamily="49" charset="-122"/>
                          <a:cs typeface="Arial" panose="020B0604020202020204" pitchFamily="34" charset="0"/>
                        </a:rPr>
                        <a:t>1</a:t>
                      </a: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rgbClr val="0000F8"/>
                          </a:solidFill>
                          <a:effectLst/>
                          <a:latin typeface="Arial" panose="020B0604020202020204" pitchFamily="34" charset="0"/>
                          <a:ea typeface="楷体" panose="02010609060101010101" pitchFamily="49" charset="-122"/>
                          <a:cs typeface="Arial" panose="020B0604020202020204" pitchFamily="34" charset="0"/>
                        </a:rPr>
                        <a:t>x</a:t>
                      </a: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rgbClr val="0000F8"/>
                          </a:solidFill>
                          <a:effectLst/>
                          <a:latin typeface="Arial" panose="020B0604020202020204" pitchFamily="34" charset="0"/>
                          <a:ea typeface="楷体" panose="02010609060101010101" pitchFamily="49" charset="-122"/>
                          <a:cs typeface="Arial" panose="020B0604020202020204" pitchFamily="34" charset="0"/>
                        </a:rPr>
                        <a:t>x</a:t>
                      </a: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255588" algn="l" defTabSz="914400" rtl="0" eaLnBrk="0" fontAlgn="base" latinLnBrk="0" hangingPunct="0">
                        <a:lnSpc>
                          <a:spcPct val="115000"/>
                        </a:lnSpc>
                        <a:spcBef>
                          <a:spcPct val="0"/>
                        </a:spcBef>
                        <a:spcAft>
                          <a:spcPct val="0"/>
                        </a:spcAft>
                        <a:buClrTx/>
                        <a:buSzTx/>
                        <a:buFontTx/>
                        <a:buNone/>
                        <a:tabLst/>
                      </a:pPr>
                      <a:r>
                        <a:rPr kumimoji="0" lang="zh-CN" altLang="en-US" sz="2400" b="1" i="0" u="none" strike="noStrike" cap="none" normalizeH="0" baseline="0" dirty="0" smtClean="0">
                          <a:ln>
                            <a:noFill/>
                          </a:ln>
                          <a:solidFill>
                            <a:srgbClr val="0000F8"/>
                          </a:solidFill>
                          <a:effectLst/>
                          <a:latin typeface="Arial" panose="020B0604020202020204" pitchFamily="34" charset="0"/>
                          <a:ea typeface="楷体" panose="02010609060101010101" pitchFamily="49" charset="-122"/>
                          <a:cs typeface="Arial" panose="020B0604020202020204" pitchFamily="34" charset="0"/>
                        </a:rPr>
                        <a:t>写</a:t>
                      </a:r>
                      <a:r>
                        <a:rPr kumimoji="0" lang="en-US" altLang="zh-CN" sz="2400" b="1" i="0" u="none" strike="noStrike" cap="none" normalizeH="0" baseline="0" dirty="0" smtClean="0">
                          <a:ln>
                            <a:noFill/>
                          </a:ln>
                          <a:solidFill>
                            <a:srgbClr val="008000"/>
                          </a:solidFill>
                          <a:effectLst/>
                          <a:latin typeface="Arial" panose="020B0604020202020204" pitchFamily="34" charset="0"/>
                          <a:ea typeface="楷体" panose="02010609060101010101" pitchFamily="49" charset="-122"/>
                          <a:cs typeface="Arial" panose="020B0604020202020204" pitchFamily="34" charset="0"/>
                        </a:rPr>
                        <a:t>ICW2</a:t>
                      </a:r>
                      <a:r>
                        <a:rPr kumimoji="0" lang="en-US" altLang="zh-CN" sz="2400" b="1" i="0" u="none" strike="noStrike" cap="none" normalizeH="0" baseline="0" dirty="0" smtClean="0">
                          <a:ln>
                            <a:noFill/>
                          </a:ln>
                          <a:solidFill>
                            <a:srgbClr val="0000F8"/>
                          </a:solidFill>
                          <a:effectLst/>
                          <a:latin typeface="Arial" panose="020B0604020202020204" pitchFamily="34" charset="0"/>
                          <a:ea typeface="楷体" panose="02010609060101010101" pitchFamily="49" charset="-122"/>
                          <a:cs typeface="Arial" panose="020B0604020202020204" pitchFamily="34" charset="0"/>
                        </a:rPr>
                        <a:t>,</a:t>
                      </a:r>
                      <a:r>
                        <a:rPr kumimoji="0" lang="en-US" altLang="zh-CN" sz="2400" b="1" i="0" u="none" strike="noStrike" cap="none" normalizeH="0" baseline="0" dirty="0" smtClean="0">
                          <a:ln>
                            <a:noFill/>
                          </a:ln>
                          <a:solidFill>
                            <a:srgbClr val="008000"/>
                          </a:solidFill>
                          <a:effectLst/>
                          <a:latin typeface="Arial" panose="020B0604020202020204" pitchFamily="34" charset="0"/>
                          <a:ea typeface="楷体" panose="02010609060101010101" pitchFamily="49" charset="-122"/>
                          <a:cs typeface="Arial" panose="020B0604020202020204" pitchFamily="34" charset="0"/>
                        </a:rPr>
                        <a:t>ICW3</a:t>
                      </a:r>
                      <a:r>
                        <a:rPr kumimoji="0" lang="en-US" altLang="zh-CN" sz="2400" b="1" i="0" u="none" strike="noStrike" cap="none" normalizeH="0" baseline="0" dirty="0" smtClean="0">
                          <a:ln>
                            <a:noFill/>
                          </a:ln>
                          <a:solidFill>
                            <a:srgbClr val="0000F8"/>
                          </a:solidFill>
                          <a:effectLst/>
                          <a:latin typeface="Arial" panose="020B0604020202020204" pitchFamily="34" charset="0"/>
                          <a:ea typeface="楷体" panose="02010609060101010101" pitchFamily="49" charset="-122"/>
                          <a:cs typeface="Arial" panose="020B0604020202020204" pitchFamily="34" charset="0"/>
                        </a:rPr>
                        <a:t>,</a:t>
                      </a:r>
                      <a:r>
                        <a:rPr kumimoji="0" lang="en-US" altLang="zh-CN" sz="2400" b="1" i="0" u="none" strike="noStrike" cap="none" normalizeH="0" baseline="0" dirty="0" smtClean="0">
                          <a:ln>
                            <a:noFill/>
                          </a:ln>
                          <a:solidFill>
                            <a:srgbClr val="008000"/>
                          </a:solidFill>
                          <a:effectLst/>
                          <a:latin typeface="Arial" panose="020B0604020202020204" pitchFamily="34" charset="0"/>
                          <a:ea typeface="楷体" panose="02010609060101010101" pitchFamily="49" charset="-122"/>
                          <a:cs typeface="Arial" panose="020B0604020202020204" pitchFamily="34" charset="0"/>
                        </a:rPr>
                        <a:t>ICW4</a:t>
                      </a:r>
                      <a:r>
                        <a:rPr kumimoji="0" lang="en-US" altLang="zh-CN" sz="2400" b="1" i="0" u="none" strike="noStrike" cap="none" normalizeH="0" baseline="0" dirty="0" smtClean="0">
                          <a:ln>
                            <a:noFill/>
                          </a:ln>
                          <a:solidFill>
                            <a:srgbClr val="0000F8"/>
                          </a:solidFill>
                          <a:effectLst/>
                          <a:latin typeface="Arial" panose="020B0604020202020204" pitchFamily="34" charset="0"/>
                          <a:ea typeface="楷体" panose="02010609060101010101" pitchFamily="49" charset="-122"/>
                          <a:cs typeface="Arial" panose="020B0604020202020204" pitchFamily="34" charset="0"/>
                        </a:rPr>
                        <a:t>(</a:t>
                      </a:r>
                      <a:r>
                        <a:rPr kumimoji="0" lang="zh-CN" altLang="en-US" sz="2400" b="1" i="0" u="none" strike="noStrike" cap="none" normalizeH="0" baseline="0" dirty="0" smtClean="0">
                          <a:ln>
                            <a:noFill/>
                          </a:ln>
                          <a:solidFill>
                            <a:srgbClr val="0000FF"/>
                          </a:solidFill>
                          <a:effectLst/>
                          <a:latin typeface="Arial" panose="020B0604020202020204" pitchFamily="34" charset="0"/>
                          <a:ea typeface="楷体" panose="02010609060101010101" pitchFamily="49" charset="-122"/>
                          <a:cs typeface="Arial" panose="020B0604020202020204" pitchFamily="34" charset="0"/>
                        </a:rPr>
                        <a:t>顺序写入</a:t>
                      </a:r>
                      <a:r>
                        <a:rPr kumimoji="0" lang="en-US" altLang="zh-CN" sz="2400" b="1" i="0" u="none" strike="noStrike" cap="none" normalizeH="0" baseline="0" dirty="0" smtClean="0">
                          <a:ln>
                            <a:noFill/>
                          </a:ln>
                          <a:solidFill>
                            <a:srgbClr val="0000F8"/>
                          </a:solidFill>
                          <a:effectLst/>
                          <a:latin typeface="Arial" panose="020B0604020202020204" pitchFamily="34" charset="0"/>
                          <a:ea typeface="楷体" panose="02010609060101010101" pitchFamily="49" charset="-122"/>
                          <a:cs typeface="Arial" panose="020B0604020202020204" pitchFamily="34" charset="0"/>
                        </a:rPr>
                        <a:t>), </a:t>
                      </a:r>
                      <a:r>
                        <a:rPr kumimoji="0" lang="en-US" altLang="zh-CN" sz="2400" b="1" i="0" u="none" strike="noStrike" cap="none" normalizeH="0" baseline="0" dirty="0" smtClean="0">
                          <a:ln>
                            <a:noFill/>
                          </a:ln>
                          <a:solidFill>
                            <a:srgbClr val="FF0066"/>
                          </a:solidFill>
                          <a:effectLst/>
                          <a:latin typeface="Arial" panose="020B0604020202020204" pitchFamily="34" charset="0"/>
                          <a:ea typeface="楷体" panose="02010609060101010101" pitchFamily="49" charset="-122"/>
                          <a:cs typeface="Arial" panose="020B0604020202020204" pitchFamily="34" charset="0"/>
                        </a:rPr>
                        <a:t>OCW1/IMR</a:t>
                      </a: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54025">
                <a:tc rowSpan="2">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rgbClr val="0000F8"/>
                          </a:solidFill>
                          <a:effectLst/>
                          <a:latin typeface="Arial" panose="020B0604020202020204" pitchFamily="34" charset="0"/>
                          <a:ea typeface="楷体" panose="02010609060101010101" pitchFamily="49" charset="-122"/>
                          <a:cs typeface="Arial" panose="020B0604020202020204" pitchFamily="34" charset="0"/>
                        </a:rPr>
                        <a:t>0</a:t>
                      </a: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rgbClr val="0000F8"/>
                          </a:solidFill>
                          <a:effectLst/>
                          <a:latin typeface="Arial" panose="020B0604020202020204" pitchFamily="34" charset="0"/>
                          <a:ea typeface="楷体" panose="02010609060101010101" pitchFamily="49" charset="-122"/>
                          <a:cs typeface="Arial" panose="020B0604020202020204" pitchFamily="34" charset="0"/>
                        </a:rPr>
                        <a:t>0</a:t>
                      </a: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rgbClr val="0000F8"/>
                          </a:solidFill>
                          <a:effectLst/>
                          <a:latin typeface="Arial" panose="020B0604020202020204" pitchFamily="34" charset="0"/>
                          <a:ea typeface="楷体" panose="02010609060101010101" pitchFamily="49" charset="-122"/>
                          <a:cs typeface="Arial" panose="020B0604020202020204" pitchFamily="34" charset="0"/>
                        </a:rPr>
                        <a:t>1</a:t>
                      </a: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rgbClr val="0000F8"/>
                          </a:solidFill>
                          <a:effectLst/>
                          <a:latin typeface="Arial" panose="020B0604020202020204" pitchFamily="34" charset="0"/>
                          <a:ea typeface="楷体" panose="02010609060101010101" pitchFamily="49" charset="-122"/>
                          <a:cs typeface="Arial" panose="020B0604020202020204" pitchFamily="34" charset="0"/>
                        </a:rPr>
                        <a:t>0</a:t>
                      </a: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rgbClr val="0000F8"/>
                          </a:solidFill>
                          <a:effectLst/>
                          <a:latin typeface="Arial" panose="020B0604020202020204" pitchFamily="34" charset="0"/>
                          <a:ea typeface="楷体" panose="02010609060101010101" pitchFamily="49" charset="-122"/>
                          <a:cs typeface="Arial" panose="020B0604020202020204" pitchFamily="34" charset="0"/>
                        </a:rPr>
                        <a:t>x</a:t>
                      </a: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rgbClr val="0000F8"/>
                          </a:solidFill>
                          <a:effectLst/>
                          <a:latin typeface="Arial" panose="020B0604020202020204" pitchFamily="34" charset="0"/>
                          <a:ea typeface="楷体" panose="02010609060101010101" pitchFamily="49" charset="-122"/>
                          <a:cs typeface="Arial" panose="020B0604020202020204" pitchFamily="34" charset="0"/>
                        </a:rPr>
                        <a:t>x</a:t>
                      </a: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lg"/>
                    </a:lnB>
                    <a:lnTlToBr>
                      <a:noFill/>
                    </a:lnTlToBr>
                    <a:lnBlToTr>
                      <a:noFill/>
                    </a:lnBlToTr>
                    <a:noFill/>
                  </a:tcPr>
                </a:tc>
                <a:tc>
                  <a:txBody>
                    <a:bodyPr/>
                    <a:lstStyle/>
                    <a:p>
                      <a:pPr marL="342900" marR="0" lvl="0" indent="-255588" algn="l"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dirty="0" smtClean="0">
                          <a:ln>
                            <a:noFill/>
                          </a:ln>
                          <a:solidFill>
                            <a:srgbClr val="0000F8"/>
                          </a:solidFill>
                          <a:effectLst/>
                          <a:latin typeface="Arial" panose="020B0604020202020204" pitchFamily="34" charset="0"/>
                          <a:ea typeface="楷体" panose="02010609060101010101" pitchFamily="49" charset="-122"/>
                          <a:cs typeface="Arial" panose="020B0604020202020204" pitchFamily="34" charset="0"/>
                        </a:rPr>
                        <a:t>读出</a:t>
                      </a:r>
                      <a:r>
                        <a:rPr kumimoji="0" lang="en-US" altLang="zh-CN" sz="2400" b="1" i="0" u="none" strike="noStrike" cap="none" normalizeH="0" baseline="0" dirty="0" smtClean="0">
                          <a:ln>
                            <a:noFill/>
                          </a:ln>
                          <a:solidFill>
                            <a:srgbClr val="FF6600"/>
                          </a:solidFill>
                          <a:effectLst/>
                          <a:latin typeface="Arial" panose="020B0604020202020204" pitchFamily="34" charset="0"/>
                          <a:ea typeface="楷体" panose="02010609060101010101" pitchFamily="49" charset="-122"/>
                          <a:cs typeface="Arial" panose="020B0604020202020204" pitchFamily="34" charset="0"/>
                        </a:rPr>
                        <a:t>IRR</a:t>
                      </a:r>
                      <a:r>
                        <a:rPr kumimoji="0" lang="zh-CN" altLang="en-US" sz="2400" b="1" i="0" u="none" strike="noStrike" cap="none" normalizeH="0" baseline="0" dirty="0" smtClean="0">
                          <a:ln>
                            <a:noFill/>
                          </a:ln>
                          <a:solidFill>
                            <a:srgbClr val="0000F8"/>
                          </a:solidFill>
                          <a:effectLst/>
                          <a:latin typeface="Arial" panose="020B0604020202020204" pitchFamily="34" charset="0"/>
                          <a:ea typeface="楷体" panose="02010609060101010101" pitchFamily="49" charset="-122"/>
                          <a:cs typeface="Arial" panose="020B0604020202020204" pitchFamily="34" charset="0"/>
                        </a:rPr>
                        <a:t>、</a:t>
                      </a:r>
                      <a:r>
                        <a:rPr kumimoji="0" lang="en-US" altLang="zh-CN" sz="2400" b="1" i="0" u="none" strike="noStrike" cap="none" normalizeH="0" baseline="0" dirty="0" smtClean="0">
                          <a:ln>
                            <a:noFill/>
                          </a:ln>
                          <a:solidFill>
                            <a:srgbClr val="FF6600"/>
                          </a:solidFill>
                          <a:effectLst/>
                          <a:latin typeface="Arial" panose="020B0604020202020204" pitchFamily="34" charset="0"/>
                          <a:ea typeface="楷体" panose="02010609060101010101" pitchFamily="49" charset="-122"/>
                          <a:cs typeface="Arial" panose="020B0604020202020204" pitchFamily="34" charset="0"/>
                        </a:rPr>
                        <a:t>ISR</a:t>
                      </a:r>
                      <a:r>
                        <a:rPr kumimoji="0" lang="en-US" altLang="zh-CN" sz="2400" b="1" i="0" u="none" strike="noStrike" cap="none" normalizeH="0" baseline="0" dirty="0" smtClean="0">
                          <a:ln>
                            <a:noFill/>
                          </a:ln>
                          <a:solidFill>
                            <a:srgbClr val="0000F8"/>
                          </a:solidFill>
                          <a:effectLst/>
                          <a:latin typeface="Arial" panose="020B0604020202020204" pitchFamily="34" charset="0"/>
                          <a:ea typeface="楷体" panose="02010609060101010101" pitchFamily="49" charset="-122"/>
                          <a:cs typeface="Arial" panose="020B0604020202020204" pitchFamily="34" charset="0"/>
                        </a:rPr>
                        <a:t>(</a:t>
                      </a:r>
                      <a:r>
                        <a:rPr kumimoji="0" lang="zh-CN" altLang="en-US" sz="2400" b="1" i="0" u="none" strike="noStrike" cap="none" normalizeH="0" baseline="0" dirty="0" smtClean="0">
                          <a:ln>
                            <a:noFill/>
                          </a:ln>
                          <a:solidFill>
                            <a:srgbClr val="0000F8"/>
                          </a:solidFill>
                          <a:effectLst/>
                          <a:latin typeface="Arial" panose="020B0604020202020204" pitchFamily="34" charset="0"/>
                          <a:ea typeface="楷体" panose="02010609060101010101" pitchFamily="49" charset="-122"/>
                          <a:cs typeface="Arial" panose="020B0604020202020204" pitchFamily="34" charset="0"/>
                        </a:rPr>
                        <a:t>与</a:t>
                      </a:r>
                      <a:r>
                        <a:rPr kumimoji="0" lang="zh-CN" altLang="en-US" sz="2400" b="1" i="0" u="none" strike="noStrike" cap="none" normalizeH="0" baseline="0" dirty="0" smtClean="0">
                          <a:ln>
                            <a:noFill/>
                          </a:ln>
                          <a:solidFill>
                            <a:srgbClr val="0000F8"/>
                          </a:solidFill>
                          <a:effectLst/>
                          <a:latin typeface="Arial" panose="020B0604020202020204" pitchFamily="34" charset="0"/>
                          <a:ea typeface="楷体" panose="02010609060101010101" pitchFamily="49" charset="-122"/>
                          <a:cs typeface="Arial" panose="020B0604020202020204" pitchFamily="34" charset="0"/>
                        </a:rPr>
                        <a:t>写</a:t>
                      </a:r>
                      <a:r>
                        <a:rPr kumimoji="0" lang="en-US" altLang="zh-CN" sz="2400" b="1" i="0" u="none" strike="noStrike" cap="none" normalizeH="0" baseline="0" dirty="0" smtClean="0">
                          <a:ln>
                            <a:noFill/>
                          </a:ln>
                          <a:solidFill>
                            <a:srgbClr val="FF0066"/>
                          </a:solidFill>
                          <a:effectLst/>
                          <a:latin typeface="Arial" panose="020B0604020202020204" pitchFamily="34" charset="0"/>
                          <a:ea typeface="楷体" panose="02010609060101010101" pitchFamily="49" charset="-122"/>
                          <a:cs typeface="Arial" panose="020B0604020202020204" pitchFamily="34" charset="0"/>
                        </a:rPr>
                        <a:t>OCW3</a:t>
                      </a:r>
                      <a:r>
                        <a:rPr kumimoji="0" lang="zh-CN" altLang="en-US" sz="2400" b="1" i="0" u="none" strike="noStrike" cap="none" normalizeH="0" baseline="0" dirty="0" smtClean="0">
                          <a:ln>
                            <a:noFill/>
                          </a:ln>
                          <a:solidFill>
                            <a:srgbClr val="0000F8"/>
                          </a:solidFill>
                          <a:effectLst/>
                          <a:latin typeface="Arial" panose="020B0604020202020204" pitchFamily="34" charset="0"/>
                          <a:ea typeface="楷体" panose="02010609060101010101" pitchFamily="49" charset="-122"/>
                          <a:cs typeface="Arial" panose="020B0604020202020204" pitchFamily="34" charset="0"/>
                        </a:rPr>
                        <a:t>配合</a:t>
                      </a:r>
                      <a:r>
                        <a:rPr kumimoji="0" lang="en-US" altLang="zh-CN" sz="2400" b="1" i="0" u="none" strike="noStrike" cap="none" normalizeH="0" baseline="0" dirty="0" smtClean="0">
                          <a:ln>
                            <a:noFill/>
                          </a:ln>
                          <a:solidFill>
                            <a:srgbClr val="0000F8"/>
                          </a:solidFill>
                          <a:effectLst/>
                          <a:latin typeface="Arial" panose="020B0604020202020204" pitchFamily="34" charset="0"/>
                          <a:ea typeface="楷体" panose="02010609060101010101" pitchFamily="49" charset="-122"/>
                          <a:cs typeface="Arial" panose="020B0604020202020204" pitchFamily="34" charset="0"/>
                        </a:rPr>
                        <a:t>)</a:t>
                      </a:r>
                      <a:endParaRPr kumimoji="0" lang="zh-CN" altLang="en-US" sz="2400" b="1" i="0" u="none" strike="noStrike" cap="none" normalizeH="0" baseline="0" dirty="0" smtClean="0">
                        <a:ln>
                          <a:noFill/>
                        </a:ln>
                        <a:solidFill>
                          <a:srgbClr val="0000F8"/>
                        </a:solidFill>
                        <a:effectLst/>
                        <a:latin typeface="Arial" panose="020B0604020202020204" pitchFamily="34" charset="0"/>
                        <a:ea typeface="楷体" panose="02010609060101010101" pitchFamily="49" charset="-122"/>
                        <a:cs typeface="Arial" panose="020B0604020202020204" pitchFamily="34" charset="0"/>
                      </a:endParaRP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lg"/>
                    </a:lnB>
                    <a:lnTlToBr>
                      <a:noFill/>
                    </a:lnTlToBr>
                    <a:lnBlToTr>
                      <a:noFill/>
                    </a:lnBlToTr>
                    <a:noFill/>
                  </a:tcPr>
                </a:tc>
                <a:extLst>
                  <a:ext uri="{0D108BD9-81ED-4DB2-BD59-A6C34878D82A}">
                    <a16:rowId xmlns:a16="http://schemas.microsoft.com/office/drawing/2014/main" val="10005"/>
                  </a:ext>
                </a:extLst>
              </a:tr>
              <a:tr h="431800">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rgbClr val="0000F8"/>
                          </a:solidFill>
                          <a:effectLst/>
                          <a:latin typeface="Arial" panose="020B0604020202020204" pitchFamily="34" charset="0"/>
                          <a:ea typeface="楷体" panose="02010609060101010101" pitchFamily="49" charset="-122"/>
                          <a:cs typeface="Arial" panose="020B0604020202020204" pitchFamily="34" charset="0"/>
                        </a:rPr>
                        <a:t>1</a:t>
                      </a: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rgbClr val="0000F8"/>
                          </a:solidFill>
                          <a:effectLst/>
                          <a:latin typeface="Arial" panose="020B0604020202020204" pitchFamily="34" charset="0"/>
                          <a:ea typeface="楷体" panose="02010609060101010101" pitchFamily="49" charset="-122"/>
                          <a:cs typeface="Arial" panose="020B0604020202020204" pitchFamily="34" charset="0"/>
                        </a:rPr>
                        <a:t>x</a:t>
                      </a: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rgbClr val="0000F8"/>
                          </a:solidFill>
                          <a:effectLst/>
                          <a:latin typeface="Arial" panose="020B0604020202020204" pitchFamily="34" charset="0"/>
                          <a:ea typeface="楷体" panose="02010609060101010101" pitchFamily="49" charset="-122"/>
                          <a:cs typeface="Arial" panose="020B0604020202020204" pitchFamily="34" charset="0"/>
                        </a:rPr>
                        <a:t>x</a:t>
                      </a: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255588" algn="l"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dirty="0" smtClean="0">
                          <a:ln>
                            <a:noFill/>
                          </a:ln>
                          <a:solidFill>
                            <a:srgbClr val="0000F8"/>
                          </a:solidFill>
                          <a:effectLst/>
                          <a:latin typeface="Arial" panose="020B0604020202020204" pitchFamily="34" charset="0"/>
                          <a:ea typeface="楷体" panose="02010609060101010101" pitchFamily="49" charset="-122"/>
                          <a:cs typeface="Arial" panose="020B0604020202020204" pitchFamily="34" charset="0"/>
                        </a:rPr>
                        <a:t>读出</a:t>
                      </a:r>
                      <a:r>
                        <a:rPr kumimoji="0" lang="en-US" altLang="zh-CN" sz="2400" b="1" i="0" u="none" strike="noStrike" cap="none" normalizeH="0" baseline="0" dirty="0" smtClean="0">
                          <a:ln>
                            <a:noFill/>
                          </a:ln>
                          <a:solidFill>
                            <a:srgbClr val="FF0066"/>
                          </a:solidFill>
                          <a:effectLst/>
                          <a:latin typeface="Arial" panose="020B0604020202020204" pitchFamily="34" charset="0"/>
                          <a:ea typeface="楷体" panose="02010609060101010101" pitchFamily="49" charset="-122"/>
                          <a:cs typeface="Arial" panose="020B0604020202020204" pitchFamily="34" charset="0"/>
                        </a:rPr>
                        <a:t>OCW1/IMR</a:t>
                      </a: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1021101" name="Line 173"/>
          <p:cNvSpPr>
            <a:spLocks noChangeShapeType="1"/>
          </p:cNvSpPr>
          <p:nvPr/>
        </p:nvSpPr>
        <p:spPr bwMode="auto">
          <a:xfrm>
            <a:off x="1055439" y="2988000"/>
            <a:ext cx="396000" cy="0"/>
          </a:xfrm>
          <a:prstGeom prst="line">
            <a:avLst/>
          </a:prstGeom>
          <a:noFill/>
          <a:ln w="28575">
            <a:solidFill>
              <a:schemeClr val="tx1"/>
            </a:solidFill>
            <a:round/>
            <a:headEnd/>
            <a:tailEnd type="none" w="med" len="lg"/>
          </a:ln>
          <a:effectLst/>
        </p:spPr>
        <p:txBody>
          <a:bodyPr anchor="ctr">
            <a:spAutoFit/>
          </a:bodyPr>
          <a:lstStyle/>
          <a:p>
            <a:endParaRPr lang="zh-CN" altLang="en-US"/>
          </a:p>
        </p:txBody>
      </p:sp>
      <p:sp>
        <p:nvSpPr>
          <p:cNvPr id="1021102" name="Line 174"/>
          <p:cNvSpPr>
            <a:spLocks noChangeShapeType="1"/>
          </p:cNvSpPr>
          <p:nvPr/>
        </p:nvSpPr>
        <p:spPr bwMode="auto">
          <a:xfrm>
            <a:off x="1728000" y="2988000"/>
            <a:ext cx="396000" cy="0"/>
          </a:xfrm>
          <a:prstGeom prst="line">
            <a:avLst/>
          </a:prstGeom>
          <a:noFill/>
          <a:ln w="28575">
            <a:solidFill>
              <a:schemeClr val="tx1"/>
            </a:solidFill>
            <a:round/>
            <a:headEnd/>
            <a:tailEnd type="none" w="med" len="lg"/>
          </a:ln>
          <a:effectLst/>
        </p:spPr>
        <p:txBody>
          <a:bodyPr anchor="ctr">
            <a:spAutoFit/>
          </a:bodyPr>
          <a:lstStyle/>
          <a:p>
            <a:endParaRPr lang="zh-CN" altLang="en-US"/>
          </a:p>
        </p:txBody>
      </p:sp>
      <p:sp>
        <p:nvSpPr>
          <p:cNvPr id="1021103" name="Line 175"/>
          <p:cNvSpPr>
            <a:spLocks noChangeShapeType="1"/>
          </p:cNvSpPr>
          <p:nvPr/>
        </p:nvSpPr>
        <p:spPr bwMode="auto">
          <a:xfrm>
            <a:off x="2375999" y="2988000"/>
            <a:ext cx="468000" cy="0"/>
          </a:xfrm>
          <a:prstGeom prst="line">
            <a:avLst/>
          </a:prstGeom>
          <a:noFill/>
          <a:ln w="28575">
            <a:solidFill>
              <a:schemeClr val="tx1"/>
            </a:solidFill>
            <a:round/>
            <a:headEnd/>
            <a:tailEnd type="none" w="med" len="lg"/>
          </a:ln>
          <a:effectLst/>
        </p:spPr>
        <p:txBody>
          <a:bodyPr anchor="ctr">
            <a:spAutoFit/>
          </a:bodyPr>
          <a:lstStyle/>
          <a:p>
            <a:endParaRPr lang="zh-CN" altLang="en-US"/>
          </a:p>
        </p:txBody>
      </p:sp>
      <p:sp>
        <p:nvSpPr>
          <p:cNvPr id="1021119" name="Line 191"/>
          <p:cNvSpPr>
            <a:spLocks noChangeShapeType="1"/>
          </p:cNvSpPr>
          <p:nvPr/>
        </p:nvSpPr>
        <p:spPr bwMode="auto">
          <a:xfrm>
            <a:off x="1127448" y="4508500"/>
            <a:ext cx="1570374" cy="0"/>
          </a:xfrm>
          <a:prstGeom prst="line">
            <a:avLst/>
          </a:prstGeom>
          <a:noFill/>
          <a:ln w="28575">
            <a:solidFill>
              <a:srgbClr val="FF0000"/>
            </a:solidFill>
            <a:round/>
            <a:headEnd/>
            <a:tailEnd type="none" w="med" len="lg"/>
          </a:ln>
          <a:effectLst/>
        </p:spPr>
        <p:txBody>
          <a:bodyPr wrap="square" anchor="ctr">
            <a:spAutoFit/>
          </a:bodyPr>
          <a:lstStyle/>
          <a:p>
            <a:endParaRPr lang="zh-CN" altLang="en-US"/>
          </a:p>
        </p:txBody>
      </p:sp>
      <p:sp>
        <p:nvSpPr>
          <p:cNvPr id="1021120" name="Text Box 192"/>
          <p:cNvSpPr txBox="1">
            <a:spLocks noChangeArrowheads="1"/>
          </p:cNvSpPr>
          <p:nvPr/>
        </p:nvSpPr>
        <p:spPr bwMode="auto">
          <a:xfrm>
            <a:off x="1631504" y="4508500"/>
            <a:ext cx="576263" cy="457200"/>
          </a:xfrm>
          <a:prstGeom prst="rect">
            <a:avLst/>
          </a:prstGeom>
          <a:noFill/>
          <a:ln w="28575" algn="ctr">
            <a:noFill/>
            <a:miter lim="800000"/>
            <a:headEnd/>
            <a:tailEnd type="none" w="med" len="lg"/>
          </a:ln>
          <a:effectLst/>
        </p:spPr>
        <p:txBody>
          <a:bodyPr>
            <a:spAutoFit/>
          </a:bodyPr>
          <a:lstStyle/>
          <a:p>
            <a:pPr>
              <a:spcBef>
                <a:spcPct val="50000"/>
              </a:spcBef>
            </a:pPr>
            <a:r>
              <a:rPr lang="zh-CN" altLang="en-US" sz="2400" dirty="0">
                <a:solidFill>
                  <a:srgbClr val="FF0000"/>
                </a:solidFill>
              </a:rPr>
              <a:t>写</a:t>
            </a:r>
          </a:p>
        </p:txBody>
      </p:sp>
      <p:sp>
        <p:nvSpPr>
          <p:cNvPr id="1021121" name="Line 193"/>
          <p:cNvSpPr>
            <a:spLocks noChangeShapeType="1"/>
          </p:cNvSpPr>
          <p:nvPr/>
        </p:nvSpPr>
        <p:spPr bwMode="auto">
          <a:xfrm>
            <a:off x="1127448" y="5832000"/>
            <a:ext cx="1610990" cy="0"/>
          </a:xfrm>
          <a:prstGeom prst="line">
            <a:avLst/>
          </a:prstGeom>
          <a:noFill/>
          <a:ln w="28575">
            <a:solidFill>
              <a:srgbClr val="FF0000"/>
            </a:solidFill>
            <a:round/>
            <a:headEnd/>
            <a:tailEnd type="none" w="med" len="lg"/>
          </a:ln>
          <a:effectLst/>
        </p:spPr>
        <p:txBody>
          <a:bodyPr wrap="square" anchor="ctr">
            <a:spAutoFit/>
          </a:bodyPr>
          <a:lstStyle/>
          <a:p>
            <a:endParaRPr lang="zh-CN" altLang="en-US"/>
          </a:p>
        </p:txBody>
      </p:sp>
      <p:sp>
        <p:nvSpPr>
          <p:cNvPr id="1021122" name="Text Box 194"/>
          <p:cNvSpPr txBox="1">
            <a:spLocks noChangeArrowheads="1"/>
          </p:cNvSpPr>
          <p:nvPr/>
        </p:nvSpPr>
        <p:spPr bwMode="auto">
          <a:xfrm>
            <a:off x="1631504" y="5796000"/>
            <a:ext cx="576263" cy="457200"/>
          </a:xfrm>
          <a:prstGeom prst="rect">
            <a:avLst/>
          </a:prstGeom>
          <a:noFill/>
          <a:ln w="28575" algn="ctr">
            <a:noFill/>
            <a:miter lim="800000"/>
            <a:headEnd/>
            <a:tailEnd type="none" w="med" len="lg"/>
          </a:ln>
          <a:effectLst/>
        </p:spPr>
        <p:txBody>
          <a:bodyPr>
            <a:spAutoFit/>
          </a:bodyPr>
          <a:lstStyle/>
          <a:p>
            <a:pPr>
              <a:spcBef>
                <a:spcPct val="50000"/>
              </a:spcBef>
            </a:pPr>
            <a:r>
              <a:rPr lang="zh-CN" altLang="en-US" sz="2400" dirty="0">
                <a:solidFill>
                  <a:srgbClr val="FF0000"/>
                </a:solidFill>
              </a:rPr>
              <a:t>读</a:t>
            </a:r>
          </a:p>
        </p:txBody>
      </p:sp>
      <p:sp>
        <p:nvSpPr>
          <p:cNvPr id="2" name="标题 1"/>
          <p:cNvSpPr>
            <a:spLocks noGrp="1"/>
          </p:cNvSpPr>
          <p:nvPr>
            <p:ph type="title"/>
          </p:nvPr>
        </p:nvSpPr>
        <p:spPr/>
        <p:txBody>
          <a:bodyPr/>
          <a:lstStyle/>
          <a:p>
            <a:r>
              <a:rPr lang="en-US" altLang="zh-CN" dirty="0" smtClean="0"/>
              <a:t>6.14.2</a:t>
            </a:r>
            <a:r>
              <a:rPr lang="zh-CN" altLang="en-US" dirty="0" smtClean="0"/>
              <a:t> </a:t>
            </a:r>
            <a:r>
              <a:rPr lang="en-US" altLang="zh-CN" dirty="0"/>
              <a:t>8259</a:t>
            </a:r>
            <a:r>
              <a:rPr lang="zh-CN" altLang="en-US" dirty="0"/>
              <a:t>内部</a:t>
            </a:r>
            <a:r>
              <a:rPr lang="zh-CN" altLang="en-US" dirty="0" smtClean="0"/>
              <a:t>寄存器寻址</a:t>
            </a:r>
            <a:endParaRPr lang="zh-CN" altLang="en-US" dirty="0"/>
          </a:p>
        </p:txBody>
      </p:sp>
      <p:sp>
        <p:nvSpPr>
          <p:cNvPr id="4" name="椭圆 3"/>
          <p:cNvSpPr/>
          <p:nvPr/>
        </p:nvSpPr>
        <p:spPr bwMode="auto">
          <a:xfrm>
            <a:off x="2999656" y="3501008"/>
            <a:ext cx="576064" cy="1224136"/>
          </a:xfrm>
          <a:prstGeom prst="ellipse">
            <a:avLst/>
          </a:prstGeom>
          <a:noFill/>
          <a:ln w="28575" cap="flat" cmpd="sng" algn="ctr">
            <a:solidFill>
              <a:srgbClr val="FFC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2800" b="1" i="0" u="none" strike="noStrike" cap="none" normalizeH="0" baseline="0" smtClean="0">
              <a:ln>
                <a:noFill/>
              </a:ln>
              <a:solidFill>
                <a:schemeClr val="tx1"/>
              </a:solidFill>
              <a:effectLst/>
              <a:latin typeface="Times New Roman" pitchFamily="18" charset="0"/>
              <a:ea typeface="宋体" pitchFamily="2" charset="-122"/>
            </a:endParaRPr>
          </a:p>
        </p:txBody>
      </p:sp>
      <p:sp>
        <p:nvSpPr>
          <p:cNvPr id="17" name="椭圆 16"/>
          <p:cNvSpPr/>
          <p:nvPr/>
        </p:nvSpPr>
        <p:spPr bwMode="auto">
          <a:xfrm>
            <a:off x="2999656" y="5274000"/>
            <a:ext cx="576064" cy="396000"/>
          </a:xfrm>
          <a:prstGeom prst="ellipse">
            <a:avLst/>
          </a:prstGeom>
          <a:noFill/>
          <a:ln w="28575" cap="flat" cmpd="sng" algn="ctr">
            <a:solidFill>
              <a:srgbClr val="FFC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2800" b="1" i="0" u="none" strike="noStrike" cap="none" normalizeH="0" baseline="0" smtClean="0">
              <a:ln>
                <a:noFill/>
              </a:ln>
              <a:solidFill>
                <a:schemeClr val="tx1"/>
              </a:solidFill>
              <a:effectLst/>
              <a:latin typeface="Times New Roman" pitchFamily="18" charset="0"/>
              <a:ea typeface="宋体" pitchFamily="2" charset="-122"/>
            </a:endParaRPr>
          </a:p>
        </p:txBody>
      </p:sp>
      <p:sp>
        <p:nvSpPr>
          <p:cNvPr id="20" name="圆角矩形 19"/>
          <p:cNvSpPr/>
          <p:nvPr/>
        </p:nvSpPr>
        <p:spPr bwMode="auto">
          <a:xfrm>
            <a:off x="5303912" y="3492000"/>
            <a:ext cx="1109723" cy="1233144"/>
          </a:xfrm>
          <a:prstGeom prst="roundRect">
            <a:avLst/>
          </a:prstGeom>
          <a:noFill/>
          <a:ln w="28575" cap="flat" cmpd="sng" algn="ctr">
            <a:solidFill>
              <a:srgbClr val="FFC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2800" b="1" i="0" u="none" strike="noStrike" cap="none" normalizeH="0" baseline="0" smtClean="0">
              <a:ln>
                <a:noFill/>
              </a:ln>
              <a:solidFill>
                <a:schemeClr val="tx1"/>
              </a:solidFill>
              <a:effectLst/>
              <a:latin typeface="Times New Roman" pitchFamily="18" charset="0"/>
              <a:ea typeface="宋体" pitchFamily="2" charset="-122"/>
            </a:endParaRPr>
          </a:p>
        </p:txBody>
      </p:sp>
      <p:sp>
        <p:nvSpPr>
          <p:cNvPr id="22" name="流程图: 终止 21"/>
          <p:cNvSpPr/>
          <p:nvPr/>
        </p:nvSpPr>
        <p:spPr bwMode="auto">
          <a:xfrm>
            <a:off x="5519936" y="5262036"/>
            <a:ext cx="1656184" cy="396000"/>
          </a:xfrm>
          <a:prstGeom prst="flowChartTerminator">
            <a:avLst/>
          </a:prstGeom>
          <a:noFill/>
          <a:ln w="28575" cap="flat" cmpd="sng" algn="ctr">
            <a:solidFill>
              <a:srgbClr val="FFC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2800" b="1" i="0" u="none" strike="noStrike" cap="none" normalizeH="0" baseline="0" smtClean="0">
              <a:ln>
                <a:noFill/>
              </a:ln>
              <a:solidFill>
                <a:schemeClr val="tx1"/>
              </a:solidFill>
              <a:effectLst/>
              <a:latin typeface="Times New Roman" pitchFamily="18" charset="0"/>
              <a:ea typeface="宋体" pitchFamily="2" charset="-122"/>
            </a:endParaRPr>
          </a:p>
        </p:txBody>
      </p:sp>
    </p:spTree>
    <p:extLst>
      <p:ext uri="{BB962C8B-B14F-4D97-AF65-F5344CB8AC3E}">
        <p14:creationId xmlns:p14="http://schemas.microsoft.com/office/powerpoint/2010/main" val="3269825487"/>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heel(1)">
                                      <p:cBhvr>
                                        <p:cTn id="7" dur="2000"/>
                                        <p:tgtEl>
                                          <p:spTgt spid="17"/>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wheel(1)">
                                      <p:cBhvr>
                                        <p:cTn id="10" dur="2000"/>
                                        <p:tgtEl>
                                          <p:spTgt spid="22"/>
                                        </p:tgtEl>
                                      </p:cBhvr>
                                    </p:animEffect>
                                  </p:childTnLst>
                                </p:cTn>
                              </p:par>
                            </p:childTnLst>
                          </p:cTn>
                        </p:par>
                      </p:childTnLst>
                    </p:cTn>
                  </p:par>
                  <p:par>
                    <p:cTn id="11" fill="hold">
                      <p:stCondLst>
                        <p:cond delay="indefinite"/>
                      </p:stCondLst>
                      <p:childTnLst>
                        <p:par>
                          <p:cTn id="12" fill="hold">
                            <p:stCondLst>
                              <p:cond delay="0"/>
                            </p:stCondLst>
                            <p:childTnLst>
                              <p:par>
                                <p:cTn id="13" presetID="21" presetClass="entr" presetSubtype="1" fill="hold" grpId="0" nodeType="click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heel(1)">
                                      <p:cBhvr>
                                        <p:cTn id="15" dur="2000"/>
                                        <p:tgtEl>
                                          <p:spTgt spid="20"/>
                                        </p:tgtEl>
                                      </p:cBhvr>
                                    </p:animEffect>
                                  </p:childTnLst>
                                </p:cTn>
                              </p:par>
                              <p:par>
                                <p:cTn id="16" presetID="21" presetClass="entr" presetSubtype="1" fill="hold" grpId="0"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heel(1)">
                                      <p:cBhvr>
                                        <p:cTn id="18"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7" grpId="0" animBg="1"/>
      <p:bldP spid="20" grpId="0" animBg="1"/>
      <p:bldP spid="2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灯片编号占位符 4"/>
          <p:cNvSpPr>
            <a:spLocks noGrp="1"/>
          </p:cNvSpPr>
          <p:nvPr>
            <p:ph type="sldNum" sz="quarter" idx="11"/>
          </p:nvPr>
        </p:nvSpPr>
        <p:spPr/>
        <p:txBody>
          <a:bodyPr/>
          <a:lstStyle/>
          <a:p>
            <a:fld id="{EC8765D9-03F9-4DAC-A6CC-1ED18A4C7F4F}" type="slidenum">
              <a:rPr lang="zh-CN" altLang="en-US"/>
              <a:pPr/>
              <a:t>5</a:t>
            </a:fld>
            <a:endParaRPr lang="en-US" altLang="zh-CN"/>
          </a:p>
        </p:txBody>
      </p:sp>
      <p:sp>
        <p:nvSpPr>
          <p:cNvPr id="1020931" name="Rectangle 3"/>
          <p:cNvSpPr>
            <a:spLocks noGrp="1" noChangeArrowheads="1"/>
          </p:cNvSpPr>
          <p:nvPr>
            <p:ph type="body" idx="1"/>
          </p:nvPr>
        </p:nvSpPr>
        <p:spPr>
          <a:xfrm>
            <a:off x="900000" y="792000"/>
            <a:ext cx="10860200" cy="1583629"/>
          </a:xfrm>
        </p:spPr>
        <p:txBody>
          <a:bodyPr/>
          <a:lstStyle/>
          <a:p>
            <a:pPr marL="0" indent="0">
              <a:buNone/>
            </a:pPr>
            <a:r>
              <a:rPr lang="zh-CN" altLang="en-US" dirty="0">
                <a:solidFill>
                  <a:srgbClr val="0000FF"/>
                </a:solidFill>
                <a:latin typeface="+mj-ea"/>
                <a:ea typeface="+mj-ea"/>
                <a:cs typeface="Arial" panose="020B0604020202020204" pitchFamily="34" charset="0"/>
              </a:rPr>
              <a:t>内部寄存器</a:t>
            </a:r>
            <a:r>
              <a:rPr lang="zh-CN" altLang="en-US" dirty="0">
                <a:latin typeface="+mj-ea"/>
                <a:ea typeface="+mj-ea"/>
                <a:cs typeface="Arial" panose="020B0604020202020204" pitchFamily="34" charset="0"/>
              </a:rPr>
              <a:t>的</a:t>
            </a:r>
            <a:r>
              <a:rPr lang="zh-CN" altLang="en-US" dirty="0" smtClean="0">
                <a:solidFill>
                  <a:srgbClr val="FF0000"/>
                </a:solidFill>
                <a:latin typeface="+mj-ea"/>
                <a:ea typeface="+mj-ea"/>
                <a:cs typeface="Arial" panose="020B0604020202020204" pitchFamily="34" charset="0"/>
              </a:rPr>
              <a:t>寻址</a:t>
            </a:r>
            <a:r>
              <a:rPr lang="zh-CN" altLang="en-US" dirty="0" smtClean="0">
                <a:latin typeface="+mj-ea"/>
                <a:ea typeface="+mj-ea"/>
                <a:cs typeface="Arial" panose="020B0604020202020204" pitchFamily="34" charset="0"/>
              </a:rPr>
              <a:t>方法之一</a:t>
            </a:r>
            <a:r>
              <a:rPr lang="en-US" altLang="zh-CN" dirty="0" smtClean="0">
                <a:solidFill>
                  <a:srgbClr val="008000"/>
                </a:solidFill>
                <a:latin typeface="Arial" panose="020B0604020202020204" pitchFamily="34" charset="0"/>
                <a:ea typeface="楷体" panose="02010609060101010101" pitchFamily="49" charset="-122"/>
                <a:cs typeface="Arial" panose="020B0604020202020204" pitchFamily="34" charset="0"/>
              </a:rPr>
              <a:t>——</a:t>
            </a:r>
            <a:r>
              <a:rPr lang="en-US" altLang="zh-CN" dirty="0" smtClean="0">
                <a:solidFill>
                  <a:srgbClr val="FF0000"/>
                </a:solidFill>
                <a:latin typeface="Arial" panose="020B0604020202020204" pitchFamily="34" charset="0"/>
                <a:ea typeface="楷体" panose="02010609060101010101" pitchFamily="49" charset="-122"/>
                <a:cs typeface="Arial" panose="020B0604020202020204" pitchFamily="34" charset="0"/>
              </a:rPr>
              <a:t>I/O</a:t>
            </a:r>
            <a:r>
              <a:rPr lang="zh-CN" altLang="en-US" dirty="0" smtClean="0">
                <a:solidFill>
                  <a:srgbClr val="FF0000"/>
                </a:solidFill>
                <a:latin typeface="Arial" panose="020B0604020202020204" pitchFamily="34" charset="0"/>
                <a:ea typeface="楷体" panose="02010609060101010101" pitchFamily="49" charset="-122"/>
                <a:cs typeface="Arial" panose="020B0604020202020204" pitchFamily="34" charset="0"/>
              </a:rPr>
              <a:t>地址</a:t>
            </a:r>
            <a:r>
              <a:rPr lang="zh-CN" altLang="en-US" dirty="0" smtClean="0">
                <a:latin typeface="Arial" panose="020B0604020202020204" pitchFamily="34" charset="0"/>
                <a:ea typeface="楷体" panose="02010609060101010101" pitchFamily="49" charset="-122"/>
                <a:cs typeface="Arial" panose="020B0604020202020204" pitchFamily="34" charset="0"/>
              </a:rPr>
              <a:t>与</a:t>
            </a:r>
            <a:r>
              <a:rPr lang="zh-CN" altLang="en-US" dirty="0" smtClean="0">
                <a:solidFill>
                  <a:srgbClr val="FF0000"/>
                </a:solidFill>
                <a:latin typeface="Arial" panose="020B0604020202020204" pitchFamily="34" charset="0"/>
                <a:ea typeface="楷体" panose="02010609060101010101" pitchFamily="49" charset="-122"/>
                <a:cs typeface="Arial" panose="020B0604020202020204" pitchFamily="34" charset="0"/>
              </a:rPr>
              <a:t>读写信号</a:t>
            </a:r>
            <a:r>
              <a:rPr lang="en-US" altLang="zh-CN" dirty="0" smtClean="0">
                <a:latin typeface="Arial" panose="020B0604020202020204" pitchFamily="34" charset="0"/>
                <a:ea typeface="楷体" panose="02010609060101010101" pitchFamily="49" charset="-122"/>
                <a:cs typeface="Arial" panose="020B0604020202020204" pitchFamily="34" charset="0"/>
              </a:rPr>
              <a:t>(</a:t>
            </a:r>
            <a:r>
              <a:rPr lang="en-GB" altLang="zh-CN" dirty="0" smtClean="0">
                <a:solidFill>
                  <a:srgbClr val="008000"/>
                </a:solidFill>
                <a:latin typeface="Arial" panose="020B0604020202020204" pitchFamily="34" charset="0"/>
                <a:ea typeface="楷体" panose="02010609060101010101" pitchFamily="49" charset="-122"/>
                <a:cs typeface="Arial" panose="020B0604020202020204" pitchFamily="34" charset="0"/>
              </a:rPr>
              <a:t>RD</a:t>
            </a:r>
            <a:r>
              <a:rPr lang="zh-CN" altLang="en-US" dirty="0" smtClean="0">
                <a:solidFill>
                  <a:schemeClr val="tx2"/>
                </a:solidFill>
                <a:latin typeface="Arial" panose="020B0604020202020204" pitchFamily="34" charset="0"/>
                <a:ea typeface="楷体" panose="02010609060101010101" pitchFamily="49" charset="-122"/>
                <a:cs typeface="Arial" panose="020B0604020202020204" pitchFamily="34" charset="0"/>
              </a:rPr>
              <a:t>和</a:t>
            </a:r>
            <a:r>
              <a:rPr lang="en-GB" altLang="zh-CN" dirty="0">
                <a:solidFill>
                  <a:srgbClr val="008000"/>
                </a:solidFill>
                <a:latin typeface="Arial" panose="020B0604020202020204" pitchFamily="34" charset="0"/>
                <a:ea typeface="楷体" panose="02010609060101010101" pitchFamily="49" charset="-122"/>
                <a:cs typeface="Arial" panose="020B0604020202020204" pitchFamily="34" charset="0"/>
              </a:rPr>
              <a:t>WR</a:t>
            </a:r>
            <a:r>
              <a:rPr lang="en-GB" altLang="zh-CN" dirty="0" smtClean="0">
                <a:solidFill>
                  <a:schemeClr val="tx2"/>
                </a:solidFill>
                <a:latin typeface="Arial" panose="020B0604020202020204" pitchFamily="34" charset="0"/>
                <a:ea typeface="楷体" panose="02010609060101010101" pitchFamily="49" charset="-122"/>
                <a:cs typeface="Arial" panose="020B0604020202020204" pitchFamily="34" charset="0"/>
              </a:rPr>
              <a:t>)</a:t>
            </a:r>
            <a:r>
              <a:rPr lang="zh-CN" altLang="en-US" dirty="0" smtClean="0">
                <a:latin typeface="Arial" panose="020B0604020202020204" pitchFamily="34" charset="0"/>
                <a:ea typeface="楷体" panose="02010609060101010101" pitchFamily="49" charset="-122"/>
                <a:cs typeface="Arial" panose="020B0604020202020204" pitchFamily="34" charset="0"/>
              </a:rPr>
              <a:t>配合</a:t>
            </a:r>
            <a:endParaRPr lang="en-US" altLang="zh-CN" dirty="0" smtClean="0">
              <a:solidFill>
                <a:schemeClr val="tx2"/>
              </a:solidFill>
              <a:latin typeface="Arial" panose="020B0604020202020204" pitchFamily="34" charset="0"/>
              <a:ea typeface="楷体" panose="02010609060101010101" pitchFamily="49" charset="-122"/>
              <a:cs typeface="Arial" panose="020B0604020202020204" pitchFamily="34" charset="0"/>
            </a:endParaRPr>
          </a:p>
          <a:p>
            <a:pPr>
              <a:spcBef>
                <a:spcPts val="1800"/>
              </a:spcBef>
              <a:buSzPct val="100000"/>
              <a:buFont typeface="Wingdings" panose="05000000000000000000" pitchFamily="2" charset="2"/>
              <a:buChar char="Ø"/>
            </a:pPr>
            <a:r>
              <a:rPr lang="zh-CN" altLang="en-US" dirty="0" smtClean="0">
                <a:solidFill>
                  <a:schemeClr val="tx2"/>
                </a:solidFill>
                <a:latin typeface="Arial" panose="020B0604020202020204" pitchFamily="34" charset="0"/>
                <a:ea typeface="楷体" panose="02010609060101010101" pitchFamily="49" charset="-122"/>
                <a:cs typeface="Arial" panose="020B0604020202020204" pitchFamily="34" charset="0"/>
              </a:rPr>
              <a:t>采用</a:t>
            </a:r>
            <a:r>
              <a:rPr lang="zh-CN" altLang="en-US" dirty="0">
                <a:solidFill>
                  <a:schemeClr val="tx2"/>
                </a:solidFill>
                <a:latin typeface="Arial" panose="020B0604020202020204" pitchFamily="34" charset="0"/>
                <a:ea typeface="楷体" panose="02010609060101010101" pitchFamily="49" charset="-122"/>
                <a:cs typeface="Arial" panose="020B0604020202020204" pitchFamily="34" charset="0"/>
              </a:rPr>
              <a:t>此方法访问的寄存器如下表：</a:t>
            </a:r>
            <a:endParaRPr lang="zh-CN" altLang="en-US" dirty="0">
              <a:solidFill>
                <a:schemeClr val="tx2"/>
              </a:solidFill>
              <a:latin typeface="Arial" panose="020B0604020202020204" pitchFamily="34" charset="0"/>
              <a:ea typeface="楷体" panose="02010609060101010101" pitchFamily="49" charset="-122"/>
              <a:cs typeface="Arial" panose="020B0604020202020204" pitchFamily="34" charset="0"/>
            </a:endParaRPr>
          </a:p>
        </p:txBody>
      </p:sp>
      <p:sp>
        <p:nvSpPr>
          <p:cNvPr id="1020934" name="Line 6"/>
          <p:cNvSpPr>
            <a:spLocks noChangeShapeType="1"/>
          </p:cNvSpPr>
          <p:nvPr/>
        </p:nvSpPr>
        <p:spPr bwMode="auto">
          <a:xfrm>
            <a:off x="9072000" y="864000"/>
            <a:ext cx="514350" cy="0"/>
          </a:xfrm>
          <a:prstGeom prst="line">
            <a:avLst/>
          </a:prstGeom>
          <a:noFill/>
          <a:ln w="38100">
            <a:solidFill>
              <a:srgbClr val="008000"/>
            </a:solidFill>
            <a:round/>
            <a:headEnd/>
            <a:tailEnd type="none" w="med" len="lg"/>
          </a:ln>
          <a:effectLst/>
        </p:spPr>
        <p:txBody>
          <a:bodyPr anchor="ctr">
            <a:spAutoFit/>
          </a:bodyPr>
          <a:lstStyle/>
          <a:p>
            <a:endParaRPr lang="zh-CN" altLang="en-US"/>
          </a:p>
        </p:txBody>
      </p:sp>
      <p:sp>
        <p:nvSpPr>
          <p:cNvPr id="1020935" name="Line 7"/>
          <p:cNvSpPr>
            <a:spLocks noChangeShapeType="1"/>
          </p:cNvSpPr>
          <p:nvPr/>
        </p:nvSpPr>
        <p:spPr bwMode="auto">
          <a:xfrm>
            <a:off x="9912424" y="864000"/>
            <a:ext cx="647700" cy="0"/>
          </a:xfrm>
          <a:prstGeom prst="line">
            <a:avLst/>
          </a:prstGeom>
          <a:noFill/>
          <a:ln w="38100">
            <a:solidFill>
              <a:srgbClr val="008000"/>
            </a:solidFill>
            <a:round/>
            <a:headEnd/>
            <a:tailEnd type="none" w="med" len="lg"/>
          </a:ln>
          <a:effectLst/>
        </p:spPr>
        <p:txBody>
          <a:bodyPr anchor="ctr">
            <a:spAutoFit/>
          </a:bodyPr>
          <a:lstStyle/>
          <a:p>
            <a:endParaRPr lang="zh-CN" altLang="en-US"/>
          </a:p>
        </p:txBody>
      </p:sp>
      <p:graphicFrame>
        <p:nvGraphicFramePr>
          <p:cNvPr id="1021125" name="Group 197"/>
          <p:cNvGraphicFramePr>
            <a:graphicFrameLocks noGrp="1"/>
          </p:cNvGraphicFramePr>
          <p:nvPr>
            <p:extLst>
              <p:ext uri="{D42A27DB-BD31-4B8C-83A1-F6EECF244321}">
                <p14:modId xmlns:p14="http://schemas.microsoft.com/office/powerpoint/2010/main" val="3596873308"/>
              </p:ext>
            </p:extLst>
          </p:nvPr>
        </p:nvGraphicFramePr>
        <p:xfrm>
          <a:off x="900000" y="2809807"/>
          <a:ext cx="10452582" cy="3313114"/>
        </p:xfrm>
        <a:graphic>
          <a:graphicData uri="http://schemas.openxmlformats.org/drawingml/2006/table">
            <a:tbl>
              <a:tblPr/>
              <a:tblGrid>
                <a:gridCol w="685631">
                  <a:extLst>
                    <a:ext uri="{9D8B030D-6E8A-4147-A177-3AD203B41FA5}">
                      <a16:colId xmlns:a16="http://schemas.microsoft.com/office/drawing/2014/main" val="20000"/>
                    </a:ext>
                  </a:extLst>
                </a:gridCol>
                <a:gridCol w="685633">
                  <a:extLst>
                    <a:ext uri="{9D8B030D-6E8A-4147-A177-3AD203B41FA5}">
                      <a16:colId xmlns:a16="http://schemas.microsoft.com/office/drawing/2014/main" val="20001"/>
                    </a:ext>
                  </a:extLst>
                </a:gridCol>
                <a:gridCol w="685631">
                  <a:extLst>
                    <a:ext uri="{9D8B030D-6E8A-4147-A177-3AD203B41FA5}">
                      <a16:colId xmlns:a16="http://schemas.microsoft.com/office/drawing/2014/main" val="20002"/>
                    </a:ext>
                  </a:extLst>
                </a:gridCol>
                <a:gridCol w="685633">
                  <a:extLst>
                    <a:ext uri="{9D8B030D-6E8A-4147-A177-3AD203B41FA5}">
                      <a16:colId xmlns:a16="http://schemas.microsoft.com/office/drawing/2014/main" val="20003"/>
                    </a:ext>
                  </a:extLst>
                </a:gridCol>
                <a:gridCol w="685631">
                  <a:extLst>
                    <a:ext uri="{9D8B030D-6E8A-4147-A177-3AD203B41FA5}">
                      <a16:colId xmlns:a16="http://schemas.microsoft.com/office/drawing/2014/main" val="20004"/>
                    </a:ext>
                  </a:extLst>
                </a:gridCol>
                <a:gridCol w="685633">
                  <a:extLst>
                    <a:ext uri="{9D8B030D-6E8A-4147-A177-3AD203B41FA5}">
                      <a16:colId xmlns:a16="http://schemas.microsoft.com/office/drawing/2014/main" val="20005"/>
                    </a:ext>
                  </a:extLst>
                </a:gridCol>
                <a:gridCol w="6338790">
                  <a:extLst>
                    <a:ext uri="{9D8B030D-6E8A-4147-A177-3AD203B41FA5}">
                      <a16:colId xmlns:a16="http://schemas.microsoft.com/office/drawing/2014/main" val="20006"/>
                    </a:ext>
                  </a:extLst>
                </a:gridCol>
              </a:tblGrid>
              <a:tr h="67945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Arial" panose="020B0604020202020204" pitchFamily="34" charset="0"/>
                          <a:ea typeface="楷体" panose="02010609060101010101" pitchFamily="49" charset="-122"/>
                          <a:cs typeface="Arial" panose="020B0604020202020204" pitchFamily="34" charset="0"/>
                        </a:rPr>
                        <a:t>CS</a:t>
                      </a: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Arial" panose="020B0604020202020204" pitchFamily="34" charset="0"/>
                          <a:ea typeface="楷体" panose="02010609060101010101" pitchFamily="49" charset="-122"/>
                          <a:cs typeface="Arial" panose="020B0604020202020204" pitchFamily="34" charset="0"/>
                        </a:rPr>
                        <a:t>RD</a:t>
                      </a: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Arial" panose="020B0604020202020204" pitchFamily="34" charset="0"/>
                          <a:ea typeface="楷体" panose="02010609060101010101" pitchFamily="49" charset="-122"/>
                          <a:cs typeface="Arial" panose="020B0604020202020204" pitchFamily="34" charset="0"/>
                        </a:rPr>
                        <a:t>WR</a:t>
                      </a: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Arial" panose="020B0604020202020204" pitchFamily="34" charset="0"/>
                          <a:ea typeface="楷体" panose="02010609060101010101" pitchFamily="49" charset="-122"/>
                          <a:cs typeface="Arial" panose="020B0604020202020204" pitchFamily="34" charset="0"/>
                        </a:rPr>
                        <a:t>A0</a:t>
                      </a: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Arial" panose="020B0604020202020204" pitchFamily="34" charset="0"/>
                          <a:ea typeface="楷体" panose="02010609060101010101" pitchFamily="49" charset="-122"/>
                          <a:cs typeface="Arial" panose="020B0604020202020204" pitchFamily="34" charset="0"/>
                        </a:rPr>
                        <a:t>D4</a:t>
                      </a: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Arial" panose="020B0604020202020204" pitchFamily="34" charset="0"/>
                          <a:ea typeface="楷体" panose="02010609060101010101" pitchFamily="49" charset="-122"/>
                          <a:cs typeface="Arial" panose="020B0604020202020204" pitchFamily="34" charset="0"/>
                        </a:rPr>
                        <a:t>D3</a:t>
                      </a: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dirty="0" smtClean="0">
                          <a:ln>
                            <a:noFill/>
                          </a:ln>
                          <a:solidFill>
                            <a:schemeClr val="tx1"/>
                          </a:solidFill>
                          <a:effectLst/>
                          <a:latin typeface="Arial" panose="020B0604020202020204" pitchFamily="34" charset="0"/>
                          <a:ea typeface="楷体" panose="02010609060101010101" pitchFamily="49" charset="-122"/>
                          <a:cs typeface="Arial" panose="020B0604020202020204" pitchFamily="34" charset="0"/>
                        </a:rPr>
                        <a:t>读写操作</a:t>
                      </a: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27038">
                <a:tc rowSpan="4">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rgbClr val="0000F8"/>
                          </a:solidFill>
                          <a:effectLst/>
                          <a:latin typeface="Arial" panose="020B0604020202020204" pitchFamily="34" charset="0"/>
                          <a:ea typeface="楷体" panose="02010609060101010101" pitchFamily="49" charset="-122"/>
                          <a:cs typeface="Arial" panose="020B0604020202020204" pitchFamily="34" charset="0"/>
                        </a:rPr>
                        <a:t>0</a:t>
                      </a: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rowSpan="4">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rgbClr val="0000F8"/>
                          </a:solidFill>
                          <a:effectLst/>
                          <a:latin typeface="Arial" panose="020B0604020202020204" pitchFamily="34" charset="0"/>
                          <a:ea typeface="楷体" panose="02010609060101010101" pitchFamily="49" charset="-122"/>
                          <a:cs typeface="Arial" panose="020B0604020202020204" pitchFamily="34" charset="0"/>
                        </a:rPr>
                        <a:t>1</a:t>
                      </a: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rowSpan="4">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rgbClr val="0000F8"/>
                          </a:solidFill>
                          <a:effectLst/>
                          <a:latin typeface="Arial" panose="020B0604020202020204" pitchFamily="34" charset="0"/>
                          <a:ea typeface="楷体" panose="02010609060101010101" pitchFamily="49" charset="-122"/>
                          <a:cs typeface="Arial" panose="020B0604020202020204" pitchFamily="34" charset="0"/>
                        </a:rPr>
                        <a:t>0</a:t>
                      </a: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rgbClr val="0000F8"/>
                          </a:solidFill>
                          <a:effectLst/>
                          <a:latin typeface="Arial" panose="020B0604020202020204" pitchFamily="34" charset="0"/>
                          <a:ea typeface="楷体" panose="02010609060101010101" pitchFamily="49" charset="-122"/>
                          <a:cs typeface="Arial" panose="020B0604020202020204" pitchFamily="34" charset="0"/>
                        </a:rPr>
                        <a:t>0</a:t>
                      </a: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rgbClr val="0000F8"/>
                          </a:solidFill>
                          <a:effectLst/>
                          <a:latin typeface="Arial" panose="020B0604020202020204" pitchFamily="34" charset="0"/>
                          <a:ea typeface="楷体" panose="02010609060101010101" pitchFamily="49" charset="-122"/>
                          <a:cs typeface="Arial" panose="020B0604020202020204" pitchFamily="34" charset="0"/>
                        </a:rPr>
                        <a:t>0</a:t>
                      </a: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rgbClr val="0000F8"/>
                          </a:solidFill>
                          <a:effectLst/>
                          <a:latin typeface="Arial" panose="020B0604020202020204" pitchFamily="34" charset="0"/>
                          <a:ea typeface="楷体" panose="02010609060101010101" pitchFamily="49" charset="-122"/>
                          <a:cs typeface="Arial" panose="020B0604020202020204" pitchFamily="34" charset="0"/>
                        </a:rPr>
                        <a:t>0</a:t>
                      </a: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255588" algn="l" defTabSz="914400" rtl="0" eaLnBrk="1" fontAlgn="base" latinLnBrk="0" hangingPunct="1">
                        <a:lnSpc>
                          <a:spcPct val="115000"/>
                        </a:lnSpc>
                        <a:spcBef>
                          <a:spcPct val="0"/>
                        </a:spcBef>
                        <a:spcAft>
                          <a:spcPct val="0"/>
                        </a:spcAft>
                        <a:buClrTx/>
                        <a:buSzTx/>
                        <a:buFontTx/>
                        <a:buNone/>
                        <a:tabLst/>
                      </a:pPr>
                      <a:r>
                        <a:rPr kumimoji="0" lang="zh-CN" altLang="en-US" sz="2400" b="1" i="0" u="none" strike="noStrike" cap="none" normalizeH="0" baseline="0" dirty="0" smtClean="0">
                          <a:ln>
                            <a:noFill/>
                          </a:ln>
                          <a:solidFill>
                            <a:srgbClr val="0000F8"/>
                          </a:solidFill>
                          <a:effectLst/>
                          <a:latin typeface="Arial" panose="020B0604020202020204" pitchFamily="34" charset="0"/>
                          <a:ea typeface="楷体" panose="02010609060101010101" pitchFamily="49" charset="-122"/>
                          <a:cs typeface="Arial" panose="020B0604020202020204" pitchFamily="34" charset="0"/>
                        </a:rPr>
                        <a:t>写</a:t>
                      </a:r>
                      <a:r>
                        <a:rPr kumimoji="0" lang="en-US" altLang="zh-CN" sz="2400" b="1" i="0" u="none" strike="noStrike" cap="none" normalizeH="0" baseline="0" dirty="0" smtClean="0">
                          <a:ln>
                            <a:noFill/>
                          </a:ln>
                          <a:solidFill>
                            <a:srgbClr val="FF0066"/>
                          </a:solidFill>
                          <a:effectLst/>
                          <a:latin typeface="Arial" panose="020B0604020202020204" pitchFamily="34" charset="0"/>
                          <a:ea typeface="楷体" panose="02010609060101010101" pitchFamily="49" charset="-122"/>
                          <a:cs typeface="Arial" panose="020B0604020202020204" pitchFamily="34" charset="0"/>
                        </a:rPr>
                        <a:t>OCW2</a:t>
                      </a: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lg"/>
                    </a:lnB>
                    <a:lnTlToBr>
                      <a:noFill/>
                    </a:lnTlToBr>
                    <a:lnBlToTr>
                      <a:noFill/>
                    </a:lnBlToTr>
                    <a:noFill/>
                  </a:tcPr>
                </a:tc>
                <a:extLst>
                  <a:ext uri="{0D108BD9-81ED-4DB2-BD59-A6C34878D82A}">
                    <a16:rowId xmlns:a16="http://schemas.microsoft.com/office/drawing/2014/main" val="10001"/>
                  </a:ext>
                </a:extLst>
              </a:tr>
              <a:tr h="423863">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rgbClr val="0000F8"/>
                          </a:solidFill>
                          <a:effectLst/>
                          <a:latin typeface="Arial" panose="020B0604020202020204" pitchFamily="34" charset="0"/>
                          <a:ea typeface="楷体" panose="02010609060101010101" pitchFamily="49" charset="-122"/>
                          <a:cs typeface="Arial" panose="020B0604020202020204" pitchFamily="34" charset="0"/>
                        </a:rPr>
                        <a:t>0</a:t>
                      </a: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rgbClr val="0000F8"/>
                          </a:solidFill>
                          <a:effectLst/>
                          <a:latin typeface="Arial" panose="020B0604020202020204" pitchFamily="34" charset="0"/>
                          <a:ea typeface="楷体" panose="02010609060101010101" pitchFamily="49" charset="-122"/>
                          <a:cs typeface="Arial" panose="020B0604020202020204" pitchFamily="34" charset="0"/>
                        </a:rPr>
                        <a:t>0</a:t>
                      </a: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rgbClr val="0000F8"/>
                          </a:solidFill>
                          <a:effectLst/>
                          <a:latin typeface="Arial" panose="020B0604020202020204" pitchFamily="34" charset="0"/>
                          <a:ea typeface="楷体" panose="02010609060101010101" pitchFamily="49" charset="-122"/>
                          <a:cs typeface="Arial" panose="020B0604020202020204" pitchFamily="34" charset="0"/>
                        </a:rPr>
                        <a:t>1</a:t>
                      </a: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255588" algn="l" defTabSz="914400" rtl="0" eaLnBrk="0" fontAlgn="base" latinLnBrk="0" hangingPunct="0">
                        <a:lnSpc>
                          <a:spcPct val="115000"/>
                        </a:lnSpc>
                        <a:spcBef>
                          <a:spcPct val="0"/>
                        </a:spcBef>
                        <a:spcAft>
                          <a:spcPct val="0"/>
                        </a:spcAft>
                        <a:buClrTx/>
                        <a:buSzTx/>
                        <a:buFontTx/>
                        <a:buNone/>
                        <a:tabLst/>
                      </a:pPr>
                      <a:r>
                        <a:rPr kumimoji="0" lang="zh-CN" altLang="en-US" sz="2400" b="1" i="0" u="none" strike="noStrike" cap="none" normalizeH="0" baseline="0" dirty="0" smtClean="0">
                          <a:ln>
                            <a:noFill/>
                          </a:ln>
                          <a:solidFill>
                            <a:srgbClr val="0000F8"/>
                          </a:solidFill>
                          <a:effectLst/>
                          <a:latin typeface="Arial" panose="020B0604020202020204" pitchFamily="34" charset="0"/>
                          <a:ea typeface="楷体" panose="02010609060101010101" pitchFamily="49" charset="-122"/>
                          <a:cs typeface="Arial" panose="020B0604020202020204" pitchFamily="34" charset="0"/>
                        </a:rPr>
                        <a:t>写</a:t>
                      </a:r>
                      <a:r>
                        <a:rPr kumimoji="0" lang="en-US" altLang="zh-CN" sz="2400" b="1" i="0" u="none" strike="noStrike" cap="none" normalizeH="0" baseline="0" dirty="0" smtClean="0">
                          <a:ln>
                            <a:noFill/>
                          </a:ln>
                          <a:solidFill>
                            <a:srgbClr val="FF0066"/>
                          </a:solidFill>
                          <a:effectLst/>
                          <a:latin typeface="Arial" panose="020B0604020202020204" pitchFamily="34" charset="0"/>
                          <a:ea typeface="楷体" panose="02010609060101010101" pitchFamily="49" charset="-122"/>
                          <a:cs typeface="Arial" panose="020B0604020202020204" pitchFamily="34" charset="0"/>
                        </a:rPr>
                        <a:t>OCW3</a:t>
                      </a: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lg"/>
                    </a:lnT>
                    <a:lnB w="19050" cap="flat" cmpd="sng" algn="ctr">
                      <a:solidFill>
                        <a:schemeClr val="tx1"/>
                      </a:solidFill>
                      <a:prstDash val="solid"/>
                      <a:round/>
                      <a:headEnd type="none" w="med" len="med"/>
                      <a:tailEnd type="none" w="med" len="lg"/>
                    </a:lnB>
                    <a:lnTlToBr>
                      <a:noFill/>
                    </a:lnTlToBr>
                    <a:lnBlToTr>
                      <a:noFill/>
                    </a:lnBlToTr>
                    <a:noFill/>
                  </a:tcPr>
                </a:tc>
                <a:extLst>
                  <a:ext uri="{0D108BD9-81ED-4DB2-BD59-A6C34878D82A}">
                    <a16:rowId xmlns:a16="http://schemas.microsoft.com/office/drawing/2014/main" val="10002"/>
                  </a:ext>
                </a:extLst>
              </a:tr>
              <a:tr h="427038">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rgbClr val="0000F8"/>
                          </a:solidFill>
                          <a:effectLst/>
                          <a:latin typeface="Arial" panose="020B0604020202020204" pitchFamily="34" charset="0"/>
                          <a:ea typeface="楷体" panose="02010609060101010101" pitchFamily="49" charset="-122"/>
                          <a:cs typeface="Arial" panose="020B0604020202020204" pitchFamily="34" charset="0"/>
                        </a:rPr>
                        <a:t>0</a:t>
                      </a: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rgbClr val="0000F8"/>
                          </a:solidFill>
                          <a:effectLst/>
                          <a:latin typeface="Arial" panose="020B0604020202020204" pitchFamily="34" charset="0"/>
                          <a:ea typeface="楷体" panose="02010609060101010101" pitchFamily="49" charset="-122"/>
                          <a:cs typeface="Arial" panose="020B0604020202020204" pitchFamily="34" charset="0"/>
                        </a:rPr>
                        <a:t>1</a:t>
                      </a: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rgbClr val="0000F8"/>
                          </a:solidFill>
                          <a:effectLst/>
                          <a:latin typeface="Arial" panose="020B0604020202020204" pitchFamily="34" charset="0"/>
                          <a:ea typeface="楷体" panose="02010609060101010101" pitchFamily="49" charset="-122"/>
                          <a:cs typeface="Arial" panose="020B0604020202020204" pitchFamily="34" charset="0"/>
                        </a:rPr>
                        <a:t>x</a:t>
                      </a: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255588" algn="l" defTabSz="914400" rtl="0" eaLnBrk="0" fontAlgn="base" latinLnBrk="0" hangingPunct="0">
                        <a:lnSpc>
                          <a:spcPct val="115000"/>
                        </a:lnSpc>
                        <a:spcBef>
                          <a:spcPct val="0"/>
                        </a:spcBef>
                        <a:spcAft>
                          <a:spcPct val="0"/>
                        </a:spcAft>
                        <a:buClrTx/>
                        <a:buSzTx/>
                        <a:buFontTx/>
                        <a:buNone/>
                        <a:tabLst/>
                      </a:pPr>
                      <a:r>
                        <a:rPr kumimoji="0" lang="zh-CN" altLang="en-US" sz="2400" b="1" i="0" u="none" strike="noStrike" cap="none" normalizeH="0" baseline="0" dirty="0" smtClean="0">
                          <a:ln>
                            <a:noFill/>
                          </a:ln>
                          <a:solidFill>
                            <a:srgbClr val="0000F8"/>
                          </a:solidFill>
                          <a:effectLst/>
                          <a:latin typeface="Arial" panose="020B0604020202020204" pitchFamily="34" charset="0"/>
                          <a:ea typeface="楷体" panose="02010609060101010101" pitchFamily="49" charset="-122"/>
                          <a:cs typeface="Arial" panose="020B0604020202020204" pitchFamily="34" charset="0"/>
                        </a:rPr>
                        <a:t>写</a:t>
                      </a:r>
                      <a:r>
                        <a:rPr kumimoji="0" lang="en-US" altLang="zh-CN" sz="2400" b="1" i="0" u="none" strike="noStrike" cap="none" normalizeH="0" baseline="0" dirty="0" smtClean="0">
                          <a:ln>
                            <a:noFill/>
                          </a:ln>
                          <a:solidFill>
                            <a:srgbClr val="008000"/>
                          </a:solidFill>
                          <a:effectLst/>
                          <a:latin typeface="Arial" panose="020B0604020202020204" pitchFamily="34" charset="0"/>
                          <a:ea typeface="楷体" panose="02010609060101010101" pitchFamily="49" charset="-122"/>
                          <a:cs typeface="Arial" panose="020B0604020202020204" pitchFamily="34" charset="0"/>
                        </a:rPr>
                        <a:t>ICW1</a:t>
                      </a: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lg"/>
                    </a:lnT>
                    <a:lnB w="19050" cap="flat" cmpd="sng" algn="ctr">
                      <a:solidFill>
                        <a:schemeClr val="tx1"/>
                      </a:solidFill>
                      <a:prstDash val="solid"/>
                      <a:round/>
                      <a:headEnd type="none" w="med" len="med"/>
                      <a:tailEnd type="none" w="med" len="lg"/>
                    </a:lnB>
                    <a:lnTlToBr>
                      <a:noFill/>
                    </a:lnTlToBr>
                    <a:lnBlToTr>
                      <a:noFill/>
                    </a:lnBlToTr>
                    <a:noFill/>
                  </a:tcPr>
                </a:tc>
                <a:extLst>
                  <a:ext uri="{0D108BD9-81ED-4DB2-BD59-A6C34878D82A}">
                    <a16:rowId xmlns:a16="http://schemas.microsoft.com/office/drawing/2014/main" val="10003"/>
                  </a:ext>
                </a:extLst>
              </a:tr>
              <a:tr h="469900">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rgbClr val="0000F8"/>
                          </a:solidFill>
                          <a:effectLst/>
                          <a:latin typeface="Arial" panose="020B0604020202020204" pitchFamily="34" charset="0"/>
                          <a:ea typeface="楷体" panose="02010609060101010101" pitchFamily="49" charset="-122"/>
                          <a:cs typeface="Arial" panose="020B0604020202020204" pitchFamily="34" charset="0"/>
                        </a:rPr>
                        <a:t>1</a:t>
                      </a: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rgbClr val="0000F8"/>
                          </a:solidFill>
                          <a:effectLst/>
                          <a:latin typeface="Arial" panose="020B0604020202020204" pitchFamily="34" charset="0"/>
                          <a:ea typeface="楷体" panose="02010609060101010101" pitchFamily="49" charset="-122"/>
                          <a:cs typeface="Arial" panose="020B0604020202020204" pitchFamily="34" charset="0"/>
                        </a:rPr>
                        <a:t>x</a:t>
                      </a: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rgbClr val="0000F8"/>
                          </a:solidFill>
                          <a:effectLst/>
                          <a:latin typeface="Arial" panose="020B0604020202020204" pitchFamily="34" charset="0"/>
                          <a:ea typeface="楷体" panose="02010609060101010101" pitchFamily="49" charset="-122"/>
                          <a:cs typeface="Arial" panose="020B0604020202020204" pitchFamily="34" charset="0"/>
                        </a:rPr>
                        <a:t>x</a:t>
                      </a: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255588" algn="l" defTabSz="914400" rtl="0" eaLnBrk="0" fontAlgn="base" latinLnBrk="0" hangingPunct="0">
                        <a:lnSpc>
                          <a:spcPct val="115000"/>
                        </a:lnSpc>
                        <a:spcBef>
                          <a:spcPct val="0"/>
                        </a:spcBef>
                        <a:spcAft>
                          <a:spcPct val="0"/>
                        </a:spcAft>
                        <a:buClrTx/>
                        <a:buSzTx/>
                        <a:buFontTx/>
                        <a:buNone/>
                        <a:tabLst/>
                      </a:pPr>
                      <a:r>
                        <a:rPr kumimoji="0" lang="zh-CN" altLang="en-US" sz="2400" b="1" i="0" u="none" strike="noStrike" cap="none" normalizeH="0" baseline="0" dirty="0" smtClean="0">
                          <a:ln>
                            <a:noFill/>
                          </a:ln>
                          <a:solidFill>
                            <a:srgbClr val="0000F8"/>
                          </a:solidFill>
                          <a:effectLst/>
                          <a:latin typeface="Arial" panose="020B0604020202020204" pitchFamily="34" charset="0"/>
                          <a:ea typeface="楷体" panose="02010609060101010101" pitchFamily="49" charset="-122"/>
                          <a:cs typeface="Arial" panose="020B0604020202020204" pitchFamily="34" charset="0"/>
                        </a:rPr>
                        <a:t>写</a:t>
                      </a:r>
                      <a:r>
                        <a:rPr kumimoji="0" lang="en-US" altLang="zh-CN" sz="2400" b="1" i="0" u="none" strike="noStrike" cap="none" normalizeH="0" baseline="0" dirty="0" smtClean="0">
                          <a:ln>
                            <a:noFill/>
                          </a:ln>
                          <a:solidFill>
                            <a:srgbClr val="008000"/>
                          </a:solidFill>
                          <a:effectLst/>
                          <a:latin typeface="Arial" panose="020B0604020202020204" pitchFamily="34" charset="0"/>
                          <a:ea typeface="楷体" panose="02010609060101010101" pitchFamily="49" charset="-122"/>
                          <a:cs typeface="Arial" panose="020B0604020202020204" pitchFamily="34" charset="0"/>
                        </a:rPr>
                        <a:t>ICW2</a:t>
                      </a:r>
                      <a:r>
                        <a:rPr kumimoji="0" lang="en-US" altLang="zh-CN" sz="2400" b="1" i="0" u="none" strike="noStrike" cap="none" normalizeH="0" baseline="0" dirty="0" smtClean="0">
                          <a:ln>
                            <a:noFill/>
                          </a:ln>
                          <a:solidFill>
                            <a:srgbClr val="0000F8"/>
                          </a:solidFill>
                          <a:effectLst/>
                          <a:latin typeface="Arial" panose="020B0604020202020204" pitchFamily="34" charset="0"/>
                          <a:ea typeface="楷体" panose="02010609060101010101" pitchFamily="49" charset="-122"/>
                          <a:cs typeface="Arial" panose="020B0604020202020204" pitchFamily="34" charset="0"/>
                        </a:rPr>
                        <a:t>,</a:t>
                      </a:r>
                      <a:r>
                        <a:rPr kumimoji="0" lang="en-US" altLang="zh-CN" sz="2400" b="1" i="0" u="none" strike="noStrike" cap="none" normalizeH="0" baseline="0" dirty="0" smtClean="0">
                          <a:ln>
                            <a:noFill/>
                          </a:ln>
                          <a:solidFill>
                            <a:srgbClr val="008000"/>
                          </a:solidFill>
                          <a:effectLst/>
                          <a:latin typeface="Arial" panose="020B0604020202020204" pitchFamily="34" charset="0"/>
                          <a:ea typeface="楷体" panose="02010609060101010101" pitchFamily="49" charset="-122"/>
                          <a:cs typeface="Arial" panose="020B0604020202020204" pitchFamily="34" charset="0"/>
                        </a:rPr>
                        <a:t>ICW3</a:t>
                      </a:r>
                      <a:r>
                        <a:rPr kumimoji="0" lang="en-US" altLang="zh-CN" sz="2400" b="1" i="0" u="none" strike="noStrike" cap="none" normalizeH="0" baseline="0" dirty="0" smtClean="0">
                          <a:ln>
                            <a:noFill/>
                          </a:ln>
                          <a:solidFill>
                            <a:srgbClr val="0000F8"/>
                          </a:solidFill>
                          <a:effectLst/>
                          <a:latin typeface="Arial" panose="020B0604020202020204" pitchFamily="34" charset="0"/>
                          <a:ea typeface="楷体" panose="02010609060101010101" pitchFamily="49" charset="-122"/>
                          <a:cs typeface="Arial" panose="020B0604020202020204" pitchFamily="34" charset="0"/>
                        </a:rPr>
                        <a:t>,</a:t>
                      </a:r>
                      <a:r>
                        <a:rPr kumimoji="0" lang="en-US" altLang="zh-CN" sz="2400" b="1" i="0" u="none" strike="noStrike" cap="none" normalizeH="0" baseline="0" dirty="0" smtClean="0">
                          <a:ln>
                            <a:noFill/>
                          </a:ln>
                          <a:solidFill>
                            <a:srgbClr val="008000"/>
                          </a:solidFill>
                          <a:effectLst/>
                          <a:latin typeface="Arial" panose="020B0604020202020204" pitchFamily="34" charset="0"/>
                          <a:ea typeface="楷体" panose="02010609060101010101" pitchFamily="49" charset="-122"/>
                          <a:cs typeface="Arial" panose="020B0604020202020204" pitchFamily="34" charset="0"/>
                        </a:rPr>
                        <a:t>ICW4</a:t>
                      </a:r>
                      <a:r>
                        <a:rPr kumimoji="0" lang="en-US" altLang="zh-CN" sz="2400" b="1" i="0" u="none" strike="noStrike" cap="none" normalizeH="0" baseline="0" dirty="0" smtClean="0">
                          <a:ln>
                            <a:noFill/>
                          </a:ln>
                          <a:solidFill>
                            <a:srgbClr val="0000F8"/>
                          </a:solidFill>
                          <a:effectLst/>
                          <a:latin typeface="Arial" panose="020B0604020202020204" pitchFamily="34" charset="0"/>
                          <a:ea typeface="楷体" panose="02010609060101010101" pitchFamily="49" charset="-122"/>
                          <a:cs typeface="Arial" panose="020B0604020202020204" pitchFamily="34" charset="0"/>
                        </a:rPr>
                        <a:t>(</a:t>
                      </a:r>
                      <a:r>
                        <a:rPr kumimoji="0" lang="zh-CN" altLang="en-US" sz="2400" b="1" i="0" u="none" strike="noStrike" cap="none" normalizeH="0" baseline="0" dirty="0" smtClean="0">
                          <a:ln>
                            <a:noFill/>
                          </a:ln>
                          <a:solidFill>
                            <a:srgbClr val="0000FF"/>
                          </a:solidFill>
                          <a:effectLst/>
                          <a:latin typeface="Arial" panose="020B0604020202020204" pitchFamily="34" charset="0"/>
                          <a:ea typeface="楷体" panose="02010609060101010101" pitchFamily="49" charset="-122"/>
                          <a:cs typeface="Arial" panose="020B0604020202020204" pitchFamily="34" charset="0"/>
                        </a:rPr>
                        <a:t>顺序写入</a:t>
                      </a:r>
                      <a:r>
                        <a:rPr kumimoji="0" lang="en-US" altLang="zh-CN" sz="2400" b="1" i="0" u="none" strike="noStrike" cap="none" normalizeH="0" baseline="0" dirty="0" smtClean="0">
                          <a:ln>
                            <a:noFill/>
                          </a:ln>
                          <a:solidFill>
                            <a:srgbClr val="0000F8"/>
                          </a:solidFill>
                          <a:effectLst/>
                          <a:latin typeface="Arial" panose="020B0604020202020204" pitchFamily="34" charset="0"/>
                          <a:ea typeface="楷体" panose="02010609060101010101" pitchFamily="49" charset="-122"/>
                          <a:cs typeface="Arial" panose="020B0604020202020204" pitchFamily="34" charset="0"/>
                        </a:rPr>
                        <a:t>), </a:t>
                      </a:r>
                      <a:r>
                        <a:rPr kumimoji="0" lang="en-US" altLang="zh-CN" sz="2400" b="1" i="0" u="none" strike="noStrike" cap="none" normalizeH="0" baseline="0" dirty="0" smtClean="0">
                          <a:ln>
                            <a:noFill/>
                          </a:ln>
                          <a:solidFill>
                            <a:srgbClr val="FF0066"/>
                          </a:solidFill>
                          <a:effectLst/>
                          <a:latin typeface="Arial" panose="020B0604020202020204" pitchFamily="34" charset="0"/>
                          <a:ea typeface="楷体" panose="02010609060101010101" pitchFamily="49" charset="-122"/>
                          <a:cs typeface="Arial" panose="020B0604020202020204" pitchFamily="34" charset="0"/>
                        </a:rPr>
                        <a:t>OCW1/IMR</a:t>
                      </a: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54025">
                <a:tc rowSpan="2">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rgbClr val="0000F8"/>
                          </a:solidFill>
                          <a:effectLst/>
                          <a:latin typeface="Arial" panose="020B0604020202020204" pitchFamily="34" charset="0"/>
                          <a:ea typeface="楷体" panose="02010609060101010101" pitchFamily="49" charset="-122"/>
                          <a:cs typeface="Arial" panose="020B0604020202020204" pitchFamily="34" charset="0"/>
                        </a:rPr>
                        <a:t>0</a:t>
                      </a: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rgbClr val="0000F8"/>
                          </a:solidFill>
                          <a:effectLst/>
                          <a:latin typeface="Arial" panose="020B0604020202020204" pitchFamily="34" charset="0"/>
                          <a:ea typeface="楷体" panose="02010609060101010101" pitchFamily="49" charset="-122"/>
                          <a:cs typeface="Arial" panose="020B0604020202020204" pitchFamily="34" charset="0"/>
                        </a:rPr>
                        <a:t>0</a:t>
                      </a: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rgbClr val="0000F8"/>
                          </a:solidFill>
                          <a:effectLst/>
                          <a:latin typeface="Arial" panose="020B0604020202020204" pitchFamily="34" charset="0"/>
                          <a:ea typeface="楷体" panose="02010609060101010101" pitchFamily="49" charset="-122"/>
                          <a:cs typeface="Arial" panose="020B0604020202020204" pitchFamily="34" charset="0"/>
                        </a:rPr>
                        <a:t>1</a:t>
                      </a: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rgbClr val="0000F8"/>
                          </a:solidFill>
                          <a:effectLst/>
                          <a:latin typeface="Arial" panose="020B0604020202020204" pitchFamily="34" charset="0"/>
                          <a:ea typeface="楷体" panose="02010609060101010101" pitchFamily="49" charset="-122"/>
                          <a:cs typeface="Arial" panose="020B0604020202020204" pitchFamily="34" charset="0"/>
                        </a:rPr>
                        <a:t>0</a:t>
                      </a: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rgbClr val="0000F8"/>
                          </a:solidFill>
                          <a:effectLst/>
                          <a:latin typeface="Arial" panose="020B0604020202020204" pitchFamily="34" charset="0"/>
                          <a:ea typeface="楷体" panose="02010609060101010101" pitchFamily="49" charset="-122"/>
                          <a:cs typeface="Arial" panose="020B0604020202020204" pitchFamily="34" charset="0"/>
                        </a:rPr>
                        <a:t>x</a:t>
                      </a: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rgbClr val="0000F8"/>
                          </a:solidFill>
                          <a:effectLst/>
                          <a:latin typeface="Arial" panose="020B0604020202020204" pitchFamily="34" charset="0"/>
                          <a:ea typeface="楷体" panose="02010609060101010101" pitchFamily="49" charset="-122"/>
                          <a:cs typeface="Arial" panose="020B0604020202020204" pitchFamily="34" charset="0"/>
                        </a:rPr>
                        <a:t>x</a:t>
                      </a: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lg"/>
                    </a:lnB>
                    <a:lnTlToBr>
                      <a:noFill/>
                    </a:lnTlToBr>
                    <a:lnBlToTr>
                      <a:noFill/>
                    </a:lnBlToTr>
                    <a:noFill/>
                  </a:tcPr>
                </a:tc>
                <a:tc>
                  <a:txBody>
                    <a:bodyPr/>
                    <a:lstStyle/>
                    <a:p>
                      <a:pPr marL="342900" marR="0" lvl="0" indent="-255588" algn="l"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dirty="0" smtClean="0">
                          <a:ln>
                            <a:noFill/>
                          </a:ln>
                          <a:solidFill>
                            <a:srgbClr val="0000F8"/>
                          </a:solidFill>
                          <a:effectLst/>
                          <a:latin typeface="Arial" panose="020B0604020202020204" pitchFamily="34" charset="0"/>
                          <a:ea typeface="楷体" panose="02010609060101010101" pitchFamily="49" charset="-122"/>
                          <a:cs typeface="Arial" panose="020B0604020202020204" pitchFamily="34" charset="0"/>
                        </a:rPr>
                        <a:t>读出</a:t>
                      </a:r>
                      <a:r>
                        <a:rPr kumimoji="0" lang="en-US" altLang="zh-CN" sz="2400" b="1" i="0" u="none" strike="noStrike" cap="none" normalizeH="0" baseline="0" dirty="0" smtClean="0">
                          <a:ln>
                            <a:noFill/>
                          </a:ln>
                          <a:solidFill>
                            <a:srgbClr val="FF6600"/>
                          </a:solidFill>
                          <a:effectLst/>
                          <a:latin typeface="Arial" panose="020B0604020202020204" pitchFamily="34" charset="0"/>
                          <a:ea typeface="楷体" panose="02010609060101010101" pitchFamily="49" charset="-122"/>
                          <a:cs typeface="Arial" panose="020B0604020202020204" pitchFamily="34" charset="0"/>
                        </a:rPr>
                        <a:t>IRR</a:t>
                      </a:r>
                      <a:r>
                        <a:rPr kumimoji="0" lang="zh-CN" altLang="en-US" sz="2400" b="1" i="0" u="none" strike="noStrike" cap="none" normalizeH="0" baseline="0" dirty="0" smtClean="0">
                          <a:ln>
                            <a:noFill/>
                          </a:ln>
                          <a:solidFill>
                            <a:srgbClr val="0000F8"/>
                          </a:solidFill>
                          <a:effectLst/>
                          <a:latin typeface="Arial" panose="020B0604020202020204" pitchFamily="34" charset="0"/>
                          <a:ea typeface="楷体" panose="02010609060101010101" pitchFamily="49" charset="-122"/>
                          <a:cs typeface="Arial" panose="020B0604020202020204" pitchFamily="34" charset="0"/>
                        </a:rPr>
                        <a:t>、</a:t>
                      </a:r>
                      <a:r>
                        <a:rPr kumimoji="0" lang="en-US" altLang="zh-CN" sz="2400" b="1" i="0" u="none" strike="noStrike" cap="none" normalizeH="0" baseline="0" dirty="0" smtClean="0">
                          <a:ln>
                            <a:noFill/>
                          </a:ln>
                          <a:solidFill>
                            <a:srgbClr val="FF6600"/>
                          </a:solidFill>
                          <a:effectLst/>
                          <a:latin typeface="Arial" panose="020B0604020202020204" pitchFamily="34" charset="0"/>
                          <a:ea typeface="楷体" panose="02010609060101010101" pitchFamily="49" charset="-122"/>
                          <a:cs typeface="Arial" panose="020B0604020202020204" pitchFamily="34" charset="0"/>
                        </a:rPr>
                        <a:t>ISR</a:t>
                      </a:r>
                      <a:r>
                        <a:rPr kumimoji="0" lang="en-US" altLang="zh-CN" sz="2400" b="1" i="0" u="none" strike="noStrike" cap="none" normalizeH="0" baseline="0" dirty="0" smtClean="0">
                          <a:ln>
                            <a:noFill/>
                          </a:ln>
                          <a:solidFill>
                            <a:srgbClr val="0000F8"/>
                          </a:solidFill>
                          <a:effectLst/>
                          <a:latin typeface="Arial" panose="020B0604020202020204" pitchFamily="34" charset="0"/>
                          <a:ea typeface="楷体" panose="02010609060101010101" pitchFamily="49" charset="-122"/>
                          <a:cs typeface="Arial" panose="020B0604020202020204" pitchFamily="34" charset="0"/>
                        </a:rPr>
                        <a:t>(</a:t>
                      </a:r>
                      <a:r>
                        <a:rPr kumimoji="0" lang="zh-CN" altLang="en-US" sz="2400" b="1" i="0" u="none" strike="noStrike" cap="none" normalizeH="0" baseline="0" dirty="0" smtClean="0">
                          <a:ln>
                            <a:noFill/>
                          </a:ln>
                          <a:solidFill>
                            <a:srgbClr val="0000F8"/>
                          </a:solidFill>
                          <a:effectLst/>
                          <a:latin typeface="Arial" panose="020B0604020202020204" pitchFamily="34" charset="0"/>
                          <a:ea typeface="楷体" panose="02010609060101010101" pitchFamily="49" charset="-122"/>
                          <a:cs typeface="Arial" panose="020B0604020202020204" pitchFamily="34" charset="0"/>
                        </a:rPr>
                        <a:t>与</a:t>
                      </a:r>
                      <a:r>
                        <a:rPr kumimoji="0" lang="zh-CN" altLang="en-US" sz="2400" b="1" i="0" u="none" strike="noStrike" cap="none" normalizeH="0" baseline="0" dirty="0" smtClean="0">
                          <a:ln>
                            <a:noFill/>
                          </a:ln>
                          <a:solidFill>
                            <a:srgbClr val="0000F8"/>
                          </a:solidFill>
                          <a:effectLst/>
                          <a:latin typeface="Arial" panose="020B0604020202020204" pitchFamily="34" charset="0"/>
                          <a:ea typeface="楷体" panose="02010609060101010101" pitchFamily="49" charset="-122"/>
                          <a:cs typeface="Arial" panose="020B0604020202020204" pitchFamily="34" charset="0"/>
                        </a:rPr>
                        <a:t>写</a:t>
                      </a:r>
                      <a:r>
                        <a:rPr kumimoji="0" lang="en-US" altLang="zh-CN" sz="2400" b="1" i="0" u="none" strike="noStrike" cap="none" normalizeH="0" baseline="0" dirty="0" smtClean="0">
                          <a:ln>
                            <a:noFill/>
                          </a:ln>
                          <a:solidFill>
                            <a:srgbClr val="FF0066"/>
                          </a:solidFill>
                          <a:effectLst/>
                          <a:latin typeface="Arial" panose="020B0604020202020204" pitchFamily="34" charset="0"/>
                          <a:ea typeface="楷体" panose="02010609060101010101" pitchFamily="49" charset="-122"/>
                          <a:cs typeface="Arial" panose="020B0604020202020204" pitchFamily="34" charset="0"/>
                        </a:rPr>
                        <a:t>OCW3</a:t>
                      </a:r>
                      <a:r>
                        <a:rPr kumimoji="0" lang="zh-CN" altLang="en-US" sz="2400" b="1" i="0" u="none" strike="noStrike" cap="none" normalizeH="0" baseline="0" dirty="0" smtClean="0">
                          <a:ln>
                            <a:noFill/>
                          </a:ln>
                          <a:solidFill>
                            <a:srgbClr val="0000F8"/>
                          </a:solidFill>
                          <a:effectLst/>
                          <a:latin typeface="Arial" panose="020B0604020202020204" pitchFamily="34" charset="0"/>
                          <a:ea typeface="楷体" panose="02010609060101010101" pitchFamily="49" charset="-122"/>
                          <a:cs typeface="Arial" panose="020B0604020202020204" pitchFamily="34" charset="0"/>
                        </a:rPr>
                        <a:t>配合</a:t>
                      </a:r>
                      <a:r>
                        <a:rPr kumimoji="0" lang="en-US" altLang="zh-CN" sz="2400" b="1" i="0" u="none" strike="noStrike" cap="none" normalizeH="0" baseline="0" dirty="0" smtClean="0">
                          <a:ln>
                            <a:noFill/>
                          </a:ln>
                          <a:solidFill>
                            <a:srgbClr val="0000F8"/>
                          </a:solidFill>
                          <a:effectLst/>
                          <a:latin typeface="Arial" panose="020B0604020202020204" pitchFamily="34" charset="0"/>
                          <a:ea typeface="楷体" panose="02010609060101010101" pitchFamily="49" charset="-122"/>
                          <a:cs typeface="Arial" panose="020B0604020202020204" pitchFamily="34" charset="0"/>
                        </a:rPr>
                        <a:t>)</a:t>
                      </a:r>
                      <a:endParaRPr kumimoji="0" lang="zh-CN" altLang="en-US" sz="2400" b="1" i="0" u="none" strike="noStrike" cap="none" normalizeH="0" baseline="0" dirty="0" smtClean="0">
                        <a:ln>
                          <a:noFill/>
                        </a:ln>
                        <a:solidFill>
                          <a:srgbClr val="0000F8"/>
                        </a:solidFill>
                        <a:effectLst/>
                        <a:latin typeface="Arial" panose="020B0604020202020204" pitchFamily="34" charset="0"/>
                        <a:ea typeface="楷体" panose="02010609060101010101" pitchFamily="49" charset="-122"/>
                        <a:cs typeface="Arial" panose="020B0604020202020204" pitchFamily="34" charset="0"/>
                      </a:endParaRP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lg"/>
                    </a:lnB>
                    <a:lnTlToBr>
                      <a:noFill/>
                    </a:lnTlToBr>
                    <a:lnBlToTr>
                      <a:noFill/>
                    </a:lnBlToTr>
                    <a:noFill/>
                  </a:tcPr>
                </a:tc>
                <a:extLst>
                  <a:ext uri="{0D108BD9-81ED-4DB2-BD59-A6C34878D82A}">
                    <a16:rowId xmlns:a16="http://schemas.microsoft.com/office/drawing/2014/main" val="10005"/>
                  </a:ext>
                </a:extLst>
              </a:tr>
              <a:tr h="431800">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rgbClr val="0000F8"/>
                          </a:solidFill>
                          <a:effectLst/>
                          <a:latin typeface="Arial" panose="020B0604020202020204" pitchFamily="34" charset="0"/>
                          <a:ea typeface="楷体" panose="02010609060101010101" pitchFamily="49" charset="-122"/>
                          <a:cs typeface="Arial" panose="020B0604020202020204" pitchFamily="34" charset="0"/>
                        </a:rPr>
                        <a:t>1</a:t>
                      </a: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rgbClr val="0000F8"/>
                          </a:solidFill>
                          <a:effectLst/>
                          <a:latin typeface="Arial" panose="020B0604020202020204" pitchFamily="34" charset="0"/>
                          <a:ea typeface="楷体" panose="02010609060101010101" pitchFamily="49" charset="-122"/>
                          <a:cs typeface="Arial" panose="020B0604020202020204" pitchFamily="34" charset="0"/>
                        </a:rPr>
                        <a:t>x</a:t>
                      </a: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rgbClr val="0000F8"/>
                          </a:solidFill>
                          <a:effectLst/>
                          <a:latin typeface="Arial" panose="020B0604020202020204" pitchFamily="34" charset="0"/>
                          <a:ea typeface="楷体" panose="02010609060101010101" pitchFamily="49" charset="-122"/>
                          <a:cs typeface="Arial" panose="020B0604020202020204" pitchFamily="34" charset="0"/>
                        </a:rPr>
                        <a:t>x</a:t>
                      </a: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255588" algn="l"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dirty="0" smtClean="0">
                          <a:ln>
                            <a:noFill/>
                          </a:ln>
                          <a:solidFill>
                            <a:srgbClr val="0000F8"/>
                          </a:solidFill>
                          <a:effectLst/>
                          <a:latin typeface="Arial" panose="020B0604020202020204" pitchFamily="34" charset="0"/>
                          <a:ea typeface="楷体" panose="02010609060101010101" pitchFamily="49" charset="-122"/>
                          <a:cs typeface="Arial" panose="020B0604020202020204" pitchFamily="34" charset="0"/>
                        </a:rPr>
                        <a:t>读出</a:t>
                      </a:r>
                      <a:r>
                        <a:rPr kumimoji="0" lang="en-US" altLang="zh-CN" sz="2400" b="1" i="0" u="none" strike="noStrike" cap="none" normalizeH="0" baseline="0" dirty="0" smtClean="0">
                          <a:ln>
                            <a:noFill/>
                          </a:ln>
                          <a:solidFill>
                            <a:srgbClr val="FF0066"/>
                          </a:solidFill>
                          <a:effectLst/>
                          <a:latin typeface="Arial" panose="020B0604020202020204" pitchFamily="34" charset="0"/>
                          <a:ea typeface="楷体" panose="02010609060101010101" pitchFamily="49" charset="-122"/>
                          <a:cs typeface="Arial" panose="020B0604020202020204" pitchFamily="34" charset="0"/>
                        </a:rPr>
                        <a:t>OCW1/IMR</a:t>
                      </a: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1021101" name="Line 173"/>
          <p:cNvSpPr>
            <a:spLocks noChangeShapeType="1"/>
          </p:cNvSpPr>
          <p:nvPr/>
        </p:nvSpPr>
        <p:spPr bwMode="auto">
          <a:xfrm>
            <a:off x="1055439" y="2988000"/>
            <a:ext cx="396000" cy="0"/>
          </a:xfrm>
          <a:prstGeom prst="line">
            <a:avLst/>
          </a:prstGeom>
          <a:noFill/>
          <a:ln w="28575">
            <a:solidFill>
              <a:schemeClr val="tx1"/>
            </a:solidFill>
            <a:round/>
            <a:headEnd/>
            <a:tailEnd type="none" w="med" len="lg"/>
          </a:ln>
          <a:effectLst/>
        </p:spPr>
        <p:txBody>
          <a:bodyPr anchor="ctr">
            <a:spAutoFit/>
          </a:bodyPr>
          <a:lstStyle/>
          <a:p>
            <a:endParaRPr lang="zh-CN" altLang="en-US"/>
          </a:p>
        </p:txBody>
      </p:sp>
      <p:sp>
        <p:nvSpPr>
          <p:cNvPr id="1021102" name="Line 174"/>
          <p:cNvSpPr>
            <a:spLocks noChangeShapeType="1"/>
          </p:cNvSpPr>
          <p:nvPr/>
        </p:nvSpPr>
        <p:spPr bwMode="auto">
          <a:xfrm>
            <a:off x="1728000" y="2988000"/>
            <a:ext cx="396000" cy="0"/>
          </a:xfrm>
          <a:prstGeom prst="line">
            <a:avLst/>
          </a:prstGeom>
          <a:noFill/>
          <a:ln w="28575">
            <a:solidFill>
              <a:schemeClr val="tx1"/>
            </a:solidFill>
            <a:round/>
            <a:headEnd/>
            <a:tailEnd type="none" w="med" len="lg"/>
          </a:ln>
          <a:effectLst/>
        </p:spPr>
        <p:txBody>
          <a:bodyPr anchor="ctr">
            <a:spAutoFit/>
          </a:bodyPr>
          <a:lstStyle/>
          <a:p>
            <a:endParaRPr lang="zh-CN" altLang="en-US"/>
          </a:p>
        </p:txBody>
      </p:sp>
      <p:sp>
        <p:nvSpPr>
          <p:cNvPr id="1021103" name="Line 175"/>
          <p:cNvSpPr>
            <a:spLocks noChangeShapeType="1"/>
          </p:cNvSpPr>
          <p:nvPr/>
        </p:nvSpPr>
        <p:spPr bwMode="auto">
          <a:xfrm>
            <a:off x="2375999" y="2988000"/>
            <a:ext cx="468000" cy="0"/>
          </a:xfrm>
          <a:prstGeom prst="line">
            <a:avLst/>
          </a:prstGeom>
          <a:noFill/>
          <a:ln w="28575">
            <a:solidFill>
              <a:schemeClr val="tx1"/>
            </a:solidFill>
            <a:round/>
            <a:headEnd/>
            <a:tailEnd type="none" w="med" len="lg"/>
          </a:ln>
          <a:effectLst/>
        </p:spPr>
        <p:txBody>
          <a:bodyPr anchor="ctr">
            <a:spAutoFit/>
          </a:bodyPr>
          <a:lstStyle/>
          <a:p>
            <a:endParaRPr lang="zh-CN" altLang="en-US"/>
          </a:p>
        </p:txBody>
      </p:sp>
      <p:sp>
        <p:nvSpPr>
          <p:cNvPr id="1021119" name="Line 191"/>
          <p:cNvSpPr>
            <a:spLocks noChangeShapeType="1"/>
          </p:cNvSpPr>
          <p:nvPr/>
        </p:nvSpPr>
        <p:spPr bwMode="auto">
          <a:xfrm>
            <a:off x="1127448" y="4508500"/>
            <a:ext cx="1570374" cy="0"/>
          </a:xfrm>
          <a:prstGeom prst="line">
            <a:avLst/>
          </a:prstGeom>
          <a:noFill/>
          <a:ln w="28575">
            <a:solidFill>
              <a:srgbClr val="FF0000"/>
            </a:solidFill>
            <a:round/>
            <a:headEnd/>
            <a:tailEnd type="none" w="med" len="lg"/>
          </a:ln>
          <a:effectLst/>
        </p:spPr>
        <p:txBody>
          <a:bodyPr wrap="square" anchor="ctr">
            <a:spAutoFit/>
          </a:bodyPr>
          <a:lstStyle/>
          <a:p>
            <a:endParaRPr lang="zh-CN" altLang="en-US"/>
          </a:p>
        </p:txBody>
      </p:sp>
      <p:sp>
        <p:nvSpPr>
          <p:cNvPr id="1021120" name="Text Box 192"/>
          <p:cNvSpPr txBox="1">
            <a:spLocks noChangeArrowheads="1"/>
          </p:cNvSpPr>
          <p:nvPr/>
        </p:nvSpPr>
        <p:spPr bwMode="auto">
          <a:xfrm>
            <a:off x="1631504" y="4508500"/>
            <a:ext cx="576263" cy="457200"/>
          </a:xfrm>
          <a:prstGeom prst="rect">
            <a:avLst/>
          </a:prstGeom>
          <a:noFill/>
          <a:ln w="28575" algn="ctr">
            <a:noFill/>
            <a:miter lim="800000"/>
            <a:headEnd/>
            <a:tailEnd type="none" w="med" len="lg"/>
          </a:ln>
          <a:effectLst/>
        </p:spPr>
        <p:txBody>
          <a:bodyPr>
            <a:spAutoFit/>
          </a:bodyPr>
          <a:lstStyle/>
          <a:p>
            <a:pPr>
              <a:spcBef>
                <a:spcPct val="50000"/>
              </a:spcBef>
            </a:pPr>
            <a:r>
              <a:rPr lang="zh-CN" altLang="en-US" sz="2400" dirty="0">
                <a:solidFill>
                  <a:srgbClr val="FF0000"/>
                </a:solidFill>
              </a:rPr>
              <a:t>写</a:t>
            </a:r>
          </a:p>
        </p:txBody>
      </p:sp>
      <p:sp>
        <p:nvSpPr>
          <p:cNvPr id="1021121" name="Line 193"/>
          <p:cNvSpPr>
            <a:spLocks noChangeShapeType="1"/>
          </p:cNvSpPr>
          <p:nvPr/>
        </p:nvSpPr>
        <p:spPr bwMode="auto">
          <a:xfrm>
            <a:off x="1127448" y="5832000"/>
            <a:ext cx="1610990" cy="0"/>
          </a:xfrm>
          <a:prstGeom prst="line">
            <a:avLst/>
          </a:prstGeom>
          <a:noFill/>
          <a:ln w="28575">
            <a:solidFill>
              <a:srgbClr val="FF0000"/>
            </a:solidFill>
            <a:round/>
            <a:headEnd/>
            <a:tailEnd type="none" w="med" len="lg"/>
          </a:ln>
          <a:effectLst/>
        </p:spPr>
        <p:txBody>
          <a:bodyPr wrap="square" anchor="ctr">
            <a:spAutoFit/>
          </a:bodyPr>
          <a:lstStyle/>
          <a:p>
            <a:endParaRPr lang="zh-CN" altLang="en-US"/>
          </a:p>
        </p:txBody>
      </p:sp>
      <p:sp>
        <p:nvSpPr>
          <p:cNvPr id="1021122" name="Text Box 194"/>
          <p:cNvSpPr txBox="1">
            <a:spLocks noChangeArrowheads="1"/>
          </p:cNvSpPr>
          <p:nvPr/>
        </p:nvSpPr>
        <p:spPr bwMode="auto">
          <a:xfrm>
            <a:off x="1631504" y="5796000"/>
            <a:ext cx="576263" cy="457200"/>
          </a:xfrm>
          <a:prstGeom prst="rect">
            <a:avLst/>
          </a:prstGeom>
          <a:noFill/>
          <a:ln w="28575" algn="ctr">
            <a:noFill/>
            <a:miter lim="800000"/>
            <a:headEnd/>
            <a:tailEnd type="none" w="med" len="lg"/>
          </a:ln>
          <a:effectLst/>
        </p:spPr>
        <p:txBody>
          <a:bodyPr>
            <a:spAutoFit/>
          </a:bodyPr>
          <a:lstStyle/>
          <a:p>
            <a:pPr>
              <a:spcBef>
                <a:spcPct val="50000"/>
              </a:spcBef>
            </a:pPr>
            <a:r>
              <a:rPr lang="zh-CN" altLang="en-US" sz="2400" dirty="0">
                <a:solidFill>
                  <a:srgbClr val="FF0000"/>
                </a:solidFill>
              </a:rPr>
              <a:t>读</a:t>
            </a:r>
          </a:p>
        </p:txBody>
      </p:sp>
      <p:sp>
        <p:nvSpPr>
          <p:cNvPr id="2" name="标题 1"/>
          <p:cNvSpPr>
            <a:spLocks noGrp="1"/>
          </p:cNvSpPr>
          <p:nvPr>
            <p:ph type="title"/>
          </p:nvPr>
        </p:nvSpPr>
        <p:spPr/>
        <p:txBody>
          <a:bodyPr/>
          <a:lstStyle/>
          <a:p>
            <a:r>
              <a:rPr lang="en-US" altLang="zh-CN" dirty="0" smtClean="0"/>
              <a:t>6.14.2</a:t>
            </a:r>
            <a:r>
              <a:rPr lang="zh-CN" altLang="en-US" dirty="0" smtClean="0"/>
              <a:t> </a:t>
            </a:r>
            <a:r>
              <a:rPr lang="en-US" altLang="zh-CN" dirty="0"/>
              <a:t>8259</a:t>
            </a:r>
            <a:r>
              <a:rPr lang="zh-CN" altLang="en-US" dirty="0"/>
              <a:t>内部</a:t>
            </a:r>
            <a:r>
              <a:rPr lang="zh-CN" altLang="en-US" dirty="0" smtClean="0"/>
              <a:t>寄存器寻址</a:t>
            </a:r>
            <a:endParaRPr lang="zh-CN" altLang="en-US" dirty="0"/>
          </a:p>
        </p:txBody>
      </p:sp>
      <p:sp>
        <p:nvSpPr>
          <p:cNvPr id="4" name="椭圆 3"/>
          <p:cNvSpPr/>
          <p:nvPr/>
        </p:nvSpPr>
        <p:spPr bwMode="auto">
          <a:xfrm>
            <a:off x="2999656" y="3501008"/>
            <a:ext cx="576064" cy="1224136"/>
          </a:xfrm>
          <a:prstGeom prst="ellipse">
            <a:avLst/>
          </a:prstGeom>
          <a:noFill/>
          <a:ln w="28575" cap="flat" cmpd="sng" algn="ctr">
            <a:solidFill>
              <a:srgbClr val="FFC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2800" b="1" i="0" u="none" strike="noStrike" cap="none" normalizeH="0" baseline="0" smtClean="0">
              <a:ln>
                <a:noFill/>
              </a:ln>
              <a:solidFill>
                <a:schemeClr val="tx1"/>
              </a:solidFill>
              <a:effectLst/>
              <a:latin typeface="Times New Roman" pitchFamily="18" charset="0"/>
              <a:ea typeface="宋体" pitchFamily="2" charset="-122"/>
            </a:endParaRPr>
          </a:p>
        </p:txBody>
      </p:sp>
      <p:sp>
        <p:nvSpPr>
          <p:cNvPr id="17" name="椭圆 16"/>
          <p:cNvSpPr/>
          <p:nvPr/>
        </p:nvSpPr>
        <p:spPr bwMode="auto">
          <a:xfrm>
            <a:off x="2999656" y="5274000"/>
            <a:ext cx="576064" cy="396000"/>
          </a:xfrm>
          <a:prstGeom prst="ellipse">
            <a:avLst/>
          </a:prstGeom>
          <a:noFill/>
          <a:ln w="28575" cap="flat" cmpd="sng" algn="ctr">
            <a:solidFill>
              <a:srgbClr val="FFC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2800" b="1" i="0" u="none" strike="noStrike" cap="none" normalizeH="0" baseline="0" smtClean="0">
              <a:ln>
                <a:noFill/>
              </a:ln>
              <a:solidFill>
                <a:schemeClr val="tx1"/>
              </a:solidFill>
              <a:effectLst/>
              <a:latin typeface="Times New Roman" pitchFamily="18" charset="0"/>
              <a:ea typeface="宋体" pitchFamily="2" charset="-122"/>
            </a:endParaRPr>
          </a:p>
        </p:txBody>
      </p:sp>
      <p:sp>
        <p:nvSpPr>
          <p:cNvPr id="18" name="椭圆 17"/>
          <p:cNvSpPr/>
          <p:nvPr/>
        </p:nvSpPr>
        <p:spPr bwMode="auto">
          <a:xfrm>
            <a:off x="2999656" y="5724000"/>
            <a:ext cx="576064" cy="396000"/>
          </a:xfrm>
          <a:prstGeom prst="ellipse">
            <a:avLst/>
          </a:prstGeom>
          <a:noFill/>
          <a:ln w="28575" cap="flat" cmpd="sng" algn="ctr">
            <a:solidFill>
              <a:srgbClr val="FF66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2800" b="1" i="0" u="none" strike="noStrike" cap="none" normalizeH="0" baseline="0" smtClean="0">
              <a:ln>
                <a:noFill/>
              </a:ln>
              <a:solidFill>
                <a:schemeClr val="tx1"/>
              </a:solidFill>
              <a:effectLst/>
              <a:latin typeface="Times New Roman" pitchFamily="18" charset="0"/>
              <a:ea typeface="宋体" pitchFamily="2" charset="-122"/>
            </a:endParaRPr>
          </a:p>
        </p:txBody>
      </p:sp>
      <p:sp>
        <p:nvSpPr>
          <p:cNvPr id="19" name="椭圆 18"/>
          <p:cNvSpPr/>
          <p:nvPr/>
        </p:nvSpPr>
        <p:spPr bwMode="auto">
          <a:xfrm>
            <a:off x="2999656" y="4797152"/>
            <a:ext cx="576064" cy="396000"/>
          </a:xfrm>
          <a:prstGeom prst="ellipse">
            <a:avLst/>
          </a:prstGeom>
          <a:noFill/>
          <a:ln w="28575" cap="flat" cmpd="sng" algn="ctr">
            <a:solidFill>
              <a:srgbClr val="FF66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2800" b="1" i="0" u="none" strike="noStrike" cap="none" normalizeH="0" baseline="0" smtClean="0">
              <a:ln>
                <a:noFill/>
              </a:ln>
              <a:solidFill>
                <a:schemeClr val="tx1"/>
              </a:solidFill>
              <a:effectLst/>
              <a:latin typeface="Times New Roman" pitchFamily="18" charset="0"/>
              <a:ea typeface="宋体" pitchFamily="2" charset="-122"/>
            </a:endParaRPr>
          </a:p>
        </p:txBody>
      </p:sp>
      <p:sp>
        <p:nvSpPr>
          <p:cNvPr id="20" name="圆角矩形 19"/>
          <p:cNvSpPr/>
          <p:nvPr/>
        </p:nvSpPr>
        <p:spPr bwMode="auto">
          <a:xfrm>
            <a:off x="5303912" y="3492000"/>
            <a:ext cx="1109723" cy="1233144"/>
          </a:xfrm>
          <a:prstGeom prst="roundRect">
            <a:avLst/>
          </a:prstGeom>
          <a:noFill/>
          <a:ln w="28575" cap="flat" cmpd="sng" algn="ctr">
            <a:solidFill>
              <a:srgbClr val="FFC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2800" b="1" i="0" u="none" strike="noStrike" cap="none" normalizeH="0" baseline="0" smtClean="0">
              <a:ln>
                <a:noFill/>
              </a:ln>
              <a:solidFill>
                <a:schemeClr val="tx1"/>
              </a:solidFill>
              <a:effectLst/>
              <a:latin typeface="Times New Roman" pitchFamily="18" charset="0"/>
              <a:ea typeface="宋体" pitchFamily="2" charset="-122"/>
            </a:endParaRPr>
          </a:p>
        </p:txBody>
      </p:sp>
      <p:sp>
        <p:nvSpPr>
          <p:cNvPr id="5" name="流程图: 终止 4"/>
          <p:cNvSpPr/>
          <p:nvPr/>
        </p:nvSpPr>
        <p:spPr bwMode="auto">
          <a:xfrm>
            <a:off x="5159896" y="4797152"/>
            <a:ext cx="6192686" cy="396000"/>
          </a:xfrm>
          <a:prstGeom prst="flowChartTerminator">
            <a:avLst/>
          </a:prstGeom>
          <a:noFill/>
          <a:ln w="28575" cap="flat" cmpd="sng" algn="ctr">
            <a:solidFill>
              <a:srgbClr val="FF66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2800" b="1" i="0" u="none" strike="noStrike" cap="none" normalizeH="0" baseline="0" smtClean="0">
              <a:ln>
                <a:noFill/>
              </a:ln>
              <a:solidFill>
                <a:schemeClr val="tx1"/>
              </a:solidFill>
              <a:effectLst/>
              <a:latin typeface="Times New Roman" pitchFamily="18" charset="0"/>
              <a:ea typeface="宋体" pitchFamily="2" charset="-122"/>
            </a:endParaRPr>
          </a:p>
        </p:txBody>
      </p:sp>
      <p:sp>
        <p:nvSpPr>
          <p:cNvPr id="22" name="流程图: 终止 21"/>
          <p:cNvSpPr/>
          <p:nvPr/>
        </p:nvSpPr>
        <p:spPr bwMode="auto">
          <a:xfrm>
            <a:off x="5519936" y="5262036"/>
            <a:ext cx="1656184" cy="396000"/>
          </a:xfrm>
          <a:prstGeom prst="flowChartTerminator">
            <a:avLst/>
          </a:prstGeom>
          <a:noFill/>
          <a:ln w="28575" cap="flat" cmpd="sng" algn="ctr">
            <a:solidFill>
              <a:srgbClr val="FFC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2800" b="1" i="0" u="none" strike="noStrike" cap="none" normalizeH="0" baseline="0" smtClean="0">
              <a:ln>
                <a:noFill/>
              </a:ln>
              <a:solidFill>
                <a:schemeClr val="tx1"/>
              </a:solidFill>
              <a:effectLst/>
              <a:latin typeface="Times New Roman" pitchFamily="18" charset="0"/>
              <a:ea typeface="宋体" pitchFamily="2" charset="-122"/>
            </a:endParaRPr>
          </a:p>
        </p:txBody>
      </p:sp>
      <p:sp>
        <p:nvSpPr>
          <p:cNvPr id="23" name="流程图: 终止 22"/>
          <p:cNvSpPr/>
          <p:nvPr/>
        </p:nvSpPr>
        <p:spPr bwMode="auto">
          <a:xfrm>
            <a:off x="5519936" y="5700000"/>
            <a:ext cx="1944216" cy="396000"/>
          </a:xfrm>
          <a:prstGeom prst="flowChartTerminator">
            <a:avLst/>
          </a:prstGeom>
          <a:noFill/>
          <a:ln w="28575" cap="flat" cmpd="sng" algn="ctr">
            <a:solidFill>
              <a:srgbClr val="FF66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2800" b="1" i="0" u="none" strike="noStrike" cap="none" normalizeH="0" baseline="0" smtClean="0">
              <a:ln>
                <a:noFill/>
              </a:ln>
              <a:solidFill>
                <a:schemeClr val="tx1"/>
              </a:solidFill>
              <a:effectLst/>
              <a:latin typeface="Times New Roman" pitchFamily="18" charset="0"/>
              <a:ea typeface="宋体" pitchFamily="2" charset="-122"/>
            </a:endParaRPr>
          </a:p>
        </p:txBody>
      </p:sp>
    </p:spTree>
    <p:extLst>
      <p:ext uri="{BB962C8B-B14F-4D97-AF65-F5344CB8AC3E}">
        <p14:creationId xmlns:p14="http://schemas.microsoft.com/office/powerpoint/2010/main" val="213974929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xit" presetSubtype="1" fill="hold" grpId="0" nodeType="clickEffect">
                                  <p:stCondLst>
                                    <p:cond delay="0"/>
                                  </p:stCondLst>
                                  <p:childTnLst>
                                    <p:animEffect transition="out" filter="wheel(1)">
                                      <p:cBhvr>
                                        <p:cTn id="6" dur="2000"/>
                                        <p:tgtEl>
                                          <p:spTgt spid="17"/>
                                        </p:tgtEl>
                                      </p:cBhvr>
                                    </p:animEffect>
                                    <p:set>
                                      <p:cBhvr>
                                        <p:cTn id="7" dur="1" fill="hold">
                                          <p:stCondLst>
                                            <p:cond delay="1999"/>
                                          </p:stCondLst>
                                        </p:cTn>
                                        <p:tgtEl>
                                          <p:spTgt spid="17"/>
                                        </p:tgtEl>
                                        <p:attrNameLst>
                                          <p:attrName>style.visibility</p:attrName>
                                        </p:attrNameLst>
                                      </p:cBhvr>
                                      <p:to>
                                        <p:strVal val="hidden"/>
                                      </p:to>
                                    </p:set>
                                  </p:childTnLst>
                                </p:cTn>
                              </p:par>
                              <p:par>
                                <p:cTn id="8" presetID="21" presetClass="exit" presetSubtype="1" fill="hold" grpId="0" nodeType="withEffect">
                                  <p:stCondLst>
                                    <p:cond delay="0"/>
                                  </p:stCondLst>
                                  <p:childTnLst>
                                    <p:animEffect transition="out" filter="wheel(1)">
                                      <p:cBhvr>
                                        <p:cTn id="9" dur="2000"/>
                                        <p:tgtEl>
                                          <p:spTgt spid="22"/>
                                        </p:tgtEl>
                                      </p:cBhvr>
                                    </p:animEffect>
                                    <p:set>
                                      <p:cBhvr>
                                        <p:cTn id="10" dur="1" fill="hold">
                                          <p:stCondLst>
                                            <p:cond delay="1999"/>
                                          </p:stCondLst>
                                        </p:cTn>
                                        <p:tgtEl>
                                          <p:spTgt spid="22"/>
                                        </p:tgtEl>
                                        <p:attrNameLst>
                                          <p:attrName>style.visibility</p:attrName>
                                        </p:attrNameLst>
                                      </p:cBhvr>
                                      <p:to>
                                        <p:strVal val="hidden"/>
                                      </p:to>
                                    </p:set>
                                  </p:childTnLst>
                                </p:cTn>
                              </p:par>
                              <p:par>
                                <p:cTn id="11" presetID="21" presetClass="exit" presetSubtype="1" fill="hold" grpId="0" nodeType="withEffect">
                                  <p:stCondLst>
                                    <p:cond delay="0"/>
                                  </p:stCondLst>
                                  <p:childTnLst>
                                    <p:animEffect transition="out" filter="wheel(1)">
                                      <p:cBhvr>
                                        <p:cTn id="12" dur="2000"/>
                                        <p:tgtEl>
                                          <p:spTgt spid="20"/>
                                        </p:tgtEl>
                                      </p:cBhvr>
                                    </p:animEffect>
                                    <p:set>
                                      <p:cBhvr>
                                        <p:cTn id="13" dur="1" fill="hold">
                                          <p:stCondLst>
                                            <p:cond delay="1999"/>
                                          </p:stCondLst>
                                        </p:cTn>
                                        <p:tgtEl>
                                          <p:spTgt spid="20"/>
                                        </p:tgtEl>
                                        <p:attrNameLst>
                                          <p:attrName>style.visibility</p:attrName>
                                        </p:attrNameLst>
                                      </p:cBhvr>
                                      <p:to>
                                        <p:strVal val="hidden"/>
                                      </p:to>
                                    </p:set>
                                  </p:childTnLst>
                                </p:cTn>
                              </p:par>
                              <p:par>
                                <p:cTn id="14" presetID="21" presetClass="exit" presetSubtype="1" fill="hold" grpId="0" nodeType="withEffect">
                                  <p:stCondLst>
                                    <p:cond delay="0"/>
                                  </p:stCondLst>
                                  <p:childTnLst>
                                    <p:animEffect transition="out" filter="wheel(1)">
                                      <p:cBhvr>
                                        <p:cTn id="15" dur="2000"/>
                                        <p:tgtEl>
                                          <p:spTgt spid="4"/>
                                        </p:tgtEl>
                                      </p:cBhvr>
                                    </p:animEffect>
                                    <p:set>
                                      <p:cBhvr>
                                        <p:cTn id="16" dur="1" fill="hold">
                                          <p:stCondLst>
                                            <p:cond delay="1999"/>
                                          </p:stCondLst>
                                        </p:cTn>
                                        <p:tgtEl>
                                          <p:spTgt spid="4"/>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21" presetClass="entr" presetSubtype="1" fill="hold" grpId="0" nodeType="click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wheel(1)">
                                      <p:cBhvr>
                                        <p:cTn id="21" dur="2000"/>
                                        <p:tgtEl>
                                          <p:spTgt spid="18"/>
                                        </p:tgtEl>
                                      </p:cBhvr>
                                    </p:animEffect>
                                  </p:childTnLst>
                                </p:cTn>
                              </p:par>
                              <p:par>
                                <p:cTn id="22" presetID="21" presetClass="entr" presetSubtype="1" fill="hold" grpId="0" nodeType="withEffect">
                                  <p:stCondLst>
                                    <p:cond delay="0"/>
                                  </p:stCondLst>
                                  <p:childTnLst>
                                    <p:set>
                                      <p:cBhvr>
                                        <p:cTn id="23" dur="1" fill="hold">
                                          <p:stCondLst>
                                            <p:cond delay="0"/>
                                          </p:stCondLst>
                                        </p:cTn>
                                        <p:tgtEl>
                                          <p:spTgt spid="23"/>
                                        </p:tgtEl>
                                        <p:attrNameLst>
                                          <p:attrName>style.visibility</p:attrName>
                                        </p:attrNameLst>
                                      </p:cBhvr>
                                      <p:to>
                                        <p:strVal val="visible"/>
                                      </p:to>
                                    </p:set>
                                    <p:animEffect transition="in" filter="wheel(1)">
                                      <p:cBhvr>
                                        <p:cTn id="24" dur="2000"/>
                                        <p:tgtEl>
                                          <p:spTgt spid="23"/>
                                        </p:tgtEl>
                                      </p:cBhvr>
                                    </p:animEffect>
                                  </p:childTnLst>
                                </p:cTn>
                              </p:par>
                            </p:childTnLst>
                          </p:cTn>
                        </p:par>
                      </p:childTnLst>
                    </p:cTn>
                  </p:par>
                  <p:par>
                    <p:cTn id="25" fill="hold">
                      <p:stCondLst>
                        <p:cond delay="indefinite"/>
                      </p:stCondLst>
                      <p:childTnLst>
                        <p:par>
                          <p:cTn id="26" fill="hold">
                            <p:stCondLst>
                              <p:cond delay="0"/>
                            </p:stCondLst>
                            <p:childTnLst>
                              <p:par>
                                <p:cTn id="27" presetID="21" presetClass="entr" presetSubtype="1" fill="hold" grpId="0" nodeType="click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wheel(1)">
                                      <p:cBhvr>
                                        <p:cTn id="29" dur="2000"/>
                                        <p:tgtEl>
                                          <p:spTgt spid="19"/>
                                        </p:tgtEl>
                                      </p:cBhvr>
                                    </p:animEffect>
                                  </p:childTnLst>
                                </p:cTn>
                              </p:par>
                              <p:par>
                                <p:cTn id="30" presetID="21" presetClass="entr" presetSubtype="1" fill="hold" grpId="0" nodeType="with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wheel(1)">
                                      <p:cBhvr>
                                        <p:cTn id="32"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7" grpId="0" animBg="1"/>
      <p:bldP spid="18" grpId="0" animBg="1"/>
      <p:bldP spid="19" grpId="0" animBg="1"/>
      <p:bldP spid="20" grpId="0" animBg="1"/>
      <p:bldP spid="5" grpId="0" animBg="1"/>
      <p:bldP spid="22" grpId="0" animBg="1"/>
      <p:bldP spid="2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灯片编号占位符 4"/>
          <p:cNvSpPr>
            <a:spLocks noGrp="1"/>
          </p:cNvSpPr>
          <p:nvPr>
            <p:ph type="sldNum" sz="quarter" idx="11"/>
          </p:nvPr>
        </p:nvSpPr>
        <p:spPr/>
        <p:txBody>
          <a:bodyPr/>
          <a:lstStyle/>
          <a:p>
            <a:fld id="{EC8765D9-03F9-4DAC-A6CC-1ED18A4C7F4F}" type="slidenum">
              <a:rPr lang="zh-CN" altLang="en-US"/>
              <a:pPr/>
              <a:t>6</a:t>
            </a:fld>
            <a:endParaRPr lang="en-US" altLang="zh-CN"/>
          </a:p>
        </p:txBody>
      </p:sp>
      <p:sp>
        <p:nvSpPr>
          <p:cNvPr id="1020931" name="Rectangle 3"/>
          <p:cNvSpPr>
            <a:spLocks noGrp="1" noChangeArrowheads="1"/>
          </p:cNvSpPr>
          <p:nvPr>
            <p:ph type="body" idx="1"/>
          </p:nvPr>
        </p:nvSpPr>
        <p:spPr>
          <a:xfrm>
            <a:off x="900000" y="792000"/>
            <a:ext cx="10596600" cy="1583629"/>
          </a:xfrm>
        </p:spPr>
        <p:txBody>
          <a:bodyPr/>
          <a:lstStyle/>
          <a:p>
            <a:pPr marL="0" indent="0">
              <a:buNone/>
            </a:pPr>
            <a:r>
              <a:rPr lang="zh-CN" altLang="en-US" dirty="0">
                <a:solidFill>
                  <a:srgbClr val="0000FF"/>
                </a:solidFill>
                <a:latin typeface="+mj-ea"/>
                <a:ea typeface="+mj-ea"/>
                <a:cs typeface="Arial" panose="020B0604020202020204" pitchFamily="34" charset="0"/>
              </a:rPr>
              <a:t>内部寄存器</a:t>
            </a:r>
            <a:r>
              <a:rPr lang="zh-CN" altLang="en-US" dirty="0">
                <a:latin typeface="+mj-ea"/>
                <a:ea typeface="+mj-ea"/>
                <a:cs typeface="Arial" panose="020B0604020202020204" pitchFamily="34" charset="0"/>
              </a:rPr>
              <a:t>的</a:t>
            </a:r>
            <a:r>
              <a:rPr lang="zh-CN" altLang="en-US" dirty="0" smtClean="0">
                <a:solidFill>
                  <a:srgbClr val="FF0000"/>
                </a:solidFill>
                <a:latin typeface="+mj-ea"/>
                <a:ea typeface="+mj-ea"/>
                <a:cs typeface="Arial" panose="020B0604020202020204" pitchFamily="34" charset="0"/>
              </a:rPr>
              <a:t>寻址</a:t>
            </a:r>
            <a:r>
              <a:rPr lang="zh-CN" altLang="en-US" dirty="0" smtClean="0">
                <a:latin typeface="+mj-ea"/>
                <a:ea typeface="+mj-ea"/>
                <a:cs typeface="Arial" panose="020B0604020202020204" pitchFamily="34" charset="0"/>
              </a:rPr>
              <a:t>方法之</a:t>
            </a:r>
            <a:r>
              <a:rPr lang="zh-CN" altLang="en-US" dirty="0">
                <a:latin typeface="+mj-ea"/>
                <a:ea typeface="+mj-ea"/>
                <a:cs typeface="Arial" panose="020B0604020202020204" pitchFamily="34" charset="0"/>
              </a:rPr>
              <a:t>二</a:t>
            </a:r>
            <a:r>
              <a:rPr lang="en-US" altLang="zh-CN" dirty="0" smtClean="0">
                <a:solidFill>
                  <a:srgbClr val="008000"/>
                </a:solidFill>
                <a:latin typeface="Arial" panose="020B0604020202020204" pitchFamily="34" charset="0"/>
                <a:ea typeface="楷体" panose="02010609060101010101" pitchFamily="49" charset="-122"/>
                <a:cs typeface="Arial" panose="020B0604020202020204" pitchFamily="34" charset="0"/>
              </a:rPr>
              <a:t>——</a:t>
            </a:r>
            <a:r>
              <a:rPr lang="en-US" altLang="zh-CN" dirty="0" smtClean="0">
                <a:solidFill>
                  <a:srgbClr val="FF0000"/>
                </a:solidFill>
                <a:latin typeface="Arial" panose="020B0604020202020204" pitchFamily="34" charset="0"/>
                <a:ea typeface="楷体" panose="02010609060101010101" pitchFamily="49" charset="-122"/>
                <a:cs typeface="Arial" panose="020B0604020202020204" pitchFamily="34" charset="0"/>
              </a:rPr>
              <a:t>I/O</a:t>
            </a:r>
            <a:r>
              <a:rPr lang="zh-CN" altLang="en-US" dirty="0" smtClean="0">
                <a:solidFill>
                  <a:srgbClr val="FF0000"/>
                </a:solidFill>
                <a:latin typeface="Arial" panose="020B0604020202020204" pitchFamily="34" charset="0"/>
                <a:ea typeface="楷体" panose="02010609060101010101" pitchFamily="49" charset="-122"/>
                <a:cs typeface="Arial" panose="020B0604020202020204" pitchFamily="34" charset="0"/>
              </a:rPr>
              <a:t>地址</a:t>
            </a:r>
            <a:r>
              <a:rPr lang="zh-CN" altLang="en-US" dirty="0" smtClean="0">
                <a:latin typeface="Arial" panose="020B0604020202020204" pitchFamily="34" charset="0"/>
                <a:ea typeface="楷体" panose="02010609060101010101" pitchFamily="49" charset="-122"/>
                <a:cs typeface="Arial" panose="020B0604020202020204" pitchFamily="34" charset="0"/>
              </a:rPr>
              <a:t>与</a:t>
            </a:r>
            <a:r>
              <a:rPr lang="zh-CN" altLang="en-US" dirty="0" smtClean="0">
                <a:solidFill>
                  <a:srgbClr val="FF0000"/>
                </a:solidFill>
                <a:latin typeface="Arial" panose="020B0604020202020204" pitchFamily="34" charset="0"/>
                <a:ea typeface="楷体" panose="02010609060101010101" pitchFamily="49" charset="-122"/>
                <a:cs typeface="Arial" panose="020B0604020202020204" pitchFamily="34" charset="0"/>
              </a:rPr>
              <a:t>写入内容</a:t>
            </a:r>
            <a:r>
              <a:rPr lang="en-US" altLang="zh-CN" dirty="0" smtClean="0">
                <a:latin typeface="Arial" panose="020B0604020202020204" pitchFamily="34" charset="0"/>
                <a:ea typeface="楷体" panose="02010609060101010101" pitchFamily="49" charset="-122"/>
                <a:cs typeface="Arial" panose="020B0604020202020204" pitchFamily="34" charset="0"/>
              </a:rPr>
              <a:t>(</a:t>
            </a:r>
            <a:r>
              <a:rPr lang="en-GB" altLang="zh-CN" dirty="0" smtClean="0">
                <a:solidFill>
                  <a:srgbClr val="008000"/>
                </a:solidFill>
                <a:latin typeface="Arial" panose="020B0604020202020204" pitchFamily="34" charset="0"/>
                <a:ea typeface="楷体" panose="02010609060101010101" pitchFamily="49" charset="-122"/>
                <a:cs typeface="Arial" panose="020B0604020202020204" pitchFamily="34" charset="0"/>
              </a:rPr>
              <a:t>D4</a:t>
            </a:r>
            <a:r>
              <a:rPr lang="zh-CN" altLang="en-US" dirty="0" smtClean="0">
                <a:solidFill>
                  <a:schemeClr val="tx2"/>
                </a:solidFill>
                <a:latin typeface="Arial" panose="020B0604020202020204" pitchFamily="34" charset="0"/>
                <a:ea typeface="楷体" panose="02010609060101010101" pitchFamily="49" charset="-122"/>
                <a:cs typeface="Arial" panose="020B0604020202020204" pitchFamily="34" charset="0"/>
              </a:rPr>
              <a:t>和</a:t>
            </a:r>
            <a:r>
              <a:rPr lang="en-GB" altLang="zh-CN" dirty="0" smtClean="0">
                <a:solidFill>
                  <a:srgbClr val="008000"/>
                </a:solidFill>
                <a:latin typeface="Arial" panose="020B0604020202020204" pitchFamily="34" charset="0"/>
                <a:ea typeface="楷体" panose="02010609060101010101" pitchFamily="49" charset="-122"/>
                <a:cs typeface="Arial" panose="020B0604020202020204" pitchFamily="34" charset="0"/>
              </a:rPr>
              <a:t>D3</a:t>
            </a:r>
            <a:r>
              <a:rPr lang="en-GB" altLang="zh-CN" dirty="0" smtClean="0">
                <a:solidFill>
                  <a:schemeClr val="tx2"/>
                </a:solidFill>
                <a:latin typeface="Arial" panose="020B0604020202020204" pitchFamily="34" charset="0"/>
                <a:ea typeface="楷体" panose="02010609060101010101" pitchFamily="49" charset="-122"/>
                <a:cs typeface="Arial" panose="020B0604020202020204" pitchFamily="34" charset="0"/>
              </a:rPr>
              <a:t>)</a:t>
            </a:r>
            <a:r>
              <a:rPr lang="zh-CN" altLang="en-US" dirty="0" smtClean="0">
                <a:latin typeface="Arial" panose="020B0604020202020204" pitchFamily="34" charset="0"/>
                <a:ea typeface="楷体" panose="02010609060101010101" pitchFamily="49" charset="-122"/>
                <a:cs typeface="Arial" panose="020B0604020202020204" pitchFamily="34" charset="0"/>
              </a:rPr>
              <a:t>配合</a:t>
            </a:r>
            <a:endParaRPr lang="en-US" altLang="zh-CN" dirty="0" smtClean="0">
              <a:solidFill>
                <a:schemeClr val="tx2"/>
              </a:solidFill>
              <a:latin typeface="Arial" panose="020B0604020202020204" pitchFamily="34" charset="0"/>
              <a:ea typeface="楷体" panose="02010609060101010101" pitchFamily="49" charset="-122"/>
              <a:cs typeface="Arial" panose="020B0604020202020204" pitchFamily="34" charset="0"/>
            </a:endParaRPr>
          </a:p>
          <a:p>
            <a:pPr>
              <a:spcBef>
                <a:spcPts val="1800"/>
              </a:spcBef>
              <a:buSzPct val="100000"/>
              <a:buFont typeface="Wingdings" panose="05000000000000000000" pitchFamily="2" charset="2"/>
              <a:buChar char="Ø"/>
            </a:pPr>
            <a:r>
              <a:rPr lang="zh-CN" altLang="en-US" dirty="0" smtClean="0">
                <a:solidFill>
                  <a:schemeClr val="tx2"/>
                </a:solidFill>
                <a:latin typeface="Arial" panose="020B0604020202020204" pitchFamily="34" charset="0"/>
                <a:ea typeface="楷体" panose="02010609060101010101" pitchFamily="49" charset="-122"/>
                <a:cs typeface="Arial" panose="020B0604020202020204" pitchFamily="34" charset="0"/>
              </a:rPr>
              <a:t>采用此方法访问的寄存器如下</a:t>
            </a:r>
            <a:r>
              <a:rPr lang="zh-CN" altLang="en-US" dirty="0">
                <a:solidFill>
                  <a:schemeClr val="tx2"/>
                </a:solidFill>
                <a:latin typeface="Arial" panose="020B0604020202020204" pitchFamily="34" charset="0"/>
                <a:ea typeface="楷体" panose="02010609060101010101" pitchFamily="49" charset="-122"/>
                <a:cs typeface="Arial" panose="020B0604020202020204" pitchFamily="34" charset="0"/>
              </a:rPr>
              <a:t>表：</a:t>
            </a:r>
          </a:p>
        </p:txBody>
      </p:sp>
      <p:graphicFrame>
        <p:nvGraphicFramePr>
          <p:cNvPr id="1021125" name="Group 197"/>
          <p:cNvGraphicFramePr>
            <a:graphicFrameLocks noGrp="1"/>
          </p:cNvGraphicFramePr>
          <p:nvPr>
            <p:extLst>
              <p:ext uri="{D42A27DB-BD31-4B8C-83A1-F6EECF244321}">
                <p14:modId xmlns:p14="http://schemas.microsoft.com/office/powerpoint/2010/main" val="3596873308"/>
              </p:ext>
            </p:extLst>
          </p:nvPr>
        </p:nvGraphicFramePr>
        <p:xfrm>
          <a:off x="900000" y="2809807"/>
          <a:ext cx="10452582" cy="3313114"/>
        </p:xfrm>
        <a:graphic>
          <a:graphicData uri="http://schemas.openxmlformats.org/drawingml/2006/table">
            <a:tbl>
              <a:tblPr/>
              <a:tblGrid>
                <a:gridCol w="685631">
                  <a:extLst>
                    <a:ext uri="{9D8B030D-6E8A-4147-A177-3AD203B41FA5}">
                      <a16:colId xmlns:a16="http://schemas.microsoft.com/office/drawing/2014/main" val="20000"/>
                    </a:ext>
                  </a:extLst>
                </a:gridCol>
                <a:gridCol w="685633">
                  <a:extLst>
                    <a:ext uri="{9D8B030D-6E8A-4147-A177-3AD203B41FA5}">
                      <a16:colId xmlns:a16="http://schemas.microsoft.com/office/drawing/2014/main" val="20001"/>
                    </a:ext>
                  </a:extLst>
                </a:gridCol>
                <a:gridCol w="685631">
                  <a:extLst>
                    <a:ext uri="{9D8B030D-6E8A-4147-A177-3AD203B41FA5}">
                      <a16:colId xmlns:a16="http://schemas.microsoft.com/office/drawing/2014/main" val="20002"/>
                    </a:ext>
                  </a:extLst>
                </a:gridCol>
                <a:gridCol w="685633">
                  <a:extLst>
                    <a:ext uri="{9D8B030D-6E8A-4147-A177-3AD203B41FA5}">
                      <a16:colId xmlns:a16="http://schemas.microsoft.com/office/drawing/2014/main" val="20003"/>
                    </a:ext>
                  </a:extLst>
                </a:gridCol>
                <a:gridCol w="685631">
                  <a:extLst>
                    <a:ext uri="{9D8B030D-6E8A-4147-A177-3AD203B41FA5}">
                      <a16:colId xmlns:a16="http://schemas.microsoft.com/office/drawing/2014/main" val="20004"/>
                    </a:ext>
                  </a:extLst>
                </a:gridCol>
                <a:gridCol w="685633">
                  <a:extLst>
                    <a:ext uri="{9D8B030D-6E8A-4147-A177-3AD203B41FA5}">
                      <a16:colId xmlns:a16="http://schemas.microsoft.com/office/drawing/2014/main" val="20005"/>
                    </a:ext>
                  </a:extLst>
                </a:gridCol>
                <a:gridCol w="6338790">
                  <a:extLst>
                    <a:ext uri="{9D8B030D-6E8A-4147-A177-3AD203B41FA5}">
                      <a16:colId xmlns:a16="http://schemas.microsoft.com/office/drawing/2014/main" val="20006"/>
                    </a:ext>
                  </a:extLst>
                </a:gridCol>
              </a:tblGrid>
              <a:tr h="67945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Arial" panose="020B0604020202020204" pitchFamily="34" charset="0"/>
                          <a:ea typeface="楷体" panose="02010609060101010101" pitchFamily="49" charset="-122"/>
                          <a:cs typeface="Arial" panose="020B0604020202020204" pitchFamily="34" charset="0"/>
                        </a:rPr>
                        <a:t>CS</a:t>
                      </a: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Arial" panose="020B0604020202020204" pitchFamily="34" charset="0"/>
                          <a:ea typeface="楷体" panose="02010609060101010101" pitchFamily="49" charset="-122"/>
                          <a:cs typeface="Arial" panose="020B0604020202020204" pitchFamily="34" charset="0"/>
                        </a:rPr>
                        <a:t>RD</a:t>
                      </a: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Arial" panose="020B0604020202020204" pitchFamily="34" charset="0"/>
                          <a:ea typeface="楷体" panose="02010609060101010101" pitchFamily="49" charset="-122"/>
                          <a:cs typeface="Arial" panose="020B0604020202020204" pitchFamily="34" charset="0"/>
                        </a:rPr>
                        <a:t>WR</a:t>
                      </a: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Arial" panose="020B0604020202020204" pitchFamily="34" charset="0"/>
                          <a:ea typeface="楷体" panose="02010609060101010101" pitchFamily="49" charset="-122"/>
                          <a:cs typeface="Arial" panose="020B0604020202020204" pitchFamily="34" charset="0"/>
                        </a:rPr>
                        <a:t>A0</a:t>
                      </a: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Arial" panose="020B0604020202020204" pitchFamily="34" charset="0"/>
                          <a:ea typeface="楷体" panose="02010609060101010101" pitchFamily="49" charset="-122"/>
                          <a:cs typeface="Arial" panose="020B0604020202020204" pitchFamily="34" charset="0"/>
                        </a:rPr>
                        <a:t>D4</a:t>
                      </a: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Arial" panose="020B0604020202020204" pitchFamily="34" charset="0"/>
                          <a:ea typeface="楷体" panose="02010609060101010101" pitchFamily="49" charset="-122"/>
                          <a:cs typeface="Arial" panose="020B0604020202020204" pitchFamily="34" charset="0"/>
                        </a:rPr>
                        <a:t>D3</a:t>
                      </a: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dirty="0" smtClean="0">
                          <a:ln>
                            <a:noFill/>
                          </a:ln>
                          <a:solidFill>
                            <a:schemeClr val="tx1"/>
                          </a:solidFill>
                          <a:effectLst/>
                          <a:latin typeface="Arial" panose="020B0604020202020204" pitchFamily="34" charset="0"/>
                          <a:ea typeface="楷体" panose="02010609060101010101" pitchFamily="49" charset="-122"/>
                          <a:cs typeface="Arial" panose="020B0604020202020204" pitchFamily="34" charset="0"/>
                        </a:rPr>
                        <a:t>读写操作</a:t>
                      </a: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27038">
                <a:tc rowSpan="4">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rgbClr val="0000F8"/>
                          </a:solidFill>
                          <a:effectLst/>
                          <a:latin typeface="Arial" panose="020B0604020202020204" pitchFamily="34" charset="0"/>
                          <a:ea typeface="楷体" panose="02010609060101010101" pitchFamily="49" charset="-122"/>
                          <a:cs typeface="Arial" panose="020B0604020202020204" pitchFamily="34" charset="0"/>
                        </a:rPr>
                        <a:t>0</a:t>
                      </a: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rowSpan="4">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rgbClr val="0000F8"/>
                          </a:solidFill>
                          <a:effectLst/>
                          <a:latin typeface="Arial" panose="020B0604020202020204" pitchFamily="34" charset="0"/>
                          <a:ea typeface="楷体" panose="02010609060101010101" pitchFamily="49" charset="-122"/>
                          <a:cs typeface="Arial" panose="020B0604020202020204" pitchFamily="34" charset="0"/>
                        </a:rPr>
                        <a:t>1</a:t>
                      </a: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rowSpan="4">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rgbClr val="0000F8"/>
                          </a:solidFill>
                          <a:effectLst/>
                          <a:latin typeface="Arial" panose="020B0604020202020204" pitchFamily="34" charset="0"/>
                          <a:ea typeface="楷体" panose="02010609060101010101" pitchFamily="49" charset="-122"/>
                          <a:cs typeface="Arial" panose="020B0604020202020204" pitchFamily="34" charset="0"/>
                        </a:rPr>
                        <a:t>0</a:t>
                      </a: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rgbClr val="0000F8"/>
                          </a:solidFill>
                          <a:effectLst/>
                          <a:latin typeface="Arial" panose="020B0604020202020204" pitchFamily="34" charset="0"/>
                          <a:ea typeface="楷体" panose="02010609060101010101" pitchFamily="49" charset="-122"/>
                          <a:cs typeface="Arial" panose="020B0604020202020204" pitchFamily="34" charset="0"/>
                        </a:rPr>
                        <a:t>0</a:t>
                      </a: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rgbClr val="0000F8"/>
                          </a:solidFill>
                          <a:effectLst/>
                          <a:latin typeface="Arial" panose="020B0604020202020204" pitchFamily="34" charset="0"/>
                          <a:ea typeface="楷体" panose="02010609060101010101" pitchFamily="49" charset="-122"/>
                          <a:cs typeface="Arial" panose="020B0604020202020204" pitchFamily="34" charset="0"/>
                        </a:rPr>
                        <a:t>0</a:t>
                      </a: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rgbClr val="0000F8"/>
                          </a:solidFill>
                          <a:effectLst/>
                          <a:latin typeface="Arial" panose="020B0604020202020204" pitchFamily="34" charset="0"/>
                          <a:ea typeface="楷体" panose="02010609060101010101" pitchFamily="49" charset="-122"/>
                          <a:cs typeface="Arial" panose="020B0604020202020204" pitchFamily="34" charset="0"/>
                        </a:rPr>
                        <a:t>0</a:t>
                      </a: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255588" algn="l" defTabSz="914400" rtl="0" eaLnBrk="1" fontAlgn="base" latinLnBrk="0" hangingPunct="1">
                        <a:lnSpc>
                          <a:spcPct val="115000"/>
                        </a:lnSpc>
                        <a:spcBef>
                          <a:spcPct val="0"/>
                        </a:spcBef>
                        <a:spcAft>
                          <a:spcPct val="0"/>
                        </a:spcAft>
                        <a:buClrTx/>
                        <a:buSzTx/>
                        <a:buFontTx/>
                        <a:buNone/>
                        <a:tabLst/>
                      </a:pPr>
                      <a:r>
                        <a:rPr kumimoji="0" lang="zh-CN" altLang="en-US" sz="2400" b="1" i="0" u="none" strike="noStrike" cap="none" normalizeH="0" baseline="0" dirty="0" smtClean="0">
                          <a:ln>
                            <a:noFill/>
                          </a:ln>
                          <a:solidFill>
                            <a:srgbClr val="0000F8"/>
                          </a:solidFill>
                          <a:effectLst/>
                          <a:latin typeface="Arial" panose="020B0604020202020204" pitchFamily="34" charset="0"/>
                          <a:ea typeface="楷体" panose="02010609060101010101" pitchFamily="49" charset="-122"/>
                          <a:cs typeface="Arial" panose="020B0604020202020204" pitchFamily="34" charset="0"/>
                        </a:rPr>
                        <a:t>写</a:t>
                      </a:r>
                      <a:r>
                        <a:rPr kumimoji="0" lang="en-US" altLang="zh-CN" sz="2400" b="1" i="0" u="none" strike="noStrike" cap="none" normalizeH="0" baseline="0" dirty="0" smtClean="0">
                          <a:ln>
                            <a:noFill/>
                          </a:ln>
                          <a:solidFill>
                            <a:srgbClr val="FF0066"/>
                          </a:solidFill>
                          <a:effectLst/>
                          <a:latin typeface="Arial" panose="020B0604020202020204" pitchFamily="34" charset="0"/>
                          <a:ea typeface="楷体" panose="02010609060101010101" pitchFamily="49" charset="-122"/>
                          <a:cs typeface="Arial" panose="020B0604020202020204" pitchFamily="34" charset="0"/>
                        </a:rPr>
                        <a:t>OCW2</a:t>
                      </a: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lg"/>
                    </a:lnB>
                    <a:lnTlToBr>
                      <a:noFill/>
                    </a:lnTlToBr>
                    <a:lnBlToTr>
                      <a:noFill/>
                    </a:lnBlToTr>
                    <a:noFill/>
                  </a:tcPr>
                </a:tc>
                <a:extLst>
                  <a:ext uri="{0D108BD9-81ED-4DB2-BD59-A6C34878D82A}">
                    <a16:rowId xmlns:a16="http://schemas.microsoft.com/office/drawing/2014/main" val="10001"/>
                  </a:ext>
                </a:extLst>
              </a:tr>
              <a:tr h="423863">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rgbClr val="0000F8"/>
                          </a:solidFill>
                          <a:effectLst/>
                          <a:latin typeface="Arial" panose="020B0604020202020204" pitchFamily="34" charset="0"/>
                          <a:ea typeface="楷体" panose="02010609060101010101" pitchFamily="49" charset="-122"/>
                          <a:cs typeface="Arial" panose="020B0604020202020204" pitchFamily="34" charset="0"/>
                        </a:rPr>
                        <a:t>0</a:t>
                      </a: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rgbClr val="0000F8"/>
                          </a:solidFill>
                          <a:effectLst/>
                          <a:latin typeface="Arial" panose="020B0604020202020204" pitchFamily="34" charset="0"/>
                          <a:ea typeface="楷体" panose="02010609060101010101" pitchFamily="49" charset="-122"/>
                          <a:cs typeface="Arial" panose="020B0604020202020204" pitchFamily="34" charset="0"/>
                        </a:rPr>
                        <a:t>0</a:t>
                      </a: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rgbClr val="0000F8"/>
                          </a:solidFill>
                          <a:effectLst/>
                          <a:latin typeface="Arial" panose="020B0604020202020204" pitchFamily="34" charset="0"/>
                          <a:ea typeface="楷体" panose="02010609060101010101" pitchFamily="49" charset="-122"/>
                          <a:cs typeface="Arial" panose="020B0604020202020204" pitchFamily="34" charset="0"/>
                        </a:rPr>
                        <a:t>1</a:t>
                      </a: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255588" algn="l" defTabSz="914400" rtl="0" eaLnBrk="0" fontAlgn="base" latinLnBrk="0" hangingPunct="0">
                        <a:lnSpc>
                          <a:spcPct val="115000"/>
                        </a:lnSpc>
                        <a:spcBef>
                          <a:spcPct val="0"/>
                        </a:spcBef>
                        <a:spcAft>
                          <a:spcPct val="0"/>
                        </a:spcAft>
                        <a:buClrTx/>
                        <a:buSzTx/>
                        <a:buFontTx/>
                        <a:buNone/>
                        <a:tabLst/>
                      </a:pPr>
                      <a:r>
                        <a:rPr kumimoji="0" lang="zh-CN" altLang="en-US" sz="2400" b="1" i="0" u="none" strike="noStrike" cap="none" normalizeH="0" baseline="0" smtClean="0">
                          <a:ln>
                            <a:noFill/>
                          </a:ln>
                          <a:solidFill>
                            <a:srgbClr val="0000F8"/>
                          </a:solidFill>
                          <a:effectLst/>
                          <a:latin typeface="Arial" panose="020B0604020202020204" pitchFamily="34" charset="0"/>
                          <a:ea typeface="楷体" panose="02010609060101010101" pitchFamily="49" charset="-122"/>
                          <a:cs typeface="Arial" panose="020B0604020202020204" pitchFamily="34" charset="0"/>
                        </a:rPr>
                        <a:t>写</a:t>
                      </a:r>
                      <a:r>
                        <a:rPr kumimoji="0" lang="en-US" altLang="zh-CN" sz="2400" b="1" i="0" u="none" strike="noStrike" cap="none" normalizeH="0" baseline="0" smtClean="0">
                          <a:ln>
                            <a:noFill/>
                          </a:ln>
                          <a:solidFill>
                            <a:srgbClr val="FF0066"/>
                          </a:solidFill>
                          <a:effectLst/>
                          <a:latin typeface="Arial" panose="020B0604020202020204" pitchFamily="34" charset="0"/>
                          <a:ea typeface="楷体" panose="02010609060101010101" pitchFamily="49" charset="-122"/>
                          <a:cs typeface="Arial" panose="020B0604020202020204" pitchFamily="34" charset="0"/>
                        </a:rPr>
                        <a:t>OCW3</a:t>
                      </a: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lg"/>
                    </a:lnT>
                    <a:lnB w="19050" cap="flat" cmpd="sng" algn="ctr">
                      <a:solidFill>
                        <a:schemeClr val="tx1"/>
                      </a:solidFill>
                      <a:prstDash val="solid"/>
                      <a:round/>
                      <a:headEnd type="none" w="med" len="med"/>
                      <a:tailEnd type="none" w="med" len="lg"/>
                    </a:lnB>
                    <a:lnTlToBr>
                      <a:noFill/>
                    </a:lnTlToBr>
                    <a:lnBlToTr>
                      <a:noFill/>
                    </a:lnBlToTr>
                    <a:noFill/>
                  </a:tcPr>
                </a:tc>
                <a:extLst>
                  <a:ext uri="{0D108BD9-81ED-4DB2-BD59-A6C34878D82A}">
                    <a16:rowId xmlns:a16="http://schemas.microsoft.com/office/drawing/2014/main" val="10002"/>
                  </a:ext>
                </a:extLst>
              </a:tr>
              <a:tr h="427038">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rgbClr val="0000F8"/>
                          </a:solidFill>
                          <a:effectLst/>
                          <a:latin typeface="Arial" panose="020B0604020202020204" pitchFamily="34" charset="0"/>
                          <a:ea typeface="楷体" panose="02010609060101010101" pitchFamily="49" charset="-122"/>
                          <a:cs typeface="Arial" panose="020B0604020202020204" pitchFamily="34" charset="0"/>
                        </a:rPr>
                        <a:t>0</a:t>
                      </a: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rgbClr val="0000F8"/>
                          </a:solidFill>
                          <a:effectLst/>
                          <a:latin typeface="Arial" panose="020B0604020202020204" pitchFamily="34" charset="0"/>
                          <a:ea typeface="楷体" panose="02010609060101010101" pitchFamily="49" charset="-122"/>
                          <a:cs typeface="Arial" panose="020B0604020202020204" pitchFamily="34" charset="0"/>
                        </a:rPr>
                        <a:t>1</a:t>
                      </a: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rgbClr val="0000F8"/>
                          </a:solidFill>
                          <a:effectLst/>
                          <a:latin typeface="Arial" panose="020B0604020202020204" pitchFamily="34" charset="0"/>
                          <a:ea typeface="楷体" panose="02010609060101010101" pitchFamily="49" charset="-122"/>
                          <a:cs typeface="Arial" panose="020B0604020202020204" pitchFamily="34" charset="0"/>
                        </a:rPr>
                        <a:t>x</a:t>
                      </a: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255588" algn="l" defTabSz="914400" rtl="0" eaLnBrk="0" fontAlgn="base" latinLnBrk="0" hangingPunct="0">
                        <a:lnSpc>
                          <a:spcPct val="115000"/>
                        </a:lnSpc>
                        <a:spcBef>
                          <a:spcPct val="0"/>
                        </a:spcBef>
                        <a:spcAft>
                          <a:spcPct val="0"/>
                        </a:spcAft>
                        <a:buClrTx/>
                        <a:buSzTx/>
                        <a:buFontTx/>
                        <a:buNone/>
                        <a:tabLst/>
                      </a:pPr>
                      <a:r>
                        <a:rPr kumimoji="0" lang="zh-CN" altLang="en-US" sz="2400" b="1" i="0" u="none" strike="noStrike" cap="none" normalizeH="0" baseline="0" smtClean="0">
                          <a:ln>
                            <a:noFill/>
                          </a:ln>
                          <a:solidFill>
                            <a:srgbClr val="0000F8"/>
                          </a:solidFill>
                          <a:effectLst/>
                          <a:latin typeface="Arial" panose="020B0604020202020204" pitchFamily="34" charset="0"/>
                          <a:ea typeface="楷体" panose="02010609060101010101" pitchFamily="49" charset="-122"/>
                          <a:cs typeface="Arial" panose="020B0604020202020204" pitchFamily="34" charset="0"/>
                        </a:rPr>
                        <a:t>写</a:t>
                      </a:r>
                      <a:r>
                        <a:rPr kumimoji="0" lang="en-US" altLang="zh-CN" sz="2400" b="1" i="0" u="none" strike="noStrike" cap="none" normalizeH="0" baseline="0" smtClean="0">
                          <a:ln>
                            <a:noFill/>
                          </a:ln>
                          <a:solidFill>
                            <a:srgbClr val="008000"/>
                          </a:solidFill>
                          <a:effectLst/>
                          <a:latin typeface="Arial" panose="020B0604020202020204" pitchFamily="34" charset="0"/>
                          <a:ea typeface="楷体" panose="02010609060101010101" pitchFamily="49" charset="-122"/>
                          <a:cs typeface="Arial" panose="020B0604020202020204" pitchFamily="34" charset="0"/>
                        </a:rPr>
                        <a:t>ICW1</a:t>
                      </a: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lg"/>
                    </a:lnT>
                    <a:lnB w="19050" cap="flat" cmpd="sng" algn="ctr">
                      <a:solidFill>
                        <a:schemeClr val="tx1"/>
                      </a:solidFill>
                      <a:prstDash val="solid"/>
                      <a:round/>
                      <a:headEnd type="none" w="med" len="med"/>
                      <a:tailEnd type="none" w="med" len="lg"/>
                    </a:lnB>
                    <a:lnTlToBr>
                      <a:noFill/>
                    </a:lnTlToBr>
                    <a:lnBlToTr>
                      <a:noFill/>
                    </a:lnBlToTr>
                    <a:noFill/>
                  </a:tcPr>
                </a:tc>
                <a:extLst>
                  <a:ext uri="{0D108BD9-81ED-4DB2-BD59-A6C34878D82A}">
                    <a16:rowId xmlns:a16="http://schemas.microsoft.com/office/drawing/2014/main" val="10003"/>
                  </a:ext>
                </a:extLst>
              </a:tr>
              <a:tr h="469900">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rgbClr val="0000F8"/>
                          </a:solidFill>
                          <a:effectLst/>
                          <a:latin typeface="Arial" panose="020B0604020202020204" pitchFamily="34" charset="0"/>
                          <a:ea typeface="楷体" panose="02010609060101010101" pitchFamily="49" charset="-122"/>
                          <a:cs typeface="Arial" panose="020B0604020202020204" pitchFamily="34" charset="0"/>
                        </a:rPr>
                        <a:t>1</a:t>
                      </a: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rgbClr val="0000F8"/>
                          </a:solidFill>
                          <a:effectLst/>
                          <a:latin typeface="Arial" panose="020B0604020202020204" pitchFamily="34" charset="0"/>
                          <a:ea typeface="楷体" panose="02010609060101010101" pitchFamily="49" charset="-122"/>
                          <a:cs typeface="Arial" panose="020B0604020202020204" pitchFamily="34" charset="0"/>
                        </a:rPr>
                        <a:t>x</a:t>
                      </a: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rgbClr val="0000F8"/>
                          </a:solidFill>
                          <a:effectLst/>
                          <a:latin typeface="Arial" panose="020B0604020202020204" pitchFamily="34" charset="0"/>
                          <a:ea typeface="楷体" panose="02010609060101010101" pitchFamily="49" charset="-122"/>
                          <a:cs typeface="Arial" panose="020B0604020202020204" pitchFamily="34" charset="0"/>
                        </a:rPr>
                        <a:t>x</a:t>
                      </a: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255588" algn="l" defTabSz="914400" rtl="0" eaLnBrk="0" fontAlgn="base" latinLnBrk="0" hangingPunct="0">
                        <a:lnSpc>
                          <a:spcPct val="115000"/>
                        </a:lnSpc>
                        <a:spcBef>
                          <a:spcPct val="0"/>
                        </a:spcBef>
                        <a:spcAft>
                          <a:spcPct val="0"/>
                        </a:spcAft>
                        <a:buClrTx/>
                        <a:buSzTx/>
                        <a:buFontTx/>
                        <a:buNone/>
                        <a:tabLst/>
                      </a:pPr>
                      <a:r>
                        <a:rPr kumimoji="0" lang="zh-CN" altLang="en-US" sz="2400" b="1" i="0" u="none" strike="noStrike" cap="none" normalizeH="0" baseline="0" dirty="0" smtClean="0">
                          <a:ln>
                            <a:noFill/>
                          </a:ln>
                          <a:solidFill>
                            <a:srgbClr val="0000F8"/>
                          </a:solidFill>
                          <a:effectLst/>
                          <a:latin typeface="Arial" panose="020B0604020202020204" pitchFamily="34" charset="0"/>
                          <a:ea typeface="楷体" panose="02010609060101010101" pitchFamily="49" charset="-122"/>
                          <a:cs typeface="Arial" panose="020B0604020202020204" pitchFamily="34" charset="0"/>
                        </a:rPr>
                        <a:t>写</a:t>
                      </a:r>
                      <a:r>
                        <a:rPr kumimoji="0" lang="en-US" altLang="zh-CN" sz="2400" b="1" i="0" u="none" strike="noStrike" cap="none" normalizeH="0" baseline="0" dirty="0" smtClean="0">
                          <a:ln>
                            <a:noFill/>
                          </a:ln>
                          <a:solidFill>
                            <a:srgbClr val="008000"/>
                          </a:solidFill>
                          <a:effectLst/>
                          <a:latin typeface="Arial" panose="020B0604020202020204" pitchFamily="34" charset="0"/>
                          <a:ea typeface="楷体" panose="02010609060101010101" pitchFamily="49" charset="-122"/>
                          <a:cs typeface="Arial" panose="020B0604020202020204" pitchFamily="34" charset="0"/>
                        </a:rPr>
                        <a:t>ICW2</a:t>
                      </a:r>
                      <a:r>
                        <a:rPr kumimoji="0" lang="en-US" altLang="zh-CN" sz="2400" b="1" i="0" u="none" strike="noStrike" cap="none" normalizeH="0" baseline="0" dirty="0" smtClean="0">
                          <a:ln>
                            <a:noFill/>
                          </a:ln>
                          <a:solidFill>
                            <a:srgbClr val="0000F8"/>
                          </a:solidFill>
                          <a:effectLst/>
                          <a:latin typeface="Arial" panose="020B0604020202020204" pitchFamily="34" charset="0"/>
                          <a:ea typeface="楷体" panose="02010609060101010101" pitchFamily="49" charset="-122"/>
                          <a:cs typeface="Arial" panose="020B0604020202020204" pitchFamily="34" charset="0"/>
                        </a:rPr>
                        <a:t>,</a:t>
                      </a:r>
                      <a:r>
                        <a:rPr kumimoji="0" lang="en-US" altLang="zh-CN" sz="2400" b="1" i="0" u="none" strike="noStrike" cap="none" normalizeH="0" baseline="0" dirty="0" smtClean="0">
                          <a:ln>
                            <a:noFill/>
                          </a:ln>
                          <a:solidFill>
                            <a:srgbClr val="008000"/>
                          </a:solidFill>
                          <a:effectLst/>
                          <a:latin typeface="Arial" panose="020B0604020202020204" pitchFamily="34" charset="0"/>
                          <a:ea typeface="楷体" panose="02010609060101010101" pitchFamily="49" charset="-122"/>
                          <a:cs typeface="Arial" panose="020B0604020202020204" pitchFamily="34" charset="0"/>
                        </a:rPr>
                        <a:t>ICW3</a:t>
                      </a:r>
                      <a:r>
                        <a:rPr kumimoji="0" lang="en-US" altLang="zh-CN" sz="2400" b="1" i="0" u="none" strike="noStrike" cap="none" normalizeH="0" baseline="0" dirty="0" smtClean="0">
                          <a:ln>
                            <a:noFill/>
                          </a:ln>
                          <a:solidFill>
                            <a:srgbClr val="0000F8"/>
                          </a:solidFill>
                          <a:effectLst/>
                          <a:latin typeface="Arial" panose="020B0604020202020204" pitchFamily="34" charset="0"/>
                          <a:ea typeface="楷体" panose="02010609060101010101" pitchFamily="49" charset="-122"/>
                          <a:cs typeface="Arial" panose="020B0604020202020204" pitchFamily="34" charset="0"/>
                        </a:rPr>
                        <a:t>,</a:t>
                      </a:r>
                      <a:r>
                        <a:rPr kumimoji="0" lang="en-US" altLang="zh-CN" sz="2400" b="1" i="0" u="none" strike="noStrike" cap="none" normalizeH="0" baseline="0" dirty="0" smtClean="0">
                          <a:ln>
                            <a:noFill/>
                          </a:ln>
                          <a:solidFill>
                            <a:srgbClr val="008000"/>
                          </a:solidFill>
                          <a:effectLst/>
                          <a:latin typeface="Arial" panose="020B0604020202020204" pitchFamily="34" charset="0"/>
                          <a:ea typeface="楷体" panose="02010609060101010101" pitchFamily="49" charset="-122"/>
                          <a:cs typeface="Arial" panose="020B0604020202020204" pitchFamily="34" charset="0"/>
                        </a:rPr>
                        <a:t>ICW4</a:t>
                      </a:r>
                      <a:r>
                        <a:rPr kumimoji="0" lang="en-US" altLang="zh-CN" sz="2400" b="1" i="0" u="none" strike="noStrike" cap="none" normalizeH="0" baseline="0" dirty="0" smtClean="0">
                          <a:ln>
                            <a:noFill/>
                          </a:ln>
                          <a:solidFill>
                            <a:srgbClr val="0000F8"/>
                          </a:solidFill>
                          <a:effectLst/>
                          <a:latin typeface="Arial" panose="020B0604020202020204" pitchFamily="34" charset="0"/>
                          <a:ea typeface="楷体" panose="02010609060101010101" pitchFamily="49" charset="-122"/>
                          <a:cs typeface="Arial" panose="020B0604020202020204" pitchFamily="34" charset="0"/>
                        </a:rPr>
                        <a:t>(</a:t>
                      </a:r>
                      <a:r>
                        <a:rPr kumimoji="0" lang="zh-CN" altLang="en-US" sz="2400" b="1" i="0" u="none" strike="noStrike" cap="none" normalizeH="0" baseline="0" dirty="0" smtClean="0">
                          <a:ln>
                            <a:noFill/>
                          </a:ln>
                          <a:solidFill>
                            <a:srgbClr val="0000FF"/>
                          </a:solidFill>
                          <a:effectLst/>
                          <a:latin typeface="Arial" panose="020B0604020202020204" pitchFamily="34" charset="0"/>
                          <a:ea typeface="楷体" panose="02010609060101010101" pitchFamily="49" charset="-122"/>
                          <a:cs typeface="Arial" panose="020B0604020202020204" pitchFamily="34" charset="0"/>
                        </a:rPr>
                        <a:t>顺序写入</a:t>
                      </a:r>
                      <a:r>
                        <a:rPr kumimoji="0" lang="en-US" altLang="zh-CN" sz="2400" b="1" i="0" u="none" strike="noStrike" cap="none" normalizeH="0" baseline="0" dirty="0" smtClean="0">
                          <a:ln>
                            <a:noFill/>
                          </a:ln>
                          <a:solidFill>
                            <a:srgbClr val="0000F8"/>
                          </a:solidFill>
                          <a:effectLst/>
                          <a:latin typeface="Arial" panose="020B0604020202020204" pitchFamily="34" charset="0"/>
                          <a:ea typeface="楷体" panose="02010609060101010101" pitchFamily="49" charset="-122"/>
                          <a:cs typeface="Arial" panose="020B0604020202020204" pitchFamily="34" charset="0"/>
                        </a:rPr>
                        <a:t>), </a:t>
                      </a:r>
                      <a:r>
                        <a:rPr kumimoji="0" lang="en-US" altLang="zh-CN" sz="2400" b="1" i="0" u="none" strike="noStrike" cap="none" normalizeH="0" baseline="0" dirty="0" smtClean="0">
                          <a:ln>
                            <a:noFill/>
                          </a:ln>
                          <a:solidFill>
                            <a:srgbClr val="FF0066"/>
                          </a:solidFill>
                          <a:effectLst/>
                          <a:latin typeface="Arial" panose="020B0604020202020204" pitchFamily="34" charset="0"/>
                          <a:ea typeface="楷体" panose="02010609060101010101" pitchFamily="49" charset="-122"/>
                          <a:cs typeface="Arial" panose="020B0604020202020204" pitchFamily="34" charset="0"/>
                        </a:rPr>
                        <a:t>OCW1/IMR</a:t>
                      </a: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54025">
                <a:tc rowSpan="2">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rgbClr val="0000F8"/>
                          </a:solidFill>
                          <a:effectLst/>
                          <a:latin typeface="Arial" panose="020B0604020202020204" pitchFamily="34" charset="0"/>
                          <a:ea typeface="楷体" panose="02010609060101010101" pitchFamily="49" charset="-122"/>
                          <a:cs typeface="Arial" panose="020B0604020202020204" pitchFamily="34" charset="0"/>
                        </a:rPr>
                        <a:t>0</a:t>
                      </a: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rgbClr val="0000F8"/>
                          </a:solidFill>
                          <a:effectLst/>
                          <a:latin typeface="Arial" panose="020B0604020202020204" pitchFamily="34" charset="0"/>
                          <a:ea typeface="楷体" panose="02010609060101010101" pitchFamily="49" charset="-122"/>
                          <a:cs typeface="Arial" panose="020B0604020202020204" pitchFamily="34" charset="0"/>
                        </a:rPr>
                        <a:t>0</a:t>
                      </a: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rgbClr val="0000F8"/>
                          </a:solidFill>
                          <a:effectLst/>
                          <a:latin typeface="Arial" panose="020B0604020202020204" pitchFamily="34" charset="0"/>
                          <a:ea typeface="楷体" panose="02010609060101010101" pitchFamily="49" charset="-122"/>
                          <a:cs typeface="Arial" panose="020B0604020202020204" pitchFamily="34" charset="0"/>
                        </a:rPr>
                        <a:t>1</a:t>
                      </a: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rgbClr val="0000F8"/>
                          </a:solidFill>
                          <a:effectLst/>
                          <a:latin typeface="Arial" panose="020B0604020202020204" pitchFamily="34" charset="0"/>
                          <a:ea typeface="楷体" panose="02010609060101010101" pitchFamily="49" charset="-122"/>
                          <a:cs typeface="Arial" panose="020B0604020202020204" pitchFamily="34" charset="0"/>
                        </a:rPr>
                        <a:t>0</a:t>
                      </a: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rgbClr val="0000F8"/>
                          </a:solidFill>
                          <a:effectLst/>
                          <a:latin typeface="Arial" panose="020B0604020202020204" pitchFamily="34" charset="0"/>
                          <a:ea typeface="楷体" panose="02010609060101010101" pitchFamily="49" charset="-122"/>
                          <a:cs typeface="Arial" panose="020B0604020202020204" pitchFamily="34" charset="0"/>
                        </a:rPr>
                        <a:t>x</a:t>
                      </a: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rgbClr val="0000F8"/>
                          </a:solidFill>
                          <a:effectLst/>
                          <a:latin typeface="Arial" panose="020B0604020202020204" pitchFamily="34" charset="0"/>
                          <a:ea typeface="楷体" panose="02010609060101010101" pitchFamily="49" charset="-122"/>
                          <a:cs typeface="Arial" panose="020B0604020202020204" pitchFamily="34" charset="0"/>
                        </a:rPr>
                        <a:t>x</a:t>
                      </a: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lg"/>
                    </a:lnB>
                    <a:lnTlToBr>
                      <a:noFill/>
                    </a:lnTlToBr>
                    <a:lnBlToTr>
                      <a:noFill/>
                    </a:lnBlToTr>
                    <a:noFill/>
                  </a:tcPr>
                </a:tc>
                <a:tc>
                  <a:txBody>
                    <a:bodyPr/>
                    <a:lstStyle/>
                    <a:p>
                      <a:pPr marL="342900" marR="0" lvl="0" indent="-255588" algn="l"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dirty="0" smtClean="0">
                          <a:ln>
                            <a:noFill/>
                          </a:ln>
                          <a:solidFill>
                            <a:srgbClr val="0000F8"/>
                          </a:solidFill>
                          <a:effectLst/>
                          <a:latin typeface="Arial" panose="020B0604020202020204" pitchFamily="34" charset="0"/>
                          <a:ea typeface="楷体" panose="02010609060101010101" pitchFamily="49" charset="-122"/>
                          <a:cs typeface="Arial" panose="020B0604020202020204" pitchFamily="34" charset="0"/>
                        </a:rPr>
                        <a:t>读出</a:t>
                      </a:r>
                      <a:r>
                        <a:rPr kumimoji="0" lang="en-US" altLang="zh-CN" sz="2400" b="1" i="0" u="none" strike="noStrike" cap="none" normalizeH="0" baseline="0" dirty="0" smtClean="0">
                          <a:ln>
                            <a:noFill/>
                          </a:ln>
                          <a:solidFill>
                            <a:srgbClr val="FF6600"/>
                          </a:solidFill>
                          <a:effectLst/>
                          <a:latin typeface="Arial" panose="020B0604020202020204" pitchFamily="34" charset="0"/>
                          <a:ea typeface="楷体" panose="02010609060101010101" pitchFamily="49" charset="-122"/>
                          <a:cs typeface="Arial" panose="020B0604020202020204" pitchFamily="34" charset="0"/>
                        </a:rPr>
                        <a:t>IRR</a:t>
                      </a:r>
                      <a:r>
                        <a:rPr kumimoji="0" lang="zh-CN" altLang="en-US" sz="2400" b="1" i="0" u="none" strike="noStrike" cap="none" normalizeH="0" baseline="0" dirty="0" smtClean="0">
                          <a:ln>
                            <a:noFill/>
                          </a:ln>
                          <a:solidFill>
                            <a:srgbClr val="0000F8"/>
                          </a:solidFill>
                          <a:effectLst/>
                          <a:latin typeface="Arial" panose="020B0604020202020204" pitchFamily="34" charset="0"/>
                          <a:ea typeface="楷体" panose="02010609060101010101" pitchFamily="49" charset="-122"/>
                          <a:cs typeface="Arial" panose="020B0604020202020204" pitchFamily="34" charset="0"/>
                        </a:rPr>
                        <a:t>、</a:t>
                      </a:r>
                      <a:r>
                        <a:rPr kumimoji="0" lang="en-US" altLang="zh-CN" sz="2400" b="1" i="0" u="none" strike="noStrike" cap="none" normalizeH="0" baseline="0" dirty="0" smtClean="0">
                          <a:ln>
                            <a:noFill/>
                          </a:ln>
                          <a:solidFill>
                            <a:srgbClr val="FF6600"/>
                          </a:solidFill>
                          <a:effectLst/>
                          <a:latin typeface="Arial" panose="020B0604020202020204" pitchFamily="34" charset="0"/>
                          <a:ea typeface="楷体" panose="02010609060101010101" pitchFamily="49" charset="-122"/>
                          <a:cs typeface="Arial" panose="020B0604020202020204" pitchFamily="34" charset="0"/>
                        </a:rPr>
                        <a:t>ISR</a:t>
                      </a:r>
                      <a:r>
                        <a:rPr kumimoji="0" lang="en-US" altLang="zh-CN" sz="2400" b="1" i="0" u="none" strike="noStrike" cap="none" normalizeH="0" baseline="0" dirty="0" smtClean="0">
                          <a:ln>
                            <a:noFill/>
                          </a:ln>
                          <a:solidFill>
                            <a:srgbClr val="0000F8"/>
                          </a:solidFill>
                          <a:effectLst/>
                          <a:latin typeface="Arial" panose="020B0604020202020204" pitchFamily="34" charset="0"/>
                          <a:ea typeface="楷体" panose="02010609060101010101" pitchFamily="49" charset="-122"/>
                          <a:cs typeface="Arial" panose="020B0604020202020204" pitchFamily="34" charset="0"/>
                        </a:rPr>
                        <a:t>(</a:t>
                      </a:r>
                      <a:r>
                        <a:rPr kumimoji="0" lang="zh-CN" altLang="en-US" sz="2400" b="1" i="0" u="none" strike="noStrike" cap="none" normalizeH="0" baseline="0" dirty="0" smtClean="0">
                          <a:ln>
                            <a:noFill/>
                          </a:ln>
                          <a:solidFill>
                            <a:srgbClr val="0000F8"/>
                          </a:solidFill>
                          <a:effectLst/>
                          <a:latin typeface="Arial" panose="020B0604020202020204" pitchFamily="34" charset="0"/>
                          <a:ea typeface="楷体" panose="02010609060101010101" pitchFamily="49" charset="-122"/>
                          <a:cs typeface="Arial" panose="020B0604020202020204" pitchFamily="34" charset="0"/>
                        </a:rPr>
                        <a:t>与</a:t>
                      </a:r>
                      <a:r>
                        <a:rPr kumimoji="0" lang="zh-CN" altLang="en-US" sz="2400" b="1" i="0" u="none" strike="noStrike" cap="none" normalizeH="0" baseline="0" dirty="0" smtClean="0">
                          <a:ln>
                            <a:noFill/>
                          </a:ln>
                          <a:solidFill>
                            <a:srgbClr val="0000F8"/>
                          </a:solidFill>
                          <a:effectLst/>
                          <a:latin typeface="Arial" panose="020B0604020202020204" pitchFamily="34" charset="0"/>
                          <a:ea typeface="楷体" panose="02010609060101010101" pitchFamily="49" charset="-122"/>
                          <a:cs typeface="Arial" panose="020B0604020202020204" pitchFamily="34" charset="0"/>
                        </a:rPr>
                        <a:t>写</a:t>
                      </a:r>
                      <a:r>
                        <a:rPr kumimoji="0" lang="en-US" altLang="zh-CN" sz="2400" b="1" i="0" u="none" strike="noStrike" cap="none" normalizeH="0" baseline="0" dirty="0" smtClean="0">
                          <a:ln>
                            <a:noFill/>
                          </a:ln>
                          <a:solidFill>
                            <a:srgbClr val="FF0066"/>
                          </a:solidFill>
                          <a:effectLst/>
                          <a:latin typeface="Arial" panose="020B0604020202020204" pitchFamily="34" charset="0"/>
                          <a:ea typeface="楷体" panose="02010609060101010101" pitchFamily="49" charset="-122"/>
                          <a:cs typeface="Arial" panose="020B0604020202020204" pitchFamily="34" charset="0"/>
                        </a:rPr>
                        <a:t>OCW3</a:t>
                      </a:r>
                      <a:r>
                        <a:rPr kumimoji="0" lang="zh-CN" altLang="en-US" sz="2400" b="1" i="0" u="none" strike="noStrike" cap="none" normalizeH="0" baseline="0" dirty="0" smtClean="0">
                          <a:ln>
                            <a:noFill/>
                          </a:ln>
                          <a:solidFill>
                            <a:srgbClr val="0000F8"/>
                          </a:solidFill>
                          <a:effectLst/>
                          <a:latin typeface="Arial" panose="020B0604020202020204" pitchFamily="34" charset="0"/>
                          <a:ea typeface="楷体" panose="02010609060101010101" pitchFamily="49" charset="-122"/>
                          <a:cs typeface="Arial" panose="020B0604020202020204" pitchFamily="34" charset="0"/>
                        </a:rPr>
                        <a:t>配合</a:t>
                      </a:r>
                      <a:r>
                        <a:rPr kumimoji="0" lang="en-US" altLang="zh-CN" sz="2400" b="1" i="0" u="none" strike="noStrike" cap="none" normalizeH="0" baseline="0" dirty="0" smtClean="0">
                          <a:ln>
                            <a:noFill/>
                          </a:ln>
                          <a:solidFill>
                            <a:srgbClr val="0000F8"/>
                          </a:solidFill>
                          <a:effectLst/>
                          <a:latin typeface="Arial" panose="020B0604020202020204" pitchFamily="34" charset="0"/>
                          <a:ea typeface="楷体" panose="02010609060101010101" pitchFamily="49" charset="-122"/>
                          <a:cs typeface="Arial" panose="020B0604020202020204" pitchFamily="34" charset="0"/>
                        </a:rPr>
                        <a:t>)</a:t>
                      </a:r>
                      <a:endParaRPr kumimoji="0" lang="zh-CN" altLang="en-US" sz="2400" b="1" i="0" u="none" strike="noStrike" cap="none" normalizeH="0" baseline="0" dirty="0" smtClean="0">
                        <a:ln>
                          <a:noFill/>
                        </a:ln>
                        <a:solidFill>
                          <a:srgbClr val="0000F8"/>
                        </a:solidFill>
                        <a:effectLst/>
                        <a:latin typeface="Arial" panose="020B0604020202020204" pitchFamily="34" charset="0"/>
                        <a:ea typeface="楷体" panose="02010609060101010101" pitchFamily="49" charset="-122"/>
                        <a:cs typeface="Arial" panose="020B0604020202020204" pitchFamily="34" charset="0"/>
                      </a:endParaRP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lg"/>
                    </a:lnB>
                    <a:lnTlToBr>
                      <a:noFill/>
                    </a:lnTlToBr>
                    <a:lnBlToTr>
                      <a:noFill/>
                    </a:lnBlToTr>
                    <a:noFill/>
                  </a:tcPr>
                </a:tc>
                <a:extLst>
                  <a:ext uri="{0D108BD9-81ED-4DB2-BD59-A6C34878D82A}">
                    <a16:rowId xmlns:a16="http://schemas.microsoft.com/office/drawing/2014/main" val="10005"/>
                  </a:ext>
                </a:extLst>
              </a:tr>
              <a:tr h="431800">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rgbClr val="0000F8"/>
                          </a:solidFill>
                          <a:effectLst/>
                          <a:latin typeface="Arial" panose="020B0604020202020204" pitchFamily="34" charset="0"/>
                          <a:ea typeface="楷体" panose="02010609060101010101" pitchFamily="49" charset="-122"/>
                          <a:cs typeface="Arial" panose="020B0604020202020204" pitchFamily="34" charset="0"/>
                        </a:rPr>
                        <a:t>1</a:t>
                      </a: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rgbClr val="0000F8"/>
                          </a:solidFill>
                          <a:effectLst/>
                          <a:latin typeface="Arial" panose="020B0604020202020204" pitchFamily="34" charset="0"/>
                          <a:ea typeface="楷体" panose="02010609060101010101" pitchFamily="49" charset="-122"/>
                          <a:cs typeface="Arial" panose="020B0604020202020204" pitchFamily="34" charset="0"/>
                        </a:rPr>
                        <a:t>x</a:t>
                      </a: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rgbClr val="0000F8"/>
                          </a:solidFill>
                          <a:effectLst/>
                          <a:latin typeface="Arial" panose="020B0604020202020204" pitchFamily="34" charset="0"/>
                          <a:ea typeface="楷体" panose="02010609060101010101" pitchFamily="49" charset="-122"/>
                          <a:cs typeface="Arial" panose="020B0604020202020204" pitchFamily="34" charset="0"/>
                        </a:rPr>
                        <a:t>x</a:t>
                      </a: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255588" algn="l"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dirty="0" smtClean="0">
                          <a:ln>
                            <a:noFill/>
                          </a:ln>
                          <a:solidFill>
                            <a:srgbClr val="0000F8"/>
                          </a:solidFill>
                          <a:effectLst/>
                          <a:latin typeface="Arial" panose="020B0604020202020204" pitchFamily="34" charset="0"/>
                          <a:ea typeface="楷体" panose="02010609060101010101" pitchFamily="49" charset="-122"/>
                          <a:cs typeface="Arial" panose="020B0604020202020204" pitchFamily="34" charset="0"/>
                        </a:rPr>
                        <a:t>读出</a:t>
                      </a:r>
                      <a:r>
                        <a:rPr kumimoji="0" lang="en-US" altLang="zh-CN" sz="2400" b="1" i="0" u="none" strike="noStrike" cap="none" normalizeH="0" baseline="0" dirty="0" smtClean="0">
                          <a:ln>
                            <a:noFill/>
                          </a:ln>
                          <a:solidFill>
                            <a:srgbClr val="FF0066"/>
                          </a:solidFill>
                          <a:effectLst/>
                          <a:latin typeface="Arial" panose="020B0604020202020204" pitchFamily="34" charset="0"/>
                          <a:ea typeface="楷体" panose="02010609060101010101" pitchFamily="49" charset="-122"/>
                          <a:cs typeface="Arial" panose="020B0604020202020204" pitchFamily="34" charset="0"/>
                        </a:rPr>
                        <a:t>OCW1/IMR</a:t>
                      </a: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1021101" name="Line 173"/>
          <p:cNvSpPr>
            <a:spLocks noChangeShapeType="1"/>
          </p:cNvSpPr>
          <p:nvPr/>
        </p:nvSpPr>
        <p:spPr bwMode="auto">
          <a:xfrm>
            <a:off x="1055439" y="2988000"/>
            <a:ext cx="396000" cy="0"/>
          </a:xfrm>
          <a:prstGeom prst="line">
            <a:avLst/>
          </a:prstGeom>
          <a:noFill/>
          <a:ln w="28575">
            <a:solidFill>
              <a:schemeClr val="tx1"/>
            </a:solidFill>
            <a:round/>
            <a:headEnd/>
            <a:tailEnd type="none" w="med" len="lg"/>
          </a:ln>
          <a:effectLst/>
        </p:spPr>
        <p:txBody>
          <a:bodyPr anchor="ctr">
            <a:spAutoFit/>
          </a:bodyPr>
          <a:lstStyle/>
          <a:p>
            <a:endParaRPr lang="zh-CN" altLang="en-US"/>
          </a:p>
        </p:txBody>
      </p:sp>
      <p:sp>
        <p:nvSpPr>
          <p:cNvPr id="1021102" name="Line 174"/>
          <p:cNvSpPr>
            <a:spLocks noChangeShapeType="1"/>
          </p:cNvSpPr>
          <p:nvPr/>
        </p:nvSpPr>
        <p:spPr bwMode="auto">
          <a:xfrm>
            <a:off x="1728000" y="2988000"/>
            <a:ext cx="396000" cy="0"/>
          </a:xfrm>
          <a:prstGeom prst="line">
            <a:avLst/>
          </a:prstGeom>
          <a:noFill/>
          <a:ln w="28575">
            <a:solidFill>
              <a:schemeClr val="tx1"/>
            </a:solidFill>
            <a:round/>
            <a:headEnd/>
            <a:tailEnd type="none" w="med" len="lg"/>
          </a:ln>
          <a:effectLst/>
        </p:spPr>
        <p:txBody>
          <a:bodyPr anchor="ctr">
            <a:spAutoFit/>
          </a:bodyPr>
          <a:lstStyle/>
          <a:p>
            <a:endParaRPr lang="zh-CN" altLang="en-US"/>
          </a:p>
        </p:txBody>
      </p:sp>
      <p:sp>
        <p:nvSpPr>
          <p:cNvPr id="1021103" name="Line 175"/>
          <p:cNvSpPr>
            <a:spLocks noChangeShapeType="1"/>
          </p:cNvSpPr>
          <p:nvPr/>
        </p:nvSpPr>
        <p:spPr bwMode="auto">
          <a:xfrm>
            <a:off x="2375999" y="2988000"/>
            <a:ext cx="468000" cy="0"/>
          </a:xfrm>
          <a:prstGeom prst="line">
            <a:avLst/>
          </a:prstGeom>
          <a:noFill/>
          <a:ln w="28575">
            <a:solidFill>
              <a:schemeClr val="tx1"/>
            </a:solidFill>
            <a:round/>
            <a:headEnd/>
            <a:tailEnd type="none" w="med" len="lg"/>
          </a:ln>
          <a:effectLst/>
        </p:spPr>
        <p:txBody>
          <a:bodyPr anchor="ctr">
            <a:spAutoFit/>
          </a:bodyPr>
          <a:lstStyle/>
          <a:p>
            <a:endParaRPr lang="zh-CN" altLang="en-US"/>
          </a:p>
        </p:txBody>
      </p:sp>
      <p:sp>
        <p:nvSpPr>
          <p:cNvPr id="1021119" name="Line 191"/>
          <p:cNvSpPr>
            <a:spLocks noChangeShapeType="1"/>
          </p:cNvSpPr>
          <p:nvPr/>
        </p:nvSpPr>
        <p:spPr bwMode="auto">
          <a:xfrm>
            <a:off x="1127448" y="4508500"/>
            <a:ext cx="1570374" cy="0"/>
          </a:xfrm>
          <a:prstGeom prst="line">
            <a:avLst/>
          </a:prstGeom>
          <a:noFill/>
          <a:ln w="28575">
            <a:solidFill>
              <a:srgbClr val="FF0000"/>
            </a:solidFill>
            <a:round/>
            <a:headEnd/>
            <a:tailEnd type="none" w="med" len="lg"/>
          </a:ln>
          <a:effectLst/>
        </p:spPr>
        <p:txBody>
          <a:bodyPr wrap="square" anchor="ctr">
            <a:spAutoFit/>
          </a:bodyPr>
          <a:lstStyle/>
          <a:p>
            <a:endParaRPr lang="zh-CN" altLang="en-US"/>
          </a:p>
        </p:txBody>
      </p:sp>
      <p:sp>
        <p:nvSpPr>
          <p:cNvPr id="1021120" name="Text Box 192"/>
          <p:cNvSpPr txBox="1">
            <a:spLocks noChangeArrowheads="1"/>
          </p:cNvSpPr>
          <p:nvPr/>
        </p:nvSpPr>
        <p:spPr bwMode="auto">
          <a:xfrm>
            <a:off x="1631504" y="4508500"/>
            <a:ext cx="576263" cy="457200"/>
          </a:xfrm>
          <a:prstGeom prst="rect">
            <a:avLst/>
          </a:prstGeom>
          <a:noFill/>
          <a:ln w="28575" algn="ctr">
            <a:noFill/>
            <a:miter lim="800000"/>
            <a:headEnd/>
            <a:tailEnd type="none" w="med" len="lg"/>
          </a:ln>
          <a:effectLst/>
        </p:spPr>
        <p:txBody>
          <a:bodyPr>
            <a:spAutoFit/>
          </a:bodyPr>
          <a:lstStyle/>
          <a:p>
            <a:pPr>
              <a:spcBef>
                <a:spcPct val="50000"/>
              </a:spcBef>
            </a:pPr>
            <a:r>
              <a:rPr lang="zh-CN" altLang="en-US" sz="2400" dirty="0">
                <a:solidFill>
                  <a:srgbClr val="FF0000"/>
                </a:solidFill>
              </a:rPr>
              <a:t>写</a:t>
            </a:r>
          </a:p>
        </p:txBody>
      </p:sp>
      <p:sp>
        <p:nvSpPr>
          <p:cNvPr id="1021121" name="Line 193"/>
          <p:cNvSpPr>
            <a:spLocks noChangeShapeType="1"/>
          </p:cNvSpPr>
          <p:nvPr/>
        </p:nvSpPr>
        <p:spPr bwMode="auto">
          <a:xfrm>
            <a:off x="1127448" y="5832000"/>
            <a:ext cx="1610990" cy="0"/>
          </a:xfrm>
          <a:prstGeom prst="line">
            <a:avLst/>
          </a:prstGeom>
          <a:noFill/>
          <a:ln w="28575">
            <a:solidFill>
              <a:srgbClr val="FF0000"/>
            </a:solidFill>
            <a:round/>
            <a:headEnd/>
            <a:tailEnd type="none" w="med" len="lg"/>
          </a:ln>
          <a:effectLst/>
        </p:spPr>
        <p:txBody>
          <a:bodyPr wrap="square" anchor="ctr">
            <a:spAutoFit/>
          </a:bodyPr>
          <a:lstStyle/>
          <a:p>
            <a:endParaRPr lang="zh-CN" altLang="en-US"/>
          </a:p>
        </p:txBody>
      </p:sp>
      <p:sp>
        <p:nvSpPr>
          <p:cNvPr id="1021122" name="Text Box 194"/>
          <p:cNvSpPr txBox="1">
            <a:spLocks noChangeArrowheads="1"/>
          </p:cNvSpPr>
          <p:nvPr/>
        </p:nvSpPr>
        <p:spPr bwMode="auto">
          <a:xfrm>
            <a:off x="1631504" y="5796000"/>
            <a:ext cx="576263" cy="457200"/>
          </a:xfrm>
          <a:prstGeom prst="rect">
            <a:avLst/>
          </a:prstGeom>
          <a:noFill/>
          <a:ln w="28575" algn="ctr">
            <a:noFill/>
            <a:miter lim="800000"/>
            <a:headEnd/>
            <a:tailEnd type="none" w="med" len="lg"/>
          </a:ln>
          <a:effectLst/>
        </p:spPr>
        <p:txBody>
          <a:bodyPr>
            <a:spAutoFit/>
          </a:bodyPr>
          <a:lstStyle/>
          <a:p>
            <a:pPr>
              <a:spcBef>
                <a:spcPct val="50000"/>
              </a:spcBef>
            </a:pPr>
            <a:r>
              <a:rPr lang="zh-CN" altLang="en-US" sz="2400" dirty="0">
                <a:solidFill>
                  <a:srgbClr val="FF0000"/>
                </a:solidFill>
              </a:rPr>
              <a:t>读</a:t>
            </a:r>
          </a:p>
        </p:txBody>
      </p:sp>
      <p:sp>
        <p:nvSpPr>
          <p:cNvPr id="2" name="标题 1"/>
          <p:cNvSpPr>
            <a:spLocks noGrp="1"/>
          </p:cNvSpPr>
          <p:nvPr>
            <p:ph type="title"/>
          </p:nvPr>
        </p:nvSpPr>
        <p:spPr/>
        <p:txBody>
          <a:bodyPr/>
          <a:lstStyle/>
          <a:p>
            <a:r>
              <a:rPr lang="en-US" altLang="zh-CN" dirty="0" smtClean="0"/>
              <a:t>6.14.2</a:t>
            </a:r>
            <a:r>
              <a:rPr lang="zh-CN" altLang="en-US" dirty="0" smtClean="0"/>
              <a:t> </a:t>
            </a:r>
            <a:r>
              <a:rPr lang="en-US" altLang="zh-CN" dirty="0"/>
              <a:t>8259</a:t>
            </a:r>
            <a:r>
              <a:rPr lang="zh-CN" altLang="en-US" dirty="0"/>
              <a:t>内部</a:t>
            </a:r>
            <a:r>
              <a:rPr lang="zh-CN" altLang="en-US" dirty="0" smtClean="0"/>
              <a:t>寄存器寻址</a:t>
            </a:r>
            <a:endParaRPr lang="zh-CN" altLang="en-US" dirty="0"/>
          </a:p>
        </p:txBody>
      </p:sp>
      <p:sp>
        <p:nvSpPr>
          <p:cNvPr id="17" name="椭圆 16"/>
          <p:cNvSpPr/>
          <p:nvPr/>
        </p:nvSpPr>
        <p:spPr bwMode="auto">
          <a:xfrm>
            <a:off x="2999656" y="3501008"/>
            <a:ext cx="576064" cy="1224136"/>
          </a:xfrm>
          <a:prstGeom prst="ellipse">
            <a:avLst/>
          </a:prstGeom>
          <a:noFill/>
          <a:ln w="28575" cap="flat" cmpd="sng" algn="ctr">
            <a:solidFill>
              <a:srgbClr val="FFC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2800" b="1" i="0" u="none" strike="noStrike" cap="none" normalizeH="0" baseline="0" smtClean="0">
              <a:ln>
                <a:noFill/>
              </a:ln>
              <a:solidFill>
                <a:schemeClr val="tx1"/>
              </a:solidFill>
              <a:effectLst/>
              <a:latin typeface="Times New Roman" pitchFamily="18" charset="0"/>
              <a:ea typeface="宋体" pitchFamily="2" charset="-122"/>
            </a:endParaRPr>
          </a:p>
        </p:txBody>
      </p:sp>
      <p:sp>
        <p:nvSpPr>
          <p:cNvPr id="18" name="圆角矩形 17"/>
          <p:cNvSpPr/>
          <p:nvPr/>
        </p:nvSpPr>
        <p:spPr bwMode="auto">
          <a:xfrm>
            <a:off x="5303912" y="3492000"/>
            <a:ext cx="1109723" cy="1233144"/>
          </a:xfrm>
          <a:prstGeom prst="roundRect">
            <a:avLst/>
          </a:prstGeom>
          <a:noFill/>
          <a:ln w="28575" cap="flat" cmpd="sng" algn="ctr">
            <a:solidFill>
              <a:srgbClr val="FFC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2800" b="1"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5" name="直接连接符 4"/>
          <p:cNvCxnSpPr/>
          <p:nvPr/>
        </p:nvCxnSpPr>
        <p:spPr bwMode="auto">
          <a:xfrm>
            <a:off x="3852000" y="3861048"/>
            <a:ext cx="2561635" cy="0"/>
          </a:xfrm>
          <a:prstGeom prst="line">
            <a:avLst/>
          </a:prstGeom>
          <a:solidFill>
            <a:schemeClr val="accent1"/>
          </a:solidFill>
          <a:ln w="28575" cap="flat" cmpd="sng" algn="ctr">
            <a:solidFill>
              <a:srgbClr val="FFC000"/>
            </a:solidFill>
            <a:prstDash val="solid"/>
            <a:round/>
            <a:headEnd type="none" w="med" len="med"/>
            <a:tailEnd type="none" w="med" len="med"/>
          </a:ln>
          <a:effectLst/>
        </p:spPr>
      </p:cxnSp>
      <p:cxnSp>
        <p:nvCxnSpPr>
          <p:cNvPr id="22" name="直接连接符 21"/>
          <p:cNvCxnSpPr/>
          <p:nvPr/>
        </p:nvCxnSpPr>
        <p:spPr bwMode="auto">
          <a:xfrm>
            <a:off x="3863752" y="4293096"/>
            <a:ext cx="2561635" cy="0"/>
          </a:xfrm>
          <a:prstGeom prst="line">
            <a:avLst/>
          </a:prstGeom>
          <a:solidFill>
            <a:schemeClr val="accent1"/>
          </a:solidFill>
          <a:ln w="28575" cap="flat" cmpd="sng" algn="ctr">
            <a:solidFill>
              <a:srgbClr val="FFC000"/>
            </a:solidFill>
            <a:prstDash val="solid"/>
            <a:round/>
            <a:headEnd type="none" w="med" len="med"/>
            <a:tailEnd type="none" w="med" len="med"/>
          </a:ln>
          <a:effectLst/>
        </p:spPr>
      </p:cxnSp>
      <p:cxnSp>
        <p:nvCxnSpPr>
          <p:cNvPr id="23" name="直接连接符 22"/>
          <p:cNvCxnSpPr/>
          <p:nvPr/>
        </p:nvCxnSpPr>
        <p:spPr bwMode="auto">
          <a:xfrm>
            <a:off x="3863752" y="4725144"/>
            <a:ext cx="2561635" cy="0"/>
          </a:xfrm>
          <a:prstGeom prst="line">
            <a:avLst/>
          </a:prstGeom>
          <a:solidFill>
            <a:schemeClr val="accent1"/>
          </a:solidFill>
          <a:ln w="28575" cap="flat" cmpd="sng" algn="ctr">
            <a:solidFill>
              <a:srgbClr val="FFC000"/>
            </a:solidFill>
            <a:prstDash val="solid"/>
            <a:round/>
            <a:headEnd type="none" w="med" len="med"/>
            <a:tailEnd type="none" w="med" len="med"/>
          </a:ln>
          <a:effectLst/>
        </p:spPr>
      </p:cxnSp>
      <p:sp>
        <p:nvSpPr>
          <p:cNvPr id="24" name="椭圆 23"/>
          <p:cNvSpPr/>
          <p:nvPr/>
        </p:nvSpPr>
        <p:spPr bwMode="auto">
          <a:xfrm>
            <a:off x="2999656" y="5274000"/>
            <a:ext cx="576064" cy="396000"/>
          </a:xfrm>
          <a:prstGeom prst="ellipse">
            <a:avLst/>
          </a:prstGeom>
          <a:noFill/>
          <a:ln w="28575" cap="flat" cmpd="sng" algn="ctr">
            <a:solidFill>
              <a:srgbClr val="FFC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2800" b="1" i="0" u="none" strike="noStrike" cap="none" normalizeH="0" baseline="0" smtClean="0">
              <a:ln>
                <a:noFill/>
              </a:ln>
              <a:solidFill>
                <a:schemeClr val="tx1"/>
              </a:solidFill>
              <a:effectLst/>
              <a:latin typeface="Times New Roman" pitchFamily="18" charset="0"/>
              <a:ea typeface="宋体" pitchFamily="2" charset="-122"/>
            </a:endParaRPr>
          </a:p>
        </p:txBody>
      </p:sp>
      <p:sp>
        <p:nvSpPr>
          <p:cNvPr id="25" name="流程图: 终止 24"/>
          <p:cNvSpPr/>
          <p:nvPr/>
        </p:nvSpPr>
        <p:spPr bwMode="auto">
          <a:xfrm>
            <a:off x="5519936" y="5262036"/>
            <a:ext cx="1656184" cy="396000"/>
          </a:xfrm>
          <a:prstGeom prst="flowChartTerminator">
            <a:avLst/>
          </a:prstGeom>
          <a:noFill/>
          <a:ln w="28575" cap="flat" cmpd="sng" algn="ctr">
            <a:solidFill>
              <a:srgbClr val="FFC0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2800" b="1" i="0" u="none" strike="noStrike" cap="none" normalizeH="0" baseline="0" smtClean="0">
              <a:ln>
                <a:noFill/>
              </a:ln>
              <a:solidFill>
                <a:schemeClr val="tx1"/>
              </a:solidFill>
              <a:effectLst/>
              <a:latin typeface="Times New Roman" pitchFamily="18" charset="0"/>
              <a:ea typeface="宋体" pitchFamily="2" charset="-122"/>
            </a:endParaRPr>
          </a:p>
        </p:txBody>
      </p:sp>
    </p:spTree>
    <p:extLst>
      <p:ext uri="{BB962C8B-B14F-4D97-AF65-F5344CB8AC3E}">
        <p14:creationId xmlns:p14="http://schemas.microsoft.com/office/powerpoint/2010/main" val="61829100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heel(1)">
                                      <p:cBhvr>
                                        <p:cTn id="7" dur="2000"/>
                                        <p:tgtEl>
                                          <p:spTgt spid="18"/>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wheel(1)">
                                      <p:cBhvr>
                                        <p:cTn id="10" dur="2000"/>
                                        <p:tgtEl>
                                          <p:spTgt spid="17"/>
                                        </p:tgtEl>
                                      </p:cBhvr>
                                    </p:animEffect>
                                  </p:childTnLst>
                                </p:cTn>
                              </p:par>
                            </p:childTnLst>
                          </p:cTn>
                        </p:par>
                      </p:childTnLst>
                    </p:cTn>
                  </p:par>
                  <p:par>
                    <p:cTn id="11" fill="hold">
                      <p:stCondLst>
                        <p:cond delay="indefinite"/>
                      </p:stCondLst>
                      <p:childTnLst>
                        <p:par>
                          <p:cTn id="12" fill="hold">
                            <p:stCondLst>
                              <p:cond delay="0"/>
                            </p:stCondLst>
                            <p:childTnLst>
                              <p:par>
                                <p:cTn id="13" presetID="21" presetClass="exit" presetSubtype="1" fill="hold" grpId="1" nodeType="clickEffect">
                                  <p:stCondLst>
                                    <p:cond delay="0"/>
                                  </p:stCondLst>
                                  <p:childTnLst>
                                    <p:animEffect transition="out" filter="wheel(1)">
                                      <p:cBhvr>
                                        <p:cTn id="14" dur="2000"/>
                                        <p:tgtEl>
                                          <p:spTgt spid="18"/>
                                        </p:tgtEl>
                                      </p:cBhvr>
                                    </p:animEffect>
                                    <p:set>
                                      <p:cBhvr>
                                        <p:cTn id="15" dur="1" fill="hold">
                                          <p:stCondLst>
                                            <p:cond delay="1999"/>
                                          </p:stCondLst>
                                        </p:cTn>
                                        <p:tgtEl>
                                          <p:spTgt spid="18"/>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6" presetClass="entr" presetSubtype="16"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circle(in)">
                                      <p:cBhvr>
                                        <p:cTn id="20" dur="20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6" presetClass="entr" presetSubtype="16" fill="hold" nodeType="click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circle(in)">
                                      <p:cBhvr>
                                        <p:cTn id="25" dur="2000"/>
                                        <p:tgtEl>
                                          <p:spTgt spid="22"/>
                                        </p:tgtEl>
                                      </p:cBhvr>
                                    </p:animEffect>
                                  </p:childTnLst>
                                </p:cTn>
                              </p:par>
                            </p:childTnLst>
                          </p:cTn>
                        </p:par>
                      </p:childTnLst>
                    </p:cTn>
                  </p:par>
                  <p:par>
                    <p:cTn id="26" fill="hold">
                      <p:stCondLst>
                        <p:cond delay="indefinite"/>
                      </p:stCondLst>
                      <p:childTnLst>
                        <p:par>
                          <p:cTn id="27" fill="hold">
                            <p:stCondLst>
                              <p:cond delay="0"/>
                            </p:stCondLst>
                            <p:childTnLst>
                              <p:par>
                                <p:cTn id="28" presetID="6" presetClass="entr" presetSubtype="16" fill="hold" nodeType="clickEffect">
                                  <p:stCondLst>
                                    <p:cond delay="0"/>
                                  </p:stCondLst>
                                  <p:childTnLst>
                                    <p:set>
                                      <p:cBhvr>
                                        <p:cTn id="29" dur="1" fill="hold">
                                          <p:stCondLst>
                                            <p:cond delay="0"/>
                                          </p:stCondLst>
                                        </p:cTn>
                                        <p:tgtEl>
                                          <p:spTgt spid="23"/>
                                        </p:tgtEl>
                                        <p:attrNameLst>
                                          <p:attrName>style.visibility</p:attrName>
                                        </p:attrNameLst>
                                      </p:cBhvr>
                                      <p:to>
                                        <p:strVal val="visible"/>
                                      </p:to>
                                    </p:set>
                                    <p:animEffect transition="in" filter="circle(in)">
                                      <p:cBhvr>
                                        <p:cTn id="30" dur="2000"/>
                                        <p:tgtEl>
                                          <p:spTgt spid="23"/>
                                        </p:tgtEl>
                                      </p:cBhvr>
                                    </p:animEffect>
                                  </p:childTnLst>
                                </p:cTn>
                              </p:par>
                            </p:childTnLst>
                          </p:cTn>
                        </p:par>
                      </p:childTnLst>
                    </p:cTn>
                  </p:par>
                  <p:par>
                    <p:cTn id="31" fill="hold">
                      <p:stCondLst>
                        <p:cond delay="indefinite"/>
                      </p:stCondLst>
                      <p:childTnLst>
                        <p:par>
                          <p:cTn id="32" fill="hold">
                            <p:stCondLst>
                              <p:cond delay="0"/>
                            </p:stCondLst>
                            <p:childTnLst>
                              <p:par>
                                <p:cTn id="33" presetID="21" presetClass="entr" presetSubtype="1" fill="hold" grpId="0" nodeType="clickEffect">
                                  <p:stCondLst>
                                    <p:cond delay="0"/>
                                  </p:stCondLst>
                                  <p:childTnLst>
                                    <p:set>
                                      <p:cBhvr>
                                        <p:cTn id="34" dur="1" fill="hold">
                                          <p:stCondLst>
                                            <p:cond delay="0"/>
                                          </p:stCondLst>
                                        </p:cTn>
                                        <p:tgtEl>
                                          <p:spTgt spid="24"/>
                                        </p:tgtEl>
                                        <p:attrNameLst>
                                          <p:attrName>style.visibility</p:attrName>
                                        </p:attrNameLst>
                                      </p:cBhvr>
                                      <p:to>
                                        <p:strVal val="visible"/>
                                      </p:to>
                                    </p:set>
                                    <p:animEffect transition="in" filter="wheel(1)">
                                      <p:cBhvr>
                                        <p:cTn id="35" dur="2000"/>
                                        <p:tgtEl>
                                          <p:spTgt spid="24"/>
                                        </p:tgtEl>
                                      </p:cBhvr>
                                    </p:animEffect>
                                  </p:childTnLst>
                                </p:cTn>
                              </p:par>
                              <p:par>
                                <p:cTn id="36" presetID="21" presetClass="entr" presetSubtype="1" fill="hold" grpId="0" nodeType="withEffect">
                                  <p:stCondLst>
                                    <p:cond delay="0"/>
                                  </p:stCondLst>
                                  <p:childTnLst>
                                    <p:set>
                                      <p:cBhvr>
                                        <p:cTn id="37" dur="1" fill="hold">
                                          <p:stCondLst>
                                            <p:cond delay="0"/>
                                          </p:stCondLst>
                                        </p:cTn>
                                        <p:tgtEl>
                                          <p:spTgt spid="25"/>
                                        </p:tgtEl>
                                        <p:attrNameLst>
                                          <p:attrName>style.visibility</p:attrName>
                                        </p:attrNameLst>
                                      </p:cBhvr>
                                      <p:to>
                                        <p:strVal val="visible"/>
                                      </p:to>
                                    </p:set>
                                    <p:animEffect transition="in" filter="wheel(1)">
                                      <p:cBhvr>
                                        <p:cTn id="38" dur="20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8" grpId="1" animBg="1"/>
      <p:bldP spid="24" grpId="0" animBg="1"/>
      <p:bldP spid="2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灯片编号占位符 4"/>
          <p:cNvSpPr>
            <a:spLocks noGrp="1"/>
          </p:cNvSpPr>
          <p:nvPr>
            <p:ph type="sldNum" sz="quarter" idx="11"/>
          </p:nvPr>
        </p:nvSpPr>
        <p:spPr/>
        <p:txBody>
          <a:bodyPr/>
          <a:lstStyle/>
          <a:p>
            <a:fld id="{EC8765D9-03F9-4DAC-A6CC-1ED18A4C7F4F}" type="slidenum">
              <a:rPr lang="zh-CN" altLang="en-US"/>
              <a:pPr/>
              <a:t>7</a:t>
            </a:fld>
            <a:endParaRPr lang="en-US" altLang="zh-CN"/>
          </a:p>
        </p:txBody>
      </p:sp>
      <p:graphicFrame>
        <p:nvGraphicFramePr>
          <p:cNvPr id="1021125" name="Group 197"/>
          <p:cNvGraphicFramePr>
            <a:graphicFrameLocks noGrp="1"/>
          </p:cNvGraphicFramePr>
          <p:nvPr>
            <p:extLst>
              <p:ext uri="{D42A27DB-BD31-4B8C-83A1-F6EECF244321}">
                <p14:modId xmlns:p14="http://schemas.microsoft.com/office/powerpoint/2010/main" val="3596873308"/>
              </p:ext>
            </p:extLst>
          </p:nvPr>
        </p:nvGraphicFramePr>
        <p:xfrm>
          <a:off x="900000" y="2809807"/>
          <a:ext cx="10452582" cy="3313114"/>
        </p:xfrm>
        <a:graphic>
          <a:graphicData uri="http://schemas.openxmlformats.org/drawingml/2006/table">
            <a:tbl>
              <a:tblPr/>
              <a:tblGrid>
                <a:gridCol w="685631">
                  <a:extLst>
                    <a:ext uri="{9D8B030D-6E8A-4147-A177-3AD203B41FA5}">
                      <a16:colId xmlns:a16="http://schemas.microsoft.com/office/drawing/2014/main" val="20000"/>
                    </a:ext>
                  </a:extLst>
                </a:gridCol>
                <a:gridCol w="685633">
                  <a:extLst>
                    <a:ext uri="{9D8B030D-6E8A-4147-A177-3AD203B41FA5}">
                      <a16:colId xmlns:a16="http://schemas.microsoft.com/office/drawing/2014/main" val="20001"/>
                    </a:ext>
                  </a:extLst>
                </a:gridCol>
                <a:gridCol w="685631">
                  <a:extLst>
                    <a:ext uri="{9D8B030D-6E8A-4147-A177-3AD203B41FA5}">
                      <a16:colId xmlns:a16="http://schemas.microsoft.com/office/drawing/2014/main" val="20002"/>
                    </a:ext>
                  </a:extLst>
                </a:gridCol>
                <a:gridCol w="685633">
                  <a:extLst>
                    <a:ext uri="{9D8B030D-6E8A-4147-A177-3AD203B41FA5}">
                      <a16:colId xmlns:a16="http://schemas.microsoft.com/office/drawing/2014/main" val="20003"/>
                    </a:ext>
                  </a:extLst>
                </a:gridCol>
                <a:gridCol w="685631">
                  <a:extLst>
                    <a:ext uri="{9D8B030D-6E8A-4147-A177-3AD203B41FA5}">
                      <a16:colId xmlns:a16="http://schemas.microsoft.com/office/drawing/2014/main" val="20004"/>
                    </a:ext>
                  </a:extLst>
                </a:gridCol>
                <a:gridCol w="685633">
                  <a:extLst>
                    <a:ext uri="{9D8B030D-6E8A-4147-A177-3AD203B41FA5}">
                      <a16:colId xmlns:a16="http://schemas.microsoft.com/office/drawing/2014/main" val="20005"/>
                    </a:ext>
                  </a:extLst>
                </a:gridCol>
                <a:gridCol w="6338790">
                  <a:extLst>
                    <a:ext uri="{9D8B030D-6E8A-4147-A177-3AD203B41FA5}">
                      <a16:colId xmlns:a16="http://schemas.microsoft.com/office/drawing/2014/main" val="20006"/>
                    </a:ext>
                  </a:extLst>
                </a:gridCol>
              </a:tblGrid>
              <a:tr h="67945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Arial" panose="020B0604020202020204" pitchFamily="34" charset="0"/>
                          <a:ea typeface="楷体" panose="02010609060101010101" pitchFamily="49" charset="-122"/>
                          <a:cs typeface="Arial" panose="020B0604020202020204" pitchFamily="34" charset="0"/>
                        </a:rPr>
                        <a:t>CS</a:t>
                      </a: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Arial" panose="020B0604020202020204" pitchFamily="34" charset="0"/>
                          <a:ea typeface="楷体" panose="02010609060101010101" pitchFamily="49" charset="-122"/>
                          <a:cs typeface="Arial" panose="020B0604020202020204" pitchFamily="34" charset="0"/>
                        </a:rPr>
                        <a:t>RD</a:t>
                      </a: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Arial" panose="020B0604020202020204" pitchFamily="34" charset="0"/>
                          <a:ea typeface="楷体" panose="02010609060101010101" pitchFamily="49" charset="-122"/>
                          <a:cs typeface="Arial" panose="020B0604020202020204" pitchFamily="34" charset="0"/>
                        </a:rPr>
                        <a:t>WR</a:t>
                      </a: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chemeClr val="tx1"/>
                          </a:solidFill>
                          <a:effectLst/>
                          <a:latin typeface="Arial" panose="020B0604020202020204" pitchFamily="34" charset="0"/>
                          <a:ea typeface="楷体" panose="02010609060101010101" pitchFamily="49" charset="-122"/>
                          <a:cs typeface="Arial" panose="020B0604020202020204" pitchFamily="34" charset="0"/>
                        </a:rPr>
                        <a:t>A0</a:t>
                      </a: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Arial" panose="020B0604020202020204" pitchFamily="34" charset="0"/>
                          <a:ea typeface="楷体" panose="02010609060101010101" pitchFamily="49" charset="-122"/>
                          <a:cs typeface="Arial" panose="020B0604020202020204" pitchFamily="34" charset="0"/>
                        </a:rPr>
                        <a:t>D4</a:t>
                      </a: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chemeClr val="tx1"/>
                          </a:solidFill>
                          <a:effectLst/>
                          <a:latin typeface="Arial" panose="020B0604020202020204" pitchFamily="34" charset="0"/>
                          <a:ea typeface="楷体" panose="02010609060101010101" pitchFamily="49" charset="-122"/>
                          <a:cs typeface="Arial" panose="020B0604020202020204" pitchFamily="34" charset="0"/>
                        </a:rPr>
                        <a:t>D3</a:t>
                      </a: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dirty="0" smtClean="0">
                          <a:ln>
                            <a:noFill/>
                          </a:ln>
                          <a:solidFill>
                            <a:schemeClr val="tx1"/>
                          </a:solidFill>
                          <a:effectLst/>
                          <a:latin typeface="Arial" panose="020B0604020202020204" pitchFamily="34" charset="0"/>
                          <a:ea typeface="楷体" panose="02010609060101010101" pitchFamily="49" charset="-122"/>
                          <a:cs typeface="Arial" panose="020B0604020202020204" pitchFamily="34" charset="0"/>
                        </a:rPr>
                        <a:t>读写操作</a:t>
                      </a: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27038">
                <a:tc rowSpan="4">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rgbClr val="0000F8"/>
                          </a:solidFill>
                          <a:effectLst/>
                          <a:latin typeface="Arial" panose="020B0604020202020204" pitchFamily="34" charset="0"/>
                          <a:ea typeface="楷体" panose="02010609060101010101" pitchFamily="49" charset="-122"/>
                          <a:cs typeface="Arial" panose="020B0604020202020204" pitchFamily="34" charset="0"/>
                        </a:rPr>
                        <a:t>0</a:t>
                      </a: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rowSpan="4">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dirty="0" smtClean="0">
                          <a:ln>
                            <a:noFill/>
                          </a:ln>
                          <a:solidFill>
                            <a:srgbClr val="0000F8"/>
                          </a:solidFill>
                          <a:effectLst/>
                          <a:latin typeface="Arial" panose="020B0604020202020204" pitchFamily="34" charset="0"/>
                          <a:ea typeface="楷体" panose="02010609060101010101" pitchFamily="49" charset="-122"/>
                          <a:cs typeface="Arial" panose="020B0604020202020204" pitchFamily="34" charset="0"/>
                        </a:rPr>
                        <a:t>1</a:t>
                      </a: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rowSpan="4">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rgbClr val="0000F8"/>
                          </a:solidFill>
                          <a:effectLst/>
                          <a:latin typeface="Arial" panose="020B0604020202020204" pitchFamily="34" charset="0"/>
                          <a:ea typeface="楷体" panose="02010609060101010101" pitchFamily="49" charset="-122"/>
                          <a:cs typeface="Arial" panose="020B0604020202020204" pitchFamily="34" charset="0"/>
                        </a:rPr>
                        <a:t>0</a:t>
                      </a: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rgbClr val="0000F8"/>
                          </a:solidFill>
                          <a:effectLst/>
                          <a:latin typeface="Arial" panose="020B0604020202020204" pitchFamily="34" charset="0"/>
                          <a:ea typeface="楷体" panose="02010609060101010101" pitchFamily="49" charset="-122"/>
                          <a:cs typeface="Arial" panose="020B0604020202020204" pitchFamily="34" charset="0"/>
                        </a:rPr>
                        <a:t>0</a:t>
                      </a: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rgbClr val="0000F8"/>
                          </a:solidFill>
                          <a:effectLst/>
                          <a:latin typeface="Arial" panose="020B0604020202020204" pitchFamily="34" charset="0"/>
                          <a:ea typeface="楷体" panose="02010609060101010101" pitchFamily="49" charset="-122"/>
                          <a:cs typeface="Arial" panose="020B0604020202020204" pitchFamily="34" charset="0"/>
                        </a:rPr>
                        <a:t>0</a:t>
                      </a: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rgbClr val="0000F8"/>
                          </a:solidFill>
                          <a:effectLst/>
                          <a:latin typeface="Arial" panose="020B0604020202020204" pitchFamily="34" charset="0"/>
                          <a:ea typeface="楷体" panose="02010609060101010101" pitchFamily="49" charset="-122"/>
                          <a:cs typeface="Arial" panose="020B0604020202020204" pitchFamily="34" charset="0"/>
                        </a:rPr>
                        <a:t>0</a:t>
                      </a: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255588" algn="l" defTabSz="914400" rtl="0" eaLnBrk="1" fontAlgn="base" latinLnBrk="0" hangingPunct="1">
                        <a:lnSpc>
                          <a:spcPct val="115000"/>
                        </a:lnSpc>
                        <a:spcBef>
                          <a:spcPct val="0"/>
                        </a:spcBef>
                        <a:spcAft>
                          <a:spcPct val="0"/>
                        </a:spcAft>
                        <a:buClrTx/>
                        <a:buSzTx/>
                        <a:buFontTx/>
                        <a:buNone/>
                        <a:tabLst/>
                      </a:pPr>
                      <a:r>
                        <a:rPr kumimoji="0" lang="zh-CN" altLang="en-US" sz="2400" b="1" i="0" u="none" strike="noStrike" cap="none" normalizeH="0" baseline="0" dirty="0" smtClean="0">
                          <a:ln>
                            <a:noFill/>
                          </a:ln>
                          <a:solidFill>
                            <a:srgbClr val="0000F8"/>
                          </a:solidFill>
                          <a:effectLst/>
                          <a:latin typeface="Arial" panose="020B0604020202020204" pitchFamily="34" charset="0"/>
                          <a:ea typeface="楷体" panose="02010609060101010101" pitchFamily="49" charset="-122"/>
                          <a:cs typeface="Arial" panose="020B0604020202020204" pitchFamily="34" charset="0"/>
                        </a:rPr>
                        <a:t>写</a:t>
                      </a:r>
                      <a:r>
                        <a:rPr kumimoji="0" lang="en-US" altLang="zh-CN" sz="2400" b="1" i="0" u="none" strike="noStrike" cap="none" normalizeH="0" baseline="0" dirty="0" smtClean="0">
                          <a:ln>
                            <a:noFill/>
                          </a:ln>
                          <a:solidFill>
                            <a:srgbClr val="FF0066"/>
                          </a:solidFill>
                          <a:effectLst/>
                          <a:latin typeface="Arial" panose="020B0604020202020204" pitchFamily="34" charset="0"/>
                          <a:ea typeface="楷体" panose="02010609060101010101" pitchFamily="49" charset="-122"/>
                          <a:cs typeface="Arial" panose="020B0604020202020204" pitchFamily="34" charset="0"/>
                        </a:rPr>
                        <a:t>OCW2</a:t>
                      </a: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lg"/>
                    </a:lnB>
                    <a:lnTlToBr>
                      <a:noFill/>
                    </a:lnTlToBr>
                    <a:lnBlToTr>
                      <a:noFill/>
                    </a:lnBlToTr>
                    <a:noFill/>
                  </a:tcPr>
                </a:tc>
                <a:extLst>
                  <a:ext uri="{0D108BD9-81ED-4DB2-BD59-A6C34878D82A}">
                    <a16:rowId xmlns:a16="http://schemas.microsoft.com/office/drawing/2014/main" val="10001"/>
                  </a:ext>
                </a:extLst>
              </a:tr>
              <a:tr h="423863">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rgbClr val="0000F8"/>
                          </a:solidFill>
                          <a:effectLst/>
                          <a:latin typeface="Arial" panose="020B0604020202020204" pitchFamily="34" charset="0"/>
                          <a:ea typeface="楷体" panose="02010609060101010101" pitchFamily="49" charset="-122"/>
                          <a:cs typeface="Arial" panose="020B0604020202020204" pitchFamily="34" charset="0"/>
                        </a:rPr>
                        <a:t>0</a:t>
                      </a: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rgbClr val="0000F8"/>
                          </a:solidFill>
                          <a:effectLst/>
                          <a:latin typeface="Arial" panose="020B0604020202020204" pitchFamily="34" charset="0"/>
                          <a:ea typeface="楷体" panose="02010609060101010101" pitchFamily="49" charset="-122"/>
                          <a:cs typeface="Arial" panose="020B0604020202020204" pitchFamily="34" charset="0"/>
                        </a:rPr>
                        <a:t>0</a:t>
                      </a: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rgbClr val="0000F8"/>
                          </a:solidFill>
                          <a:effectLst/>
                          <a:latin typeface="Arial" panose="020B0604020202020204" pitchFamily="34" charset="0"/>
                          <a:ea typeface="楷体" panose="02010609060101010101" pitchFamily="49" charset="-122"/>
                          <a:cs typeface="Arial" panose="020B0604020202020204" pitchFamily="34" charset="0"/>
                        </a:rPr>
                        <a:t>1</a:t>
                      </a: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255588" algn="l" defTabSz="914400" rtl="0" eaLnBrk="0" fontAlgn="base" latinLnBrk="0" hangingPunct="0">
                        <a:lnSpc>
                          <a:spcPct val="115000"/>
                        </a:lnSpc>
                        <a:spcBef>
                          <a:spcPct val="0"/>
                        </a:spcBef>
                        <a:spcAft>
                          <a:spcPct val="0"/>
                        </a:spcAft>
                        <a:buClrTx/>
                        <a:buSzTx/>
                        <a:buFontTx/>
                        <a:buNone/>
                        <a:tabLst/>
                      </a:pPr>
                      <a:r>
                        <a:rPr kumimoji="0" lang="zh-CN" altLang="en-US" sz="2400" b="1" i="0" u="none" strike="noStrike" cap="none" normalizeH="0" baseline="0" smtClean="0">
                          <a:ln>
                            <a:noFill/>
                          </a:ln>
                          <a:solidFill>
                            <a:srgbClr val="0000F8"/>
                          </a:solidFill>
                          <a:effectLst/>
                          <a:latin typeface="Arial" panose="020B0604020202020204" pitchFamily="34" charset="0"/>
                          <a:ea typeface="楷体" panose="02010609060101010101" pitchFamily="49" charset="-122"/>
                          <a:cs typeface="Arial" panose="020B0604020202020204" pitchFamily="34" charset="0"/>
                        </a:rPr>
                        <a:t>写</a:t>
                      </a:r>
                      <a:r>
                        <a:rPr kumimoji="0" lang="en-US" altLang="zh-CN" sz="2400" b="1" i="0" u="none" strike="noStrike" cap="none" normalizeH="0" baseline="0" smtClean="0">
                          <a:ln>
                            <a:noFill/>
                          </a:ln>
                          <a:solidFill>
                            <a:srgbClr val="FF0066"/>
                          </a:solidFill>
                          <a:effectLst/>
                          <a:latin typeface="Arial" panose="020B0604020202020204" pitchFamily="34" charset="0"/>
                          <a:ea typeface="楷体" panose="02010609060101010101" pitchFamily="49" charset="-122"/>
                          <a:cs typeface="Arial" panose="020B0604020202020204" pitchFamily="34" charset="0"/>
                        </a:rPr>
                        <a:t>OCW3</a:t>
                      </a: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lg"/>
                    </a:lnT>
                    <a:lnB w="19050" cap="flat" cmpd="sng" algn="ctr">
                      <a:solidFill>
                        <a:schemeClr val="tx1"/>
                      </a:solidFill>
                      <a:prstDash val="solid"/>
                      <a:round/>
                      <a:headEnd type="none" w="med" len="med"/>
                      <a:tailEnd type="none" w="med" len="lg"/>
                    </a:lnB>
                    <a:lnTlToBr>
                      <a:noFill/>
                    </a:lnTlToBr>
                    <a:lnBlToTr>
                      <a:noFill/>
                    </a:lnBlToTr>
                    <a:noFill/>
                  </a:tcPr>
                </a:tc>
                <a:extLst>
                  <a:ext uri="{0D108BD9-81ED-4DB2-BD59-A6C34878D82A}">
                    <a16:rowId xmlns:a16="http://schemas.microsoft.com/office/drawing/2014/main" val="10002"/>
                  </a:ext>
                </a:extLst>
              </a:tr>
              <a:tr h="427038">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rgbClr val="0000F8"/>
                          </a:solidFill>
                          <a:effectLst/>
                          <a:latin typeface="Arial" panose="020B0604020202020204" pitchFamily="34" charset="0"/>
                          <a:ea typeface="楷体" panose="02010609060101010101" pitchFamily="49" charset="-122"/>
                          <a:cs typeface="Arial" panose="020B0604020202020204" pitchFamily="34" charset="0"/>
                        </a:rPr>
                        <a:t>0</a:t>
                      </a: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rgbClr val="0000F8"/>
                          </a:solidFill>
                          <a:effectLst/>
                          <a:latin typeface="Arial" panose="020B0604020202020204" pitchFamily="34" charset="0"/>
                          <a:ea typeface="楷体" panose="02010609060101010101" pitchFamily="49" charset="-122"/>
                          <a:cs typeface="Arial" panose="020B0604020202020204" pitchFamily="34" charset="0"/>
                        </a:rPr>
                        <a:t>1</a:t>
                      </a: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rgbClr val="0000F8"/>
                          </a:solidFill>
                          <a:effectLst/>
                          <a:latin typeface="Arial" panose="020B0604020202020204" pitchFamily="34" charset="0"/>
                          <a:ea typeface="楷体" panose="02010609060101010101" pitchFamily="49" charset="-122"/>
                          <a:cs typeface="Arial" panose="020B0604020202020204" pitchFamily="34" charset="0"/>
                        </a:rPr>
                        <a:t>x</a:t>
                      </a: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255588" algn="l" defTabSz="914400" rtl="0" eaLnBrk="0" fontAlgn="base" latinLnBrk="0" hangingPunct="0">
                        <a:lnSpc>
                          <a:spcPct val="115000"/>
                        </a:lnSpc>
                        <a:spcBef>
                          <a:spcPct val="0"/>
                        </a:spcBef>
                        <a:spcAft>
                          <a:spcPct val="0"/>
                        </a:spcAft>
                        <a:buClrTx/>
                        <a:buSzTx/>
                        <a:buFontTx/>
                        <a:buNone/>
                        <a:tabLst/>
                      </a:pPr>
                      <a:r>
                        <a:rPr kumimoji="0" lang="zh-CN" altLang="en-US" sz="2400" b="1" i="0" u="none" strike="noStrike" cap="none" normalizeH="0" baseline="0" smtClean="0">
                          <a:ln>
                            <a:noFill/>
                          </a:ln>
                          <a:solidFill>
                            <a:srgbClr val="0000F8"/>
                          </a:solidFill>
                          <a:effectLst/>
                          <a:latin typeface="Arial" panose="020B0604020202020204" pitchFamily="34" charset="0"/>
                          <a:ea typeface="楷体" panose="02010609060101010101" pitchFamily="49" charset="-122"/>
                          <a:cs typeface="Arial" panose="020B0604020202020204" pitchFamily="34" charset="0"/>
                        </a:rPr>
                        <a:t>写</a:t>
                      </a:r>
                      <a:r>
                        <a:rPr kumimoji="0" lang="en-US" altLang="zh-CN" sz="2400" b="1" i="0" u="none" strike="noStrike" cap="none" normalizeH="0" baseline="0" smtClean="0">
                          <a:ln>
                            <a:noFill/>
                          </a:ln>
                          <a:solidFill>
                            <a:srgbClr val="008000"/>
                          </a:solidFill>
                          <a:effectLst/>
                          <a:latin typeface="Arial" panose="020B0604020202020204" pitchFamily="34" charset="0"/>
                          <a:ea typeface="楷体" panose="02010609060101010101" pitchFamily="49" charset="-122"/>
                          <a:cs typeface="Arial" panose="020B0604020202020204" pitchFamily="34" charset="0"/>
                        </a:rPr>
                        <a:t>ICW1</a:t>
                      </a: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lg"/>
                    </a:lnT>
                    <a:lnB w="19050" cap="flat" cmpd="sng" algn="ctr">
                      <a:solidFill>
                        <a:schemeClr val="tx1"/>
                      </a:solidFill>
                      <a:prstDash val="solid"/>
                      <a:round/>
                      <a:headEnd type="none" w="med" len="med"/>
                      <a:tailEnd type="none" w="med" len="lg"/>
                    </a:lnB>
                    <a:lnTlToBr>
                      <a:noFill/>
                    </a:lnTlToBr>
                    <a:lnBlToTr>
                      <a:noFill/>
                    </a:lnBlToTr>
                    <a:noFill/>
                  </a:tcPr>
                </a:tc>
                <a:extLst>
                  <a:ext uri="{0D108BD9-81ED-4DB2-BD59-A6C34878D82A}">
                    <a16:rowId xmlns:a16="http://schemas.microsoft.com/office/drawing/2014/main" val="10003"/>
                  </a:ext>
                </a:extLst>
              </a:tr>
              <a:tr h="469900">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rgbClr val="0000F8"/>
                          </a:solidFill>
                          <a:effectLst/>
                          <a:latin typeface="Arial" panose="020B0604020202020204" pitchFamily="34" charset="0"/>
                          <a:ea typeface="楷体" panose="02010609060101010101" pitchFamily="49" charset="-122"/>
                          <a:cs typeface="Arial" panose="020B0604020202020204" pitchFamily="34" charset="0"/>
                        </a:rPr>
                        <a:t>1</a:t>
                      </a: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rgbClr val="0000F8"/>
                          </a:solidFill>
                          <a:effectLst/>
                          <a:latin typeface="Arial" panose="020B0604020202020204" pitchFamily="34" charset="0"/>
                          <a:ea typeface="楷体" panose="02010609060101010101" pitchFamily="49" charset="-122"/>
                          <a:cs typeface="Arial" panose="020B0604020202020204" pitchFamily="34" charset="0"/>
                        </a:rPr>
                        <a:t>x</a:t>
                      </a: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rgbClr val="0000F8"/>
                          </a:solidFill>
                          <a:effectLst/>
                          <a:latin typeface="Arial" panose="020B0604020202020204" pitchFamily="34" charset="0"/>
                          <a:ea typeface="楷体" panose="02010609060101010101" pitchFamily="49" charset="-122"/>
                          <a:cs typeface="Arial" panose="020B0604020202020204" pitchFamily="34" charset="0"/>
                        </a:rPr>
                        <a:t>x</a:t>
                      </a: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255588" algn="l" defTabSz="914400" rtl="0" eaLnBrk="0" fontAlgn="base" latinLnBrk="0" hangingPunct="0">
                        <a:lnSpc>
                          <a:spcPct val="115000"/>
                        </a:lnSpc>
                        <a:spcBef>
                          <a:spcPct val="0"/>
                        </a:spcBef>
                        <a:spcAft>
                          <a:spcPct val="0"/>
                        </a:spcAft>
                        <a:buClrTx/>
                        <a:buSzTx/>
                        <a:buFontTx/>
                        <a:buNone/>
                        <a:tabLst/>
                      </a:pPr>
                      <a:r>
                        <a:rPr kumimoji="0" lang="zh-CN" altLang="en-US" sz="2400" b="1" i="0" u="none" strike="noStrike" cap="none" normalizeH="0" baseline="0" dirty="0" smtClean="0">
                          <a:ln>
                            <a:noFill/>
                          </a:ln>
                          <a:solidFill>
                            <a:srgbClr val="0000F8"/>
                          </a:solidFill>
                          <a:effectLst/>
                          <a:latin typeface="Arial" panose="020B0604020202020204" pitchFamily="34" charset="0"/>
                          <a:ea typeface="楷体" panose="02010609060101010101" pitchFamily="49" charset="-122"/>
                          <a:cs typeface="Arial" panose="020B0604020202020204" pitchFamily="34" charset="0"/>
                        </a:rPr>
                        <a:t>写</a:t>
                      </a:r>
                      <a:r>
                        <a:rPr kumimoji="0" lang="en-US" altLang="zh-CN" sz="2400" b="1" i="0" u="none" strike="noStrike" cap="none" normalizeH="0" baseline="0" dirty="0" smtClean="0">
                          <a:ln>
                            <a:noFill/>
                          </a:ln>
                          <a:solidFill>
                            <a:srgbClr val="008000"/>
                          </a:solidFill>
                          <a:effectLst/>
                          <a:latin typeface="Arial" panose="020B0604020202020204" pitchFamily="34" charset="0"/>
                          <a:ea typeface="楷体" panose="02010609060101010101" pitchFamily="49" charset="-122"/>
                          <a:cs typeface="Arial" panose="020B0604020202020204" pitchFamily="34" charset="0"/>
                        </a:rPr>
                        <a:t>ICW2</a:t>
                      </a:r>
                      <a:r>
                        <a:rPr kumimoji="0" lang="en-US" altLang="zh-CN" sz="2400" b="1" i="0" u="none" strike="noStrike" cap="none" normalizeH="0" baseline="0" dirty="0" smtClean="0">
                          <a:ln>
                            <a:noFill/>
                          </a:ln>
                          <a:solidFill>
                            <a:srgbClr val="0000F8"/>
                          </a:solidFill>
                          <a:effectLst/>
                          <a:latin typeface="Arial" panose="020B0604020202020204" pitchFamily="34" charset="0"/>
                          <a:ea typeface="楷体" panose="02010609060101010101" pitchFamily="49" charset="-122"/>
                          <a:cs typeface="Arial" panose="020B0604020202020204" pitchFamily="34" charset="0"/>
                        </a:rPr>
                        <a:t>,</a:t>
                      </a:r>
                      <a:r>
                        <a:rPr kumimoji="0" lang="en-US" altLang="zh-CN" sz="2400" b="1" i="0" u="none" strike="noStrike" cap="none" normalizeH="0" baseline="0" dirty="0" smtClean="0">
                          <a:ln>
                            <a:noFill/>
                          </a:ln>
                          <a:solidFill>
                            <a:srgbClr val="008000"/>
                          </a:solidFill>
                          <a:effectLst/>
                          <a:latin typeface="Arial" panose="020B0604020202020204" pitchFamily="34" charset="0"/>
                          <a:ea typeface="楷体" panose="02010609060101010101" pitchFamily="49" charset="-122"/>
                          <a:cs typeface="Arial" panose="020B0604020202020204" pitchFamily="34" charset="0"/>
                        </a:rPr>
                        <a:t>ICW3</a:t>
                      </a:r>
                      <a:r>
                        <a:rPr kumimoji="0" lang="en-US" altLang="zh-CN" sz="2400" b="1" i="0" u="none" strike="noStrike" cap="none" normalizeH="0" baseline="0" dirty="0" smtClean="0">
                          <a:ln>
                            <a:noFill/>
                          </a:ln>
                          <a:solidFill>
                            <a:srgbClr val="0000F8"/>
                          </a:solidFill>
                          <a:effectLst/>
                          <a:latin typeface="Arial" panose="020B0604020202020204" pitchFamily="34" charset="0"/>
                          <a:ea typeface="楷体" panose="02010609060101010101" pitchFamily="49" charset="-122"/>
                          <a:cs typeface="Arial" panose="020B0604020202020204" pitchFamily="34" charset="0"/>
                        </a:rPr>
                        <a:t>,</a:t>
                      </a:r>
                      <a:r>
                        <a:rPr kumimoji="0" lang="en-US" altLang="zh-CN" sz="2400" b="1" i="0" u="none" strike="noStrike" cap="none" normalizeH="0" baseline="0" dirty="0" smtClean="0">
                          <a:ln>
                            <a:noFill/>
                          </a:ln>
                          <a:solidFill>
                            <a:srgbClr val="008000"/>
                          </a:solidFill>
                          <a:effectLst/>
                          <a:latin typeface="Arial" panose="020B0604020202020204" pitchFamily="34" charset="0"/>
                          <a:ea typeface="楷体" panose="02010609060101010101" pitchFamily="49" charset="-122"/>
                          <a:cs typeface="Arial" panose="020B0604020202020204" pitchFamily="34" charset="0"/>
                        </a:rPr>
                        <a:t>ICW4</a:t>
                      </a:r>
                      <a:r>
                        <a:rPr kumimoji="0" lang="en-US" altLang="zh-CN" sz="2400" b="1" i="0" u="none" strike="noStrike" cap="none" normalizeH="0" baseline="0" dirty="0" smtClean="0">
                          <a:ln>
                            <a:noFill/>
                          </a:ln>
                          <a:solidFill>
                            <a:srgbClr val="0000F8"/>
                          </a:solidFill>
                          <a:effectLst/>
                          <a:latin typeface="Arial" panose="020B0604020202020204" pitchFamily="34" charset="0"/>
                          <a:ea typeface="楷体" panose="02010609060101010101" pitchFamily="49" charset="-122"/>
                          <a:cs typeface="Arial" panose="020B0604020202020204" pitchFamily="34" charset="0"/>
                        </a:rPr>
                        <a:t>(</a:t>
                      </a:r>
                      <a:r>
                        <a:rPr kumimoji="0" lang="zh-CN" altLang="en-US" sz="2400" b="1" i="0" u="none" strike="noStrike" cap="none" normalizeH="0" baseline="0" dirty="0" smtClean="0">
                          <a:ln>
                            <a:noFill/>
                          </a:ln>
                          <a:solidFill>
                            <a:srgbClr val="0000FF"/>
                          </a:solidFill>
                          <a:effectLst/>
                          <a:latin typeface="Arial" panose="020B0604020202020204" pitchFamily="34" charset="0"/>
                          <a:ea typeface="楷体" panose="02010609060101010101" pitchFamily="49" charset="-122"/>
                          <a:cs typeface="Arial" panose="020B0604020202020204" pitchFamily="34" charset="0"/>
                        </a:rPr>
                        <a:t>顺序写入</a:t>
                      </a:r>
                      <a:r>
                        <a:rPr kumimoji="0" lang="en-US" altLang="zh-CN" sz="2400" b="1" i="0" u="none" strike="noStrike" cap="none" normalizeH="0" baseline="0" dirty="0" smtClean="0">
                          <a:ln>
                            <a:noFill/>
                          </a:ln>
                          <a:solidFill>
                            <a:srgbClr val="0000F8"/>
                          </a:solidFill>
                          <a:effectLst/>
                          <a:latin typeface="Arial" panose="020B0604020202020204" pitchFamily="34" charset="0"/>
                          <a:ea typeface="楷体" panose="02010609060101010101" pitchFamily="49" charset="-122"/>
                          <a:cs typeface="Arial" panose="020B0604020202020204" pitchFamily="34" charset="0"/>
                        </a:rPr>
                        <a:t>), </a:t>
                      </a:r>
                      <a:r>
                        <a:rPr kumimoji="0" lang="en-US" altLang="zh-CN" sz="2400" b="1" i="0" u="none" strike="noStrike" cap="none" normalizeH="0" baseline="0" dirty="0" smtClean="0">
                          <a:ln>
                            <a:noFill/>
                          </a:ln>
                          <a:solidFill>
                            <a:srgbClr val="FF0066"/>
                          </a:solidFill>
                          <a:effectLst/>
                          <a:latin typeface="Arial" panose="020B0604020202020204" pitchFamily="34" charset="0"/>
                          <a:ea typeface="楷体" panose="02010609060101010101" pitchFamily="49" charset="-122"/>
                          <a:cs typeface="Arial" panose="020B0604020202020204" pitchFamily="34" charset="0"/>
                        </a:rPr>
                        <a:t>OCW1/IMR</a:t>
                      </a: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54025">
                <a:tc rowSpan="2">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rgbClr val="0000F8"/>
                          </a:solidFill>
                          <a:effectLst/>
                          <a:latin typeface="Arial" panose="020B0604020202020204" pitchFamily="34" charset="0"/>
                          <a:ea typeface="楷体" panose="02010609060101010101" pitchFamily="49" charset="-122"/>
                          <a:cs typeface="Arial" panose="020B0604020202020204" pitchFamily="34" charset="0"/>
                        </a:rPr>
                        <a:t>0</a:t>
                      </a: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rgbClr val="0000F8"/>
                          </a:solidFill>
                          <a:effectLst/>
                          <a:latin typeface="Arial" panose="020B0604020202020204" pitchFamily="34" charset="0"/>
                          <a:ea typeface="楷体" panose="02010609060101010101" pitchFamily="49" charset="-122"/>
                          <a:cs typeface="Arial" panose="020B0604020202020204" pitchFamily="34" charset="0"/>
                        </a:rPr>
                        <a:t>0</a:t>
                      </a: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rowSpan="2">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rgbClr val="0000F8"/>
                          </a:solidFill>
                          <a:effectLst/>
                          <a:latin typeface="Arial" panose="020B0604020202020204" pitchFamily="34" charset="0"/>
                          <a:ea typeface="楷体" panose="02010609060101010101" pitchFamily="49" charset="-122"/>
                          <a:cs typeface="Arial" panose="020B0604020202020204" pitchFamily="34" charset="0"/>
                        </a:rPr>
                        <a:t>1</a:t>
                      </a: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rgbClr val="0000F8"/>
                          </a:solidFill>
                          <a:effectLst/>
                          <a:latin typeface="Arial" panose="020B0604020202020204" pitchFamily="34" charset="0"/>
                          <a:ea typeface="楷体" panose="02010609060101010101" pitchFamily="49" charset="-122"/>
                          <a:cs typeface="Arial" panose="020B0604020202020204" pitchFamily="34" charset="0"/>
                        </a:rPr>
                        <a:t>0</a:t>
                      </a: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rgbClr val="0000F8"/>
                          </a:solidFill>
                          <a:effectLst/>
                          <a:latin typeface="Arial" panose="020B0604020202020204" pitchFamily="34" charset="0"/>
                          <a:ea typeface="楷体" panose="02010609060101010101" pitchFamily="49" charset="-122"/>
                          <a:cs typeface="Arial" panose="020B0604020202020204" pitchFamily="34" charset="0"/>
                        </a:rPr>
                        <a:t>x</a:t>
                      </a: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lg"/>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rgbClr val="0000F8"/>
                          </a:solidFill>
                          <a:effectLst/>
                          <a:latin typeface="Arial" panose="020B0604020202020204" pitchFamily="34" charset="0"/>
                          <a:ea typeface="楷体" panose="02010609060101010101" pitchFamily="49" charset="-122"/>
                          <a:cs typeface="Arial" panose="020B0604020202020204" pitchFamily="34" charset="0"/>
                        </a:rPr>
                        <a:t>x</a:t>
                      </a: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lg"/>
                    </a:lnB>
                    <a:lnTlToBr>
                      <a:noFill/>
                    </a:lnTlToBr>
                    <a:lnBlToTr>
                      <a:noFill/>
                    </a:lnBlToTr>
                    <a:noFill/>
                  </a:tcPr>
                </a:tc>
                <a:tc>
                  <a:txBody>
                    <a:bodyPr/>
                    <a:lstStyle/>
                    <a:p>
                      <a:pPr marL="342900" marR="0" lvl="0" indent="-255588" algn="l" defTabSz="914400" rtl="0" eaLnBrk="1" fontAlgn="base" latinLnBrk="0" hangingPunct="1">
                        <a:lnSpc>
                          <a:spcPct val="100000"/>
                        </a:lnSpc>
                        <a:spcBef>
                          <a:spcPct val="0"/>
                        </a:spcBef>
                        <a:spcAft>
                          <a:spcPct val="0"/>
                        </a:spcAft>
                        <a:buClrTx/>
                        <a:buSzTx/>
                        <a:buFontTx/>
                        <a:buNone/>
                        <a:tabLst/>
                      </a:pPr>
                      <a:r>
                        <a:rPr kumimoji="0" lang="zh-CN" altLang="en-US" sz="2400" b="1" i="0" u="none" strike="noStrike" cap="none" normalizeH="0" baseline="0" dirty="0" smtClean="0">
                          <a:ln>
                            <a:noFill/>
                          </a:ln>
                          <a:solidFill>
                            <a:srgbClr val="0000F8"/>
                          </a:solidFill>
                          <a:effectLst/>
                          <a:latin typeface="Arial" panose="020B0604020202020204" pitchFamily="34" charset="0"/>
                          <a:ea typeface="楷体" panose="02010609060101010101" pitchFamily="49" charset="-122"/>
                          <a:cs typeface="Arial" panose="020B0604020202020204" pitchFamily="34" charset="0"/>
                        </a:rPr>
                        <a:t>读出</a:t>
                      </a:r>
                      <a:r>
                        <a:rPr kumimoji="0" lang="en-US" altLang="zh-CN" sz="2400" b="1" i="0" u="none" strike="noStrike" cap="none" normalizeH="0" baseline="0" dirty="0" smtClean="0">
                          <a:ln>
                            <a:noFill/>
                          </a:ln>
                          <a:solidFill>
                            <a:srgbClr val="FF6600"/>
                          </a:solidFill>
                          <a:effectLst/>
                          <a:latin typeface="Arial" panose="020B0604020202020204" pitchFamily="34" charset="0"/>
                          <a:ea typeface="楷体" panose="02010609060101010101" pitchFamily="49" charset="-122"/>
                          <a:cs typeface="Arial" panose="020B0604020202020204" pitchFamily="34" charset="0"/>
                        </a:rPr>
                        <a:t>IRR</a:t>
                      </a:r>
                      <a:r>
                        <a:rPr kumimoji="0" lang="zh-CN" altLang="en-US" sz="2400" b="1" i="0" u="none" strike="noStrike" cap="none" normalizeH="0" baseline="0" dirty="0" smtClean="0">
                          <a:ln>
                            <a:noFill/>
                          </a:ln>
                          <a:solidFill>
                            <a:srgbClr val="0000F8"/>
                          </a:solidFill>
                          <a:effectLst/>
                          <a:latin typeface="Arial" panose="020B0604020202020204" pitchFamily="34" charset="0"/>
                          <a:ea typeface="楷体" panose="02010609060101010101" pitchFamily="49" charset="-122"/>
                          <a:cs typeface="Arial" panose="020B0604020202020204" pitchFamily="34" charset="0"/>
                        </a:rPr>
                        <a:t>、</a:t>
                      </a:r>
                      <a:r>
                        <a:rPr kumimoji="0" lang="en-US" altLang="zh-CN" sz="2400" b="1" i="0" u="none" strike="noStrike" cap="none" normalizeH="0" baseline="0" dirty="0" smtClean="0">
                          <a:ln>
                            <a:noFill/>
                          </a:ln>
                          <a:solidFill>
                            <a:srgbClr val="FF6600"/>
                          </a:solidFill>
                          <a:effectLst/>
                          <a:latin typeface="Arial" panose="020B0604020202020204" pitchFamily="34" charset="0"/>
                          <a:ea typeface="楷体" panose="02010609060101010101" pitchFamily="49" charset="-122"/>
                          <a:cs typeface="Arial" panose="020B0604020202020204" pitchFamily="34" charset="0"/>
                        </a:rPr>
                        <a:t>ISR</a:t>
                      </a:r>
                      <a:r>
                        <a:rPr kumimoji="0" lang="en-US" altLang="zh-CN" sz="2400" b="1" i="0" u="none" strike="noStrike" cap="none" normalizeH="0" baseline="0" dirty="0" smtClean="0">
                          <a:ln>
                            <a:noFill/>
                          </a:ln>
                          <a:solidFill>
                            <a:srgbClr val="0000F8"/>
                          </a:solidFill>
                          <a:effectLst/>
                          <a:latin typeface="Arial" panose="020B0604020202020204" pitchFamily="34" charset="0"/>
                          <a:ea typeface="楷体" panose="02010609060101010101" pitchFamily="49" charset="-122"/>
                          <a:cs typeface="Arial" panose="020B0604020202020204" pitchFamily="34" charset="0"/>
                        </a:rPr>
                        <a:t>(</a:t>
                      </a:r>
                      <a:r>
                        <a:rPr kumimoji="0" lang="zh-CN" altLang="en-US" sz="2400" b="1" i="0" u="none" strike="noStrike" cap="none" normalizeH="0" baseline="0" dirty="0" smtClean="0">
                          <a:ln>
                            <a:noFill/>
                          </a:ln>
                          <a:solidFill>
                            <a:srgbClr val="0000F8"/>
                          </a:solidFill>
                          <a:effectLst/>
                          <a:latin typeface="Arial" panose="020B0604020202020204" pitchFamily="34" charset="0"/>
                          <a:ea typeface="楷体" panose="02010609060101010101" pitchFamily="49" charset="-122"/>
                          <a:cs typeface="Arial" panose="020B0604020202020204" pitchFamily="34" charset="0"/>
                        </a:rPr>
                        <a:t>与</a:t>
                      </a:r>
                      <a:r>
                        <a:rPr kumimoji="0" lang="zh-CN" altLang="en-US" sz="2400" b="1" i="0" u="none" strike="noStrike" cap="none" normalizeH="0" baseline="0" dirty="0" smtClean="0">
                          <a:ln>
                            <a:noFill/>
                          </a:ln>
                          <a:solidFill>
                            <a:srgbClr val="0000F8"/>
                          </a:solidFill>
                          <a:effectLst/>
                          <a:latin typeface="Arial" panose="020B0604020202020204" pitchFamily="34" charset="0"/>
                          <a:ea typeface="楷体" panose="02010609060101010101" pitchFamily="49" charset="-122"/>
                          <a:cs typeface="Arial" panose="020B0604020202020204" pitchFamily="34" charset="0"/>
                        </a:rPr>
                        <a:t>写</a:t>
                      </a:r>
                      <a:r>
                        <a:rPr kumimoji="0" lang="en-US" altLang="zh-CN" sz="2400" b="1" i="0" u="none" strike="noStrike" cap="none" normalizeH="0" baseline="0" dirty="0" smtClean="0">
                          <a:ln>
                            <a:noFill/>
                          </a:ln>
                          <a:solidFill>
                            <a:srgbClr val="FF0066"/>
                          </a:solidFill>
                          <a:effectLst/>
                          <a:latin typeface="Arial" panose="020B0604020202020204" pitchFamily="34" charset="0"/>
                          <a:ea typeface="楷体" panose="02010609060101010101" pitchFamily="49" charset="-122"/>
                          <a:cs typeface="Arial" panose="020B0604020202020204" pitchFamily="34" charset="0"/>
                        </a:rPr>
                        <a:t>OCW3</a:t>
                      </a:r>
                      <a:r>
                        <a:rPr kumimoji="0" lang="zh-CN" altLang="en-US" sz="2400" b="1" i="0" u="none" strike="noStrike" cap="none" normalizeH="0" baseline="0" dirty="0" smtClean="0">
                          <a:ln>
                            <a:noFill/>
                          </a:ln>
                          <a:solidFill>
                            <a:srgbClr val="0000F8"/>
                          </a:solidFill>
                          <a:effectLst/>
                          <a:latin typeface="Arial" panose="020B0604020202020204" pitchFamily="34" charset="0"/>
                          <a:ea typeface="楷体" panose="02010609060101010101" pitchFamily="49" charset="-122"/>
                          <a:cs typeface="Arial" panose="020B0604020202020204" pitchFamily="34" charset="0"/>
                        </a:rPr>
                        <a:t>配合</a:t>
                      </a:r>
                      <a:r>
                        <a:rPr kumimoji="0" lang="en-US" altLang="zh-CN" sz="2400" b="1" i="0" u="none" strike="noStrike" cap="none" normalizeH="0" baseline="0" dirty="0" smtClean="0">
                          <a:ln>
                            <a:noFill/>
                          </a:ln>
                          <a:solidFill>
                            <a:srgbClr val="0000F8"/>
                          </a:solidFill>
                          <a:effectLst/>
                          <a:latin typeface="Arial" panose="020B0604020202020204" pitchFamily="34" charset="0"/>
                          <a:ea typeface="楷体" panose="02010609060101010101" pitchFamily="49" charset="-122"/>
                          <a:cs typeface="Arial" panose="020B0604020202020204" pitchFamily="34" charset="0"/>
                        </a:rPr>
                        <a:t>)</a:t>
                      </a:r>
                      <a:endParaRPr kumimoji="0" lang="zh-CN" altLang="en-US" sz="2400" b="1" i="0" u="none" strike="noStrike" cap="none" normalizeH="0" baseline="0" dirty="0" smtClean="0">
                        <a:ln>
                          <a:noFill/>
                        </a:ln>
                        <a:solidFill>
                          <a:srgbClr val="0000F8"/>
                        </a:solidFill>
                        <a:effectLst/>
                        <a:latin typeface="Arial" panose="020B0604020202020204" pitchFamily="34" charset="0"/>
                        <a:ea typeface="楷体" panose="02010609060101010101" pitchFamily="49" charset="-122"/>
                        <a:cs typeface="Arial" panose="020B0604020202020204" pitchFamily="34" charset="0"/>
                      </a:endParaRP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lg"/>
                    </a:lnB>
                    <a:lnTlToBr>
                      <a:noFill/>
                    </a:lnTlToBr>
                    <a:lnBlToTr>
                      <a:noFill/>
                    </a:lnBlToTr>
                    <a:noFill/>
                  </a:tcPr>
                </a:tc>
                <a:extLst>
                  <a:ext uri="{0D108BD9-81ED-4DB2-BD59-A6C34878D82A}">
                    <a16:rowId xmlns:a16="http://schemas.microsoft.com/office/drawing/2014/main" val="10005"/>
                  </a:ext>
                </a:extLst>
              </a:tr>
              <a:tr h="431800">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marL="342900" marR="0" lvl="0" indent="-342900" algn="ctr" defTabSz="914400" rtl="0" eaLnBrk="0" fontAlgn="base" latinLnBrk="0" hangingPunct="0">
                        <a:lnSpc>
                          <a:spcPct val="100000"/>
                        </a:lnSpc>
                        <a:spcBef>
                          <a:spcPct val="0"/>
                        </a:spcBef>
                        <a:spcAft>
                          <a:spcPct val="0"/>
                        </a:spcAft>
                        <a:buClrTx/>
                        <a:buSzTx/>
                        <a:buFontTx/>
                        <a:buNone/>
                        <a:tabLst/>
                      </a:pPr>
                      <a:r>
                        <a:rPr kumimoji="0" lang="en-US" altLang="zh-CN" sz="2400" b="1" i="0" u="none" strike="noStrike" cap="none" normalizeH="0" baseline="0" smtClean="0">
                          <a:ln>
                            <a:noFill/>
                          </a:ln>
                          <a:solidFill>
                            <a:srgbClr val="0000F8"/>
                          </a:solidFill>
                          <a:effectLst/>
                          <a:latin typeface="Arial" panose="020B0604020202020204" pitchFamily="34" charset="0"/>
                          <a:ea typeface="楷体" panose="02010609060101010101" pitchFamily="49" charset="-122"/>
                          <a:cs typeface="Arial" panose="020B0604020202020204" pitchFamily="34" charset="0"/>
                        </a:rPr>
                        <a:t>1</a:t>
                      </a: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rgbClr val="0000F8"/>
                          </a:solidFill>
                          <a:effectLst/>
                          <a:latin typeface="Arial" panose="020B0604020202020204" pitchFamily="34" charset="0"/>
                          <a:ea typeface="楷体" panose="02010609060101010101" pitchFamily="49" charset="-122"/>
                          <a:cs typeface="Arial" panose="020B0604020202020204" pitchFamily="34" charset="0"/>
                        </a:rPr>
                        <a:t>x</a:t>
                      </a: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chemeClr val="bg2"/>
                        </a:buClr>
                        <a:buSzPct val="75000"/>
                        <a:buFont typeface="Wingdings" pitchFamily="2" charset="2"/>
                        <a:buNone/>
                        <a:tabLst/>
                      </a:pPr>
                      <a:r>
                        <a:rPr kumimoji="0" lang="en-US" altLang="zh-CN" sz="2400" b="1" i="0" u="none" strike="noStrike" cap="none" normalizeH="0" baseline="0" smtClean="0">
                          <a:ln>
                            <a:noFill/>
                          </a:ln>
                          <a:solidFill>
                            <a:srgbClr val="0000F8"/>
                          </a:solidFill>
                          <a:effectLst/>
                          <a:latin typeface="Arial" panose="020B0604020202020204" pitchFamily="34" charset="0"/>
                          <a:ea typeface="楷体" panose="02010609060101010101" pitchFamily="49" charset="-122"/>
                          <a:cs typeface="Arial" panose="020B0604020202020204" pitchFamily="34" charset="0"/>
                        </a:rPr>
                        <a:t>x</a:t>
                      </a: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342900" marR="0" lvl="0" indent="-255588" algn="l" defTabSz="914400" rtl="0" eaLnBrk="0" fontAlgn="base" latinLnBrk="0" hangingPunct="0">
                        <a:lnSpc>
                          <a:spcPct val="100000"/>
                        </a:lnSpc>
                        <a:spcBef>
                          <a:spcPct val="0"/>
                        </a:spcBef>
                        <a:spcAft>
                          <a:spcPct val="0"/>
                        </a:spcAft>
                        <a:buClrTx/>
                        <a:buSzTx/>
                        <a:buFontTx/>
                        <a:buNone/>
                        <a:tabLst/>
                      </a:pPr>
                      <a:r>
                        <a:rPr kumimoji="0" lang="zh-CN" altLang="en-US" sz="2400" b="1" i="0" u="none" strike="noStrike" cap="none" normalizeH="0" baseline="0" dirty="0" smtClean="0">
                          <a:ln>
                            <a:noFill/>
                          </a:ln>
                          <a:solidFill>
                            <a:srgbClr val="0000F8"/>
                          </a:solidFill>
                          <a:effectLst/>
                          <a:latin typeface="Arial" panose="020B0604020202020204" pitchFamily="34" charset="0"/>
                          <a:ea typeface="楷体" panose="02010609060101010101" pitchFamily="49" charset="-122"/>
                          <a:cs typeface="Arial" panose="020B0604020202020204" pitchFamily="34" charset="0"/>
                        </a:rPr>
                        <a:t>读出</a:t>
                      </a:r>
                      <a:r>
                        <a:rPr kumimoji="0" lang="en-US" altLang="zh-CN" sz="2400" b="1" i="0" u="none" strike="noStrike" cap="none" normalizeH="0" baseline="0" dirty="0" smtClean="0">
                          <a:ln>
                            <a:noFill/>
                          </a:ln>
                          <a:solidFill>
                            <a:srgbClr val="FF0066"/>
                          </a:solidFill>
                          <a:effectLst/>
                          <a:latin typeface="Arial" panose="020B0604020202020204" pitchFamily="34" charset="0"/>
                          <a:ea typeface="楷体" panose="02010609060101010101" pitchFamily="49" charset="-122"/>
                          <a:cs typeface="Arial" panose="020B0604020202020204" pitchFamily="34" charset="0"/>
                        </a:rPr>
                        <a:t>OCW1/IMR</a:t>
                      </a:r>
                    </a:p>
                  </a:txBody>
                  <a:tcPr marL="0" marR="0" marT="0" marB="0" anchor="ct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lg"/>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1021101" name="Line 173"/>
          <p:cNvSpPr>
            <a:spLocks noChangeShapeType="1"/>
          </p:cNvSpPr>
          <p:nvPr/>
        </p:nvSpPr>
        <p:spPr bwMode="auto">
          <a:xfrm>
            <a:off x="1055439" y="2988000"/>
            <a:ext cx="396000" cy="0"/>
          </a:xfrm>
          <a:prstGeom prst="line">
            <a:avLst/>
          </a:prstGeom>
          <a:noFill/>
          <a:ln w="28575">
            <a:solidFill>
              <a:schemeClr val="tx1"/>
            </a:solidFill>
            <a:round/>
            <a:headEnd/>
            <a:tailEnd type="none" w="med" len="lg"/>
          </a:ln>
          <a:effectLst/>
        </p:spPr>
        <p:txBody>
          <a:bodyPr anchor="ctr">
            <a:spAutoFit/>
          </a:bodyPr>
          <a:lstStyle/>
          <a:p>
            <a:endParaRPr lang="zh-CN" altLang="en-US"/>
          </a:p>
        </p:txBody>
      </p:sp>
      <p:sp>
        <p:nvSpPr>
          <p:cNvPr id="1021102" name="Line 174"/>
          <p:cNvSpPr>
            <a:spLocks noChangeShapeType="1"/>
          </p:cNvSpPr>
          <p:nvPr/>
        </p:nvSpPr>
        <p:spPr bwMode="auto">
          <a:xfrm>
            <a:off x="1728000" y="2988000"/>
            <a:ext cx="396000" cy="0"/>
          </a:xfrm>
          <a:prstGeom prst="line">
            <a:avLst/>
          </a:prstGeom>
          <a:noFill/>
          <a:ln w="28575">
            <a:solidFill>
              <a:schemeClr val="tx1"/>
            </a:solidFill>
            <a:round/>
            <a:headEnd/>
            <a:tailEnd type="none" w="med" len="lg"/>
          </a:ln>
          <a:effectLst/>
        </p:spPr>
        <p:txBody>
          <a:bodyPr anchor="ctr">
            <a:spAutoFit/>
          </a:bodyPr>
          <a:lstStyle/>
          <a:p>
            <a:endParaRPr lang="zh-CN" altLang="en-US"/>
          </a:p>
        </p:txBody>
      </p:sp>
      <p:sp>
        <p:nvSpPr>
          <p:cNvPr id="1021103" name="Line 175"/>
          <p:cNvSpPr>
            <a:spLocks noChangeShapeType="1"/>
          </p:cNvSpPr>
          <p:nvPr/>
        </p:nvSpPr>
        <p:spPr bwMode="auto">
          <a:xfrm>
            <a:off x="2375999" y="2988000"/>
            <a:ext cx="468000" cy="0"/>
          </a:xfrm>
          <a:prstGeom prst="line">
            <a:avLst/>
          </a:prstGeom>
          <a:noFill/>
          <a:ln w="28575">
            <a:solidFill>
              <a:schemeClr val="tx1"/>
            </a:solidFill>
            <a:round/>
            <a:headEnd/>
            <a:tailEnd type="none" w="med" len="lg"/>
          </a:ln>
          <a:effectLst/>
        </p:spPr>
        <p:txBody>
          <a:bodyPr anchor="ctr">
            <a:spAutoFit/>
          </a:bodyPr>
          <a:lstStyle/>
          <a:p>
            <a:endParaRPr lang="zh-CN" altLang="en-US"/>
          </a:p>
        </p:txBody>
      </p:sp>
      <p:sp>
        <p:nvSpPr>
          <p:cNvPr id="1021119" name="Line 191"/>
          <p:cNvSpPr>
            <a:spLocks noChangeShapeType="1"/>
          </p:cNvSpPr>
          <p:nvPr/>
        </p:nvSpPr>
        <p:spPr bwMode="auto">
          <a:xfrm>
            <a:off x="1127448" y="4508500"/>
            <a:ext cx="1570374" cy="0"/>
          </a:xfrm>
          <a:prstGeom prst="line">
            <a:avLst/>
          </a:prstGeom>
          <a:noFill/>
          <a:ln w="28575">
            <a:solidFill>
              <a:srgbClr val="FF0000"/>
            </a:solidFill>
            <a:round/>
            <a:headEnd/>
            <a:tailEnd type="none" w="med" len="lg"/>
          </a:ln>
          <a:effectLst/>
        </p:spPr>
        <p:txBody>
          <a:bodyPr wrap="square" anchor="ctr">
            <a:spAutoFit/>
          </a:bodyPr>
          <a:lstStyle/>
          <a:p>
            <a:endParaRPr lang="zh-CN" altLang="en-US"/>
          </a:p>
        </p:txBody>
      </p:sp>
      <p:sp>
        <p:nvSpPr>
          <p:cNvPr id="1021120" name="Text Box 192"/>
          <p:cNvSpPr txBox="1">
            <a:spLocks noChangeArrowheads="1"/>
          </p:cNvSpPr>
          <p:nvPr/>
        </p:nvSpPr>
        <p:spPr bwMode="auto">
          <a:xfrm>
            <a:off x="1631504" y="4508500"/>
            <a:ext cx="576263" cy="457200"/>
          </a:xfrm>
          <a:prstGeom prst="rect">
            <a:avLst/>
          </a:prstGeom>
          <a:noFill/>
          <a:ln w="28575" algn="ctr">
            <a:noFill/>
            <a:miter lim="800000"/>
            <a:headEnd/>
            <a:tailEnd type="none" w="med" len="lg"/>
          </a:ln>
          <a:effectLst/>
        </p:spPr>
        <p:txBody>
          <a:bodyPr>
            <a:spAutoFit/>
          </a:bodyPr>
          <a:lstStyle/>
          <a:p>
            <a:pPr>
              <a:spcBef>
                <a:spcPct val="50000"/>
              </a:spcBef>
            </a:pPr>
            <a:r>
              <a:rPr lang="zh-CN" altLang="en-US" sz="2400" dirty="0">
                <a:solidFill>
                  <a:srgbClr val="FF0000"/>
                </a:solidFill>
              </a:rPr>
              <a:t>写</a:t>
            </a:r>
          </a:p>
        </p:txBody>
      </p:sp>
      <p:sp>
        <p:nvSpPr>
          <p:cNvPr id="1021121" name="Line 193"/>
          <p:cNvSpPr>
            <a:spLocks noChangeShapeType="1"/>
          </p:cNvSpPr>
          <p:nvPr/>
        </p:nvSpPr>
        <p:spPr bwMode="auto">
          <a:xfrm>
            <a:off x="1127448" y="5832000"/>
            <a:ext cx="1610990" cy="0"/>
          </a:xfrm>
          <a:prstGeom prst="line">
            <a:avLst/>
          </a:prstGeom>
          <a:noFill/>
          <a:ln w="28575">
            <a:solidFill>
              <a:srgbClr val="FF0000"/>
            </a:solidFill>
            <a:round/>
            <a:headEnd/>
            <a:tailEnd type="none" w="med" len="lg"/>
          </a:ln>
          <a:effectLst/>
        </p:spPr>
        <p:txBody>
          <a:bodyPr wrap="square" anchor="ctr">
            <a:spAutoFit/>
          </a:bodyPr>
          <a:lstStyle/>
          <a:p>
            <a:endParaRPr lang="zh-CN" altLang="en-US"/>
          </a:p>
        </p:txBody>
      </p:sp>
      <p:sp>
        <p:nvSpPr>
          <p:cNvPr id="1021122" name="Text Box 194"/>
          <p:cNvSpPr txBox="1">
            <a:spLocks noChangeArrowheads="1"/>
          </p:cNvSpPr>
          <p:nvPr/>
        </p:nvSpPr>
        <p:spPr bwMode="auto">
          <a:xfrm>
            <a:off x="1631504" y="5796000"/>
            <a:ext cx="576263" cy="457200"/>
          </a:xfrm>
          <a:prstGeom prst="rect">
            <a:avLst/>
          </a:prstGeom>
          <a:noFill/>
          <a:ln w="28575" algn="ctr">
            <a:noFill/>
            <a:miter lim="800000"/>
            <a:headEnd/>
            <a:tailEnd type="none" w="med" len="lg"/>
          </a:ln>
          <a:effectLst/>
        </p:spPr>
        <p:txBody>
          <a:bodyPr>
            <a:spAutoFit/>
          </a:bodyPr>
          <a:lstStyle/>
          <a:p>
            <a:pPr>
              <a:spcBef>
                <a:spcPct val="50000"/>
              </a:spcBef>
            </a:pPr>
            <a:r>
              <a:rPr lang="zh-CN" altLang="en-US" sz="2400" dirty="0">
                <a:solidFill>
                  <a:srgbClr val="FF0000"/>
                </a:solidFill>
              </a:rPr>
              <a:t>读</a:t>
            </a:r>
          </a:p>
        </p:txBody>
      </p:sp>
      <p:sp>
        <p:nvSpPr>
          <p:cNvPr id="2" name="标题 1"/>
          <p:cNvSpPr>
            <a:spLocks noGrp="1"/>
          </p:cNvSpPr>
          <p:nvPr>
            <p:ph type="title"/>
          </p:nvPr>
        </p:nvSpPr>
        <p:spPr/>
        <p:txBody>
          <a:bodyPr/>
          <a:lstStyle/>
          <a:p>
            <a:r>
              <a:rPr lang="en-US" altLang="zh-CN" dirty="0" smtClean="0"/>
              <a:t>6.14.2</a:t>
            </a:r>
            <a:r>
              <a:rPr lang="zh-CN" altLang="en-US" dirty="0" smtClean="0"/>
              <a:t> </a:t>
            </a:r>
            <a:r>
              <a:rPr lang="en-US" altLang="zh-CN" dirty="0"/>
              <a:t>8259</a:t>
            </a:r>
            <a:r>
              <a:rPr lang="zh-CN" altLang="en-US" dirty="0"/>
              <a:t>内部</a:t>
            </a:r>
            <a:r>
              <a:rPr lang="zh-CN" altLang="en-US" dirty="0" smtClean="0"/>
              <a:t>寄存器寻址</a:t>
            </a:r>
            <a:endParaRPr lang="zh-CN" altLang="en-US" dirty="0"/>
          </a:p>
        </p:txBody>
      </p:sp>
      <p:sp>
        <p:nvSpPr>
          <p:cNvPr id="21" name="Rectangle 3"/>
          <p:cNvSpPr txBox="1">
            <a:spLocks noChangeArrowheads="1"/>
          </p:cNvSpPr>
          <p:nvPr/>
        </p:nvSpPr>
        <p:spPr bwMode="auto">
          <a:xfrm>
            <a:off x="900000" y="792001"/>
            <a:ext cx="10596600" cy="69278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bg2"/>
              </a:buClr>
              <a:buSzPct val="75000"/>
              <a:buFont typeface="Wingdings" pitchFamily="2" charset="2"/>
              <a:buChar char="n"/>
              <a:defRPr sz="2800" b="1">
                <a:solidFill>
                  <a:schemeClr val="tx1"/>
                </a:solidFill>
                <a:latin typeface="+mn-lt"/>
                <a:ea typeface="+mn-ea"/>
                <a:cs typeface="+mn-cs"/>
              </a:defRPr>
            </a:lvl1pPr>
            <a:lvl2pPr marL="628650" indent="-268288" algn="l" rtl="0" fontAlgn="base">
              <a:spcBef>
                <a:spcPct val="20000"/>
              </a:spcBef>
              <a:spcAft>
                <a:spcPct val="0"/>
              </a:spcAft>
              <a:buClr>
                <a:srgbClr val="006600"/>
              </a:buClr>
              <a:buSzPct val="75000"/>
              <a:buFont typeface="Wingdings" pitchFamily="2" charset="2"/>
              <a:buChar char="l"/>
              <a:defRPr sz="2800" b="1">
                <a:solidFill>
                  <a:schemeClr val="tx1"/>
                </a:solidFill>
                <a:latin typeface="+mn-lt"/>
                <a:ea typeface="+mn-ea"/>
              </a:defRPr>
            </a:lvl2pPr>
            <a:lvl3pPr marL="896938" indent="-268288" algn="l" rtl="0" fontAlgn="base">
              <a:spcBef>
                <a:spcPct val="20000"/>
              </a:spcBef>
              <a:spcAft>
                <a:spcPct val="0"/>
              </a:spcAft>
              <a:buClr>
                <a:srgbClr val="FF6600"/>
              </a:buClr>
              <a:buSzPct val="65000"/>
              <a:buFont typeface="Wingdings" pitchFamily="2" charset="2"/>
              <a:buChar char="p"/>
              <a:defRPr sz="2400" b="1">
                <a:solidFill>
                  <a:schemeClr val="tx1"/>
                </a:solidFill>
                <a:latin typeface="+mn-lt"/>
                <a:ea typeface="楷体" panose="02010609060101010101" pitchFamily="49" charset="-122"/>
              </a:defRPr>
            </a:lvl3pPr>
            <a:lvl4pPr marL="1166813" indent="-269875" algn="l" rtl="0" fontAlgn="base">
              <a:spcBef>
                <a:spcPct val="20000"/>
              </a:spcBef>
              <a:spcAft>
                <a:spcPct val="0"/>
              </a:spcAft>
              <a:buClr>
                <a:srgbClr val="FF0066"/>
              </a:buClr>
              <a:buSzPct val="75000"/>
              <a:buFont typeface="Wingdings" pitchFamily="2" charset="2"/>
              <a:buChar char="u"/>
              <a:defRPr sz="2400" b="1">
                <a:solidFill>
                  <a:schemeClr val="tx1"/>
                </a:solidFill>
                <a:latin typeface="+mn-lt"/>
                <a:ea typeface="楷体" panose="02010609060101010101" pitchFamily="49" charset="-122"/>
              </a:defRPr>
            </a:lvl4pPr>
            <a:lvl5pPr marL="1435100" indent="-268288"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楷体" panose="02010609060101010101" pitchFamily="49" charset="-122"/>
              </a:defRPr>
            </a:lvl5pPr>
            <a:lvl6pPr marL="27876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楷体_GB2312" pitchFamily="49" charset="-122"/>
              </a:defRPr>
            </a:lvl6pPr>
            <a:lvl7pPr marL="32448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楷体_GB2312" pitchFamily="49" charset="-122"/>
              </a:defRPr>
            </a:lvl7pPr>
            <a:lvl8pPr marL="37020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楷体_GB2312" pitchFamily="49" charset="-122"/>
              </a:defRPr>
            </a:lvl8pPr>
            <a:lvl9pPr marL="41592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楷体_GB2312" pitchFamily="49" charset="-122"/>
              </a:defRPr>
            </a:lvl9pPr>
          </a:lstStyle>
          <a:p>
            <a:pPr marL="0" indent="0">
              <a:buNone/>
            </a:pPr>
            <a:r>
              <a:rPr lang="zh-CN" altLang="en-US" kern="0" dirty="0" smtClean="0">
                <a:solidFill>
                  <a:srgbClr val="0000FF"/>
                </a:solidFill>
                <a:latin typeface="+mj-ea"/>
                <a:ea typeface="+mj-ea"/>
                <a:cs typeface="Arial" panose="020B0604020202020204" pitchFamily="34" charset="0"/>
              </a:rPr>
              <a:t>内部寄存器</a:t>
            </a:r>
            <a:r>
              <a:rPr lang="zh-CN" altLang="en-US" kern="0" dirty="0" smtClean="0">
                <a:latin typeface="+mj-ea"/>
                <a:ea typeface="+mj-ea"/>
                <a:cs typeface="Arial" panose="020B0604020202020204" pitchFamily="34" charset="0"/>
              </a:rPr>
              <a:t>的</a:t>
            </a:r>
            <a:r>
              <a:rPr lang="zh-CN" altLang="en-US" kern="0" dirty="0" smtClean="0">
                <a:solidFill>
                  <a:srgbClr val="FF0000"/>
                </a:solidFill>
                <a:latin typeface="+mj-ea"/>
                <a:ea typeface="+mj-ea"/>
                <a:cs typeface="Arial" panose="020B0604020202020204" pitchFamily="34" charset="0"/>
              </a:rPr>
              <a:t>寻址</a:t>
            </a:r>
            <a:r>
              <a:rPr lang="zh-CN" altLang="en-US" kern="0" dirty="0" smtClean="0">
                <a:latin typeface="+mj-ea"/>
                <a:ea typeface="+mj-ea"/>
                <a:cs typeface="Arial" panose="020B0604020202020204" pitchFamily="34" charset="0"/>
              </a:rPr>
              <a:t>方法之</a:t>
            </a:r>
            <a:r>
              <a:rPr lang="zh-CN" altLang="en-US" kern="0" dirty="0" smtClean="0">
                <a:latin typeface="+mj-ea"/>
                <a:ea typeface="+mj-ea"/>
                <a:cs typeface="Arial" panose="020B0604020202020204" pitchFamily="34" charset="0"/>
              </a:rPr>
              <a:t>三</a:t>
            </a:r>
            <a:r>
              <a:rPr lang="en-US" altLang="zh-CN" kern="0" dirty="0" smtClean="0">
                <a:solidFill>
                  <a:srgbClr val="008000"/>
                </a:solidFill>
                <a:latin typeface="Arial" panose="020B0604020202020204" pitchFamily="34" charset="0"/>
                <a:ea typeface="楷体" panose="02010609060101010101" pitchFamily="49" charset="-122"/>
                <a:cs typeface="Arial" panose="020B0604020202020204" pitchFamily="34" charset="0"/>
              </a:rPr>
              <a:t>——</a:t>
            </a:r>
            <a:r>
              <a:rPr lang="en-US" altLang="zh-CN" kern="0" dirty="0" smtClean="0">
                <a:solidFill>
                  <a:srgbClr val="FF0000"/>
                </a:solidFill>
                <a:latin typeface="Arial" panose="020B0604020202020204" pitchFamily="34" charset="0"/>
                <a:ea typeface="楷体" panose="02010609060101010101" pitchFamily="49" charset="-122"/>
                <a:cs typeface="Arial" panose="020B0604020202020204" pitchFamily="34" charset="0"/>
              </a:rPr>
              <a:t>I/O</a:t>
            </a:r>
            <a:r>
              <a:rPr lang="zh-CN" altLang="en-US" kern="0" dirty="0" smtClean="0">
                <a:solidFill>
                  <a:srgbClr val="FF0000"/>
                </a:solidFill>
                <a:latin typeface="Arial" panose="020B0604020202020204" pitchFamily="34" charset="0"/>
                <a:ea typeface="楷体" panose="02010609060101010101" pitchFamily="49" charset="-122"/>
                <a:cs typeface="Arial" panose="020B0604020202020204" pitchFamily="34" charset="0"/>
              </a:rPr>
              <a:t>地址</a:t>
            </a:r>
            <a:r>
              <a:rPr lang="zh-CN" altLang="en-US" kern="0" dirty="0" smtClean="0">
                <a:latin typeface="Arial" panose="020B0604020202020204" pitchFamily="34" charset="0"/>
                <a:ea typeface="楷体" panose="02010609060101010101" pitchFamily="49" charset="-122"/>
                <a:cs typeface="Arial" panose="020B0604020202020204" pitchFamily="34" charset="0"/>
              </a:rPr>
              <a:t>与</a:t>
            </a:r>
            <a:r>
              <a:rPr lang="zh-CN" altLang="en-US" dirty="0" smtClean="0">
                <a:solidFill>
                  <a:srgbClr val="FF0000"/>
                </a:solidFill>
                <a:latin typeface="楷体" panose="02010609060101010101" pitchFamily="49" charset="-122"/>
                <a:ea typeface="楷体" panose="02010609060101010101" pitchFamily="49" charset="-122"/>
              </a:rPr>
              <a:t>初始化顺序</a:t>
            </a:r>
            <a:r>
              <a:rPr lang="zh-CN" altLang="en-US" kern="0" dirty="0" smtClean="0">
                <a:latin typeface="Arial" panose="020B0604020202020204" pitchFamily="34" charset="0"/>
                <a:ea typeface="楷体" panose="02010609060101010101" pitchFamily="49" charset="-122"/>
                <a:cs typeface="Arial" panose="020B0604020202020204" pitchFamily="34" charset="0"/>
              </a:rPr>
              <a:t>配合</a:t>
            </a:r>
            <a:endParaRPr lang="en-US" altLang="zh-CN" kern="0" dirty="0" smtClean="0">
              <a:solidFill>
                <a:schemeClr val="tx2"/>
              </a:solidFill>
              <a:latin typeface="Arial" panose="020B0604020202020204" pitchFamily="34" charset="0"/>
              <a:ea typeface="楷体" panose="02010609060101010101" pitchFamily="49" charset="-122"/>
              <a:cs typeface="Arial" panose="020B0604020202020204" pitchFamily="34" charset="0"/>
            </a:endParaRPr>
          </a:p>
        </p:txBody>
      </p:sp>
      <p:sp>
        <p:nvSpPr>
          <p:cNvPr id="26" name="椭圆 25"/>
          <p:cNvSpPr/>
          <p:nvPr/>
        </p:nvSpPr>
        <p:spPr bwMode="auto">
          <a:xfrm>
            <a:off x="2999656" y="4797152"/>
            <a:ext cx="576064" cy="396000"/>
          </a:xfrm>
          <a:prstGeom prst="ellipse">
            <a:avLst/>
          </a:prstGeom>
          <a:noFill/>
          <a:ln w="28575" cap="flat" cmpd="sng" algn="ctr">
            <a:solidFill>
              <a:srgbClr val="FF66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2800" b="1" i="0" u="none" strike="noStrike" cap="none" normalizeH="0" baseline="0" smtClean="0">
              <a:ln>
                <a:noFill/>
              </a:ln>
              <a:solidFill>
                <a:schemeClr val="tx1"/>
              </a:solidFill>
              <a:effectLst/>
              <a:latin typeface="Times New Roman" pitchFamily="18" charset="0"/>
              <a:ea typeface="宋体" pitchFamily="2" charset="-122"/>
            </a:endParaRPr>
          </a:p>
        </p:txBody>
      </p:sp>
      <p:sp>
        <p:nvSpPr>
          <p:cNvPr id="27" name="流程图: 终止 26"/>
          <p:cNvSpPr/>
          <p:nvPr/>
        </p:nvSpPr>
        <p:spPr bwMode="auto">
          <a:xfrm>
            <a:off x="5159896" y="4797152"/>
            <a:ext cx="6192686" cy="396000"/>
          </a:xfrm>
          <a:prstGeom prst="flowChartTerminator">
            <a:avLst/>
          </a:prstGeom>
          <a:noFill/>
          <a:ln w="28575" cap="flat" cmpd="sng" algn="ctr">
            <a:solidFill>
              <a:srgbClr val="FF6600"/>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zh-CN" altLang="en-US" sz="2800" b="1" i="0" u="none" strike="noStrike" cap="none" normalizeH="0" baseline="0" smtClean="0">
              <a:ln>
                <a:noFill/>
              </a:ln>
              <a:solidFill>
                <a:schemeClr val="tx1"/>
              </a:solidFill>
              <a:effectLst/>
              <a:latin typeface="Times New Roman" pitchFamily="18" charset="0"/>
              <a:ea typeface="宋体" pitchFamily="2" charset="-122"/>
            </a:endParaRPr>
          </a:p>
        </p:txBody>
      </p:sp>
      <p:sp>
        <p:nvSpPr>
          <p:cNvPr id="4" name="文本框 3"/>
          <p:cNvSpPr txBox="1"/>
          <p:nvPr/>
        </p:nvSpPr>
        <p:spPr bwMode="auto">
          <a:xfrm>
            <a:off x="6528048" y="1916832"/>
            <a:ext cx="1008112" cy="523220"/>
          </a:xfrm>
          <a:prstGeom prst="rect">
            <a:avLst/>
          </a:prstGeom>
          <a:noFill/>
          <a:ln w="28575" algn="ctr">
            <a:noFill/>
            <a:miter lim="800000"/>
            <a:headEnd/>
            <a:tailEnd type="none" w="med" len="lg"/>
          </a:ln>
          <a:effectLst/>
        </p:spPr>
        <p:txBody>
          <a:bodyPr wrap="square" rtlCol="0">
            <a:spAutoFit/>
          </a:bodyPr>
          <a:lstStyle/>
          <a:p>
            <a:pPr algn="l">
              <a:spcBef>
                <a:spcPts val="0"/>
              </a:spcBef>
            </a:pPr>
            <a:r>
              <a:rPr lang="zh-CN" altLang="en-US" dirty="0" smtClean="0">
                <a:solidFill>
                  <a:srgbClr val="006600"/>
                </a:solidFill>
                <a:latin typeface="楷体" panose="02010609060101010101" pitchFamily="49" charset="-122"/>
                <a:ea typeface="楷体" panose="02010609060101010101" pitchFamily="49" charset="-122"/>
              </a:rPr>
              <a:t>先写</a:t>
            </a:r>
            <a:endParaRPr lang="zh-CN" altLang="en-US" dirty="0">
              <a:solidFill>
                <a:srgbClr val="006600"/>
              </a:solidFill>
              <a:latin typeface="楷体" panose="02010609060101010101" pitchFamily="49" charset="-122"/>
              <a:ea typeface="楷体" panose="02010609060101010101" pitchFamily="49" charset="-122"/>
            </a:endParaRPr>
          </a:p>
        </p:txBody>
      </p:sp>
      <p:sp>
        <p:nvSpPr>
          <p:cNvPr id="28" name="文本框 27"/>
          <p:cNvSpPr txBox="1"/>
          <p:nvPr/>
        </p:nvSpPr>
        <p:spPr bwMode="auto">
          <a:xfrm>
            <a:off x="9552384" y="1922671"/>
            <a:ext cx="1008112" cy="523220"/>
          </a:xfrm>
          <a:prstGeom prst="rect">
            <a:avLst/>
          </a:prstGeom>
          <a:noFill/>
          <a:ln w="28575" algn="ctr">
            <a:noFill/>
            <a:miter lim="800000"/>
            <a:headEnd/>
            <a:tailEnd type="none" w="med" len="lg"/>
          </a:ln>
          <a:effectLst/>
        </p:spPr>
        <p:txBody>
          <a:bodyPr wrap="square" rtlCol="0">
            <a:spAutoFit/>
          </a:bodyPr>
          <a:lstStyle/>
          <a:p>
            <a:pPr algn="l">
              <a:spcBef>
                <a:spcPts val="0"/>
              </a:spcBef>
            </a:pPr>
            <a:r>
              <a:rPr lang="zh-CN" altLang="en-US" dirty="0" smtClean="0">
                <a:solidFill>
                  <a:srgbClr val="FF0066"/>
                </a:solidFill>
                <a:latin typeface="楷体" panose="02010609060101010101" pitchFamily="49" charset="-122"/>
                <a:ea typeface="楷体" panose="02010609060101010101" pitchFamily="49" charset="-122"/>
              </a:rPr>
              <a:t>后写</a:t>
            </a:r>
            <a:endParaRPr lang="zh-CN" altLang="en-US" dirty="0">
              <a:solidFill>
                <a:srgbClr val="FF0066"/>
              </a:solidFill>
              <a:latin typeface="楷体" panose="02010609060101010101" pitchFamily="49" charset="-122"/>
              <a:ea typeface="楷体" panose="02010609060101010101" pitchFamily="49" charset="-122"/>
            </a:endParaRPr>
          </a:p>
        </p:txBody>
      </p:sp>
      <p:cxnSp>
        <p:nvCxnSpPr>
          <p:cNvPr id="7" name="直接箭头连接符 6"/>
          <p:cNvCxnSpPr>
            <a:stCxn id="4" idx="2"/>
          </p:cNvCxnSpPr>
          <p:nvPr/>
        </p:nvCxnSpPr>
        <p:spPr bwMode="auto">
          <a:xfrm flipH="1">
            <a:off x="6744072" y="2440052"/>
            <a:ext cx="288032" cy="2357100"/>
          </a:xfrm>
          <a:prstGeom prst="straightConnector1">
            <a:avLst/>
          </a:prstGeom>
          <a:solidFill>
            <a:schemeClr val="accent1"/>
          </a:solidFill>
          <a:ln w="50800" cap="flat" cmpd="sng" algn="ctr">
            <a:solidFill>
              <a:srgbClr val="006600"/>
            </a:solidFill>
            <a:prstDash val="solid"/>
            <a:round/>
            <a:headEnd type="none" w="med" len="med"/>
            <a:tailEnd type="triangle"/>
          </a:ln>
          <a:effectLst/>
        </p:spPr>
      </p:cxnSp>
      <p:cxnSp>
        <p:nvCxnSpPr>
          <p:cNvPr id="29" name="直接箭头连接符 28"/>
          <p:cNvCxnSpPr>
            <a:stCxn id="28" idx="2"/>
          </p:cNvCxnSpPr>
          <p:nvPr/>
        </p:nvCxnSpPr>
        <p:spPr bwMode="auto">
          <a:xfrm>
            <a:off x="10056440" y="2445891"/>
            <a:ext cx="0" cy="2351261"/>
          </a:xfrm>
          <a:prstGeom prst="straightConnector1">
            <a:avLst/>
          </a:prstGeom>
          <a:solidFill>
            <a:schemeClr val="accent1"/>
          </a:solidFill>
          <a:ln w="50800" cap="flat" cmpd="sng" algn="ctr">
            <a:solidFill>
              <a:srgbClr val="FF0066"/>
            </a:solidFill>
            <a:prstDash val="solid"/>
            <a:round/>
            <a:headEnd type="none" w="med" len="med"/>
            <a:tailEnd type="triangle"/>
          </a:ln>
          <a:effectLst/>
        </p:spPr>
      </p:cxnSp>
    </p:spTree>
    <p:extLst>
      <p:ext uri="{BB962C8B-B14F-4D97-AF65-F5344CB8AC3E}">
        <p14:creationId xmlns:p14="http://schemas.microsoft.com/office/powerpoint/2010/main" val="413716019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heel(1)">
                                      <p:cBhvr>
                                        <p:cTn id="7" dur="2000"/>
                                        <p:tgtEl>
                                          <p:spTgt spid="26"/>
                                        </p:tgtEl>
                                      </p:cBhvr>
                                    </p:animEffect>
                                  </p:childTnLst>
                                </p:cTn>
                              </p:par>
                              <p:par>
                                <p:cTn id="8" presetID="21" presetClass="entr" presetSubtype="1" fill="hold" grpId="0"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wheel(1)">
                                      <p:cBhvr>
                                        <p:cTn id="10" dur="2000"/>
                                        <p:tgtEl>
                                          <p:spTgt spid="27"/>
                                        </p:tgtEl>
                                      </p:cBhvr>
                                    </p:animEffect>
                                  </p:childTnLst>
                                </p:cTn>
                              </p:par>
                            </p:childTnLst>
                          </p:cTn>
                        </p:par>
                      </p:childTnLst>
                    </p:cTn>
                  </p:par>
                  <p:par>
                    <p:cTn id="11" fill="hold">
                      <p:stCondLst>
                        <p:cond delay="indefinite"/>
                      </p:stCondLst>
                      <p:childTnLst>
                        <p:par>
                          <p:cTn id="12" fill="hold">
                            <p:stCondLst>
                              <p:cond delay="0"/>
                            </p:stCondLst>
                            <p:childTnLst>
                              <p:par>
                                <p:cTn id="13" presetID="21" presetClass="exit" presetSubtype="1" fill="hold" grpId="1" nodeType="clickEffect">
                                  <p:stCondLst>
                                    <p:cond delay="0"/>
                                  </p:stCondLst>
                                  <p:childTnLst>
                                    <p:animEffect transition="out" filter="wheel(1)">
                                      <p:cBhvr>
                                        <p:cTn id="14" dur="2000"/>
                                        <p:tgtEl>
                                          <p:spTgt spid="27"/>
                                        </p:tgtEl>
                                      </p:cBhvr>
                                    </p:animEffect>
                                    <p:set>
                                      <p:cBhvr>
                                        <p:cTn id="15" dur="1" fill="hold">
                                          <p:stCondLst>
                                            <p:cond delay="1999"/>
                                          </p:stCondLst>
                                        </p:cTn>
                                        <p:tgtEl>
                                          <p:spTgt spid="27"/>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6" presetClass="entr" presetSubtype="16" fill="hold" grpId="0"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circle(in)">
                                      <p:cBhvr>
                                        <p:cTn id="20" dur="2000"/>
                                        <p:tgtEl>
                                          <p:spTgt spid="4"/>
                                        </p:tgtEl>
                                      </p:cBhvr>
                                    </p:animEffect>
                                  </p:childTnLst>
                                </p:cTn>
                              </p:par>
                              <p:par>
                                <p:cTn id="21" presetID="6" presetClass="entr" presetSubtype="16" fill="hold"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circle(in)">
                                      <p:cBhvr>
                                        <p:cTn id="23" dur="20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6" presetClass="entr" presetSubtype="16" fill="hold" grpId="0" nodeType="click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circle(in)">
                                      <p:cBhvr>
                                        <p:cTn id="28" dur="2000"/>
                                        <p:tgtEl>
                                          <p:spTgt spid="28"/>
                                        </p:tgtEl>
                                      </p:cBhvr>
                                    </p:animEffect>
                                  </p:childTnLst>
                                </p:cTn>
                              </p:par>
                              <p:par>
                                <p:cTn id="29" presetID="6" presetClass="entr" presetSubtype="16" fill="hold" nodeType="withEffect">
                                  <p:stCondLst>
                                    <p:cond delay="0"/>
                                  </p:stCondLst>
                                  <p:childTnLst>
                                    <p:set>
                                      <p:cBhvr>
                                        <p:cTn id="30" dur="1" fill="hold">
                                          <p:stCondLst>
                                            <p:cond delay="0"/>
                                          </p:stCondLst>
                                        </p:cTn>
                                        <p:tgtEl>
                                          <p:spTgt spid="29"/>
                                        </p:tgtEl>
                                        <p:attrNameLst>
                                          <p:attrName>style.visibility</p:attrName>
                                        </p:attrNameLst>
                                      </p:cBhvr>
                                      <p:to>
                                        <p:strVal val="visible"/>
                                      </p:to>
                                    </p:set>
                                    <p:animEffect transition="in" filter="circle(in)">
                                      <p:cBhvr>
                                        <p:cTn id="31" dur="20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7" grpId="1" animBg="1"/>
      <p:bldP spid="4" grpId="0"/>
      <p:bldP spid="2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4"/>
          <p:cNvSpPr>
            <a:spLocks noGrp="1"/>
          </p:cNvSpPr>
          <p:nvPr>
            <p:ph type="sldNum" sz="quarter" idx="11"/>
          </p:nvPr>
        </p:nvSpPr>
        <p:spPr/>
        <p:txBody>
          <a:bodyPr/>
          <a:lstStyle/>
          <a:p>
            <a:fld id="{B890C6F3-753C-4F7D-B5A9-BE40AFA7144D}" type="slidenum">
              <a:rPr lang="zh-CN" altLang="en-US"/>
              <a:pPr/>
              <a:t>8</a:t>
            </a:fld>
            <a:endParaRPr lang="en-US" altLang="zh-CN"/>
          </a:p>
        </p:txBody>
      </p:sp>
      <p:sp>
        <p:nvSpPr>
          <p:cNvPr id="1021955" name="Rectangle 3"/>
          <p:cNvSpPr>
            <a:spLocks noGrp="1" noChangeArrowheads="1"/>
          </p:cNvSpPr>
          <p:nvPr>
            <p:ph type="body" idx="1"/>
          </p:nvPr>
        </p:nvSpPr>
        <p:spPr>
          <a:xfrm>
            <a:off x="1055441" y="1586248"/>
            <a:ext cx="3672408" cy="2280344"/>
          </a:xfrm>
        </p:spPr>
        <p:txBody>
          <a:bodyPr/>
          <a:lstStyle/>
          <a:p>
            <a:pPr>
              <a:buSzPct val="100000"/>
              <a:buFont typeface="Wingdings" panose="05000000000000000000" pitchFamily="2" charset="2"/>
              <a:buChar char="Ø"/>
            </a:pPr>
            <a:r>
              <a:rPr lang="zh-CN" altLang="en-US" dirty="0">
                <a:solidFill>
                  <a:srgbClr val="FF0000"/>
                </a:solidFill>
                <a:latin typeface="Arial" panose="020B0604020202020204" pitchFamily="34" charset="0"/>
                <a:ea typeface="楷体" panose="02010609060101010101" pitchFamily="49" charset="-122"/>
                <a:cs typeface="Arial" panose="020B0604020202020204" pitchFamily="34" charset="0"/>
              </a:rPr>
              <a:t>初始化</a:t>
            </a:r>
            <a:r>
              <a:rPr lang="zh-CN" altLang="en-US" dirty="0" smtClean="0">
                <a:solidFill>
                  <a:srgbClr val="FF0000"/>
                </a:solidFill>
                <a:latin typeface="Arial" panose="020B0604020202020204" pitchFamily="34" charset="0"/>
                <a:ea typeface="楷体" panose="02010609060101010101" pitchFamily="49" charset="-122"/>
                <a:cs typeface="Arial" panose="020B0604020202020204" pitchFamily="34" charset="0"/>
              </a:rPr>
              <a:t>命令字</a:t>
            </a:r>
            <a:r>
              <a:rPr lang="en-US" altLang="zh-CN" dirty="0" smtClean="0">
                <a:solidFill>
                  <a:srgbClr val="FF0000"/>
                </a:solidFill>
                <a:latin typeface="Arial" panose="020B0604020202020204" pitchFamily="34" charset="0"/>
                <a:ea typeface="楷体" panose="02010609060101010101" pitchFamily="49" charset="-122"/>
                <a:cs typeface="Arial" panose="020B0604020202020204" pitchFamily="34" charset="0"/>
              </a:rPr>
              <a:t>ICW</a:t>
            </a:r>
            <a:r>
              <a:rPr lang="zh-CN" altLang="en-US" dirty="0" smtClean="0">
                <a:solidFill>
                  <a:schemeClr val="tx2"/>
                </a:solidFill>
                <a:latin typeface="Arial" panose="020B0604020202020204" pitchFamily="34" charset="0"/>
                <a:ea typeface="楷体" panose="02010609060101010101" pitchFamily="49" charset="-122"/>
                <a:cs typeface="Arial" panose="020B0604020202020204" pitchFamily="34" charset="0"/>
              </a:rPr>
              <a:t>寄存器</a:t>
            </a:r>
            <a:r>
              <a:rPr lang="zh-CN" altLang="en-US" dirty="0">
                <a:solidFill>
                  <a:schemeClr val="tx2"/>
                </a:solidFill>
                <a:latin typeface="Arial" panose="020B0604020202020204" pitchFamily="34" charset="0"/>
                <a:ea typeface="楷体" panose="02010609060101010101" pitchFamily="49" charset="-122"/>
                <a:cs typeface="Arial" panose="020B0604020202020204" pitchFamily="34" charset="0"/>
              </a:rPr>
              <a:t>的访问方法如</a:t>
            </a:r>
            <a:r>
              <a:rPr lang="zh-CN" altLang="en-US" dirty="0" smtClean="0">
                <a:solidFill>
                  <a:srgbClr val="0000FF"/>
                </a:solidFill>
                <a:latin typeface="Arial" panose="020B0604020202020204" pitchFamily="34" charset="0"/>
                <a:ea typeface="楷体" panose="02010609060101010101" pitchFamily="49" charset="-122"/>
                <a:cs typeface="Arial" panose="020B0604020202020204" pitchFamily="34" charset="0"/>
              </a:rPr>
              <a:t>流程</a:t>
            </a:r>
            <a:endParaRPr lang="zh-CN" altLang="en-US" dirty="0">
              <a:solidFill>
                <a:srgbClr val="0000FF"/>
              </a:solidFill>
              <a:latin typeface="Arial" panose="020B0604020202020204" pitchFamily="34" charset="0"/>
              <a:ea typeface="楷体" panose="02010609060101010101" pitchFamily="49" charset="-122"/>
              <a:cs typeface="Arial" panose="020B0604020202020204" pitchFamily="34" charset="0"/>
            </a:endParaRPr>
          </a:p>
          <a:p>
            <a:pPr>
              <a:buSzPct val="100000"/>
              <a:buFont typeface="Wingdings" panose="05000000000000000000" pitchFamily="2" charset="2"/>
              <a:buChar char="Ø"/>
            </a:pPr>
            <a:r>
              <a:rPr lang="zh-CN" altLang="en-GB" dirty="0" smtClean="0">
                <a:solidFill>
                  <a:schemeClr val="tx2"/>
                </a:solidFill>
                <a:latin typeface="Arial" panose="020B0604020202020204" pitchFamily="34" charset="0"/>
                <a:ea typeface="楷体" panose="02010609060101010101" pitchFamily="49" charset="-122"/>
                <a:cs typeface="Arial" panose="020B0604020202020204" pitchFamily="34" charset="0"/>
              </a:rPr>
              <a:t>注意</a:t>
            </a:r>
            <a:r>
              <a:rPr lang="zh-CN" altLang="en-US" dirty="0" smtClean="0">
                <a:solidFill>
                  <a:srgbClr val="FF0000"/>
                </a:solidFill>
                <a:latin typeface="Arial" panose="020B0604020202020204" pitchFamily="34" charset="0"/>
                <a:ea typeface="楷体" panose="02010609060101010101" pitchFamily="49" charset="-122"/>
                <a:cs typeface="Arial" panose="020B0604020202020204" pitchFamily="34" charset="0"/>
              </a:rPr>
              <a:t>初始化写入</a:t>
            </a:r>
            <a:r>
              <a:rPr lang="zh-CN" altLang="en-GB" dirty="0" smtClean="0">
                <a:solidFill>
                  <a:schemeClr val="tx2"/>
                </a:solidFill>
                <a:latin typeface="Arial" panose="020B0604020202020204" pitchFamily="34" charset="0"/>
                <a:ea typeface="楷体" panose="02010609060101010101" pitchFamily="49" charset="-122"/>
                <a:cs typeface="Arial" panose="020B0604020202020204" pitchFamily="34" charset="0"/>
              </a:rPr>
              <a:t>次序</a:t>
            </a:r>
            <a:r>
              <a:rPr lang="zh-CN" altLang="en-GB" dirty="0">
                <a:solidFill>
                  <a:schemeClr val="tx2"/>
                </a:solidFill>
                <a:latin typeface="Arial" panose="020B0604020202020204" pitchFamily="34" charset="0"/>
                <a:ea typeface="楷体" panose="02010609060101010101" pitchFamily="49" charset="-122"/>
                <a:cs typeface="Arial" panose="020B0604020202020204" pitchFamily="34" charset="0"/>
              </a:rPr>
              <a:t>不可颠倒</a:t>
            </a:r>
            <a:endParaRPr lang="zh-CN" altLang="en-US" dirty="0">
              <a:solidFill>
                <a:schemeClr val="tx2"/>
              </a:solidFill>
              <a:latin typeface="Arial" panose="020B0604020202020204" pitchFamily="34" charset="0"/>
              <a:ea typeface="楷体" panose="02010609060101010101" pitchFamily="49" charset="-122"/>
              <a:cs typeface="Arial" panose="020B0604020202020204" pitchFamily="34" charset="0"/>
            </a:endParaRPr>
          </a:p>
        </p:txBody>
      </p:sp>
      <p:graphicFrame>
        <p:nvGraphicFramePr>
          <p:cNvPr id="1022020" name="Object 68"/>
          <p:cNvGraphicFramePr>
            <a:graphicFrameLocks noChangeAspect="1"/>
          </p:cNvGraphicFramePr>
          <p:nvPr>
            <p:extLst>
              <p:ext uri="{D42A27DB-BD31-4B8C-83A1-F6EECF244321}">
                <p14:modId xmlns:p14="http://schemas.microsoft.com/office/powerpoint/2010/main" val="2420173976"/>
              </p:ext>
            </p:extLst>
          </p:nvPr>
        </p:nvGraphicFramePr>
        <p:xfrm>
          <a:off x="6096000" y="1340768"/>
          <a:ext cx="3576638" cy="5330196"/>
        </p:xfrm>
        <a:graphic>
          <a:graphicData uri="http://schemas.openxmlformats.org/presentationml/2006/ole">
            <mc:AlternateContent xmlns:mc="http://schemas.openxmlformats.org/markup-compatibility/2006">
              <mc:Choice xmlns:v="urn:schemas-microsoft-com:vml" Requires="v">
                <p:oleObj spid="_x0000_s29806" name="Visio" r:id="rId4" imgW="3576320" imgH="5635947" progId="">
                  <p:embed/>
                </p:oleObj>
              </mc:Choice>
              <mc:Fallback>
                <p:oleObj name="Visio" r:id="rId4" imgW="3576320" imgH="5635947" progId="">
                  <p:embed/>
                  <p:pic>
                    <p:nvPicPr>
                      <p:cNvPr id="0" name="Picture 6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96000" y="1340768"/>
                        <a:ext cx="3576638" cy="5330196"/>
                      </a:xfrm>
                      <a:prstGeom prst="rect">
                        <a:avLst/>
                      </a:prstGeom>
                      <a:noFill/>
                      <a:ln>
                        <a:noFill/>
                      </a:ln>
                      <a:effectLst/>
                      <a:extLst/>
                    </p:spPr>
                  </p:pic>
                </p:oleObj>
              </mc:Fallback>
            </mc:AlternateContent>
          </a:graphicData>
        </a:graphic>
      </p:graphicFrame>
      <p:sp>
        <p:nvSpPr>
          <p:cNvPr id="2" name="标题 1"/>
          <p:cNvSpPr>
            <a:spLocks noGrp="1"/>
          </p:cNvSpPr>
          <p:nvPr>
            <p:ph type="title"/>
          </p:nvPr>
        </p:nvSpPr>
        <p:spPr/>
        <p:txBody>
          <a:bodyPr/>
          <a:lstStyle/>
          <a:p>
            <a:r>
              <a:rPr lang="en-US" altLang="zh-CN" dirty="0" smtClean="0"/>
              <a:t>6.14.2</a:t>
            </a:r>
            <a:r>
              <a:rPr lang="zh-CN" altLang="en-US" dirty="0" smtClean="0"/>
              <a:t> </a:t>
            </a:r>
            <a:r>
              <a:rPr lang="en-US" altLang="zh-CN" dirty="0"/>
              <a:t>8259</a:t>
            </a:r>
            <a:r>
              <a:rPr lang="zh-CN" altLang="en-US" dirty="0"/>
              <a:t>内部</a:t>
            </a:r>
            <a:r>
              <a:rPr lang="zh-CN" altLang="en-US" dirty="0" smtClean="0"/>
              <a:t>寄存器寻址</a:t>
            </a:r>
            <a:endParaRPr lang="zh-CN" altLang="en-US" dirty="0"/>
          </a:p>
        </p:txBody>
      </p:sp>
      <p:sp>
        <p:nvSpPr>
          <p:cNvPr id="9" name="Rectangle 3"/>
          <p:cNvSpPr txBox="1">
            <a:spLocks noChangeArrowheads="1"/>
          </p:cNvSpPr>
          <p:nvPr/>
        </p:nvSpPr>
        <p:spPr bwMode="auto">
          <a:xfrm>
            <a:off x="900000" y="792001"/>
            <a:ext cx="10596600" cy="69278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bg2"/>
              </a:buClr>
              <a:buSzPct val="75000"/>
              <a:buFont typeface="Wingdings" pitchFamily="2" charset="2"/>
              <a:buChar char="n"/>
              <a:defRPr sz="2800" b="1">
                <a:solidFill>
                  <a:schemeClr val="tx1"/>
                </a:solidFill>
                <a:latin typeface="+mn-lt"/>
                <a:ea typeface="+mn-ea"/>
                <a:cs typeface="+mn-cs"/>
              </a:defRPr>
            </a:lvl1pPr>
            <a:lvl2pPr marL="628650" indent="-268288" algn="l" rtl="0" fontAlgn="base">
              <a:spcBef>
                <a:spcPct val="20000"/>
              </a:spcBef>
              <a:spcAft>
                <a:spcPct val="0"/>
              </a:spcAft>
              <a:buClr>
                <a:srgbClr val="006600"/>
              </a:buClr>
              <a:buSzPct val="75000"/>
              <a:buFont typeface="Wingdings" pitchFamily="2" charset="2"/>
              <a:buChar char="l"/>
              <a:defRPr sz="2800" b="1">
                <a:solidFill>
                  <a:schemeClr val="tx1"/>
                </a:solidFill>
                <a:latin typeface="+mn-lt"/>
                <a:ea typeface="+mn-ea"/>
              </a:defRPr>
            </a:lvl2pPr>
            <a:lvl3pPr marL="896938" indent="-268288" algn="l" rtl="0" fontAlgn="base">
              <a:spcBef>
                <a:spcPct val="20000"/>
              </a:spcBef>
              <a:spcAft>
                <a:spcPct val="0"/>
              </a:spcAft>
              <a:buClr>
                <a:srgbClr val="FF6600"/>
              </a:buClr>
              <a:buSzPct val="65000"/>
              <a:buFont typeface="Wingdings" pitchFamily="2" charset="2"/>
              <a:buChar char="p"/>
              <a:defRPr sz="2400" b="1">
                <a:solidFill>
                  <a:schemeClr val="tx1"/>
                </a:solidFill>
                <a:latin typeface="+mn-lt"/>
                <a:ea typeface="楷体" panose="02010609060101010101" pitchFamily="49" charset="-122"/>
              </a:defRPr>
            </a:lvl3pPr>
            <a:lvl4pPr marL="1166813" indent="-269875" algn="l" rtl="0" fontAlgn="base">
              <a:spcBef>
                <a:spcPct val="20000"/>
              </a:spcBef>
              <a:spcAft>
                <a:spcPct val="0"/>
              </a:spcAft>
              <a:buClr>
                <a:srgbClr val="FF0066"/>
              </a:buClr>
              <a:buSzPct val="75000"/>
              <a:buFont typeface="Wingdings" pitchFamily="2" charset="2"/>
              <a:buChar char="u"/>
              <a:defRPr sz="2400" b="1">
                <a:solidFill>
                  <a:schemeClr val="tx1"/>
                </a:solidFill>
                <a:latin typeface="+mn-lt"/>
                <a:ea typeface="楷体" panose="02010609060101010101" pitchFamily="49" charset="-122"/>
              </a:defRPr>
            </a:lvl4pPr>
            <a:lvl5pPr marL="1435100" indent="-268288"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楷体" panose="02010609060101010101" pitchFamily="49" charset="-122"/>
              </a:defRPr>
            </a:lvl5pPr>
            <a:lvl6pPr marL="27876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楷体_GB2312" pitchFamily="49" charset="-122"/>
              </a:defRPr>
            </a:lvl6pPr>
            <a:lvl7pPr marL="32448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楷体_GB2312" pitchFamily="49" charset="-122"/>
              </a:defRPr>
            </a:lvl7pPr>
            <a:lvl8pPr marL="37020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楷体_GB2312" pitchFamily="49" charset="-122"/>
              </a:defRPr>
            </a:lvl8pPr>
            <a:lvl9pPr marL="41592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楷体_GB2312" pitchFamily="49" charset="-122"/>
              </a:defRPr>
            </a:lvl9pPr>
          </a:lstStyle>
          <a:p>
            <a:pPr marL="0" indent="0">
              <a:buNone/>
            </a:pPr>
            <a:r>
              <a:rPr lang="zh-CN" altLang="en-US" kern="0" dirty="0" smtClean="0">
                <a:solidFill>
                  <a:srgbClr val="0000FF"/>
                </a:solidFill>
                <a:latin typeface="+mj-ea"/>
                <a:ea typeface="+mj-ea"/>
                <a:cs typeface="Arial" panose="020B0604020202020204" pitchFamily="34" charset="0"/>
              </a:rPr>
              <a:t>内部寄存器</a:t>
            </a:r>
            <a:r>
              <a:rPr lang="zh-CN" altLang="en-US" kern="0" dirty="0" smtClean="0">
                <a:latin typeface="+mj-ea"/>
                <a:ea typeface="+mj-ea"/>
                <a:cs typeface="Arial" panose="020B0604020202020204" pitchFamily="34" charset="0"/>
              </a:rPr>
              <a:t>的</a:t>
            </a:r>
            <a:r>
              <a:rPr lang="zh-CN" altLang="en-US" kern="0" dirty="0" smtClean="0">
                <a:solidFill>
                  <a:srgbClr val="FF0000"/>
                </a:solidFill>
                <a:latin typeface="+mj-ea"/>
                <a:ea typeface="+mj-ea"/>
                <a:cs typeface="Arial" panose="020B0604020202020204" pitchFamily="34" charset="0"/>
              </a:rPr>
              <a:t>寻址</a:t>
            </a:r>
            <a:r>
              <a:rPr lang="zh-CN" altLang="en-US" kern="0" dirty="0" smtClean="0">
                <a:latin typeface="+mj-ea"/>
                <a:ea typeface="+mj-ea"/>
                <a:cs typeface="Arial" panose="020B0604020202020204" pitchFamily="34" charset="0"/>
              </a:rPr>
              <a:t>方法之</a:t>
            </a:r>
            <a:r>
              <a:rPr lang="zh-CN" altLang="en-US" kern="0" dirty="0" smtClean="0">
                <a:latin typeface="+mj-ea"/>
                <a:ea typeface="+mj-ea"/>
                <a:cs typeface="Arial" panose="020B0604020202020204" pitchFamily="34" charset="0"/>
              </a:rPr>
              <a:t>三</a:t>
            </a:r>
            <a:r>
              <a:rPr lang="en-US" altLang="zh-CN" kern="0" dirty="0" smtClean="0">
                <a:solidFill>
                  <a:srgbClr val="008000"/>
                </a:solidFill>
                <a:latin typeface="Arial" panose="020B0604020202020204" pitchFamily="34" charset="0"/>
                <a:ea typeface="楷体" panose="02010609060101010101" pitchFamily="49" charset="-122"/>
                <a:cs typeface="Arial" panose="020B0604020202020204" pitchFamily="34" charset="0"/>
              </a:rPr>
              <a:t>——</a:t>
            </a:r>
            <a:r>
              <a:rPr lang="en-US" altLang="zh-CN" kern="0" dirty="0" smtClean="0">
                <a:solidFill>
                  <a:srgbClr val="FF0000"/>
                </a:solidFill>
                <a:latin typeface="Arial" panose="020B0604020202020204" pitchFamily="34" charset="0"/>
                <a:ea typeface="楷体" panose="02010609060101010101" pitchFamily="49" charset="-122"/>
                <a:cs typeface="Arial" panose="020B0604020202020204" pitchFamily="34" charset="0"/>
              </a:rPr>
              <a:t>I/O</a:t>
            </a:r>
            <a:r>
              <a:rPr lang="zh-CN" altLang="en-US" kern="0" dirty="0" smtClean="0">
                <a:solidFill>
                  <a:srgbClr val="FF0000"/>
                </a:solidFill>
                <a:latin typeface="Arial" panose="020B0604020202020204" pitchFamily="34" charset="0"/>
                <a:ea typeface="楷体" panose="02010609060101010101" pitchFamily="49" charset="-122"/>
                <a:cs typeface="Arial" panose="020B0604020202020204" pitchFamily="34" charset="0"/>
              </a:rPr>
              <a:t>地址</a:t>
            </a:r>
            <a:r>
              <a:rPr lang="zh-CN" altLang="en-US" kern="0" dirty="0" smtClean="0">
                <a:latin typeface="Arial" panose="020B0604020202020204" pitchFamily="34" charset="0"/>
                <a:ea typeface="楷体" panose="02010609060101010101" pitchFamily="49" charset="-122"/>
                <a:cs typeface="Arial" panose="020B0604020202020204" pitchFamily="34" charset="0"/>
              </a:rPr>
              <a:t>与</a:t>
            </a:r>
            <a:r>
              <a:rPr lang="zh-CN" altLang="en-US" dirty="0" smtClean="0">
                <a:solidFill>
                  <a:srgbClr val="FF0000"/>
                </a:solidFill>
                <a:latin typeface="楷体" panose="02010609060101010101" pitchFamily="49" charset="-122"/>
                <a:ea typeface="楷体" panose="02010609060101010101" pitchFamily="49" charset="-122"/>
              </a:rPr>
              <a:t>初始化顺序</a:t>
            </a:r>
            <a:r>
              <a:rPr lang="zh-CN" altLang="en-US" kern="0" dirty="0" smtClean="0">
                <a:latin typeface="Arial" panose="020B0604020202020204" pitchFamily="34" charset="0"/>
                <a:ea typeface="楷体" panose="02010609060101010101" pitchFamily="49" charset="-122"/>
                <a:cs typeface="Arial" panose="020B0604020202020204" pitchFamily="34" charset="0"/>
              </a:rPr>
              <a:t>配合</a:t>
            </a:r>
            <a:endParaRPr lang="en-US" altLang="zh-CN" kern="0" dirty="0" smtClean="0">
              <a:solidFill>
                <a:schemeClr val="tx2"/>
              </a:solidFill>
              <a:latin typeface="Arial" panose="020B0604020202020204" pitchFamily="34" charset="0"/>
              <a:ea typeface="楷体" panose="02010609060101010101" pitchFamily="49" charset="-122"/>
              <a:cs typeface="Arial" panose="020B0604020202020204" pitchFamily="34" charset="0"/>
            </a:endParaRPr>
          </a:p>
        </p:txBody>
      </p:sp>
    </p:spTree>
    <p:extLst>
      <p:ext uri="{BB962C8B-B14F-4D97-AF65-F5344CB8AC3E}">
        <p14:creationId xmlns:p14="http://schemas.microsoft.com/office/powerpoint/2010/main" val="3259890946"/>
      </p:ext>
    </p:extLst>
  </p:cSld>
  <p:clrMapOvr>
    <a:masterClrMapping/>
  </p:clrMapOvr>
  <p:transition spd="med"/>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1"/>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C5B93D84-87BE-4514-9293-7D5164B6320D}" type="slidenum">
              <a:rPr kumimoji="0" lang="zh-CN" altLang="en-US" sz="1200" b="1" i="0" u="none" strike="noStrike" kern="1200" cap="none" spc="0" normalizeH="0" baseline="0" noProof="0" smtClean="0">
                <a:ln>
                  <a:noFill/>
                </a:ln>
                <a:solidFill>
                  <a:srgbClr val="000000"/>
                </a:solidFill>
                <a:effectLst/>
                <a:uLnTx/>
                <a:uFillTx/>
                <a:latin typeface="Arial" panose="020B0604020202020204" pitchFamily="34" charset="0"/>
                <a:ea typeface="宋体" pitchFamily="2" charset="-122"/>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9</a:t>
            </a:fld>
            <a:endParaRPr kumimoji="0" lang="en-US" altLang="zh-CN" sz="1200" b="1" i="0" u="none" strike="noStrike" kern="1200" cap="none" spc="0" normalizeH="0" baseline="0" noProof="0" dirty="0">
              <a:ln>
                <a:noFill/>
              </a:ln>
              <a:solidFill>
                <a:srgbClr val="000000"/>
              </a:solidFill>
              <a:effectLst/>
              <a:uLnTx/>
              <a:uFillTx/>
              <a:latin typeface="Arial" panose="020B0604020202020204" pitchFamily="34" charset="0"/>
              <a:ea typeface="宋体" pitchFamily="2" charset="-122"/>
              <a:cs typeface="Arial" panose="020B0604020202020204" pitchFamily="34" charset="0"/>
            </a:endParaRPr>
          </a:p>
        </p:txBody>
      </p:sp>
      <p:sp>
        <p:nvSpPr>
          <p:cNvPr id="8" name="Rectangle 3"/>
          <p:cNvSpPr txBox="1">
            <a:spLocks noChangeArrowheads="1"/>
          </p:cNvSpPr>
          <p:nvPr/>
        </p:nvSpPr>
        <p:spPr bwMode="auto">
          <a:xfrm>
            <a:off x="911424" y="980728"/>
            <a:ext cx="10081120" cy="511189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lr>
                <a:schemeClr val="bg2"/>
              </a:buClr>
              <a:buSzPct val="75000"/>
              <a:buFont typeface="Wingdings" pitchFamily="2" charset="2"/>
              <a:buChar char="n"/>
              <a:defRPr sz="2800" b="1">
                <a:solidFill>
                  <a:schemeClr val="tx1"/>
                </a:solidFill>
                <a:latin typeface="+mn-lt"/>
                <a:ea typeface="+mn-ea"/>
                <a:cs typeface="+mn-cs"/>
              </a:defRPr>
            </a:lvl1pPr>
            <a:lvl2pPr marL="628650" indent="-268288" algn="l" rtl="0" fontAlgn="base">
              <a:spcBef>
                <a:spcPct val="20000"/>
              </a:spcBef>
              <a:spcAft>
                <a:spcPct val="0"/>
              </a:spcAft>
              <a:buClr>
                <a:srgbClr val="006600"/>
              </a:buClr>
              <a:buSzPct val="75000"/>
              <a:buFont typeface="Wingdings" pitchFamily="2" charset="2"/>
              <a:buChar char="l"/>
              <a:defRPr sz="2800" b="1">
                <a:solidFill>
                  <a:schemeClr val="tx1"/>
                </a:solidFill>
                <a:latin typeface="+mn-lt"/>
                <a:ea typeface="+mn-ea"/>
              </a:defRPr>
            </a:lvl2pPr>
            <a:lvl3pPr marL="896938" indent="-268288" algn="l" rtl="0" fontAlgn="base">
              <a:spcBef>
                <a:spcPct val="20000"/>
              </a:spcBef>
              <a:spcAft>
                <a:spcPct val="0"/>
              </a:spcAft>
              <a:buClr>
                <a:srgbClr val="FF6600"/>
              </a:buClr>
              <a:buSzPct val="65000"/>
              <a:buFont typeface="Wingdings" pitchFamily="2" charset="2"/>
              <a:buChar char="p"/>
              <a:defRPr sz="2400" b="1">
                <a:solidFill>
                  <a:schemeClr val="tx1"/>
                </a:solidFill>
                <a:latin typeface="+mn-lt"/>
                <a:ea typeface="楷体" panose="02010609060101010101" pitchFamily="49" charset="-122"/>
              </a:defRPr>
            </a:lvl3pPr>
            <a:lvl4pPr marL="1166813" indent="-269875" algn="l" rtl="0" fontAlgn="base">
              <a:spcBef>
                <a:spcPct val="20000"/>
              </a:spcBef>
              <a:spcAft>
                <a:spcPct val="0"/>
              </a:spcAft>
              <a:buClr>
                <a:srgbClr val="FF0066"/>
              </a:buClr>
              <a:buSzPct val="75000"/>
              <a:buFont typeface="Wingdings" pitchFamily="2" charset="2"/>
              <a:buChar char="u"/>
              <a:defRPr sz="2400" b="1">
                <a:solidFill>
                  <a:schemeClr val="tx1"/>
                </a:solidFill>
                <a:latin typeface="+mn-lt"/>
                <a:ea typeface="楷体" panose="02010609060101010101" pitchFamily="49" charset="-122"/>
              </a:defRPr>
            </a:lvl4pPr>
            <a:lvl5pPr marL="1435100" indent="-268288"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楷体" panose="02010609060101010101" pitchFamily="49" charset="-122"/>
              </a:defRPr>
            </a:lvl5pPr>
            <a:lvl6pPr marL="27876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楷体_GB2312" pitchFamily="49" charset="-122"/>
              </a:defRPr>
            </a:lvl6pPr>
            <a:lvl7pPr marL="32448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楷体_GB2312" pitchFamily="49" charset="-122"/>
              </a:defRPr>
            </a:lvl7pPr>
            <a:lvl8pPr marL="37020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楷体_GB2312" pitchFamily="49" charset="-122"/>
              </a:defRPr>
            </a:lvl8pPr>
            <a:lvl9pPr marL="4159250" indent="-271463" algn="l" rtl="0" fontAlgn="base">
              <a:spcBef>
                <a:spcPct val="20000"/>
              </a:spcBef>
              <a:spcAft>
                <a:spcPct val="0"/>
              </a:spcAft>
              <a:buClr>
                <a:srgbClr val="0066FF"/>
              </a:buClr>
              <a:buSzPct val="75000"/>
              <a:buFont typeface="Wingdings" pitchFamily="2" charset="2"/>
              <a:buChar char="ü"/>
              <a:defRPr sz="2400" b="1">
                <a:solidFill>
                  <a:schemeClr val="tx1"/>
                </a:solidFill>
                <a:latin typeface="+mn-lt"/>
                <a:ea typeface="楷体_GB2312" pitchFamily="49" charset="-122"/>
              </a:defRPr>
            </a:lvl9pPr>
          </a:lstStyle>
          <a:p>
            <a:pPr marL="0" marR="0" lvl="0" indent="0" algn="just" defTabSz="914400" rtl="0" eaLnBrk="1" fontAlgn="base" latinLnBrk="0" hangingPunct="1">
              <a:lnSpc>
                <a:spcPct val="100000"/>
              </a:lnSpc>
              <a:spcBef>
                <a:spcPct val="0"/>
              </a:spcBef>
              <a:spcAft>
                <a:spcPct val="0"/>
              </a:spcAft>
              <a:buClr>
                <a:srgbClr val="00007D"/>
              </a:buClr>
              <a:buSzPct val="75000"/>
              <a:buFont typeface="Wingdings" pitchFamily="2" charset="2"/>
              <a:buNone/>
              <a:tabLst/>
              <a:defRPr/>
            </a:pPr>
            <a:r>
              <a:rPr kumimoji="0" lang="zh-CN" altLang="en-US" sz="4000" b="1" i="0" u="none" strike="noStrike" kern="0" cap="none" spc="0" normalizeH="0" baseline="0" noProof="0" dirty="0">
                <a:ln>
                  <a:noFill/>
                </a:ln>
                <a:solidFill>
                  <a:srgbClr val="C00000"/>
                </a:solidFill>
                <a:effectLst/>
                <a:uLnTx/>
                <a:uFillTx/>
                <a:latin typeface="Times New Roman"/>
                <a:ea typeface="黑体" panose="02010609060101010101" pitchFamily="49" charset="-122"/>
                <a:cs typeface="+mn-cs"/>
              </a:rPr>
              <a:t>思考题：</a:t>
            </a:r>
            <a:endParaRPr kumimoji="0" lang="en-US" altLang="zh-CN" sz="4000" b="1" i="0" u="none" strike="noStrike" kern="0" cap="none" spc="0" normalizeH="0" baseline="0" noProof="0" dirty="0">
              <a:ln>
                <a:noFill/>
              </a:ln>
              <a:solidFill>
                <a:srgbClr val="C00000"/>
              </a:solidFill>
              <a:effectLst/>
              <a:uLnTx/>
              <a:uFillTx/>
              <a:latin typeface="Times New Roman"/>
              <a:ea typeface="黑体" panose="02010609060101010101" pitchFamily="49" charset="-122"/>
              <a:cs typeface="+mn-cs"/>
            </a:endParaRPr>
          </a:p>
          <a:p>
            <a:pPr marL="514350" lvl="0" indent="-514350" algn="just">
              <a:lnSpc>
                <a:spcPct val="150000"/>
              </a:lnSpc>
              <a:spcBef>
                <a:spcPts val="3000"/>
              </a:spcBef>
              <a:buClr>
                <a:srgbClr val="00007D"/>
              </a:buClr>
              <a:buSzPct val="100000"/>
              <a:buFont typeface="+mj-lt"/>
              <a:buAutoNum type="arabicPeriod"/>
              <a:defRPr/>
            </a:pPr>
            <a:r>
              <a:rPr lang="zh-CN" altLang="en-US" sz="3200" kern="0" dirty="0">
                <a:solidFill>
                  <a:srgbClr val="0066CC"/>
                </a:solidFill>
                <a:ea typeface="楷体" panose="02010609060101010101" pitchFamily="49" charset="-122"/>
              </a:rPr>
              <a:t>微机系统需要为</a:t>
            </a:r>
            <a:r>
              <a:rPr kumimoji="0" lang="en-US" altLang="zh-CN" sz="3200" b="1" i="0" u="none" strike="noStrike" kern="0" cap="none" spc="0" normalizeH="0" baseline="0" noProof="0" dirty="0" smtClean="0">
                <a:ln>
                  <a:noFill/>
                </a:ln>
                <a:solidFill>
                  <a:srgbClr val="0066CC"/>
                </a:solidFill>
                <a:effectLst/>
                <a:uLnTx/>
                <a:uFillTx/>
                <a:latin typeface="Times New Roman"/>
                <a:ea typeface="楷体" panose="02010609060101010101" pitchFamily="49" charset="-122"/>
              </a:rPr>
              <a:t>8259</a:t>
            </a:r>
            <a:r>
              <a:rPr kumimoji="0" lang="zh-CN" altLang="en-US" sz="3200" b="1" i="0" u="none" strike="noStrike" kern="0" cap="none" spc="0" normalizeH="0" baseline="0" noProof="0" dirty="0" smtClean="0">
                <a:ln>
                  <a:noFill/>
                </a:ln>
                <a:solidFill>
                  <a:srgbClr val="0066CC"/>
                </a:solidFill>
                <a:effectLst/>
                <a:uLnTx/>
                <a:uFillTx/>
                <a:latin typeface="Times New Roman"/>
                <a:ea typeface="楷体" panose="02010609060101010101" pitchFamily="49" charset="-122"/>
              </a:rPr>
              <a:t>最少分配几个</a:t>
            </a:r>
            <a:r>
              <a:rPr kumimoji="0" lang="en-US" altLang="zh-CN" sz="3200" b="1" i="0" u="none" strike="noStrike" kern="0" cap="none" spc="0" normalizeH="0" baseline="0" noProof="0" dirty="0" smtClean="0">
                <a:ln>
                  <a:noFill/>
                </a:ln>
                <a:solidFill>
                  <a:srgbClr val="0066CC"/>
                </a:solidFill>
                <a:effectLst/>
                <a:uLnTx/>
                <a:uFillTx/>
                <a:latin typeface="Times New Roman"/>
                <a:ea typeface="楷体" panose="02010609060101010101" pitchFamily="49" charset="-122"/>
              </a:rPr>
              <a:t>I/O</a:t>
            </a:r>
            <a:r>
              <a:rPr kumimoji="0" lang="zh-CN" altLang="en-US" sz="3200" b="1" i="0" u="none" strike="noStrike" kern="0" cap="none" spc="0" normalizeH="0" baseline="0" noProof="0" dirty="0" smtClean="0">
                <a:ln>
                  <a:noFill/>
                </a:ln>
                <a:solidFill>
                  <a:srgbClr val="0066CC"/>
                </a:solidFill>
                <a:effectLst/>
                <a:uLnTx/>
                <a:uFillTx/>
                <a:latin typeface="Times New Roman"/>
                <a:ea typeface="楷体" panose="02010609060101010101" pitchFamily="49" charset="-122"/>
              </a:rPr>
              <a:t>地址</a:t>
            </a:r>
            <a:r>
              <a:rPr lang="zh-CN" altLang="en-US" sz="3200" kern="0" dirty="0" smtClean="0">
                <a:solidFill>
                  <a:srgbClr val="0066CC"/>
                </a:solidFill>
                <a:ea typeface="楷体" panose="02010609060101010101" pitchFamily="49" charset="-122"/>
              </a:rPr>
              <a:t>？</a:t>
            </a:r>
            <a:endParaRPr kumimoji="0" lang="en-US" altLang="zh-CN" sz="3200" b="1" i="0" u="none" strike="noStrike" kern="0" cap="none" spc="0" normalizeH="0" baseline="0" noProof="0" dirty="0" smtClean="0">
              <a:ln>
                <a:noFill/>
              </a:ln>
              <a:solidFill>
                <a:srgbClr val="0066CC"/>
              </a:solidFill>
              <a:effectLst/>
              <a:uLnTx/>
              <a:uFillTx/>
              <a:latin typeface="Times New Roman"/>
              <a:ea typeface="楷体" panose="02010609060101010101" pitchFamily="49" charset="-122"/>
            </a:endParaRPr>
          </a:p>
          <a:p>
            <a:pPr marL="514350" lvl="0" indent="-514350" algn="just">
              <a:lnSpc>
                <a:spcPct val="150000"/>
              </a:lnSpc>
              <a:spcBef>
                <a:spcPts val="3000"/>
              </a:spcBef>
              <a:buClr>
                <a:srgbClr val="00007D"/>
              </a:buClr>
              <a:buSzPct val="100000"/>
              <a:buFont typeface="+mj-lt"/>
              <a:buAutoNum type="arabicPeriod"/>
              <a:defRPr/>
            </a:pPr>
            <a:r>
              <a:rPr kumimoji="0" lang="en-US" altLang="zh-CN" sz="3200" b="1" i="0" u="none" strike="noStrike" kern="0" cap="none" spc="0" normalizeH="0" baseline="0" noProof="0" dirty="0" smtClean="0">
                <a:ln>
                  <a:noFill/>
                </a:ln>
                <a:solidFill>
                  <a:srgbClr val="0066CC"/>
                </a:solidFill>
                <a:effectLst/>
                <a:uLnTx/>
                <a:uFillTx/>
                <a:latin typeface="Times New Roman"/>
                <a:ea typeface="楷体" panose="02010609060101010101" pitchFamily="49" charset="-122"/>
              </a:rPr>
              <a:t>8259</a:t>
            </a:r>
            <a:r>
              <a:rPr kumimoji="0" lang="zh-CN" altLang="en-US" sz="3200" b="1" i="0" u="none" strike="noStrike" kern="0" cap="none" spc="0" normalizeH="0" baseline="0" noProof="0" dirty="0" smtClean="0">
                <a:ln>
                  <a:noFill/>
                </a:ln>
                <a:solidFill>
                  <a:srgbClr val="0066CC"/>
                </a:solidFill>
                <a:effectLst/>
                <a:uLnTx/>
                <a:uFillTx/>
                <a:latin typeface="Times New Roman"/>
                <a:ea typeface="楷体" panose="02010609060101010101" pitchFamily="49" charset="-122"/>
              </a:rPr>
              <a:t>是如何实现对内部寄存器寻址的</a:t>
            </a:r>
            <a:r>
              <a:rPr lang="zh-CN" altLang="en-US" sz="3200" kern="0" dirty="0" smtClean="0">
                <a:solidFill>
                  <a:srgbClr val="0066CC"/>
                </a:solidFill>
                <a:latin typeface="Times New Roman"/>
                <a:ea typeface="楷体" panose="02010609060101010101" pitchFamily="49" charset="-122"/>
              </a:rPr>
              <a:t>？</a:t>
            </a:r>
            <a:endParaRPr lang="en-US" altLang="zh-CN" sz="3200" kern="0" dirty="0">
              <a:solidFill>
                <a:srgbClr val="0066CC"/>
              </a:solidFill>
              <a:latin typeface="Times New Roman"/>
              <a:ea typeface="楷体" panose="02010609060101010101" pitchFamily="49" charset="-122"/>
            </a:endParaRPr>
          </a:p>
        </p:txBody>
      </p:sp>
      <p:pic>
        <p:nvPicPr>
          <p:cNvPr id="7" name="Picture 5" descr="ED00010_"/>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16480" y="260648"/>
            <a:ext cx="1350944" cy="1512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2038597"/>
      </p:ext>
    </p:extLst>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Pixel">
  <a:themeElements>
    <a:clrScheme name="自定义 3">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0000FF"/>
      </a:hlink>
      <a:folHlink>
        <a:srgbClr val="9900CC"/>
      </a:folHlink>
    </a:clrScheme>
    <a:fontScheme name="Pixel">
      <a:majorFont>
        <a:latin typeface="Arial"/>
        <a:ea typeface="黑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2857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50000"/>
          </a:spcBef>
          <a:spcAft>
            <a:spcPct val="0"/>
          </a:spcAft>
          <a:buClrTx/>
          <a:buSzTx/>
          <a:buFontTx/>
          <a:buNone/>
          <a:tabLst/>
          <a:defRPr kumimoji="0" lang="en-US" sz="2800" b="1"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28575"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50000"/>
          </a:spcBef>
          <a:spcAft>
            <a:spcPct val="0"/>
          </a:spcAft>
          <a:buClrTx/>
          <a:buSzTx/>
          <a:buFontTx/>
          <a:buNone/>
          <a:tabLst/>
          <a:defRPr kumimoji="0" lang="en-US" sz="2800" b="1" i="0" u="none" strike="noStrike" cap="none" normalizeH="0" baseline="0" smtClean="0">
            <a:ln>
              <a:noFill/>
            </a:ln>
            <a:solidFill>
              <a:schemeClr val="tx1"/>
            </a:solidFill>
            <a:effectLst/>
            <a:latin typeface="Times New Roman" pitchFamily="18" charset="0"/>
            <a:ea typeface="宋体" pitchFamily="2" charset="-122"/>
          </a:defRPr>
        </a:defPPr>
      </a:lstStyle>
    </a:lnDef>
    <a:txDef>
      <a:spPr bwMode="auto">
        <a:noFill/>
        <a:ln w="28575" algn="ctr">
          <a:noFill/>
          <a:miter lim="800000"/>
          <a:headEnd/>
          <a:tailEnd type="none" w="med" len="lg"/>
        </a:ln>
        <a:effectLst/>
      </a:spPr>
      <a:bodyPr>
        <a:spAutoFit/>
      </a:bodyPr>
      <a:lstStyle>
        <a:defPPr algn="l">
          <a:spcBef>
            <a:spcPts val="0"/>
          </a:spcBef>
          <a:defRPr sz="1800" dirty="0"/>
        </a:defPPr>
      </a:lstStyle>
    </a:txDef>
  </a:objectDefaul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35036</TotalTime>
  <Words>1224</Words>
  <Application>Microsoft Office PowerPoint</Application>
  <PresentationFormat>宽屏</PresentationFormat>
  <Paragraphs>299</Paragraphs>
  <Slides>10</Slides>
  <Notes>10</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10</vt:i4>
      </vt:variant>
    </vt:vector>
  </HeadingPairs>
  <TitlesOfParts>
    <vt:vector size="20" baseType="lpstr">
      <vt:lpstr>黑体</vt:lpstr>
      <vt:lpstr>楷体</vt:lpstr>
      <vt:lpstr>楷体_GB2312</vt:lpstr>
      <vt:lpstr>宋体</vt:lpstr>
      <vt:lpstr>Arial</vt:lpstr>
      <vt:lpstr>Arial Black</vt:lpstr>
      <vt:lpstr>Times New Roman</vt:lpstr>
      <vt:lpstr>Wingdings</vt:lpstr>
      <vt:lpstr>Pixel</vt:lpstr>
      <vt:lpstr>Visio</vt:lpstr>
      <vt:lpstr>微机原理与系统设计 第6章  输入/输出技术</vt:lpstr>
      <vt:lpstr>6.14.1 8259内部寄存器</vt:lpstr>
      <vt:lpstr>6.14.2 8259内部寄存器寻址</vt:lpstr>
      <vt:lpstr>6.14.2 8259内部寄存器寻址</vt:lpstr>
      <vt:lpstr>6.14.2 8259内部寄存器寻址</vt:lpstr>
      <vt:lpstr>6.14.2 8259内部寄存器寻址</vt:lpstr>
      <vt:lpstr>6.14.2 8259内部寄存器寻址</vt:lpstr>
      <vt:lpstr>6.14.2 8259内部寄存器寻址</vt:lpstr>
      <vt:lpstr>PowerPoint 演示文稿</vt:lpstr>
      <vt:lpstr>PowerPoint 演示文稿</vt:lpstr>
    </vt:vector>
  </TitlesOfParts>
  <Company>西安电子科技大学 计算机学院</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计算机组成与体系结构</dc:title>
  <dc:subject>第6章 输入输出技术</dc:subject>
  <dc:creator>qiu</dc:creator>
  <cp:lastModifiedBy>Think</cp:lastModifiedBy>
  <cp:revision>1587</cp:revision>
  <dcterms:created xsi:type="dcterms:W3CDTF">1601-01-01T00:00:00Z</dcterms:created>
  <dcterms:modified xsi:type="dcterms:W3CDTF">2019-11-15T18:51:46Z</dcterms:modified>
</cp:coreProperties>
</file>