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1"/>
  </p:notesMasterIdLst>
  <p:handoutMasterIdLst>
    <p:handoutMasterId r:id="rId12"/>
  </p:handoutMasterIdLst>
  <p:sldIdLst>
    <p:sldId id="1298" r:id="rId2"/>
    <p:sldId id="1387" r:id="rId3"/>
    <p:sldId id="1388" r:id="rId4"/>
    <p:sldId id="1389" r:id="rId5"/>
    <p:sldId id="1390" r:id="rId6"/>
    <p:sldId id="1470" r:id="rId7"/>
    <p:sldId id="1392" r:id="rId8"/>
    <p:sldId id="1468" r:id="rId9"/>
    <p:sldId id="1469" r:id="rId10"/>
  </p:sldIdLst>
  <p:sldSz cx="12192000" cy="6858000"/>
  <p:notesSz cx="6807200" cy="9939338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D60093"/>
    <a:srgbClr val="FF6600"/>
    <a:srgbClr val="CCFFFF"/>
    <a:srgbClr val="006600"/>
    <a:srgbClr val="CCFFCC"/>
    <a:srgbClr val="FFCCFF"/>
    <a:srgbClr val="FFFFCC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86" autoAdjust="0"/>
    <p:restoredTop sz="83469" autoAdjust="0"/>
  </p:normalViewPr>
  <p:slideViewPr>
    <p:cSldViewPr>
      <p:cViewPr varScale="1">
        <p:scale>
          <a:sx n="96" d="100"/>
          <a:sy n="96" d="100"/>
        </p:scale>
        <p:origin x="60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174" y="108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/>
            </a:lvl1pPr>
          </a:lstStyle>
          <a:p>
            <a:endParaRPr lang="zh-CN" altLang="en-US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436" y="1"/>
            <a:ext cx="2949677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982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436" y="9440982"/>
            <a:ext cx="2949677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/>
            </a:lvl1pPr>
          </a:lstStyle>
          <a:p>
            <a:fld id="{920C549E-5A20-49C7-8B97-A9A9311C3B8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3329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522" y="1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1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6125"/>
            <a:ext cx="662463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845" y="4721650"/>
            <a:ext cx="4991511" cy="4471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299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522" y="9443299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fld id="{8EE02ED1-59E4-43EE-8075-C2D152B368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6896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大家好！这一讲介绍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的</a:t>
            </a:r>
            <a:r>
              <a:rPr lang="zh-CN" altLang="en-US" sz="800" kern="1200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+mn-cs"/>
              </a:rPr>
              <a:t>初始化命令字，所谓初始化命令字就是对</a:t>
            </a:r>
            <a:r>
              <a:rPr lang="en-US" altLang="zh-CN" sz="800" kern="1200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+mn-cs"/>
              </a:rPr>
              <a:t>8259</a:t>
            </a:r>
            <a:r>
              <a:rPr lang="zh-CN" altLang="en-US" sz="800" kern="1200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+mn-cs"/>
              </a:rPr>
              <a:t>初始设置时写入初始化命令</a:t>
            </a:r>
            <a:r>
              <a:rPr lang="zh-CN" altLang="en-US" dirty="0" smtClean="0"/>
              <a:t>寄存器中的字节信息，用</a:t>
            </a:r>
            <a:r>
              <a:rPr lang="en-US" altLang="zh-CN" dirty="0" smtClean="0"/>
              <a:t>ICW</a:t>
            </a:r>
            <a:r>
              <a:rPr lang="zh-CN" altLang="en-US" dirty="0" smtClean="0"/>
              <a:t>表示。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1152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dirty="0" smtClean="0"/>
              <a:t>8259</a:t>
            </a:r>
            <a:r>
              <a:rPr lang="zh-CN" altLang="en-US" dirty="0" smtClean="0"/>
              <a:t>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zh-CN" altLang="en-US" sz="1200" kern="1200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+mn-cs"/>
              </a:rPr>
              <a:t>初始化命令字，分别用</a:t>
            </a:r>
            <a:r>
              <a:rPr lang="en-GB" altLang="zh-CN" dirty="0" smtClean="0">
                <a:solidFill>
                  <a:schemeClr val="bg2"/>
                </a:solidFill>
                <a:ea typeface="黑体" pitchFamily="2" charset="-122"/>
              </a:rPr>
              <a:t>ICW1</a:t>
            </a:r>
            <a:r>
              <a:rPr lang="en-US" altLang="zh-CN" dirty="0" smtClean="0">
                <a:solidFill>
                  <a:schemeClr val="bg2"/>
                </a:solidFill>
                <a:ea typeface="黑体" pitchFamily="2" charset="-122"/>
              </a:rPr>
              <a:t>~</a:t>
            </a:r>
            <a:r>
              <a:rPr lang="en-GB" altLang="zh-CN" dirty="0" smtClean="0">
                <a:solidFill>
                  <a:schemeClr val="bg2"/>
                </a:solidFill>
                <a:ea typeface="黑体" pitchFamily="2" charset="-122"/>
              </a:rPr>
              <a:t>ICW</a:t>
            </a:r>
            <a:r>
              <a:rPr lang="en-US" altLang="zh-CN" dirty="0" smtClean="0">
                <a:solidFill>
                  <a:schemeClr val="bg2"/>
                </a:solidFill>
                <a:ea typeface="黑体" pitchFamily="2" charset="-122"/>
              </a:rPr>
              <a:t>4</a:t>
            </a:r>
            <a:r>
              <a:rPr lang="zh-CN" altLang="en-US" dirty="0" smtClean="0">
                <a:solidFill>
                  <a:schemeClr val="bg2"/>
                </a:solidFill>
                <a:ea typeface="黑体" pitchFamily="2" charset="-122"/>
              </a:rPr>
              <a:t>来表示。</a:t>
            </a:r>
            <a:r>
              <a:rPr lang="zh-CN" altLang="en-GB" dirty="0" smtClean="0">
                <a:solidFill>
                  <a:schemeClr val="bg2"/>
                </a:solidFill>
                <a:ea typeface="黑体" pitchFamily="2" charset="-122"/>
              </a:rPr>
              <a:t>初始化</a:t>
            </a:r>
            <a:r>
              <a:rPr lang="en-GB" altLang="zh-CN" dirty="0" smtClean="0">
                <a:solidFill>
                  <a:schemeClr val="bg2"/>
                </a:solidFill>
                <a:ea typeface="黑体" pitchFamily="2" charset="-122"/>
              </a:rPr>
              <a:t>8259</a:t>
            </a:r>
            <a:r>
              <a:rPr lang="zh-CN" altLang="en-US" dirty="0" smtClean="0">
                <a:solidFill>
                  <a:schemeClr val="bg2"/>
                </a:solidFill>
                <a:ea typeface="黑体" pitchFamily="2" charset="-122"/>
              </a:rPr>
              <a:t>的</a:t>
            </a:r>
            <a:r>
              <a:rPr lang="en-GB" altLang="zh-CN" dirty="0" smtClean="0">
                <a:solidFill>
                  <a:schemeClr val="bg2"/>
                </a:solidFill>
                <a:ea typeface="黑体" pitchFamily="2" charset="-122"/>
              </a:rPr>
              <a:t>ICW1</a:t>
            </a:r>
            <a:r>
              <a:rPr lang="en-US" altLang="zh-CN" dirty="0" smtClean="0">
                <a:solidFill>
                  <a:schemeClr val="bg2"/>
                </a:solidFill>
                <a:ea typeface="黑体" pitchFamily="2" charset="-122"/>
              </a:rPr>
              <a:t>~</a:t>
            </a:r>
            <a:r>
              <a:rPr lang="en-GB" altLang="zh-CN" dirty="0" smtClean="0">
                <a:solidFill>
                  <a:schemeClr val="bg2"/>
                </a:solidFill>
                <a:ea typeface="黑体" pitchFamily="2" charset="-122"/>
              </a:rPr>
              <a:t>ICW</a:t>
            </a:r>
            <a:r>
              <a:rPr lang="en-US" altLang="zh-CN" dirty="0" smtClean="0">
                <a:solidFill>
                  <a:schemeClr val="bg2"/>
                </a:solidFill>
                <a:ea typeface="黑体" pitchFamily="2" charset="-122"/>
              </a:rPr>
              <a:t>4</a:t>
            </a:r>
            <a:r>
              <a:rPr lang="zh-CN" altLang="en-US" dirty="0" smtClean="0">
                <a:solidFill>
                  <a:schemeClr val="bg2"/>
                </a:solidFill>
                <a:ea typeface="黑体" pitchFamily="2" charset="-122"/>
              </a:rPr>
              <a:t>时，</a:t>
            </a:r>
            <a:r>
              <a:rPr lang="zh-CN" altLang="en-GB" dirty="0" smtClean="0">
                <a:solidFill>
                  <a:schemeClr val="bg2"/>
                </a:solidFill>
                <a:ea typeface="黑体" pitchFamily="2" charset="-122"/>
              </a:rPr>
              <a:t>必须从</a:t>
            </a:r>
            <a:r>
              <a:rPr lang="en-GB" altLang="zh-CN" dirty="0" smtClean="0">
                <a:solidFill>
                  <a:schemeClr val="bg2"/>
                </a:solidFill>
                <a:ea typeface="黑体" pitchFamily="2" charset="-122"/>
              </a:rPr>
              <a:t>ICW1</a:t>
            </a:r>
            <a:r>
              <a:rPr lang="zh-CN" altLang="en-GB" dirty="0" smtClean="0">
                <a:solidFill>
                  <a:schemeClr val="bg2"/>
                </a:solidFill>
                <a:ea typeface="黑体" pitchFamily="2" charset="-122"/>
              </a:rPr>
              <a:t>开始</a:t>
            </a:r>
            <a:r>
              <a:rPr lang="zh-CN" altLang="en-US" dirty="0" smtClean="0">
                <a:solidFill>
                  <a:schemeClr val="bg2"/>
                </a:solidFill>
                <a:ea typeface="黑体" pitchFamily="2" charset="-122"/>
              </a:rPr>
              <a:t>。</a:t>
            </a:r>
            <a:r>
              <a:rPr lang="zh-CN" altLang="en-GB" dirty="0" smtClean="0">
                <a:latin typeface="Times New Roman" pitchFamily="18" charset="0"/>
              </a:rPr>
              <a:t>写</a:t>
            </a:r>
            <a:r>
              <a:rPr lang="en-GB" altLang="zh-CN" dirty="0" smtClean="0">
                <a:latin typeface="Times New Roman" pitchFamily="18" charset="0"/>
              </a:rPr>
              <a:t>ICW1</a:t>
            </a:r>
            <a:r>
              <a:rPr lang="zh-CN" altLang="en-GB" dirty="0" smtClean="0">
                <a:latin typeface="Times New Roman" pitchFamily="18" charset="0"/>
              </a:rPr>
              <a:t>意味着重新初始化</a:t>
            </a:r>
            <a:r>
              <a:rPr lang="en-GB" altLang="zh-CN" dirty="0" smtClean="0">
                <a:latin typeface="Times New Roman" pitchFamily="18" charset="0"/>
              </a:rPr>
              <a:t>8259</a:t>
            </a:r>
            <a:r>
              <a:rPr lang="zh-CN" altLang="en-US" dirty="0" smtClean="0">
                <a:latin typeface="Times New Roman" pitchFamily="18" charset="0"/>
              </a:rPr>
              <a:t>，</a:t>
            </a:r>
            <a:r>
              <a:rPr lang="zh-CN" altLang="en-GB" dirty="0" smtClean="0">
                <a:latin typeface="Times New Roman" pitchFamily="18" charset="0"/>
              </a:rPr>
              <a:t>写入</a:t>
            </a:r>
            <a:r>
              <a:rPr lang="en-GB" altLang="zh-CN" dirty="0" smtClean="0">
                <a:latin typeface="Times New Roman" pitchFamily="18" charset="0"/>
              </a:rPr>
              <a:t>ICW1</a:t>
            </a:r>
            <a:r>
              <a:rPr lang="zh-CN" altLang="en-GB" dirty="0" smtClean="0">
                <a:latin typeface="Times New Roman" pitchFamily="18" charset="0"/>
              </a:rPr>
              <a:t>后，</a:t>
            </a:r>
            <a:r>
              <a:rPr lang="en-GB" altLang="zh-CN" dirty="0" smtClean="0">
                <a:latin typeface="Times New Roman" pitchFamily="18" charset="0"/>
              </a:rPr>
              <a:t>8259</a:t>
            </a:r>
            <a:r>
              <a:rPr lang="zh-CN" altLang="en-GB" dirty="0" smtClean="0">
                <a:latin typeface="Times New Roman" pitchFamily="18" charset="0"/>
              </a:rPr>
              <a:t>的状态</a:t>
            </a:r>
            <a:r>
              <a:rPr lang="zh-CN" altLang="en-US" dirty="0" smtClean="0">
                <a:latin typeface="Times New Roman" pitchFamily="18" charset="0"/>
              </a:rPr>
              <a:t>为</a:t>
            </a:r>
            <a:r>
              <a:rPr lang="zh-CN" altLang="en-GB" dirty="0" smtClean="0">
                <a:latin typeface="Times New Roman" pitchFamily="18" charset="0"/>
              </a:rPr>
              <a:t>：</a:t>
            </a:r>
            <a:r>
              <a:rPr lang="zh-CN" altLang="en-GB" sz="2600" dirty="0" smtClean="0">
                <a:solidFill>
                  <a:srgbClr val="0000F8"/>
                </a:solidFill>
                <a:latin typeface="Times New Roman" pitchFamily="18" charset="0"/>
              </a:rPr>
              <a:t>清除</a:t>
            </a:r>
            <a:r>
              <a:rPr lang="en-GB" altLang="zh-CN" sz="2600" dirty="0" smtClean="0">
                <a:solidFill>
                  <a:srgbClr val="0000F8"/>
                </a:solidFill>
                <a:latin typeface="Times New Roman" pitchFamily="18" charset="0"/>
              </a:rPr>
              <a:t>ISR</a:t>
            </a:r>
            <a:r>
              <a:rPr lang="zh-CN" altLang="en-GB" sz="2600" dirty="0" smtClean="0">
                <a:solidFill>
                  <a:srgbClr val="0000F8"/>
                </a:solidFill>
                <a:latin typeface="Times New Roman" pitchFamily="18" charset="0"/>
              </a:rPr>
              <a:t>和</a:t>
            </a:r>
            <a:r>
              <a:rPr lang="en-GB" altLang="zh-CN" sz="2600" dirty="0" smtClean="0">
                <a:solidFill>
                  <a:srgbClr val="0000F8"/>
                </a:solidFill>
                <a:latin typeface="Times New Roman" pitchFamily="18" charset="0"/>
              </a:rPr>
              <a:t>IMR</a:t>
            </a:r>
            <a:r>
              <a:rPr lang="zh-CN" altLang="en-GB" sz="2600" dirty="0" smtClean="0">
                <a:solidFill>
                  <a:srgbClr val="0000F8"/>
                </a:solidFill>
                <a:latin typeface="Times New Roman" pitchFamily="18" charset="0"/>
              </a:rPr>
              <a:t>（全</a:t>
            </a:r>
            <a:r>
              <a:rPr lang="en-GB" altLang="zh-CN" sz="2600" dirty="0" smtClean="0">
                <a:solidFill>
                  <a:srgbClr val="0000F8"/>
                </a:solidFill>
                <a:latin typeface="Times New Roman" pitchFamily="18" charset="0"/>
              </a:rPr>
              <a:t>0</a:t>
            </a:r>
            <a:r>
              <a:rPr lang="zh-CN" altLang="en-GB" sz="2600" dirty="0" smtClean="0">
                <a:solidFill>
                  <a:srgbClr val="0000F8"/>
                </a:solidFill>
                <a:latin typeface="Times New Roman" pitchFamily="18" charset="0"/>
              </a:rPr>
              <a:t>）</a:t>
            </a:r>
            <a:r>
              <a:rPr lang="zh-CN" altLang="en-US" sz="2600" dirty="0" smtClean="0">
                <a:solidFill>
                  <a:srgbClr val="0000F8"/>
                </a:solidFill>
                <a:latin typeface="Times New Roman" pitchFamily="18" charset="0"/>
              </a:rPr>
              <a:t>；</a:t>
            </a:r>
            <a:r>
              <a:rPr lang="zh-CN" altLang="en-GB" sz="2600" dirty="0" smtClean="0">
                <a:solidFill>
                  <a:srgbClr val="0000F8"/>
                </a:solidFill>
                <a:latin typeface="Times New Roman" pitchFamily="18" charset="0"/>
              </a:rPr>
              <a:t>将中断</a:t>
            </a:r>
            <a:r>
              <a:rPr lang="zh-CN" altLang="en-GB" sz="2600" dirty="0" smtClean="0">
                <a:solidFill>
                  <a:srgbClr val="CC0000"/>
                </a:solidFill>
                <a:latin typeface="Times New Roman" pitchFamily="18" charset="0"/>
              </a:rPr>
              <a:t>优先级</a:t>
            </a:r>
            <a:r>
              <a:rPr lang="zh-CN" altLang="en-GB" sz="2600" dirty="0" smtClean="0">
                <a:solidFill>
                  <a:srgbClr val="0000F8"/>
                </a:solidFill>
                <a:latin typeface="Times New Roman" pitchFamily="18" charset="0"/>
              </a:rPr>
              <a:t>设</a:t>
            </a:r>
            <a:r>
              <a:rPr lang="zh-CN" altLang="en-US" sz="2600" dirty="0" smtClean="0">
                <a:solidFill>
                  <a:srgbClr val="0000F8"/>
                </a:solidFill>
                <a:latin typeface="Times New Roman" pitchFamily="18" charset="0"/>
              </a:rPr>
              <a:t>置</a:t>
            </a:r>
            <a:r>
              <a:rPr lang="zh-CN" altLang="en-GB" sz="2600" dirty="0" smtClean="0">
                <a:solidFill>
                  <a:srgbClr val="0000F8"/>
                </a:solidFill>
                <a:latin typeface="Times New Roman" pitchFamily="18" charset="0"/>
              </a:rPr>
              <a:t>成</a:t>
            </a:r>
            <a:r>
              <a:rPr lang="zh-CN" altLang="en-US" sz="2600" dirty="0" smtClean="0">
                <a:solidFill>
                  <a:srgbClr val="0000F8"/>
                </a:solidFill>
                <a:latin typeface="Times New Roman" pitchFamily="18" charset="0"/>
              </a:rPr>
              <a:t>固定优先级</a:t>
            </a:r>
            <a:r>
              <a:rPr lang="zh-CN" altLang="en-GB" sz="2600" dirty="0" smtClean="0">
                <a:solidFill>
                  <a:srgbClr val="0000F8"/>
                </a:solidFill>
                <a:latin typeface="Times New Roman" pitchFamily="18" charset="0"/>
              </a:rPr>
              <a:t>：</a:t>
            </a:r>
            <a:r>
              <a:rPr lang="zh-CN" altLang="en-US" sz="2600" dirty="0" smtClean="0">
                <a:solidFill>
                  <a:srgbClr val="0000F8"/>
                </a:solidFill>
                <a:latin typeface="Times New Roman" pitchFamily="18" charset="0"/>
              </a:rPr>
              <a:t>即</a:t>
            </a:r>
            <a:r>
              <a:rPr lang="en-GB" altLang="zh-CN" sz="2600" dirty="0" smtClean="0">
                <a:solidFill>
                  <a:srgbClr val="0000F8"/>
                </a:solidFill>
                <a:latin typeface="Times New Roman" pitchFamily="18" charset="0"/>
              </a:rPr>
              <a:t>IR</a:t>
            </a:r>
            <a:r>
              <a:rPr lang="en-GB" altLang="zh-CN" sz="2600" baseline="-20000" dirty="0" smtClean="0">
                <a:solidFill>
                  <a:srgbClr val="0000F8"/>
                </a:solidFill>
                <a:latin typeface="Times New Roman" pitchFamily="18" charset="0"/>
              </a:rPr>
              <a:t>0</a:t>
            </a:r>
            <a:r>
              <a:rPr lang="zh-CN" altLang="en-GB" sz="2600" dirty="0" smtClean="0">
                <a:solidFill>
                  <a:srgbClr val="0000F8"/>
                </a:solidFill>
                <a:latin typeface="Times New Roman" pitchFamily="18" charset="0"/>
              </a:rPr>
              <a:t>最高，</a:t>
            </a:r>
            <a:r>
              <a:rPr lang="en-GB" altLang="zh-CN" sz="2600" dirty="0" smtClean="0">
                <a:solidFill>
                  <a:srgbClr val="0000F8"/>
                </a:solidFill>
                <a:latin typeface="Times New Roman" pitchFamily="18" charset="0"/>
              </a:rPr>
              <a:t>IR</a:t>
            </a:r>
            <a:r>
              <a:rPr lang="en-GB" altLang="zh-CN" sz="2600" baseline="-20000" dirty="0" smtClean="0">
                <a:solidFill>
                  <a:srgbClr val="0000F8"/>
                </a:solidFill>
                <a:latin typeface="Times New Roman" pitchFamily="18" charset="0"/>
              </a:rPr>
              <a:t>7</a:t>
            </a:r>
            <a:r>
              <a:rPr lang="zh-CN" altLang="en-GB" sz="2600" dirty="0" smtClean="0">
                <a:solidFill>
                  <a:srgbClr val="0000F8"/>
                </a:solidFill>
                <a:latin typeface="Times New Roman" pitchFamily="18" charset="0"/>
              </a:rPr>
              <a:t>最低；设定为</a:t>
            </a:r>
            <a:r>
              <a:rPr lang="zh-CN" altLang="en-GB" sz="2600" dirty="0" smtClean="0">
                <a:solidFill>
                  <a:srgbClr val="CC0000"/>
                </a:solidFill>
                <a:latin typeface="Times New Roman" pitchFamily="18" charset="0"/>
              </a:rPr>
              <a:t>一般屏蔽</a:t>
            </a:r>
            <a:r>
              <a:rPr lang="zh-CN" altLang="en-GB" sz="2600" dirty="0" smtClean="0">
                <a:solidFill>
                  <a:srgbClr val="0000F8"/>
                </a:solidFill>
                <a:latin typeface="Times New Roman" pitchFamily="18" charset="0"/>
              </a:rPr>
              <a:t>方式</a:t>
            </a:r>
            <a:r>
              <a:rPr lang="zh-CN" altLang="en-US" sz="2600" dirty="0" smtClean="0">
                <a:solidFill>
                  <a:srgbClr val="0000F8"/>
                </a:solidFill>
                <a:latin typeface="Times New Roman" pitchFamily="18" charset="0"/>
              </a:rPr>
              <a:t>、</a:t>
            </a:r>
            <a:r>
              <a:rPr lang="zh-CN" altLang="en-GB" sz="2600" dirty="0" smtClean="0">
                <a:solidFill>
                  <a:srgbClr val="CC0000"/>
                </a:solidFill>
                <a:latin typeface="Times New Roman" pitchFamily="18" charset="0"/>
              </a:rPr>
              <a:t>非自动中断结束</a:t>
            </a:r>
            <a:r>
              <a:rPr lang="zh-CN" altLang="en-GB" sz="2600" dirty="0" smtClean="0">
                <a:solidFill>
                  <a:srgbClr val="0000F8"/>
                </a:solidFill>
                <a:latin typeface="Times New Roman" pitchFamily="18" charset="0"/>
              </a:rPr>
              <a:t>方式；状态读出逻辑预置为读</a:t>
            </a:r>
            <a:r>
              <a:rPr lang="en-GB" altLang="zh-CN" sz="2600" dirty="0" smtClean="0">
                <a:solidFill>
                  <a:srgbClr val="0000F8"/>
                </a:solidFill>
                <a:latin typeface="Times New Roman" pitchFamily="18" charset="0"/>
              </a:rPr>
              <a:t>IRR</a:t>
            </a:r>
            <a:r>
              <a:rPr lang="zh-CN" altLang="en-GB" sz="2600" dirty="0" smtClean="0">
                <a:solidFill>
                  <a:srgbClr val="0000F8"/>
                </a:solidFill>
                <a:latin typeface="Times New Roman" pitchFamily="18" charset="0"/>
              </a:rPr>
              <a:t>。</a:t>
            </a:r>
            <a:endParaRPr lang="zh-CN" altLang="en-US" sz="2000" dirty="0" smtClean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4089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1200" b="0" dirty="0" smtClean="0">
                <a:solidFill>
                  <a:srgbClr val="FF0066"/>
                </a:solidFill>
                <a:latin typeface="Arial" charset="0"/>
              </a:rPr>
              <a:t>ICW1</a:t>
            </a:r>
            <a:r>
              <a:rPr lang="zh-CN" altLang="en-US" sz="1200" b="0" dirty="0" smtClean="0">
                <a:solidFill>
                  <a:srgbClr val="FF0066"/>
                </a:solidFill>
                <a:latin typeface="Arial" charset="0"/>
              </a:rPr>
              <a:t>用于设置中断请求信号</a:t>
            </a:r>
            <a:r>
              <a:rPr lang="en-US" altLang="zh-CN" sz="1200" b="0" dirty="0" smtClean="0">
                <a:solidFill>
                  <a:srgbClr val="FF0066"/>
                </a:solidFill>
                <a:latin typeface="Arial" charset="0"/>
              </a:rPr>
              <a:t>IR</a:t>
            </a:r>
            <a:r>
              <a:rPr lang="zh-CN" altLang="en-US" sz="1200" b="0" dirty="0" smtClean="0">
                <a:solidFill>
                  <a:srgbClr val="FF0066"/>
                </a:solidFill>
                <a:latin typeface="Arial" charset="0"/>
              </a:rPr>
              <a:t>（动画</a:t>
            </a:r>
            <a:r>
              <a:rPr lang="en-US" altLang="zh-CN" sz="1200" b="0" dirty="0" smtClean="0">
                <a:solidFill>
                  <a:srgbClr val="FF0066"/>
                </a:solidFill>
                <a:latin typeface="Arial" charset="0"/>
              </a:rPr>
              <a:t>1</a:t>
            </a:r>
            <a:r>
              <a:rPr lang="zh-CN" altLang="en-US" sz="1200" b="0" dirty="0" smtClean="0">
                <a:solidFill>
                  <a:srgbClr val="FF0066"/>
                </a:solidFill>
                <a:latin typeface="Arial" charset="0"/>
              </a:rPr>
              <a:t>）是高电平有效还是</a:t>
            </a:r>
            <a:r>
              <a:rPr lang="zh-CN" altLang="en-US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上升沿有效，用来指示</a:t>
            </a:r>
            <a:r>
              <a:rPr lang="zh-CN" altLang="en-US" sz="1200" b="0" dirty="0" smtClean="0">
                <a:solidFill>
                  <a:srgbClr val="FF0066"/>
                </a:solidFill>
                <a:latin typeface="Arial" charset="0"/>
              </a:rPr>
              <a:t>（动画</a:t>
            </a:r>
            <a:r>
              <a:rPr lang="en-US" altLang="zh-CN" sz="1200" b="0" dirty="0" smtClean="0">
                <a:solidFill>
                  <a:srgbClr val="FF0066"/>
                </a:solidFill>
                <a:latin typeface="Arial" charset="0"/>
              </a:rPr>
              <a:t>2</a:t>
            </a:r>
            <a:r>
              <a:rPr lang="zh-CN" altLang="en-US" sz="1200" b="0" dirty="0" smtClean="0">
                <a:solidFill>
                  <a:srgbClr val="FF0066"/>
                </a:solidFill>
                <a:latin typeface="Arial" charset="0"/>
              </a:rPr>
              <a:t>）</a:t>
            </a:r>
            <a:r>
              <a:rPr lang="zh-CN" altLang="en-US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硬件连接是单片还是级联。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858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 smtClean="0">
                <a:solidFill>
                  <a:srgbClr val="FF0066"/>
                </a:solidFill>
                <a:latin typeface="Arial" charset="0"/>
              </a:rPr>
              <a:t>ICW2</a:t>
            </a:r>
            <a:r>
              <a:rPr lang="zh-CN" altLang="en-US" sz="1200" b="0" dirty="0" smtClean="0">
                <a:solidFill>
                  <a:srgbClr val="FF0066"/>
                </a:solidFill>
                <a:latin typeface="Arial" charset="0"/>
              </a:rPr>
              <a:t>用于设置中断向量码，写入</a:t>
            </a:r>
            <a:r>
              <a:rPr lang="en-US" altLang="zh-CN" sz="1200" b="0" dirty="0" smtClean="0">
                <a:solidFill>
                  <a:srgbClr val="FF0066"/>
                </a:solidFill>
                <a:latin typeface="Arial" charset="0"/>
              </a:rPr>
              <a:t>ICW2</a:t>
            </a:r>
            <a:r>
              <a:rPr lang="zh-CN" altLang="en-US" sz="1200" b="0" dirty="0" smtClean="0">
                <a:solidFill>
                  <a:srgbClr val="FF0066"/>
                </a:solidFill>
                <a:latin typeface="Arial" charset="0"/>
              </a:rPr>
              <a:t>的高</a:t>
            </a:r>
            <a:r>
              <a:rPr lang="en-US" altLang="zh-CN" sz="1200" b="0" dirty="0" smtClean="0">
                <a:solidFill>
                  <a:srgbClr val="FF0066"/>
                </a:solidFill>
                <a:latin typeface="Arial" charset="0"/>
              </a:rPr>
              <a:t>5</a:t>
            </a:r>
            <a:r>
              <a:rPr lang="zh-CN" altLang="en-US" sz="1200" b="0" dirty="0" smtClean="0">
                <a:solidFill>
                  <a:srgbClr val="FF0066"/>
                </a:solidFill>
                <a:latin typeface="Arial" charset="0"/>
              </a:rPr>
              <a:t>位与</a:t>
            </a:r>
            <a:r>
              <a:rPr lang="en-US" altLang="zh-CN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根据中断源的序号自动填入的</a:t>
            </a:r>
            <a:r>
              <a:rPr lang="zh-CN" altLang="en-US" b="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低</a:t>
            </a:r>
            <a:r>
              <a:rPr lang="en-US" altLang="zh-CN" b="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b="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位构成了该中断源的向量码或称类型码，在第</a:t>
            </a:r>
            <a:r>
              <a:rPr lang="en-US" altLang="zh-CN" b="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b="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个中断响应周期输出给</a:t>
            </a:r>
            <a:r>
              <a:rPr lang="en-US" altLang="zh-CN" b="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b="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。例如（动画</a:t>
            </a:r>
            <a:r>
              <a:rPr lang="en-US" altLang="zh-CN" b="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b="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）将</a:t>
            </a:r>
            <a:r>
              <a:rPr lang="en-US" altLang="zh-CN" sz="1200" b="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49H</a:t>
            </a:r>
            <a:r>
              <a:rPr lang="zh-CN" altLang="en-US" sz="12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写入</a:t>
            </a:r>
            <a:r>
              <a:rPr lang="en-US" altLang="zh-CN" sz="1200" b="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ICW2</a:t>
            </a:r>
            <a:r>
              <a:rPr lang="zh-CN" altLang="en-US" sz="1200" b="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1200" b="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sz="1200" b="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自动生成</a:t>
            </a:r>
            <a:r>
              <a:rPr lang="en-US" altLang="zh-CN" sz="1200" b="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</a:t>
            </a:r>
            <a:r>
              <a:rPr lang="zh-CN" altLang="en-US" sz="1200" b="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个中断源的向量码。（动画</a:t>
            </a:r>
            <a:r>
              <a:rPr lang="en-US" altLang="zh-CN" sz="1200" b="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1200" b="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）</a:t>
            </a:r>
            <a:r>
              <a:rPr lang="zh-CN" altLang="en-US" sz="1200" b="0" dirty="0" smtClean="0">
                <a:solidFill>
                  <a:srgbClr val="FF0066"/>
                </a:solidFill>
                <a:latin typeface="Arial" charset="0"/>
              </a:rPr>
              <a:t>写入</a:t>
            </a:r>
            <a:r>
              <a:rPr lang="en-US" altLang="zh-CN" sz="1200" b="0" dirty="0" smtClean="0">
                <a:solidFill>
                  <a:srgbClr val="FF0066"/>
                </a:solidFill>
                <a:latin typeface="Arial" charset="0"/>
              </a:rPr>
              <a:t>ICW2</a:t>
            </a:r>
            <a:r>
              <a:rPr lang="zh-CN" altLang="en-US" sz="1200" b="0" dirty="0" smtClean="0">
                <a:solidFill>
                  <a:srgbClr val="FF0066"/>
                </a:solidFill>
                <a:latin typeface="Arial" charset="0"/>
              </a:rPr>
              <a:t>的高</a:t>
            </a:r>
            <a:r>
              <a:rPr lang="en-US" altLang="zh-CN" sz="1200" b="0" dirty="0" smtClean="0">
                <a:solidFill>
                  <a:srgbClr val="FF0066"/>
                </a:solidFill>
                <a:latin typeface="Arial" charset="0"/>
              </a:rPr>
              <a:t>5</a:t>
            </a:r>
            <a:r>
              <a:rPr lang="zh-CN" altLang="en-US" sz="1200" b="0" dirty="0" smtClean="0">
                <a:solidFill>
                  <a:srgbClr val="FF0066"/>
                </a:solidFill>
                <a:latin typeface="Arial" charset="0"/>
              </a:rPr>
              <a:t>位与</a:t>
            </a:r>
            <a:r>
              <a:rPr lang="en-US" altLang="zh-CN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sz="1200" b="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硬件设置的</a:t>
            </a:r>
            <a:r>
              <a:rPr lang="zh-CN" altLang="en-US" sz="1200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低</a:t>
            </a:r>
            <a:r>
              <a:rPr lang="en-US" altLang="zh-CN" sz="1200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200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位组合</a:t>
            </a:r>
            <a:r>
              <a:rPr lang="zh-CN" altLang="en-US" b="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构成了</a:t>
            </a:r>
            <a:r>
              <a:rPr lang="en-US" altLang="zh-CN" b="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</a:t>
            </a:r>
            <a:r>
              <a:rPr lang="zh-CN" altLang="en-US" b="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个中断源的向量码。也就是说，通过写一次</a:t>
            </a:r>
            <a:r>
              <a:rPr lang="en-US" altLang="zh-CN" sz="1200" b="0" dirty="0" smtClean="0">
                <a:solidFill>
                  <a:srgbClr val="FF0066"/>
                </a:solidFill>
                <a:latin typeface="Arial" charset="0"/>
              </a:rPr>
              <a:t>ICW2</a:t>
            </a:r>
            <a:r>
              <a:rPr lang="zh-CN" altLang="en-US" sz="1200" b="0" dirty="0" smtClean="0">
                <a:solidFill>
                  <a:srgbClr val="FF0066"/>
                </a:solidFill>
                <a:latin typeface="Arial" charset="0"/>
              </a:rPr>
              <a:t>，完成</a:t>
            </a:r>
            <a:r>
              <a:rPr lang="en-US" altLang="zh-CN" b="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</a:t>
            </a:r>
            <a:r>
              <a:rPr lang="zh-CN" altLang="en-US" b="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个</a:t>
            </a:r>
            <a:r>
              <a:rPr lang="zh-CN" altLang="en-US" sz="1200" b="0" dirty="0" smtClean="0">
                <a:solidFill>
                  <a:srgbClr val="FF0066"/>
                </a:solidFill>
                <a:latin typeface="Arial" charset="0"/>
              </a:rPr>
              <a:t>中断源向量码的设置。</a:t>
            </a:r>
            <a:endParaRPr lang="en-US" altLang="zh-CN" sz="1200" b="0" dirty="0" smtClean="0">
              <a:solidFill>
                <a:srgbClr val="0000FF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dirty="0" smtClean="0">
              <a:solidFill>
                <a:srgbClr val="0000FF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1605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latin typeface="Times New Roman" pitchFamily="18" charset="0"/>
              </a:rPr>
              <a:t>ICW3</a:t>
            </a:r>
            <a:r>
              <a:rPr lang="zh-CN" altLang="en-US" b="0" dirty="0" smtClean="0">
                <a:latin typeface="Times New Roman" pitchFamily="18" charset="0"/>
              </a:rPr>
              <a:t>仅在级联时设置，</a:t>
            </a:r>
            <a:r>
              <a:rPr lang="zh-CN" altLang="en-GB" sz="800" b="0" kern="1200" dirty="0" smtClean="0">
                <a:solidFill>
                  <a:srgbClr val="CC0000"/>
                </a:solidFill>
                <a:latin typeface="+mj-ea"/>
                <a:ea typeface="宋体" pitchFamily="2" charset="-122"/>
                <a:cs typeface="Arial" panose="020B0604020202020204" pitchFamily="34" charset="0"/>
              </a:rPr>
              <a:t>主片</a:t>
            </a:r>
            <a:r>
              <a:rPr lang="zh-CN" altLang="en-US" sz="800" b="0" kern="1200" dirty="0" smtClean="0">
                <a:solidFill>
                  <a:srgbClr val="CC0000"/>
                </a:solidFill>
                <a:latin typeface="+mj-ea"/>
                <a:ea typeface="宋体" pitchFamily="2" charset="-122"/>
                <a:cs typeface="Arial" panose="020B0604020202020204" pitchFamily="34" charset="0"/>
              </a:rPr>
              <a:t>设置的是</a:t>
            </a:r>
            <a:r>
              <a:rPr lang="zh-CN" altLang="en-US" b="0" dirty="0" smtClean="0">
                <a:latin typeface="Times New Roman" pitchFamily="18" charset="0"/>
              </a:rPr>
              <a:t>主从</a:t>
            </a:r>
            <a:r>
              <a:rPr lang="en-US" altLang="zh-CN" b="0" dirty="0" smtClean="0">
                <a:latin typeface="Times New Roman" pitchFamily="18" charset="0"/>
              </a:rPr>
              <a:t>8259</a:t>
            </a:r>
            <a:r>
              <a:rPr lang="zh-CN" altLang="en-US" b="0" dirty="0" smtClean="0">
                <a:latin typeface="Times New Roman" pitchFamily="18" charset="0"/>
              </a:rPr>
              <a:t>的连接关系，</a:t>
            </a:r>
            <a:r>
              <a:rPr lang="zh-CN" altLang="en-GB" sz="800" b="0" kern="1200" dirty="0" smtClean="0">
                <a:solidFill>
                  <a:srgbClr val="CC0000"/>
                </a:solidFill>
                <a:latin typeface="+mj-ea"/>
                <a:ea typeface="宋体" pitchFamily="2" charset="-122"/>
                <a:cs typeface="Arial" panose="020B0604020202020204" pitchFamily="34" charset="0"/>
              </a:rPr>
              <a:t>从片</a:t>
            </a:r>
            <a:r>
              <a:rPr lang="zh-CN" altLang="en-US" sz="800" b="0" kern="1200" dirty="0" smtClean="0">
                <a:solidFill>
                  <a:srgbClr val="CC0000"/>
                </a:solidFill>
                <a:latin typeface="+mj-ea"/>
                <a:ea typeface="宋体" pitchFamily="2" charset="-122"/>
                <a:cs typeface="Arial" panose="020B0604020202020204" pitchFamily="34" charset="0"/>
              </a:rPr>
              <a:t>设置</a:t>
            </a:r>
            <a:r>
              <a:rPr lang="zh-CN" altLang="en-GB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zh-CN" altLang="en-US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是本从属片的</a:t>
            </a:r>
            <a:r>
              <a:rPr lang="zh-CN" altLang="en-GB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级联</a:t>
            </a:r>
            <a:r>
              <a:rPr lang="zh-CN" altLang="en-US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标识码，即所连接主片</a:t>
            </a:r>
            <a:r>
              <a:rPr lang="en-US" altLang="zh-CN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</a:t>
            </a:r>
            <a:r>
              <a:rPr lang="zh-CN" altLang="en-US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引脚的序号。在第</a:t>
            </a:r>
            <a:r>
              <a:rPr lang="en-US" altLang="zh-CN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个</a:t>
            </a:r>
            <a:r>
              <a:rPr lang="zh-CN" altLang="en-US" b="0" dirty="0" smtClean="0">
                <a:latin typeface="Times New Roman" pitchFamily="18" charset="0"/>
              </a:rPr>
              <a:t>中断响应周期，主片通过级联地址线</a:t>
            </a:r>
            <a:r>
              <a:rPr lang="en-US" altLang="zh-CN" b="0" dirty="0" smtClean="0">
                <a:latin typeface="Times New Roman" pitchFamily="18" charset="0"/>
              </a:rPr>
              <a:t>CAS2</a:t>
            </a:r>
            <a:r>
              <a:rPr lang="zh-CN" altLang="en-US" b="0" dirty="0" smtClean="0">
                <a:latin typeface="Times New Roman" pitchFamily="18" charset="0"/>
              </a:rPr>
              <a:t>～</a:t>
            </a:r>
            <a:r>
              <a:rPr lang="en-US" altLang="zh-CN" b="0" dirty="0" smtClean="0">
                <a:latin typeface="Times New Roman" pitchFamily="18" charset="0"/>
              </a:rPr>
              <a:t>CAS0</a:t>
            </a:r>
            <a:r>
              <a:rPr lang="zh-CN" altLang="en-US" b="0" dirty="0" smtClean="0">
                <a:latin typeface="Times New Roman" pitchFamily="18" charset="0"/>
              </a:rPr>
              <a:t>送出被允许中断的从片标识码，各从片用自己的</a:t>
            </a:r>
            <a:r>
              <a:rPr lang="en-US" altLang="zh-CN" b="0" dirty="0" smtClean="0">
                <a:latin typeface="Times New Roman" pitchFamily="18" charset="0"/>
              </a:rPr>
              <a:t>ICW3</a:t>
            </a:r>
            <a:r>
              <a:rPr lang="zh-CN" altLang="en-US" b="0" dirty="0" smtClean="0">
                <a:latin typeface="Times New Roman" pitchFamily="18" charset="0"/>
              </a:rPr>
              <a:t>与级联地址</a:t>
            </a:r>
            <a:r>
              <a:rPr lang="en-US" altLang="zh-CN" b="0" dirty="0" smtClean="0">
                <a:latin typeface="Times New Roman" pitchFamily="18" charset="0"/>
              </a:rPr>
              <a:t>CAS2</a:t>
            </a:r>
            <a:r>
              <a:rPr lang="zh-CN" altLang="en-US" b="0" dirty="0" smtClean="0">
                <a:latin typeface="Times New Roman" pitchFamily="18" charset="0"/>
              </a:rPr>
              <a:t>～</a:t>
            </a:r>
            <a:r>
              <a:rPr lang="en-US" altLang="zh-CN" b="0" dirty="0" smtClean="0">
                <a:latin typeface="Times New Roman" pitchFamily="18" charset="0"/>
              </a:rPr>
              <a:t>CAS0</a:t>
            </a:r>
            <a:r>
              <a:rPr lang="zh-CN" altLang="en-US" b="0" dirty="0" smtClean="0">
                <a:latin typeface="Times New Roman" pitchFamily="18" charset="0"/>
              </a:rPr>
              <a:t>比较，二者一致的从片才可发送中断向量码。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779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6600"/>
                </a:solidFill>
                <a:latin typeface="Times New Roman" pitchFamily="18" charset="0"/>
              </a:rPr>
              <a:t>例如，（动画</a:t>
            </a:r>
            <a:r>
              <a:rPr lang="en-US" altLang="zh-CN" b="0" dirty="0" smtClean="0">
                <a:solidFill>
                  <a:srgbClr val="006600"/>
                </a:solidFill>
                <a:latin typeface="Times New Roman" pitchFamily="18" charset="0"/>
              </a:rPr>
              <a:t>1</a:t>
            </a:r>
            <a:r>
              <a:rPr lang="zh-CN" altLang="en-US" b="0" dirty="0" smtClean="0">
                <a:solidFill>
                  <a:srgbClr val="006600"/>
                </a:solidFill>
                <a:latin typeface="Times New Roman" pitchFamily="18" charset="0"/>
              </a:rPr>
              <a:t>）主片的</a:t>
            </a:r>
            <a:r>
              <a:rPr lang="en-US" altLang="zh-CN" b="0" dirty="0" smtClean="0">
                <a:solidFill>
                  <a:srgbClr val="006600"/>
                </a:solidFill>
                <a:latin typeface="Times New Roman" pitchFamily="18" charset="0"/>
              </a:rPr>
              <a:t>IR6</a:t>
            </a:r>
            <a:r>
              <a:rPr lang="zh-CN" altLang="en-US" b="0" dirty="0" smtClean="0">
                <a:solidFill>
                  <a:srgbClr val="006600"/>
                </a:solidFill>
                <a:latin typeface="Times New Roman" pitchFamily="18" charset="0"/>
              </a:rPr>
              <a:t>与从片的</a:t>
            </a:r>
            <a:r>
              <a:rPr lang="en-US" altLang="zh-CN" b="0" dirty="0" smtClean="0">
                <a:solidFill>
                  <a:srgbClr val="006600"/>
                </a:solidFill>
                <a:latin typeface="Times New Roman" pitchFamily="18" charset="0"/>
              </a:rPr>
              <a:t>INT</a:t>
            </a:r>
            <a:r>
              <a:rPr lang="zh-CN" altLang="en-US" b="0" dirty="0" smtClean="0">
                <a:solidFill>
                  <a:srgbClr val="006600"/>
                </a:solidFill>
                <a:latin typeface="Times New Roman" pitchFamily="18" charset="0"/>
              </a:rPr>
              <a:t>线连接，则（动画</a:t>
            </a:r>
            <a:r>
              <a:rPr lang="en-US" altLang="zh-CN" b="0" dirty="0" smtClean="0">
                <a:solidFill>
                  <a:srgbClr val="006600"/>
                </a:solidFill>
                <a:latin typeface="Times New Roman" pitchFamily="18" charset="0"/>
              </a:rPr>
              <a:t>2</a:t>
            </a:r>
            <a:r>
              <a:rPr lang="zh-CN" altLang="en-US" b="0" dirty="0" smtClean="0">
                <a:solidFill>
                  <a:srgbClr val="006600"/>
                </a:solidFill>
                <a:latin typeface="Times New Roman" pitchFamily="18" charset="0"/>
              </a:rPr>
              <a:t>）主片的</a:t>
            </a:r>
            <a:r>
              <a:rPr lang="en-US" altLang="zh-CN" b="0" dirty="0" smtClean="0">
                <a:solidFill>
                  <a:srgbClr val="006600"/>
                </a:solidFill>
                <a:latin typeface="Times New Roman" pitchFamily="18" charset="0"/>
              </a:rPr>
              <a:t>ICW3=40H</a:t>
            </a:r>
            <a:r>
              <a:rPr lang="zh-CN" altLang="en-US" b="0" dirty="0" smtClean="0">
                <a:solidFill>
                  <a:srgbClr val="006600"/>
                </a:solidFill>
                <a:latin typeface="Times New Roman" pitchFamily="18" charset="0"/>
              </a:rPr>
              <a:t>，（动画</a:t>
            </a:r>
            <a:r>
              <a:rPr lang="en-US" altLang="zh-CN" b="0" dirty="0" smtClean="0">
                <a:solidFill>
                  <a:srgbClr val="006600"/>
                </a:solidFill>
                <a:latin typeface="Times New Roman" pitchFamily="18" charset="0"/>
              </a:rPr>
              <a:t>3</a:t>
            </a:r>
            <a:r>
              <a:rPr lang="zh-CN" altLang="en-US" b="0" dirty="0" smtClean="0">
                <a:solidFill>
                  <a:srgbClr val="006600"/>
                </a:solidFill>
                <a:latin typeface="Times New Roman" pitchFamily="18" charset="0"/>
              </a:rPr>
              <a:t>）从片的</a:t>
            </a:r>
            <a:r>
              <a:rPr lang="en-US" altLang="zh-CN" b="0" dirty="0" smtClean="0">
                <a:solidFill>
                  <a:srgbClr val="006600"/>
                </a:solidFill>
                <a:latin typeface="Times New Roman" pitchFamily="18" charset="0"/>
              </a:rPr>
              <a:t>ICW3=06H</a:t>
            </a:r>
            <a:r>
              <a:rPr lang="zh-CN" altLang="en-US" b="0" dirty="0" smtClean="0">
                <a:solidFill>
                  <a:srgbClr val="006600"/>
                </a:solidFill>
                <a:latin typeface="Times New Roman" pitchFamily="18" charset="0"/>
              </a:rPr>
              <a:t>。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5069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 smtClean="0">
                <a:solidFill>
                  <a:srgbClr val="FF0066"/>
                </a:solidFill>
                <a:latin typeface="Arial" charset="0"/>
              </a:rPr>
              <a:t>ICW4</a:t>
            </a:r>
            <a:r>
              <a:rPr lang="zh-CN" altLang="en-US" sz="1200" b="0" dirty="0" smtClean="0">
                <a:solidFill>
                  <a:srgbClr val="FF0066"/>
                </a:solidFill>
                <a:latin typeface="Arial" charset="0"/>
              </a:rPr>
              <a:t>用于设置</a:t>
            </a:r>
            <a:r>
              <a:rPr lang="en-US" altLang="zh-CN" sz="1200" b="0" dirty="0" smtClean="0">
                <a:solidFill>
                  <a:srgbClr val="FF0066"/>
                </a:solidFill>
                <a:latin typeface="Arial" charset="0"/>
              </a:rPr>
              <a:t>8259</a:t>
            </a:r>
            <a:r>
              <a:rPr lang="zh-CN" altLang="en-US" sz="1200" b="0" dirty="0" smtClean="0">
                <a:solidFill>
                  <a:srgbClr val="FF0066"/>
                </a:solidFill>
                <a:latin typeface="Arial" charset="0"/>
              </a:rPr>
              <a:t>工作方式。可用来设置</a:t>
            </a:r>
            <a:r>
              <a:rPr lang="zh-CN" altLang="en-US" b="0" dirty="0" smtClean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嵌套方式（动画</a:t>
            </a:r>
            <a:r>
              <a:rPr lang="en-US" altLang="zh-CN" b="0" dirty="0" smtClean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b="0" dirty="0" smtClean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），可以选择特殊全嵌套方式或一般嵌套方式。可</a:t>
            </a:r>
            <a:r>
              <a:rPr lang="zh-CN" altLang="en-US" sz="1200" b="0" dirty="0" smtClean="0">
                <a:solidFill>
                  <a:srgbClr val="FF0066"/>
                </a:solidFill>
                <a:latin typeface="Arial" charset="0"/>
              </a:rPr>
              <a:t>用来设置</a:t>
            </a:r>
            <a:r>
              <a:rPr lang="zh-CN" altLang="en-US" b="0" dirty="0" smtClean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中断结束方式（动画</a:t>
            </a:r>
            <a:r>
              <a:rPr lang="en-US" altLang="zh-CN" b="0" dirty="0" smtClean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b="0" dirty="0" smtClean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），可以选择自动中断结束方式或非自动自动中断结束方式。可</a:t>
            </a:r>
            <a:r>
              <a:rPr lang="zh-CN" altLang="en-US" sz="1200" b="0" dirty="0" smtClean="0">
                <a:solidFill>
                  <a:srgbClr val="FF0066"/>
                </a:solidFill>
                <a:latin typeface="Arial" charset="0"/>
              </a:rPr>
              <a:t>用来设置</a:t>
            </a:r>
            <a:r>
              <a:rPr lang="zh-CN" altLang="en-US" b="0" dirty="0" smtClean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缓冲方式（动画</a:t>
            </a:r>
            <a:r>
              <a:rPr lang="en-US" altLang="zh-CN" b="0" dirty="0" smtClean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b="0" dirty="0" smtClean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），可以选择</a:t>
            </a:r>
            <a:r>
              <a:rPr lang="zh-CN" altLang="en-US" sz="1200" b="0" dirty="0" smtClean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非缓冲方式或</a:t>
            </a:r>
            <a:r>
              <a:rPr lang="zh-CN" altLang="en-US" b="0" dirty="0" smtClean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主片缓冲方式或从片缓冲方式。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3320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这一讲介绍了</a:t>
            </a:r>
            <a:r>
              <a:rPr lang="en-US" altLang="zh-CN" sz="1200" kern="1200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+mn-cs"/>
              </a:rPr>
              <a:t>8259</a:t>
            </a:r>
            <a:r>
              <a:rPr lang="zh-CN" altLang="en-US" sz="1200" kern="1200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+mn-cs"/>
              </a:rPr>
              <a:t>的</a:t>
            </a:r>
            <a:r>
              <a: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</a:rPr>
              <a:t>初始化命令字</a:t>
            </a:r>
            <a:r>
              <a:rPr lang="zh-CN" altLang="en-US" dirty="0" smtClean="0"/>
              <a:t>。课后请思考：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E02ED1-59E4-43EE-8075-C2D152B3689F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黑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3578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6125"/>
            <a:ext cx="6624637" cy="3727450"/>
          </a:xfrm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  <a:ea typeface="黑体" panose="02010609060101010101" pitchFamily="49" charset="-122"/>
              </a:rPr>
              <a:t>谢谢大家！</a:t>
            </a:r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0C7B3E-4927-4E95-A148-CB1CCD2AD117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8357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" y="0"/>
            <a:ext cx="12192001" cy="6858000"/>
            <a:chOff x="0" y="0"/>
            <a:chExt cx="9144001" cy="6858000"/>
          </a:xfrm>
        </p:grpSpPr>
        <p:sp>
          <p:nvSpPr>
            <p:cNvPr id="17920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3505200" cy="685800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6" name="Rectangle 6"/>
            <p:cNvSpPr>
              <a:spLocks noChangeArrowheads="1"/>
            </p:cNvSpPr>
            <p:nvPr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7" name="Rectangle 7"/>
            <p:cNvSpPr>
              <a:spLocks noChangeArrowheads="1"/>
            </p:cNvSpPr>
            <p:nvPr/>
          </p:nvSpPr>
          <p:spPr bwMode="auto">
            <a:xfrm>
              <a:off x="1716088" y="1690688"/>
              <a:ext cx="574675" cy="642938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9" name="Rectangle 9"/>
            <p:cNvSpPr>
              <a:spLocks noChangeArrowheads="1"/>
            </p:cNvSpPr>
            <p:nvPr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0" name="Rectangle 10"/>
            <p:cNvSpPr>
              <a:spLocks noChangeArrowheads="1"/>
            </p:cNvSpPr>
            <p:nvPr/>
          </p:nvSpPr>
          <p:spPr bwMode="auto">
            <a:xfrm>
              <a:off x="2281238" y="1690688"/>
              <a:ext cx="585788" cy="64293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1" name="Rectangle 11"/>
            <p:cNvSpPr>
              <a:spLocks noChangeArrowheads="1"/>
            </p:cNvSpPr>
            <p:nvPr/>
          </p:nvSpPr>
          <p:spPr bwMode="auto">
            <a:xfrm>
              <a:off x="1141413" y="2324101"/>
              <a:ext cx="584200" cy="633413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2" name="Rectangle 12"/>
            <p:cNvSpPr>
              <a:spLocks noChangeArrowheads="1"/>
            </p:cNvSpPr>
            <p:nvPr/>
          </p:nvSpPr>
          <p:spPr bwMode="auto">
            <a:xfrm>
              <a:off x="0" y="2324101"/>
              <a:ext cx="582613" cy="63341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3" name="Rectangle 13"/>
            <p:cNvSpPr>
              <a:spLocks noChangeArrowheads="1"/>
            </p:cNvSpPr>
            <p:nvPr/>
          </p:nvSpPr>
          <p:spPr bwMode="auto">
            <a:xfrm>
              <a:off x="1716088" y="2324101"/>
              <a:ext cx="574675" cy="63341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4" name="Rectangle 14"/>
            <p:cNvSpPr>
              <a:spLocks noChangeArrowheads="1"/>
            </p:cNvSpPr>
            <p:nvPr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5" name="Rectangle 15"/>
            <p:cNvSpPr>
              <a:spLocks noChangeArrowheads="1"/>
            </p:cNvSpPr>
            <p:nvPr/>
          </p:nvSpPr>
          <p:spPr bwMode="auto">
            <a:xfrm>
              <a:off x="1141413" y="2947988"/>
              <a:ext cx="584200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28" name="Rectangle 28"/>
            <p:cNvSpPr>
              <a:spLocks noChangeArrowheads="1"/>
            </p:cNvSpPr>
            <p:nvPr userDrawn="1"/>
          </p:nvSpPr>
          <p:spPr bwMode="auto">
            <a:xfrm>
              <a:off x="4502726" y="2329190"/>
              <a:ext cx="138548" cy="52322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800"/>
            </a:p>
          </p:txBody>
        </p:sp>
      </p:grp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7386" y="309480"/>
            <a:ext cx="6095239" cy="1285714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79217" name="Rectangle 17"/>
          <p:cNvSpPr>
            <a:spLocks noGrp="1" noChangeArrowheads="1"/>
          </p:cNvSpPr>
          <p:nvPr userDrawn="1"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79218" name="Rectangle 18"/>
          <p:cNvSpPr>
            <a:spLocks noGrp="1" noChangeArrowheads="1"/>
          </p:cNvSpPr>
          <p:nvPr userDrawn="1">
            <p:ph type="sldNum" sz="quarter" idx="4"/>
          </p:nvPr>
        </p:nvSpPr>
        <p:spPr/>
        <p:txBody>
          <a:bodyPr/>
          <a:lstStyle>
            <a:lvl1pPr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1</a:t>
            </a:r>
            <a:endParaRPr lang="en-US" altLang="zh-CN" dirty="0"/>
          </a:p>
        </p:txBody>
      </p:sp>
      <p:sp>
        <p:nvSpPr>
          <p:cNvPr id="179219" name="Rectangle 19"/>
          <p:cNvSpPr>
            <a:spLocks noGrp="1" noChangeArrowheads="1"/>
          </p:cNvSpPr>
          <p:nvPr userDrawn="1">
            <p:ph type="ctrTitle"/>
          </p:nvPr>
        </p:nvSpPr>
        <p:spPr>
          <a:xfrm>
            <a:off x="334434" y="1828800"/>
            <a:ext cx="11654367" cy="2209800"/>
          </a:xfrm>
        </p:spPr>
        <p:txBody>
          <a:bodyPr/>
          <a:lstStyle>
            <a:lvl1pPr algn="r">
              <a:defRPr sz="40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9220" name="Rectangle 20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34434" y="4267200"/>
            <a:ext cx="11654367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 b="1">
                <a:latin typeface="+mn-lt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9222" name="Text Box 22"/>
          <p:cNvSpPr txBox="1">
            <a:spLocks noChangeArrowheads="1"/>
          </p:cNvSpPr>
          <p:nvPr userDrawn="1"/>
        </p:nvSpPr>
        <p:spPr bwMode="auto">
          <a:xfrm>
            <a:off x="6134499" y="704252"/>
            <a:ext cx="5856812" cy="85254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spcBef>
                <a:spcPct val="0"/>
              </a:spcBef>
            </a:pPr>
            <a:r>
              <a:rPr lang="zh-CN" altLang="en-US" sz="2400" b="1" dirty="0" smtClean="0">
                <a:solidFill>
                  <a:schemeClr val="tx1"/>
                </a:solidFill>
                <a:latin typeface="+mj-ea"/>
                <a:ea typeface="+mj-ea"/>
              </a:rPr>
              <a:t>计算机科学与技术学院</a:t>
            </a:r>
            <a:endParaRPr lang="en-US" altLang="zh-CN" sz="24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r">
              <a:lnSpc>
                <a:spcPct val="130000"/>
              </a:lnSpc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School of Computer Science and Technology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5201" y="89034"/>
            <a:ext cx="2236993" cy="168646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90904" y="620611"/>
            <a:ext cx="3885451" cy="865415"/>
          </a:xfrm>
          <a:prstGeom prst="rect">
            <a:avLst/>
          </a:prstGeom>
        </p:spPr>
      </p:pic>
      <p:grpSp>
        <p:nvGrpSpPr>
          <p:cNvPr id="15" name="组合 14"/>
          <p:cNvGrpSpPr/>
          <p:nvPr userDrawn="1"/>
        </p:nvGrpSpPr>
        <p:grpSpPr>
          <a:xfrm>
            <a:off x="2690904" y="690564"/>
            <a:ext cx="9166184" cy="845664"/>
            <a:chOff x="2089972" y="628999"/>
            <a:chExt cx="6874638" cy="907229"/>
          </a:xfrm>
        </p:grpSpPr>
        <p:cxnSp>
          <p:nvCxnSpPr>
            <p:cNvPr id="8" name="直接连接符 7"/>
            <p:cNvCxnSpPr/>
            <p:nvPr userDrawn="1"/>
          </p:nvCxnSpPr>
          <p:spPr bwMode="auto">
            <a:xfrm flipH="1">
              <a:off x="4948828" y="628999"/>
              <a:ext cx="576080" cy="907229"/>
            </a:xfrm>
            <a:prstGeom prst="line">
              <a:avLst/>
            </a:prstGeom>
            <a:solidFill>
              <a:schemeClr val="accent1"/>
            </a:solidFill>
            <a:ln w="57150" cap="flat" cmpd="tri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接连接符 11"/>
            <p:cNvCxnSpPr/>
            <p:nvPr userDrawn="1"/>
          </p:nvCxnSpPr>
          <p:spPr bwMode="auto">
            <a:xfrm>
              <a:off x="5524908" y="628999"/>
              <a:ext cx="3439702" cy="0"/>
            </a:xfrm>
            <a:prstGeom prst="line">
              <a:avLst/>
            </a:prstGeom>
            <a:solidFill>
              <a:schemeClr val="accent1"/>
            </a:solidFill>
            <a:ln w="57150" cap="flat" cmpd="tri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13"/>
            <p:cNvCxnSpPr/>
            <p:nvPr userDrawn="1"/>
          </p:nvCxnSpPr>
          <p:spPr bwMode="auto">
            <a:xfrm flipH="1">
              <a:off x="2089972" y="1536228"/>
              <a:ext cx="2858856" cy="0"/>
            </a:xfrm>
            <a:prstGeom prst="line">
              <a:avLst/>
            </a:prstGeom>
            <a:solidFill>
              <a:schemeClr val="accent1"/>
            </a:solidFill>
            <a:ln w="57150" cap="flat" cmpd="tri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6" name="直接连接符 5"/>
          <p:cNvCxnSpPr/>
          <p:nvPr userDrawn="1"/>
        </p:nvCxnSpPr>
        <p:spPr bwMode="auto">
          <a:xfrm flipH="1">
            <a:off x="474897" y="6597440"/>
            <a:ext cx="201628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5D5D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0" name="组合 39"/>
          <p:cNvGrpSpPr/>
          <p:nvPr userDrawn="1"/>
        </p:nvGrpSpPr>
        <p:grpSpPr>
          <a:xfrm>
            <a:off x="3489222" y="5912643"/>
            <a:ext cx="209551" cy="39688"/>
            <a:chOff x="6834188" y="5932488"/>
            <a:chExt cx="157163" cy="39688"/>
          </a:xfrm>
        </p:grpSpPr>
        <p:sp>
          <p:nvSpPr>
            <p:cNvPr id="9" name="Line 5"/>
            <p:cNvSpPr>
              <a:spLocks noChangeShapeType="1"/>
            </p:cNvSpPr>
            <p:nvPr userDrawn="1"/>
          </p:nvSpPr>
          <p:spPr bwMode="auto">
            <a:xfrm flipV="1">
              <a:off x="6897688" y="5932488"/>
              <a:ext cx="46038" cy="3968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2" name="Line 15"/>
            <p:cNvSpPr>
              <a:spLocks noChangeShapeType="1"/>
            </p:cNvSpPr>
            <p:nvPr userDrawn="1"/>
          </p:nvSpPr>
          <p:spPr bwMode="auto">
            <a:xfrm flipV="1">
              <a:off x="6834188" y="5932488"/>
              <a:ext cx="31750" cy="23813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5" name="Line 16"/>
            <p:cNvSpPr>
              <a:spLocks noChangeShapeType="1"/>
            </p:cNvSpPr>
            <p:nvPr userDrawn="1"/>
          </p:nvSpPr>
          <p:spPr bwMode="auto">
            <a:xfrm flipH="1" flipV="1">
              <a:off x="6865938" y="5932488"/>
              <a:ext cx="31750" cy="3968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6" name="Line 17"/>
            <p:cNvSpPr>
              <a:spLocks noChangeShapeType="1"/>
            </p:cNvSpPr>
            <p:nvPr userDrawn="1"/>
          </p:nvSpPr>
          <p:spPr bwMode="auto">
            <a:xfrm flipH="1" flipV="1">
              <a:off x="6943726" y="5932488"/>
              <a:ext cx="47625" cy="317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3051072" y="6115843"/>
            <a:ext cx="209549" cy="39688"/>
            <a:chOff x="6505576" y="6135688"/>
            <a:chExt cx="157162" cy="39688"/>
          </a:xfrm>
        </p:grpSpPr>
        <p:sp>
          <p:nvSpPr>
            <p:cNvPr id="10" name="Line 6"/>
            <p:cNvSpPr>
              <a:spLocks noChangeShapeType="1"/>
            </p:cNvSpPr>
            <p:nvPr userDrawn="1"/>
          </p:nvSpPr>
          <p:spPr bwMode="auto">
            <a:xfrm flipV="1">
              <a:off x="6505576" y="6135688"/>
              <a:ext cx="31750" cy="23813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11" name="Line 7"/>
            <p:cNvSpPr>
              <a:spLocks noChangeShapeType="1"/>
            </p:cNvSpPr>
            <p:nvPr userDrawn="1"/>
          </p:nvSpPr>
          <p:spPr bwMode="auto">
            <a:xfrm flipH="1" flipV="1">
              <a:off x="6537326" y="6135688"/>
              <a:ext cx="31750" cy="3968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7" name="Line 18"/>
            <p:cNvSpPr>
              <a:spLocks noChangeShapeType="1"/>
            </p:cNvSpPr>
            <p:nvPr userDrawn="1"/>
          </p:nvSpPr>
          <p:spPr bwMode="auto">
            <a:xfrm flipH="1" flipV="1">
              <a:off x="6615113" y="6135688"/>
              <a:ext cx="47625" cy="317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8" name="Line 19"/>
            <p:cNvSpPr>
              <a:spLocks noChangeShapeType="1"/>
            </p:cNvSpPr>
            <p:nvPr userDrawn="1"/>
          </p:nvSpPr>
          <p:spPr bwMode="auto">
            <a:xfrm flipV="1">
              <a:off x="6569076" y="6135688"/>
              <a:ext cx="46038" cy="3968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</p:grpSp>
      <p:sp>
        <p:nvSpPr>
          <p:cNvPr id="34" name="Line 25"/>
          <p:cNvSpPr>
            <a:spLocks noChangeShapeType="1"/>
          </p:cNvSpPr>
          <p:nvPr userDrawn="1"/>
        </p:nvSpPr>
        <p:spPr bwMode="auto">
          <a:xfrm>
            <a:off x="2698647" y="6597650"/>
            <a:ext cx="9290153" cy="0"/>
          </a:xfrm>
          <a:prstGeom prst="line">
            <a:avLst/>
          </a:prstGeom>
          <a:noFill/>
          <a:ln w="19050">
            <a:solidFill>
              <a:srgbClr val="5D5D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/>
          </a:p>
        </p:txBody>
      </p:sp>
      <p:grpSp>
        <p:nvGrpSpPr>
          <p:cNvPr id="43" name="组合 42"/>
          <p:cNvGrpSpPr/>
          <p:nvPr userDrawn="1"/>
        </p:nvGrpSpPr>
        <p:grpSpPr>
          <a:xfrm>
            <a:off x="2425597" y="5737225"/>
            <a:ext cx="273051" cy="860426"/>
            <a:chOff x="7115176" y="5737225"/>
            <a:chExt cx="204788" cy="860426"/>
          </a:xfrm>
        </p:grpSpPr>
        <p:sp>
          <p:nvSpPr>
            <p:cNvPr id="13" name="Line 8"/>
            <p:cNvSpPr>
              <a:spLocks noChangeShapeType="1"/>
            </p:cNvSpPr>
            <p:nvPr userDrawn="1"/>
          </p:nvSpPr>
          <p:spPr bwMode="auto">
            <a:xfrm flipV="1">
              <a:off x="7210426" y="5894388"/>
              <a:ext cx="0" cy="155575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16" name="Line 9"/>
            <p:cNvSpPr>
              <a:spLocks noChangeShapeType="1"/>
            </p:cNvSpPr>
            <p:nvPr userDrawn="1"/>
          </p:nvSpPr>
          <p:spPr bwMode="auto">
            <a:xfrm flipV="1">
              <a:off x="7162801" y="6049963"/>
              <a:ext cx="0" cy="1333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17" name="Line 10"/>
            <p:cNvSpPr>
              <a:spLocks noChangeShapeType="1"/>
            </p:cNvSpPr>
            <p:nvPr userDrawn="1"/>
          </p:nvSpPr>
          <p:spPr bwMode="auto">
            <a:xfrm flipV="1">
              <a:off x="7256463" y="5894388"/>
              <a:ext cx="0" cy="61913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18" name="Line 11"/>
            <p:cNvSpPr>
              <a:spLocks noChangeShapeType="1"/>
            </p:cNvSpPr>
            <p:nvPr userDrawn="1"/>
          </p:nvSpPr>
          <p:spPr bwMode="auto">
            <a:xfrm flipV="1">
              <a:off x="7162801" y="6284913"/>
              <a:ext cx="0" cy="31273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19" name="Line 12"/>
            <p:cNvSpPr>
              <a:spLocks noChangeShapeType="1"/>
            </p:cNvSpPr>
            <p:nvPr userDrawn="1"/>
          </p:nvSpPr>
          <p:spPr bwMode="auto">
            <a:xfrm flipV="1">
              <a:off x="7319963" y="5956300"/>
              <a:ext cx="0" cy="6413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0" name="Line 13"/>
            <p:cNvSpPr>
              <a:spLocks noChangeShapeType="1"/>
            </p:cNvSpPr>
            <p:nvPr userDrawn="1"/>
          </p:nvSpPr>
          <p:spPr bwMode="auto">
            <a:xfrm>
              <a:off x="7115176" y="6284913"/>
              <a:ext cx="117475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1" name="Line 14"/>
            <p:cNvSpPr>
              <a:spLocks noChangeShapeType="1"/>
            </p:cNvSpPr>
            <p:nvPr userDrawn="1"/>
          </p:nvSpPr>
          <p:spPr bwMode="auto">
            <a:xfrm>
              <a:off x="7115176" y="6183313"/>
              <a:ext cx="117475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9" name="Line 20"/>
            <p:cNvSpPr>
              <a:spLocks noChangeShapeType="1"/>
            </p:cNvSpPr>
            <p:nvPr userDrawn="1"/>
          </p:nvSpPr>
          <p:spPr bwMode="auto">
            <a:xfrm>
              <a:off x="7210426" y="5894388"/>
              <a:ext cx="46038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0" name="Line 21"/>
            <p:cNvSpPr>
              <a:spLocks noChangeShapeType="1"/>
            </p:cNvSpPr>
            <p:nvPr userDrawn="1"/>
          </p:nvSpPr>
          <p:spPr bwMode="auto">
            <a:xfrm flipV="1">
              <a:off x="7115176" y="6183313"/>
              <a:ext cx="0" cy="10160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1" name="Line 22"/>
            <p:cNvSpPr>
              <a:spLocks noChangeShapeType="1"/>
            </p:cNvSpPr>
            <p:nvPr userDrawn="1"/>
          </p:nvSpPr>
          <p:spPr bwMode="auto">
            <a:xfrm flipV="1">
              <a:off x="7232651" y="6183313"/>
              <a:ext cx="0" cy="10160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2" name="Line 23"/>
            <p:cNvSpPr>
              <a:spLocks noChangeShapeType="1"/>
            </p:cNvSpPr>
            <p:nvPr userDrawn="1"/>
          </p:nvSpPr>
          <p:spPr bwMode="auto">
            <a:xfrm flipV="1">
              <a:off x="7232651" y="5737225"/>
              <a:ext cx="0" cy="157163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5" name="Line 26"/>
            <p:cNvSpPr>
              <a:spLocks noChangeShapeType="1"/>
            </p:cNvSpPr>
            <p:nvPr userDrawn="1"/>
          </p:nvSpPr>
          <p:spPr bwMode="auto">
            <a:xfrm>
              <a:off x="7162801" y="6049963"/>
              <a:ext cx="157163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6" name="Line 27"/>
            <p:cNvSpPr>
              <a:spLocks noChangeShapeType="1"/>
            </p:cNvSpPr>
            <p:nvPr userDrawn="1"/>
          </p:nvSpPr>
          <p:spPr bwMode="auto">
            <a:xfrm>
              <a:off x="7210426" y="5956300"/>
              <a:ext cx="109538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</p:grpSp>
      <p:grpSp>
        <p:nvGrpSpPr>
          <p:cNvPr id="45" name="组合 44"/>
          <p:cNvGrpSpPr/>
          <p:nvPr userDrawn="1"/>
        </p:nvGrpSpPr>
        <p:grpSpPr>
          <a:xfrm>
            <a:off x="474896" y="6165380"/>
            <a:ext cx="1510616" cy="312738"/>
            <a:chOff x="356172" y="6165380"/>
            <a:chExt cx="1132962" cy="312738"/>
          </a:xfrm>
        </p:grpSpPr>
        <p:sp>
          <p:nvSpPr>
            <p:cNvPr id="33" name="Line 24"/>
            <p:cNvSpPr>
              <a:spLocks noChangeShapeType="1"/>
            </p:cNvSpPr>
            <p:nvPr userDrawn="1"/>
          </p:nvSpPr>
          <p:spPr bwMode="auto">
            <a:xfrm>
              <a:off x="622872" y="6165380"/>
              <a:ext cx="430213" cy="30480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7" name="Line 28"/>
            <p:cNvSpPr>
              <a:spLocks noChangeShapeType="1"/>
            </p:cNvSpPr>
            <p:nvPr userDrawn="1"/>
          </p:nvSpPr>
          <p:spPr bwMode="auto">
            <a:xfrm flipV="1">
              <a:off x="356172" y="6165380"/>
              <a:ext cx="266700" cy="31273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8" name="Line 29"/>
            <p:cNvSpPr>
              <a:spLocks noChangeShapeType="1"/>
            </p:cNvSpPr>
            <p:nvPr userDrawn="1"/>
          </p:nvSpPr>
          <p:spPr bwMode="auto">
            <a:xfrm flipV="1">
              <a:off x="924497" y="6181255"/>
              <a:ext cx="166688" cy="1968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59" name="Line 24"/>
            <p:cNvSpPr>
              <a:spLocks noChangeShapeType="1"/>
            </p:cNvSpPr>
            <p:nvPr userDrawn="1"/>
          </p:nvSpPr>
          <p:spPr bwMode="auto">
            <a:xfrm>
              <a:off x="1081328" y="6181255"/>
              <a:ext cx="407806" cy="288925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620611"/>
            <a:ext cx="11150600" cy="5616678"/>
          </a:xfrm>
        </p:spPr>
        <p:txBody>
          <a:bodyPr/>
          <a:lstStyle>
            <a:lvl1pPr marL="342900" indent="-342900">
              <a:defRPr/>
            </a:lvl1pPr>
            <a:lvl2pPr marL="628650" indent="-268288">
              <a:defRPr/>
            </a:lvl2pPr>
            <a:lvl3pPr marL="896938" indent="-268288">
              <a:defRPr sz="2400">
                <a:latin typeface="+mn-lt"/>
              </a:defRPr>
            </a:lvl3pPr>
            <a:lvl4pPr marL="1166813" indent="-269875">
              <a:defRPr sz="2400">
                <a:latin typeface="+mn-lt"/>
                <a:ea typeface="楷体" panose="02010609060101010101" pitchFamily="49" charset="-122"/>
              </a:defRPr>
            </a:lvl4pPr>
            <a:lvl5pPr marL="1435100" indent="-268288">
              <a:defRPr sz="2400">
                <a:latin typeface="+mn-lt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5B93D84-87BE-4514-9293-7D5164B6320D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7987" y="116540"/>
            <a:ext cx="10972800" cy="4179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620610"/>
            <a:ext cx="5386917" cy="42373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1044341"/>
            <a:ext cx="5386917" cy="5200883"/>
          </a:xfrm>
        </p:spPr>
        <p:txBody>
          <a:bodyPr/>
          <a:lstStyle>
            <a:lvl1pPr marL="268288" indent="-268288">
              <a:defRPr sz="2400">
                <a:latin typeface="+mn-lt"/>
              </a:defRPr>
            </a:lvl1pPr>
            <a:lvl2pPr marL="536575" indent="-268288">
              <a:defRPr sz="2400">
                <a:latin typeface="+mn-lt"/>
              </a:defRPr>
            </a:lvl2pPr>
            <a:lvl3pPr marL="804863" indent="-268288">
              <a:defRPr sz="2400">
                <a:latin typeface="+mn-lt"/>
              </a:defRPr>
            </a:lvl3pPr>
            <a:lvl4pPr marL="1073150" indent="-268288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620610"/>
            <a:ext cx="5389033" cy="42373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044342"/>
            <a:ext cx="5389033" cy="5200882"/>
          </a:xfrm>
        </p:spPr>
        <p:txBody>
          <a:bodyPr/>
          <a:lstStyle>
            <a:lvl1pPr marL="268288" indent="-268288">
              <a:defRPr sz="2400">
                <a:latin typeface="+mn-lt"/>
              </a:defRPr>
            </a:lvl1pPr>
            <a:lvl2pPr marL="536575" indent="-268288">
              <a:defRPr sz="2400">
                <a:latin typeface="+mn-lt"/>
              </a:defRPr>
            </a:lvl2pPr>
            <a:lvl3pPr marL="804863" indent="-268288">
              <a:defRPr sz="2400">
                <a:latin typeface="+mn-lt"/>
              </a:defRPr>
            </a:lvl3pPr>
            <a:lvl4pPr marL="1073150" indent="-268288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820532B-2B62-4BCD-8298-BE9375802A47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12192000" cy="566738"/>
            <a:chOff x="0" y="0"/>
            <a:chExt cx="9144000" cy="566738"/>
          </a:xfrm>
        </p:grpSpPr>
        <p:sp>
          <p:nvSpPr>
            <p:cNvPr id="178181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285750" cy="54610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2" name="Rectangle 6"/>
            <p:cNvSpPr>
              <a:spLocks noChangeArrowheads="1"/>
            </p:cNvSpPr>
            <p:nvPr userDrawn="1"/>
          </p:nvSpPr>
          <p:spPr bwMode="auto">
            <a:xfrm>
              <a:off x="377825" y="134938"/>
              <a:ext cx="8731250" cy="274638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3" name="Rectangle 7"/>
            <p:cNvSpPr>
              <a:spLocks noChangeArrowheads="1"/>
            </p:cNvSpPr>
            <p:nvPr userDrawn="1"/>
          </p:nvSpPr>
          <p:spPr bwMode="auto">
            <a:xfrm>
              <a:off x="374650" y="134938"/>
              <a:ext cx="138113" cy="141288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4" name="Rectangle 8"/>
            <p:cNvSpPr>
              <a:spLocks noChangeArrowheads="1"/>
            </p:cNvSpPr>
            <p:nvPr userDrawn="1"/>
          </p:nvSpPr>
          <p:spPr bwMode="auto">
            <a:xfrm>
              <a:off x="512763" y="0"/>
              <a:ext cx="139700" cy="138113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5" name="Rectangle 9"/>
            <p:cNvSpPr>
              <a:spLocks noChangeArrowheads="1"/>
            </p:cNvSpPr>
            <p:nvPr userDrawn="1"/>
          </p:nvSpPr>
          <p:spPr bwMode="auto">
            <a:xfrm>
              <a:off x="512763" y="134938"/>
              <a:ext cx="139700" cy="141288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6" name="Rectangle 10"/>
            <p:cNvSpPr>
              <a:spLocks noChangeArrowheads="1"/>
            </p:cNvSpPr>
            <p:nvPr userDrawn="1"/>
          </p:nvSpPr>
          <p:spPr bwMode="auto">
            <a:xfrm>
              <a:off x="239713" y="274638"/>
              <a:ext cx="136525" cy="138113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7" name="Rectangle 11"/>
            <p:cNvSpPr>
              <a:spLocks noChangeArrowheads="1"/>
            </p:cNvSpPr>
            <p:nvPr userDrawn="1"/>
          </p:nvSpPr>
          <p:spPr bwMode="auto">
            <a:xfrm>
              <a:off x="96838" y="136525"/>
              <a:ext cx="141288" cy="138113"/>
            </a:xfrm>
            <a:prstGeom prst="rect">
              <a:avLst/>
            </a:prstGeom>
            <a:solidFill>
              <a:srgbClr val="FF00FF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8" name="Rectangle 12"/>
            <p:cNvSpPr>
              <a:spLocks noChangeArrowheads="1"/>
            </p:cNvSpPr>
            <p:nvPr userDrawn="1"/>
          </p:nvSpPr>
          <p:spPr bwMode="auto">
            <a:xfrm>
              <a:off x="374650" y="271463"/>
              <a:ext cx="138113" cy="138113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9" name="Rectangle 13"/>
            <p:cNvSpPr>
              <a:spLocks noChangeArrowheads="1"/>
            </p:cNvSpPr>
            <p:nvPr userDrawn="1"/>
          </p:nvSpPr>
          <p:spPr bwMode="auto">
            <a:xfrm>
              <a:off x="239713" y="409575"/>
              <a:ext cx="136525" cy="136525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93" name="Rectangle 17"/>
            <p:cNvSpPr>
              <a:spLocks noChangeArrowheads="1"/>
            </p:cNvSpPr>
            <p:nvPr userDrawn="1"/>
          </p:nvSpPr>
          <p:spPr bwMode="auto">
            <a:xfrm>
              <a:off x="0" y="520700"/>
              <a:ext cx="9144000" cy="46038"/>
            </a:xfrm>
            <a:prstGeom prst="rect">
              <a:avLst/>
            </a:prstGeom>
            <a:gradFill rotWithShape="0">
              <a:gsLst>
                <a:gs pos="0">
                  <a:schemeClr val="bg2">
                    <a:alpha val="3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</p:grpSp>
      <p:sp>
        <p:nvSpPr>
          <p:cNvPr id="178178" name="Rectangle 2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+mj-lt"/>
              </a:defRPr>
            </a:lvl1pPr>
          </a:lstStyle>
          <a:p>
            <a:endParaRPr lang="en-US" altLang="zh-CN" dirty="0"/>
          </a:p>
        </p:txBody>
      </p:sp>
      <p:sp>
        <p:nvSpPr>
          <p:cNvPr id="178179" name="Rectangle 3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4C29EA-3689-43EF-BF3B-4AB4D9CC568A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17819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787400" y="44451"/>
            <a:ext cx="1097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7819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609600" y="566739"/>
            <a:ext cx="11150600" cy="567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78192" name="Rectangle 16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latin typeface="+mj-lt"/>
              </a:defRPr>
            </a:lvl1pPr>
          </a:lstStyle>
          <a:p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8" r:id="rId3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68288" algn="l" rtl="0" fontAlgn="base">
        <a:spcBef>
          <a:spcPct val="200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896938" indent="-268288" algn="l" rtl="0" fontAlgn="base">
        <a:spcBef>
          <a:spcPct val="20000"/>
        </a:spcBef>
        <a:spcAft>
          <a:spcPct val="0"/>
        </a:spcAft>
        <a:buClr>
          <a:srgbClr val="FF6600"/>
        </a:buClr>
        <a:buSzPct val="65000"/>
        <a:buFont typeface="Wingdings" pitchFamily="2" charset="2"/>
        <a:buChar char="p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3pPr>
      <a:lvl4pPr marL="1166813" indent="-269875" algn="l" rtl="0" fontAlgn="base">
        <a:spcBef>
          <a:spcPct val="20000"/>
        </a:spcBef>
        <a:spcAft>
          <a:spcPct val="0"/>
        </a:spcAft>
        <a:buClr>
          <a:srgbClr val="FF0066"/>
        </a:buClr>
        <a:buSzPct val="75000"/>
        <a:buFont typeface="Wingdings" pitchFamily="2" charset="2"/>
        <a:buChar char="u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4pPr>
      <a:lvl5pPr marL="1435100" indent="-268288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5pPr>
      <a:lvl6pPr marL="27876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6pPr>
      <a:lvl7pPr marL="32448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7pPr>
      <a:lvl8pPr marL="37020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8pPr>
      <a:lvl9pPr marL="41592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774826" y="1844780"/>
            <a:ext cx="8740775" cy="2193820"/>
          </a:xfrm>
        </p:spPr>
        <p:txBody>
          <a:bodyPr/>
          <a:lstStyle/>
          <a:p>
            <a:pPr lvl="0"/>
            <a:r>
              <a:rPr lang="zh-CN" altLang="en-US" sz="3600" dirty="0">
                <a:solidFill>
                  <a:srgbClr val="FFFF00"/>
                </a:solidFill>
                <a:latin typeface="Arial"/>
                <a:ea typeface="黑体" pitchFamily="2" charset="-122"/>
                <a:cs typeface="+mn-cs"/>
              </a:rPr>
              <a:t>微机原理</a:t>
            </a:r>
            <a:r>
              <a:rPr lang="zh-CN" altLang="en-US" sz="3600" dirty="0">
                <a:solidFill>
                  <a:srgbClr val="FFFF00"/>
                </a:solidFill>
                <a:latin typeface="Arial"/>
                <a:ea typeface="黑体" pitchFamily="2" charset="-122"/>
              </a:rPr>
              <a:t>与系统设计</a:t>
            </a:r>
            <a:r>
              <a:rPr lang="en-US" altLang="zh-CN" sz="3600" dirty="0">
                <a:solidFill>
                  <a:srgbClr val="FFFF00"/>
                </a:solidFill>
                <a:latin typeface="Arial"/>
                <a:ea typeface="黑体" pitchFamily="2" charset="-122"/>
                <a:cs typeface="+mn-cs"/>
              </a:rPr>
              <a:t/>
            </a:r>
            <a:br>
              <a:rPr lang="en-US" altLang="zh-CN" sz="3600" dirty="0">
                <a:solidFill>
                  <a:srgbClr val="FFFF00"/>
                </a:solidFill>
                <a:latin typeface="Arial"/>
                <a:ea typeface="黑体" pitchFamily="2" charset="-122"/>
                <a:cs typeface="+mn-cs"/>
              </a:rPr>
            </a:br>
            <a:r>
              <a:rPr lang="zh-CN" altLang="en-US" dirty="0" smtClean="0">
                <a:latin typeface="Arial"/>
                <a:ea typeface="黑体" pitchFamily="2" charset="-122"/>
                <a:cs typeface="+mn-cs"/>
              </a:rPr>
              <a:t>第</a:t>
            </a:r>
            <a:r>
              <a:rPr lang="en-US" altLang="zh-CN" sz="7200" dirty="0">
                <a:latin typeface="Arial"/>
                <a:ea typeface="黑体" pitchFamily="2" charset="-122"/>
                <a:cs typeface="+mn-cs"/>
              </a:rPr>
              <a:t>6</a:t>
            </a:r>
            <a:r>
              <a:rPr lang="zh-CN" altLang="en-US" dirty="0">
                <a:latin typeface="Arial"/>
                <a:ea typeface="黑体" pitchFamily="2" charset="-122"/>
                <a:cs typeface="+mn-cs"/>
              </a:rPr>
              <a:t>章  输入</a:t>
            </a:r>
            <a:r>
              <a:rPr lang="en-US" altLang="zh-CN" dirty="0">
                <a:latin typeface="Arial"/>
                <a:ea typeface="黑体" pitchFamily="2" charset="-122"/>
                <a:cs typeface="+mn-cs"/>
              </a:rPr>
              <a:t>/</a:t>
            </a:r>
            <a:r>
              <a:rPr lang="zh-CN" altLang="en-US" dirty="0">
                <a:latin typeface="Arial"/>
                <a:ea typeface="黑体" pitchFamily="2" charset="-122"/>
                <a:cs typeface="+mn-cs"/>
              </a:rPr>
              <a:t>输出</a:t>
            </a:r>
            <a:r>
              <a:rPr lang="zh-CN" altLang="en-US" dirty="0" smtClean="0">
                <a:latin typeface="Arial"/>
                <a:ea typeface="黑体" pitchFamily="2" charset="-122"/>
                <a:cs typeface="+mn-cs"/>
              </a:rPr>
              <a:t>技术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1990734" y="4581160"/>
            <a:ext cx="8497755" cy="720100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+mj-lt"/>
                <a:ea typeface="+mj-ea"/>
              </a:rPr>
              <a:t>第</a:t>
            </a:r>
            <a:r>
              <a:rPr lang="en-US" altLang="zh-CN" dirty="0" smtClean="0">
                <a:solidFill>
                  <a:srgbClr val="C00000"/>
                </a:solidFill>
                <a:latin typeface="+mj-lt"/>
                <a:ea typeface="+mj-ea"/>
              </a:rPr>
              <a:t>15</a:t>
            </a:r>
            <a:r>
              <a:rPr lang="zh-CN" altLang="en-US" dirty="0" smtClean="0">
                <a:solidFill>
                  <a:srgbClr val="C00000"/>
                </a:solidFill>
                <a:latin typeface="+mj-lt"/>
                <a:ea typeface="+mj-ea"/>
              </a:rPr>
              <a:t>讲  </a:t>
            </a:r>
            <a:r>
              <a:rPr lang="en-US" altLang="zh-CN" dirty="0" smtClean="0">
                <a:solidFill>
                  <a:srgbClr val="C00000"/>
                </a:solidFill>
                <a:latin typeface="+mj-lt"/>
                <a:ea typeface="+mj-ea"/>
              </a:rPr>
              <a:t>8259</a:t>
            </a:r>
            <a:r>
              <a:rPr lang="zh-CN" altLang="en-US" dirty="0">
                <a:solidFill>
                  <a:srgbClr val="C00000"/>
                </a:solidFill>
                <a:latin typeface="+mj-lt"/>
                <a:ea typeface="+mj-ea"/>
              </a:rPr>
              <a:t>初始化命令字</a:t>
            </a:r>
            <a:endParaRPr lang="en-US" altLang="zh-CN" dirty="0">
              <a:solidFill>
                <a:srgbClr val="C00000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726519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3BF788-ADA7-4088-93AD-2D423C6F1FBB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102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000" y="792000"/>
            <a:ext cx="8353425" cy="5456400"/>
          </a:xfrm>
        </p:spPr>
        <p:txBody>
          <a:bodyPr/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GB" dirty="0">
                <a:solidFill>
                  <a:schemeClr val="bg2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初始化</a:t>
            </a:r>
            <a:r>
              <a:rPr lang="en-GB" altLang="zh-CN" dirty="0" smtClean="0">
                <a:solidFill>
                  <a:schemeClr val="bg2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en-GB" altLang="zh-CN" dirty="0" smtClean="0">
                <a:solidFill>
                  <a:schemeClr val="bg2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ICW1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~</a:t>
            </a:r>
            <a:r>
              <a:rPr lang="en-GB" altLang="zh-CN" dirty="0">
                <a:solidFill>
                  <a:schemeClr val="bg2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ICW</a:t>
            </a:r>
            <a:r>
              <a:rPr lang="en-US" altLang="zh-CN" dirty="0" smtClean="0">
                <a:solidFill>
                  <a:schemeClr val="bg2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dirty="0" smtClean="0">
                <a:solidFill>
                  <a:schemeClr val="bg2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时，</a:t>
            </a:r>
            <a:r>
              <a:rPr lang="zh-CN" altLang="en-GB" dirty="0" smtClean="0">
                <a:solidFill>
                  <a:schemeClr val="bg2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必须</a:t>
            </a:r>
            <a:r>
              <a:rPr lang="zh-CN" altLang="en-GB" dirty="0">
                <a:solidFill>
                  <a:schemeClr val="bg2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从</a:t>
            </a:r>
            <a:r>
              <a:rPr lang="en-GB" altLang="zh-CN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ICW1</a:t>
            </a:r>
            <a:r>
              <a:rPr lang="zh-CN" altLang="en-GB" dirty="0" smtClean="0">
                <a:solidFill>
                  <a:schemeClr val="bg2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开始</a:t>
            </a:r>
            <a:r>
              <a:rPr lang="zh-CN" altLang="en-US" dirty="0" smtClean="0">
                <a:solidFill>
                  <a:schemeClr val="bg2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endParaRPr lang="zh-CN" altLang="en-GB" dirty="0">
              <a:solidFill>
                <a:schemeClr val="bg2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spcBef>
                <a:spcPts val="18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GB" dirty="0">
                <a:solidFill>
                  <a:schemeClr val="bg2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写</a:t>
            </a:r>
            <a:r>
              <a:rPr lang="en-GB" altLang="zh-CN" dirty="0">
                <a:solidFill>
                  <a:schemeClr val="bg2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ICW1</a:t>
            </a:r>
            <a:r>
              <a:rPr lang="zh-CN" altLang="en-GB" dirty="0">
                <a:solidFill>
                  <a:schemeClr val="bg2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意味着</a:t>
            </a:r>
            <a:r>
              <a:rPr lang="zh-CN" altLang="en-GB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重新初始化</a:t>
            </a:r>
            <a:r>
              <a:rPr lang="en-GB" altLang="zh-CN" dirty="0">
                <a:solidFill>
                  <a:schemeClr val="bg2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</a:p>
          <a:p>
            <a:pPr>
              <a:spcBef>
                <a:spcPts val="18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GB" dirty="0">
                <a:solidFill>
                  <a:schemeClr val="bg2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写入</a:t>
            </a:r>
            <a:r>
              <a:rPr lang="en-GB" altLang="zh-CN" dirty="0">
                <a:solidFill>
                  <a:schemeClr val="bg2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ICW1</a:t>
            </a:r>
            <a:r>
              <a:rPr lang="zh-CN" altLang="en-GB" dirty="0">
                <a:solidFill>
                  <a:schemeClr val="bg2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后，</a:t>
            </a:r>
            <a:r>
              <a:rPr lang="en-GB" altLang="zh-CN" dirty="0">
                <a:solidFill>
                  <a:schemeClr val="bg2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GB" dirty="0">
                <a:solidFill>
                  <a:schemeClr val="bg2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zh-CN" altLang="en-GB" dirty="0" smtClean="0">
                <a:solidFill>
                  <a:schemeClr val="bg2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状态</a:t>
            </a:r>
            <a:r>
              <a:rPr lang="zh-CN" altLang="en-US" dirty="0" smtClean="0">
                <a:solidFill>
                  <a:schemeClr val="bg2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为</a:t>
            </a:r>
            <a:r>
              <a:rPr lang="zh-CN" altLang="en-GB" dirty="0" smtClean="0">
                <a:solidFill>
                  <a:schemeClr val="bg2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：</a:t>
            </a:r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989012" lvl="1" indent="-4572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GB" sz="2600" dirty="0">
                <a:solidFill>
                  <a:srgbClr val="0000F8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清除</a:t>
            </a:r>
            <a:r>
              <a:rPr lang="en-GB" altLang="zh-CN" sz="2600" dirty="0">
                <a:solidFill>
                  <a:srgbClr val="0000F8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ISR</a:t>
            </a:r>
            <a:r>
              <a:rPr lang="zh-CN" altLang="en-GB" sz="2600" dirty="0">
                <a:solidFill>
                  <a:srgbClr val="0000F8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GB" altLang="zh-CN" sz="2600" dirty="0">
                <a:solidFill>
                  <a:srgbClr val="0000F8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IMR</a:t>
            </a:r>
            <a:r>
              <a:rPr lang="zh-CN" altLang="en-GB" sz="2600" dirty="0">
                <a:solidFill>
                  <a:srgbClr val="0000F8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（全</a:t>
            </a:r>
            <a:r>
              <a:rPr lang="en-GB" altLang="zh-CN" sz="2600" dirty="0">
                <a:solidFill>
                  <a:srgbClr val="0000F8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zh-CN" altLang="en-GB" sz="2600" dirty="0" smtClean="0">
                <a:solidFill>
                  <a:srgbClr val="0000F8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）</a:t>
            </a:r>
            <a:endParaRPr lang="zh-CN" altLang="en-GB" sz="2600" dirty="0">
              <a:solidFill>
                <a:srgbClr val="0000F8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989012" lvl="1" indent="-4572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GB" sz="2600" dirty="0">
                <a:solidFill>
                  <a:srgbClr val="0000F8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将中断</a:t>
            </a:r>
            <a:r>
              <a:rPr lang="zh-CN" altLang="en-GB" sz="2600" dirty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优先级</a:t>
            </a:r>
            <a:r>
              <a:rPr lang="zh-CN" altLang="en-GB" sz="2600" dirty="0">
                <a:solidFill>
                  <a:srgbClr val="0000F8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设</a:t>
            </a:r>
            <a:r>
              <a:rPr lang="zh-CN" altLang="en-GB" sz="2600" dirty="0" smtClean="0">
                <a:solidFill>
                  <a:srgbClr val="0000F8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成</a:t>
            </a:r>
            <a:r>
              <a:rPr lang="zh-CN" altLang="en-US" sz="2600" dirty="0" smtClean="0">
                <a:solidFill>
                  <a:srgbClr val="0000F8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固定模式</a:t>
            </a:r>
            <a:r>
              <a:rPr lang="zh-CN" altLang="en-GB" sz="2600" dirty="0" smtClean="0">
                <a:solidFill>
                  <a:srgbClr val="0000F8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：</a:t>
            </a:r>
            <a:endParaRPr lang="en-US" altLang="zh-CN" sz="2600" dirty="0" smtClean="0">
              <a:solidFill>
                <a:srgbClr val="0000F8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531812" lvl="1" indent="0">
              <a:spcBef>
                <a:spcPts val="1200"/>
              </a:spcBef>
              <a:buNone/>
            </a:pPr>
            <a:r>
              <a:rPr lang="zh-CN" altLang="en-US" sz="2600" dirty="0">
                <a:solidFill>
                  <a:srgbClr val="0000F8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600" dirty="0" smtClean="0">
                <a:solidFill>
                  <a:srgbClr val="0000F8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GB" altLang="zh-CN" sz="2600" dirty="0" smtClean="0">
                <a:solidFill>
                  <a:srgbClr val="0000F8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</a:t>
            </a:r>
            <a:r>
              <a:rPr lang="en-GB" altLang="zh-CN" sz="2600" baseline="-20000" dirty="0" smtClean="0">
                <a:solidFill>
                  <a:srgbClr val="0000F8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zh-CN" altLang="en-GB" sz="2600" dirty="0" smtClean="0">
                <a:solidFill>
                  <a:srgbClr val="0000F8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最高</a:t>
            </a:r>
            <a:r>
              <a:rPr lang="zh-CN" altLang="en-US" sz="2600" dirty="0" smtClean="0">
                <a:solidFill>
                  <a:srgbClr val="FF66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→</a:t>
            </a:r>
            <a:r>
              <a:rPr lang="en-GB" altLang="zh-CN" sz="2600" dirty="0" smtClean="0">
                <a:solidFill>
                  <a:srgbClr val="0000F8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</a:t>
            </a:r>
            <a:r>
              <a:rPr lang="en-GB" altLang="zh-CN" sz="2600" baseline="-20000" dirty="0" smtClean="0">
                <a:solidFill>
                  <a:srgbClr val="0000F8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7</a:t>
            </a:r>
            <a:r>
              <a:rPr lang="zh-CN" altLang="en-GB" sz="2600" dirty="0" smtClean="0">
                <a:solidFill>
                  <a:srgbClr val="0000F8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最低</a:t>
            </a:r>
            <a:endParaRPr lang="zh-CN" altLang="en-GB" sz="2600" dirty="0">
              <a:solidFill>
                <a:srgbClr val="0000F8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989012" lvl="1" indent="-4572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GB" sz="2600" dirty="0">
                <a:solidFill>
                  <a:srgbClr val="0000F8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设定为</a:t>
            </a:r>
            <a:r>
              <a:rPr lang="zh-CN" altLang="en-GB" sz="2600" dirty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一般屏蔽</a:t>
            </a:r>
            <a:r>
              <a:rPr lang="zh-CN" altLang="en-GB" sz="2600" dirty="0" smtClean="0">
                <a:solidFill>
                  <a:srgbClr val="0000F8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方式</a:t>
            </a:r>
            <a:endParaRPr lang="zh-CN" altLang="en-GB" sz="2600" dirty="0">
              <a:solidFill>
                <a:srgbClr val="0000F8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989012" lvl="1" indent="-4572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GB" sz="2600" dirty="0">
                <a:solidFill>
                  <a:srgbClr val="0000F8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采用</a:t>
            </a:r>
            <a:r>
              <a:rPr lang="zh-CN" altLang="en-GB" sz="2600" dirty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非自动中断结束</a:t>
            </a:r>
            <a:r>
              <a:rPr lang="zh-CN" altLang="en-GB" sz="2600" dirty="0" smtClean="0">
                <a:solidFill>
                  <a:srgbClr val="0000F8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方式</a:t>
            </a:r>
            <a:endParaRPr lang="zh-CN" altLang="en-GB" sz="2600" dirty="0">
              <a:solidFill>
                <a:srgbClr val="0000F8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989012" lvl="1" indent="-4572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GB" sz="2600" dirty="0">
                <a:solidFill>
                  <a:srgbClr val="0000F8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状态读出逻辑预置为</a:t>
            </a:r>
            <a:r>
              <a:rPr lang="zh-CN" altLang="en-GB" sz="2600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读</a:t>
            </a:r>
            <a:r>
              <a:rPr lang="en-GB" altLang="zh-CN" sz="2600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IRR</a:t>
            </a:r>
            <a:endParaRPr lang="zh-CN" altLang="en-US" sz="2000" dirty="0">
              <a:solidFill>
                <a:schemeClr val="tx2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6.15</a:t>
            </a:r>
            <a:r>
              <a:rPr lang="zh-CN" altLang="en-US" dirty="0" smtClean="0"/>
              <a:t> </a:t>
            </a:r>
            <a:r>
              <a:rPr lang="en-US" altLang="zh-CN" dirty="0" smtClean="0">
                <a:latin typeface="Arial" charset="0"/>
              </a:rPr>
              <a:t>8259</a:t>
            </a:r>
            <a:r>
              <a:rPr lang="zh-CN" altLang="en-US" dirty="0" smtClean="0">
                <a:solidFill>
                  <a:srgbClr val="CC0000"/>
                </a:solidFill>
                <a:latin typeface="Arial" charset="0"/>
              </a:rPr>
              <a:t>初始化</a:t>
            </a:r>
            <a:r>
              <a:rPr lang="zh-CN" altLang="en-US" dirty="0" smtClean="0">
                <a:solidFill>
                  <a:srgbClr val="0000FF"/>
                </a:solidFill>
                <a:latin typeface="Arial" charset="0"/>
              </a:rPr>
              <a:t>命令字</a:t>
            </a:r>
            <a:r>
              <a:rPr lang="en-US" altLang="zh-CN" dirty="0" smtClean="0">
                <a:latin typeface="Arial" charset="0"/>
              </a:rPr>
              <a:t>ICW</a:t>
            </a:r>
            <a:endParaRPr lang="zh-CN" altLang="en-US" dirty="0"/>
          </a:p>
        </p:txBody>
      </p:sp>
      <p:graphicFrame>
        <p:nvGraphicFramePr>
          <p:cNvPr id="7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764028"/>
              </p:ext>
            </p:extLst>
          </p:nvPr>
        </p:nvGraphicFramePr>
        <p:xfrm>
          <a:off x="6551810" y="1340768"/>
          <a:ext cx="3576638" cy="5330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4" imgW="3576320" imgH="5635947" progId="">
                  <p:embed/>
                </p:oleObj>
              </mc:Choice>
              <mc:Fallback>
                <p:oleObj name="Visio" r:id="rId4" imgW="3576320" imgH="5635947" progId="">
                  <p:embed/>
                  <p:pic>
                    <p:nvPicPr>
                      <p:cNvPr id="102202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1810" y="1340768"/>
                        <a:ext cx="3576638" cy="53301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54197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F6D391-0ADF-4BA9-B5F0-18B80DBA9D00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1019908" name="Rectangle 4"/>
          <p:cNvSpPr>
            <a:spLocks noChangeArrowheads="1"/>
          </p:cNvSpPr>
          <p:nvPr/>
        </p:nvSpPr>
        <p:spPr bwMode="auto">
          <a:xfrm>
            <a:off x="900000" y="792000"/>
            <a:ext cx="8507412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3200" dirty="0" smtClean="0">
                <a:solidFill>
                  <a:srgbClr val="FF0066"/>
                </a:solidFill>
                <a:latin typeface="Arial" charset="0"/>
              </a:rPr>
              <a:t>ICW1</a:t>
            </a:r>
            <a:r>
              <a:rPr lang="zh-CN" altLang="en-US" sz="3200" dirty="0" smtClean="0">
                <a:solidFill>
                  <a:srgbClr val="FF0066"/>
                </a:solidFill>
                <a:latin typeface="Arial" charset="0"/>
              </a:rPr>
              <a:t>：</a:t>
            </a:r>
            <a:endParaRPr lang="zh-CN" altLang="en-US" sz="3200" dirty="0">
              <a:solidFill>
                <a:srgbClr val="FF0066"/>
              </a:solidFill>
              <a:latin typeface="Arial" charset="0"/>
            </a:endParaRPr>
          </a:p>
        </p:txBody>
      </p:sp>
      <p:sp>
        <p:nvSpPr>
          <p:cNvPr id="10199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620000" y="2556000"/>
            <a:ext cx="8486775" cy="4124800"/>
          </a:xfrm>
          <a:noFill/>
          <a:ln/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LTIM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：触发方式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</a:pPr>
            <a:r>
              <a:rPr lang="zh-CN" altLang="en-US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=</a:t>
            </a:r>
            <a:r>
              <a:rPr lang="en-US" altLang="zh-CN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 </a:t>
            </a:r>
            <a:r>
              <a:rPr lang="zh-CN" altLang="en-US" b="1" dirty="0">
                <a:solidFill>
                  <a:srgbClr val="D60093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高电平</a:t>
            </a:r>
            <a:r>
              <a:rPr lang="zh-CN" altLang="en-US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触发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</a:pPr>
            <a:r>
              <a:rPr lang="zh-CN" altLang="en-US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=</a:t>
            </a:r>
            <a:r>
              <a:rPr lang="en-US" altLang="zh-CN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0 </a:t>
            </a:r>
            <a:r>
              <a:rPr lang="zh-CN" altLang="en-US" b="1" dirty="0">
                <a:solidFill>
                  <a:srgbClr val="D60093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上升沿</a:t>
            </a:r>
            <a:r>
              <a:rPr lang="zh-CN" altLang="en-US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触发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SNGL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级联控制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buFont typeface="Wingdings" pitchFamily="2" charset="2"/>
              <a:buNone/>
            </a:pPr>
            <a:r>
              <a:rPr lang="zh-CN" altLang="en-US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=</a:t>
            </a:r>
            <a:r>
              <a:rPr lang="en-US" altLang="zh-CN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 </a:t>
            </a: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单片</a:t>
            </a:r>
          </a:p>
          <a:p>
            <a:pPr lvl="1">
              <a:spcBef>
                <a:spcPts val="0"/>
              </a:spcBef>
              <a:buNone/>
            </a:pPr>
            <a:r>
              <a:rPr lang="zh-CN" altLang="en-US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=</a:t>
            </a:r>
            <a:r>
              <a:rPr lang="en-US" altLang="zh-CN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0 </a:t>
            </a:r>
            <a:r>
              <a:rPr lang="zh-CN" altLang="en-US" b="1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级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联</a:t>
            </a:r>
            <a:endParaRPr lang="zh-CN" altLang="en-US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IC4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ICW4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控制</a:t>
            </a:r>
          </a:p>
          <a:p>
            <a:pPr lvl="1">
              <a:spcBef>
                <a:spcPts val="0"/>
              </a:spcBef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=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en-US" altLang="zh-CN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要写</a:t>
            </a:r>
            <a:r>
              <a:rPr lang="en-US" altLang="zh-CN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ICW4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8086/88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系统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需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ICW4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）</a:t>
            </a:r>
            <a:endParaRPr lang="en-US" altLang="zh-CN" b="1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buFont typeface="Wingdings" pitchFamily="2" charset="2"/>
              <a:buNone/>
            </a:pPr>
            <a:r>
              <a:rPr lang="zh-CN" altLang="en-US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=</a:t>
            </a:r>
            <a:r>
              <a:rPr lang="en-US" altLang="zh-CN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0 </a:t>
            </a:r>
            <a:r>
              <a:rPr lang="zh-CN" altLang="en-US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不写</a:t>
            </a:r>
            <a:r>
              <a:rPr lang="en-US" altLang="zh-CN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ICW4</a:t>
            </a:r>
            <a:r>
              <a:rPr lang="zh-CN" altLang="en-US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（默认</a:t>
            </a:r>
            <a:r>
              <a:rPr lang="en-US" altLang="zh-CN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ICW4</a:t>
            </a:r>
            <a:r>
              <a:rPr lang="zh-CN" altLang="en-US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为全</a:t>
            </a:r>
            <a:r>
              <a:rPr lang="en-US" altLang="zh-CN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zh-CN" altLang="en-US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）</a:t>
            </a:r>
          </a:p>
        </p:txBody>
      </p:sp>
      <p:sp>
        <p:nvSpPr>
          <p:cNvPr id="1019910" name="Rectangle 6"/>
          <p:cNvSpPr>
            <a:spLocks noChangeArrowheads="1"/>
          </p:cNvSpPr>
          <p:nvPr/>
        </p:nvSpPr>
        <p:spPr bwMode="auto">
          <a:xfrm>
            <a:off x="1908000" y="1440000"/>
            <a:ext cx="930056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>
              <a:buClr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Arial" charset="0"/>
              </a:rPr>
              <a:t>A0</a:t>
            </a:r>
            <a:r>
              <a:rPr lang="en-US" altLang="zh-CN" sz="2400" dirty="0">
                <a:latin typeface="Arial" charset="0"/>
              </a:rPr>
              <a:t>   	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D7	D6     	D5     	</a:t>
            </a:r>
            <a:r>
              <a:rPr lang="en-US" altLang="zh-CN" sz="2400" dirty="0">
                <a:solidFill>
                  <a:srgbClr val="FF0000"/>
                </a:solidFill>
                <a:latin typeface="Arial" charset="0"/>
              </a:rPr>
              <a:t>D4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   	D3  	D2   	D1   	D0</a:t>
            </a:r>
            <a:r>
              <a:rPr lang="en-US" altLang="zh-CN" sz="2400" dirty="0">
                <a:latin typeface="Arial" charset="0"/>
              </a:rPr>
              <a:t/>
            </a:r>
            <a:br>
              <a:rPr lang="en-US" altLang="zh-CN" sz="2400" dirty="0">
                <a:latin typeface="Arial" charset="0"/>
              </a:rPr>
            </a:br>
            <a:r>
              <a:rPr lang="en-US" altLang="zh-CN" sz="2400" dirty="0">
                <a:latin typeface="Arial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Arial" charset="0"/>
              </a:rPr>
              <a:t>0	 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x</a:t>
            </a:r>
            <a:r>
              <a:rPr lang="zh-CN" altLang="en-US" sz="2400" dirty="0">
                <a:solidFill>
                  <a:srgbClr val="0000FF"/>
                </a:solidFill>
                <a:latin typeface="Arial" charset="0"/>
              </a:rPr>
              <a:t>      	 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x 	 x 	 </a:t>
            </a:r>
            <a:r>
              <a:rPr lang="en-US" altLang="zh-CN" sz="24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    </a:t>
            </a:r>
            <a:r>
              <a:rPr lang="en-US" altLang="zh-CN" sz="2400" dirty="0" smtClean="0">
                <a:solidFill>
                  <a:srgbClr val="0000FF"/>
                </a:solidFill>
                <a:latin typeface="Arial" charset="0"/>
              </a:rPr>
              <a:t>  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LTIM 	 x    </a:t>
            </a:r>
            <a:r>
              <a:rPr lang="en-US" altLang="zh-CN" sz="2400" dirty="0" smtClean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SNGL</a:t>
            </a:r>
            <a:r>
              <a:rPr lang="zh-CN" altLang="en-US" sz="24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zh-CN" altLang="en-US" sz="2400" dirty="0" smtClean="0">
                <a:solidFill>
                  <a:srgbClr val="0000FF"/>
                </a:solidFill>
                <a:latin typeface="Arial" charset="0"/>
              </a:rPr>
              <a:t>  </a:t>
            </a:r>
            <a:r>
              <a:rPr lang="en-US" altLang="zh-CN" sz="2400" dirty="0" smtClean="0">
                <a:solidFill>
                  <a:srgbClr val="0000FF"/>
                </a:solidFill>
                <a:latin typeface="Arial" charset="0"/>
              </a:rPr>
              <a:t>IC4</a:t>
            </a:r>
            <a:endParaRPr lang="en-US" altLang="zh-CN" sz="24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019911" name="Freeform 7"/>
          <p:cNvSpPr>
            <a:spLocks/>
          </p:cNvSpPr>
          <p:nvPr/>
        </p:nvSpPr>
        <p:spPr bwMode="auto">
          <a:xfrm>
            <a:off x="4752000" y="2232000"/>
            <a:ext cx="2016000" cy="612000"/>
          </a:xfrm>
          <a:custGeom>
            <a:avLst/>
            <a:gdLst/>
            <a:ahLst/>
            <a:cxnLst>
              <a:cxn ang="0">
                <a:pos x="0" y="318"/>
              </a:cxn>
              <a:cxn ang="0">
                <a:pos x="953" y="272"/>
              </a:cxn>
              <a:cxn ang="0">
                <a:pos x="1225" y="0"/>
              </a:cxn>
            </a:cxnLst>
            <a:rect l="0" t="0" r="r" b="b"/>
            <a:pathLst>
              <a:path w="1225" h="325">
                <a:moveTo>
                  <a:pt x="0" y="318"/>
                </a:moveTo>
                <a:cubicBezTo>
                  <a:pt x="374" y="321"/>
                  <a:pt x="749" y="325"/>
                  <a:pt x="953" y="272"/>
                </a:cubicBezTo>
                <a:cubicBezTo>
                  <a:pt x="1157" y="219"/>
                  <a:pt x="1191" y="109"/>
                  <a:pt x="1225" y="0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19914" name="Freeform 10"/>
          <p:cNvSpPr>
            <a:spLocks/>
          </p:cNvSpPr>
          <p:nvPr/>
        </p:nvSpPr>
        <p:spPr bwMode="auto">
          <a:xfrm>
            <a:off x="4893533" y="2204864"/>
            <a:ext cx="3744000" cy="1908000"/>
          </a:xfrm>
          <a:custGeom>
            <a:avLst/>
            <a:gdLst/>
            <a:ahLst/>
            <a:cxnLst>
              <a:cxn ang="0">
                <a:pos x="0" y="1134"/>
              </a:cxn>
              <a:cxn ang="0">
                <a:pos x="1724" y="953"/>
              </a:cxn>
              <a:cxn ang="0">
                <a:pos x="2268" y="0"/>
              </a:cxn>
            </a:cxnLst>
            <a:rect l="0" t="0" r="r" b="b"/>
            <a:pathLst>
              <a:path w="2268" h="1142">
                <a:moveTo>
                  <a:pt x="0" y="1134"/>
                </a:moveTo>
                <a:cubicBezTo>
                  <a:pt x="673" y="1138"/>
                  <a:pt x="1346" y="1142"/>
                  <a:pt x="1724" y="953"/>
                </a:cubicBezTo>
                <a:cubicBezTo>
                  <a:pt x="2102" y="764"/>
                  <a:pt x="2185" y="382"/>
                  <a:pt x="2268" y="0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19915" name="Freeform 11"/>
          <p:cNvSpPr>
            <a:spLocks/>
          </p:cNvSpPr>
          <p:nvPr/>
        </p:nvSpPr>
        <p:spPr bwMode="auto">
          <a:xfrm>
            <a:off x="4655839" y="2232000"/>
            <a:ext cx="4860000" cy="3168000"/>
          </a:xfrm>
          <a:custGeom>
            <a:avLst/>
            <a:gdLst/>
            <a:ahLst/>
            <a:cxnLst>
              <a:cxn ang="0">
                <a:pos x="0" y="1859"/>
              </a:cxn>
              <a:cxn ang="0">
                <a:pos x="2404" y="1496"/>
              </a:cxn>
              <a:cxn ang="0">
                <a:pos x="3129" y="0"/>
              </a:cxn>
            </a:cxnLst>
            <a:rect l="0" t="0" r="r" b="b"/>
            <a:pathLst>
              <a:path w="3129" h="1859">
                <a:moveTo>
                  <a:pt x="0" y="1859"/>
                </a:moveTo>
                <a:cubicBezTo>
                  <a:pt x="941" y="1832"/>
                  <a:pt x="1883" y="1806"/>
                  <a:pt x="2404" y="1496"/>
                </a:cubicBezTo>
                <a:cubicBezTo>
                  <a:pt x="2925" y="1186"/>
                  <a:pt x="3027" y="593"/>
                  <a:pt x="3129" y="0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19916" name="AutoShape 12"/>
          <p:cNvSpPr>
            <a:spLocks noChangeArrowheads="1"/>
          </p:cNvSpPr>
          <p:nvPr/>
        </p:nvSpPr>
        <p:spPr bwMode="auto">
          <a:xfrm>
            <a:off x="2664000" y="1584000"/>
            <a:ext cx="7200900" cy="578882"/>
          </a:xfrm>
          <a:prstGeom prst="bracketPair">
            <a:avLst>
              <a:gd name="adj" fmla="val 16667"/>
            </a:avLst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6.15.1</a:t>
            </a:r>
            <a:r>
              <a:rPr lang="zh-CN" altLang="en-US" dirty="0" smtClean="0"/>
              <a:t> </a:t>
            </a:r>
            <a:r>
              <a:rPr lang="en-US" altLang="zh-CN" dirty="0" smtClean="0">
                <a:latin typeface="Arial" charset="0"/>
              </a:rPr>
              <a:t>8259</a:t>
            </a:r>
            <a:r>
              <a:rPr lang="zh-CN" altLang="en-US" dirty="0" smtClean="0">
                <a:solidFill>
                  <a:srgbClr val="0000FF"/>
                </a:solidFill>
                <a:latin typeface="Arial" charset="0"/>
              </a:rPr>
              <a:t>初始化命令字</a:t>
            </a:r>
            <a:r>
              <a:rPr lang="en-US" altLang="zh-CN" dirty="0" smtClean="0">
                <a:solidFill>
                  <a:srgbClr val="008000"/>
                </a:solidFill>
                <a:latin typeface="Arial" charset="0"/>
              </a:rPr>
              <a:t>—</a:t>
            </a:r>
            <a:r>
              <a:rPr lang="en-US" altLang="zh-CN" dirty="0" smtClean="0">
                <a:solidFill>
                  <a:srgbClr val="D60093"/>
                </a:solidFill>
                <a:latin typeface="Arial" charset="0"/>
              </a:rPr>
              <a:t>ICW1</a:t>
            </a:r>
            <a:endParaRPr lang="zh-CN" altLang="en-US" dirty="0">
              <a:solidFill>
                <a:srgbClr val="D60093"/>
              </a:solidFill>
            </a:endParaRPr>
          </a:p>
        </p:txBody>
      </p:sp>
      <p:sp>
        <p:nvSpPr>
          <p:cNvPr id="3" name="流程图: 终止 2"/>
          <p:cNvSpPr/>
          <p:nvPr/>
        </p:nvSpPr>
        <p:spPr bwMode="auto">
          <a:xfrm>
            <a:off x="2279576" y="2996951"/>
            <a:ext cx="2736304" cy="928373"/>
          </a:xfrm>
          <a:prstGeom prst="flowChartTerminator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流程图: 终止 14"/>
          <p:cNvSpPr/>
          <p:nvPr/>
        </p:nvSpPr>
        <p:spPr bwMode="auto">
          <a:xfrm>
            <a:off x="2279576" y="4284000"/>
            <a:ext cx="1656184" cy="928373"/>
          </a:xfrm>
          <a:prstGeom prst="flowChartTerminator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76021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71A1E8-993B-4847-90B6-6CE35D83AF53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1025027" name="Rectangle 3"/>
          <p:cNvSpPr>
            <a:spLocks noChangeArrowheads="1"/>
          </p:cNvSpPr>
          <p:nvPr/>
        </p:nvSpPr>
        <p:spPr bwMode="auto">
          <a:xfrm>
            <a:off x="900000" y="792000"/>
            <a:ext cx="8507412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3200" dirty="0" smtClean="0">
                <a:solidFill>
                  <a:srgbClr val="FF0066"/>
                </a:solidFill>
                <a:latin typeface="Arial" charset="0"/>
              </a:rPr>
              <a:t>ICW2</a:t>
            </a:r>
            <a:r>
              <a:rPr lang="zh-CN" altLang="en-US" sz="3200" dirty="0" smtClean="0">
                <a:solidFill>
                  <a:srgbClr val="FF0066"/>
                </a:solidFill>
                <a:latin typeface="Arial" charset="0"/>
              </a:rPr>
              <a:t>：</a:t>
            </a:r>
            <a:endParaRPr lang="zh-CN" altLang="en-US" sz="3200" dirty="0">
              <a:solidFill>
                <a:srgbClr val="FF0066"/>
              </a:solidFill>
              <a:latin typeface="Arial" charset="0"/>
            </a:endParaRPr>
          </a:p>
        </p:txBody>
      </p:sp>
      <p:sp>
        <p:nvSpPr>
          <p:cNvPr id="1025040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1620000" y="2556001"/>
            <a:ext cx="8486775" cy="2008006"/>
          </a:xfrm>
          <a:noFill/>
          <a:ln/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D7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～</a:t>
            </a: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D3: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中断向量码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高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位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D2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～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D0: </a:t>
            </a:r>
            <a:r>
              <a:rPr lang="zh-CN" altLang="en-US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低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位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为中断源</a:t>
            </a:r>
            <a:r>
              <a:rPr lang="en-US" altLang="zh-CN" dirty="0" err="1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IRn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序号</a:t>
            </a:r>
            <a:endParaRPr lang="en-US" altLang="zh-CN" dirty="0" smtClean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989012" lvl="1" indent="-45720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sz="2400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000</a:t>
            </a:r>
            <a:r>
              <a:rPr lang="zh-CN" altLang="en-US" sz="2400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～</a:t>
            </a:r>
            <a:r>
              <a:rPr lang="en-US" altLang="zh-CN" sz="2400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111</a:t>
            </a:r>
            <a:r>
              <a:rPr lang="zh-CN" altLang="en-US" sz="2400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分别对应</a:t>
            </a:r>
            <a:r>
              <a:rPr lang="en-US" altLang="zh-CN" sz="2400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IR0</a:t>
            </a:r>
            <a:r>
              <a:rPr lang="zh-CN" altLang="en-US" sz="2400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～</a:t>
            </a:r>
            <a:r>
              <a:rPr lang="en-US" altLang="zh-CN" sz="2400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IR7</a:t>
            </a:r>
          </a:p>
          <a:p>
            <a:pPr marL="989012" lvl="1" indent="-45720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由</a:t>
            </a:r>
            <a:r>
              <a:rPr lang="en-US" altLang="zh-CN" sz="2400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sz="2400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根据</a:t>
            </a:r>
            <a:r>
              <a:rPr lang="zh-CN" altLang="en-US" sz="24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中断源的序号自动填入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25041" name="Rectangle 17"/>
          <p:cNvSpPr>
            <a:spLocks noChangeArrowheads="1"/>
          </p:cNvSpPr>
          <p:nvPr/>
        </p:nvSpPr>
        <p:spPr bwMode="auto">
          <a:xfrm>
            <a:off x="1908000" y="1440000"/>
            <a:ext cx="80010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>
              <a:buClr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Arial" charset="0"/>
              </a:rPr>
              <a:t>A0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   	D7	D6     	D5     	D4   	D3  	D2   	D1   	D0</a:t>
            </a:r>
            <a:br>
              <a:rPr lang="en-US" altLang="zh-CN" sz="2400" dirty="0">
                <a:solidFill>
                  <a:srgbClr val="0000FF"/>
                </a:solidFill>
                <a:latin typeface="Arial" charset="0"/>
              </a:rPr>
            </a:b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	 T</a:t>
            </a:r>
            <a:r>
              <a:rPr lang="en-US" altLang="zh-CN" sz="2400" baseline="-20000" dirty="0">
                <a:solidFill>
                  <a:srgbClr val="0000FF"/>
                </a:solidFill>
                <a:latin typeface="Arial" charset="0"/>
              </a:rPr>
              <a:t>7</a:t>
            </a:r>
            <a:r>
              <a:rPr lang="zh-CN" altLang="en-US" sz="2400" dirty="0">
                <a:solidFill>
                  <a:srgbClr val="0000FF"/>
                </a:solidFill>
                <a:latin typeface="Arial" charset="0"/>
              </a:rPr>
              <a:t>       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T</a:t>
            </a:r>
            <a:r>
              <a:rPr lang="en-US" altLang="zh-CN" sz="2400" baseline="-20000" dirty="0">
                <a:solidFill>
                  <a:srgbClr val="0000FF"/>
                </a:solidFill>
                <a:latin typeface="Arial" charset="0"/>
              </a:rPr>
              <a:t>6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 	 T</a:t>
            </a:r>
            <a:r>
              <a:rPr lang="en-US" altLang="zh-CN" sz="2400" baseline="-20000" dirty="0">
                <a:solidFill>
                  <a:srgbClr val="0000FF"/>
                </a:solidFill>
                <a:latin typeface="Arial" charset="0"/>
              </a:rPr>
              <a:t>5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 	 T</a:t>
            </a:r>
            <a:r>
              <a:rPr lang="en-US" altLang="zh-CN" sz="2400" baseline="-20000" dirty="0">
                <a:solidFill>
                  <a:srgbClr val="0000FF"/>
                </a:solidFill>
                <a:latin typeface="Arial" charset="0"/>
              </a:rPr>
              <a:t>4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 	 T</a:t>
            </a:r>
            <a:r>
              <a:rPr lang="en-US" altLang="zh-CN" sz="2400" baseline="-20000" dirty="0">
                <a:solidFill>
                  <a:srgbClr val="0000FF"/>
                </a:solidFill>
                <a:latin typeface="Arial" charset="0"/>
              </a:rPr>
              <a:t>3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 	 x 	 x</a:t>
            </a:r>
            <a:r>
              <a:rPr lang="zh-CN" altLang="en-US" sz="2400" dirty="0">
                <a:solidFill>
                  <a:srgbClr val="0000FF"/>
                </a:solidFill>
                <a:latin typeface="Arial" charset="0"/>
              </a:rPr>
              <a:t> 	 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x</a:t>
            </a:r>
          </a:p>
        </p:txBody>
      </p:sp>
      <p:sp>
        <p:nvSpPr>
          <p:cNvPr id="1025042" name="AutoShape 18"/>
          <p:cNvSpPr>
            <a:spLocks noChangeArrowheads="1"/>
          </p:cNvSpPr>
          <p:nvPr/>
        </p:nvSpPr>
        <p:spPr bwMode="auto">
          <a:xfrm>
            <a:off x="2664000" y="1584000"/>
            <a:ext cx="7272338" cy="578882"/>
          </a:xfrm>
          <a:prstGeom prst="bracketPair">
            <a:avLst>
              <a:gd name="adj" fmla="val 16667"/>
            </a:avLst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487488" y="4400909"/>
            <a:ext cx="28852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49H</a:t>
            </a:r>
            <a:r>
              <a:rPr lang="en-US" altLang="zh-CN" sz="24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→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ICW2</a:t>
            </a:r>
          </a:p>
          <a:p>
            <a:pPr algn="l">
              <a:spcBef>
                <a:spcPts val="0"/>
              </a:spcBef>
            </a:pP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2400" u="sng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01001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001B)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475889"/>
              </p:ext>
            </p:extLst>
          </p:nvPr>
        </p:nvGraphicFramePr>
        <p:xfrm>
          <a:off x="4583831" y="4402792"/>
          <a:ext cx="5184577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626">
                  <a:extLst>
                    <a:ext uri="{9D8B030D-6E8A-4147-A177-3AD203B41FA5}">
                      <a16:colId xmlns:a16="http://schemas.microsoft.com/office/drawing/2014/main" val="4078585552"/>
                    </a:ext>
                  </a:extLst>
                </a:gridCol>
                <a:gridCol w="1487103">
                  <a:extLst>
                    <a:ext uri="{9D8B030D-6E8A-4147-A177-3AD203B41FA5}">
                      <a16:colId xmlns:a16="http://schemas.microsoft.com/office/drawing/2014/main" val="1274507626"/>
                    </a:ext>
                  </a:extLst>
                </a:gridCol>
                <a:gridCol w="878742">
                  <a:extLst>
                    <a:ext uri="{9D8B030D-6E8A-4147-A177-3AD203B41FA5}">
                      <a16:colId xmlns:a16="http://schemas.microsoft.com/office/drawing/2014/main" val="1783913812"/>
                    </a:ext>
                  </a:extLst>
                </a:gridCol>
                <a:gridCol w="2021106">
                  <a:extLst>
                    <a:ext uri="{9D8B030D-6E8A-4147-A177-3AD203B41FA5}">
                      <a16:colId xmlns:a16="http://schemas.microsoft.com/office/drawing/2014/main" val="1442438885"/>
                    </a:ext>
                  </a:extLst>
                </a:gridCol>
              </a:tblGrid>
              <a:tr h="208693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ICW2(</a:t>
                      </a:r>
                      <a:r>
                        <a:rPr lang="zh-CN" altLang="en-US" sz="18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高</a:t>
                      </a:r>
                      <a:r>
                        <a:rPr lang="en-US" altLang="zh-CN" sz="18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5</a:t>
                      </a:r>
                      <a:r>
                        <a:rPr lang="zh-CN" altLang="en-US" sz="18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位</a:t>
                      </a:r>
                      <a:r>
                        <a:rPr lang="en-US" altLang="zh-CN" sz="18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)</a:t>
                      </a:r>
                      <a:endParaRPr lang="zh-CN" altLang="en-US" sz="18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IR</a:t>
                      </a:r>
                      <a:r>
                        <a:rPr lang="zh-CN" altLang="en-US" sz="18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序号</a:t>
                      </a:r>
                      <a:endParaRPr lang="zh-CN" altLang="en-US" sz="18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中断向量码</a:t>
                      </a:r>
                      <a:endParaRPr lang="zh-CN" altLang="en-US" sz="18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21230097"/>
                  </a:ext>
                </a:extLst>
              </a:tr>
              <a:tr h="1919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IR0</a:t>
                      </a:r>
                      <a:endParaRPr lang="zh-CN" altLang="en-US" sz="1600" b="1" dirty="0">
                        <a:solidFill>
                          <a:srgbClr val="008000"/>
                        </a:solidFill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 smtClean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01001</a:t>
                      </a:r>
                      <a:endParaRPr lang="zh-CN" altLang="en-US" sz="1600" b="1" u="sng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000</a:t>
                      </a:r>
                      <a:endParaRPr lang="zh-CN" altLang="en-US" sz="1600" b="1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u="sng" dirty="0" smtClean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01001</a:t>
                      </a:r>
                      <a:r>
                        <a:rPr lang="en-US" altLang="zh-CN" sz="1600" b="1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000 </a:t>
                      </a:r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(48H)</a:t>
                      </a:r>
                      <a:endParaRPr lang="zh-CN" altLang="en-US" sz="16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06584877"/>
                  </a:ext>
                </a:extLst>
              </a:tr>
              <a:tr h="1751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IR1</a:t>
                      </a:r>
                      <a:endParaRPr lang="zh-CN" altLang="en-US" sz="1600" b="1" dirty="0" smtClean="0">
                        <a:solidFill>
                          <a:srgbClr val="008000"/>
                        </a:solidFill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001</a:t>
                      </a:r>
                      <a:endParaRPr lang="zh-CN" altLang="en-US" sz="1600" b="1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u="sng" dirty="0" smtClean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01001</a:t>
                      </a:r>
                      <a:r>
                        <a:rPr lang="en-US" altLang="zh-CN" sz="1600" b="1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001 </a:t>
                      </a:r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(49H)</a:t>
                      </a:r>
                      <a:endParaRPr lang="zh-CN" altLang="en-US" sz="16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98932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IR2</a:t>
                      </a:r>
                      <a:endParaRPr lang="zh-CN" altLang="en-US" sz="1600" b="1" dirty="0">
                        <a:solidFill>
                          <a:srgbClr val="008000"/>
                        </a:solidFill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010</a:t>
                      </a:r>
                      <a:endParaRPr lang="zh-CN" altLang="en-US" sz="1600" b="1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u="sng" dirty="0" smtClean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01001</a:t>
                      </a:r>
                      <a:r>
                        <a:rPr lang="en-US" altLang="zh-CN" sz="1600" b="1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010 </a:t>
                      </a:r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(4AH)</a:t>
                      </a:r>
                      <a:endParaRPr lang="zh-CN" altLang="en-US" sz="16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80081971"/>
                  </a:ext>
                </a:extLst>
              </a:tr>
              <a:tr h="1416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IR3</a:t>
                      </a:r>
                      <a:endParaRPr lang="zh-CN" altLang="en-US" sz="1600" b="1" dirty="0" smtClean="0">
                        <a:solidFill>
                          <a:srgbClr val="008000"/>
                        </a:solidFill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011</a:t>
                      </a:r>
                      <a:endParaRPr lang="zh-CN" altLang="en-US" sz="1600" b="1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u="sng" dirty="0" smtClean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01001</a:t>
                      </a:r>
                      <a:r>
                        <a:rPr lang="en-US" altLang="zh-CN" sz="1600" b="1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011 </a:t>
                      </a:r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(4BH)</a:t>
                      </a:r>
                      <a:endParaRPr lang="zh-CN" altLang="en-US" sz="16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52691400"/>
                  </a:ext>
                </a:extLst>
              </a:tr>
              <a:tr h="1248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IR4</a:t>
                      </a:r>
                      <a:endParaRPr lang="zh-CN" altLang="en-US" sz="1600" b="1" dirty="0">
                        <a:solidFill>
                          <a:srgbClr val="008000"/>
                        </a:solidFill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100</a:t>
                      </a:r>
                      <a:endParaRPr lang="zh-CN" altLang="en-US" sz="1600" b="1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u="sng" dirty="0" smtClean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01001</a:t>
                      </a:r>
                      <a:r>
                        <a:rPr lang="en-US" altLang="zh-CN" sz="1600" b="1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100 </a:t>
                      </a:r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(4CH)</a:t>
                      </a:r>
                      <a:endParaRPr lang="zh-CN" altLang="en-US" sz="16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62135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IR5</a:t>
                      </a:r>
                      <a:endParaRPr lang="zh-CN" altLang="en-US" sz="1600" b="1" dirty="0" smtClean="0">
                        <a:solidFill>
                          <a:srgbClr val="008000"/>
                        </a:solidFill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101</a:t>
                      </a:r>
                      <a:endParaRPr lang="zh-CN" altLang="en-US" sz="1600" b="1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u="sng" dirty="0" smtClean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01001</a:t>
                      </a:r>
                      <a:r>
                        <a:rPr lang="en-US" altLang="zh-CN" sz="1600" b="1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101 </a:t>
                      </a:r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(4DH)</a:t>
                      </a:r>
                      <a:endParaRPr lang="zh-CN" altLang="en-US" sz="16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17516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IR6</a:t>
                      </a:r>
                      <a:endParaRPr lang="zh-CN" altLang="en-US" sz="1600" b="1" dirty="0">
                        <a:solidFill>
                          <a:srgbClr val="008000"/>
                        </a:solidFill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110</a:t>
                      </a:r>
                      <a:endParaRPr lang="zh-CN" altLang="en-US" sz="1600" b="1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u="sng" dirty="0" smtClean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01001</a:t>
                      </a:r>
                      <a:r>
                        <a:rPr lang="en-US" altLang="zh-CN" sz="1600" b="1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110 </a:t>
                      </a:r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(4EH)</a:t>
                      </a:r>
                      <a:endParaRPr lang="zh-CN" altLang="en-US" sz="16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92798461"/>
                  </a:ext>
                </a:extLst>
              </a:tr>
              <a:tr h="2185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IR7</a:t>
                      </a:r>
                      <a:endParaRPr lang="zh-CN" altLang="en-US" sz="1600" b="1" dirty="0" smtClean="0">
                        <a:solidFill>
                          <a:srgbClr val="008000"/>
                        </a:solidFill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111</a:t>
                      </a:r>
                      <a:endParaRPr lang="zh-CN" altLang="en-US" sz="1600" b="1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u="sng" dirty="0" smtClean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01001</a:t>
                      </a:r>
                      <a:r>
                        <a:rPr lang="en-US" altLang="zh-CN" sz="1600" b="1" dirty="0" smtClean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111 </a:t>
                      </a:r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(4FH)</a:t>
                      </a:r>
                      <a:endParaRPr lang="zh-CN" altLang="en-US" sz="16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83090137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7964809" y="3278229"/>
            <a:ext cx="28852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sz="24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硬件设置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低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位</a:t>
            </a:r>
            <a:endParaRPr lang="zh-CN" altLang="en-US" sz="2400" dirty="0"/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2063552" y="5197116"/>
            <a:ext cx="3708502" cy="4622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直接箭头连接符 10"/>
          <p:cNvCxnSpPr/>
          <p:nvPr/>
        </p:nvCxnSpPr>
        <p:spPr bwMode="auto">
          <a:xfrm flipH="1">
            <a:off x="7392144" y="3678580"/>
            <a:ext cx="2847143" cy="8230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6.15.2</a:t>
            </a:r>
            <a:r>
              <a:rPr lang="zh-CN" altLang="en-US" dirty="0" smtClean="0"/>
              <a:t> </a:t>
            </a:r>
            <a:r>
              <a:rPr lang="en-US" altLang="zh-CN" dirty="0">
                <a:latin typeface="Arial" charset="0"/>
              </a:rPr>
              <a:t>8259</a:t>
            </a:r>
            <a:r>
              <a:rPr lang="zh-CN" altLang="en-US" dirty="0">
                <a:solidFill>
                  <a:srgbClr val="0000FF"/>
                </a:solidFill>
                <a:latin typeface="Arial" charset="0"/>
              </a:rPr>
              <a:t>初始化命令字</a:t>
            </a:r>
            <a:r>
              <a:rPr lang="en-US" altLang="zh-CN" dirty="0">
                <a:solidFill>
                  <a:srgbClr val="008000"/>
                </a:solidFill>
                <a:latin typeface="Arial" charset="0"/>
              </a:rPr>
              <a:t>—</a:t>
            </a:r>
            <a:r>
              <a:rPr lang="en-US" altLang="zh-CN" dirty="0" smtClean="0">
                <a:solidFill>
                  <a:srgbClr val="D60093"/>
                </a:solidFill>
                <a:latin typeface="Arial" charset="0"/>
              </a:rPr>
              <a:t>ICW2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01023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DB29E2-2377-4FB1-BFA2-774CC85B2614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1026051" name="Rectangle 3"/>
          <p:cNvSpPr>
            <a:spLocks noChangeArrowheads="1"/>
          </p:cNvSpPr>
          <p:nvPr/>
        </p:nvSpPr>
        <p:spPr bwMode="auto">
          <a:xfrm>
            <a:off x="900000" y="792000"/>
            <a:ext cx="8507412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3200" dirty="0" smtClean="0">
                <a:solidFill>
                  <a:srgbClr val="FF0066"/>
                </a:solidFill>
                <a:latin typeface="Arial" charset="0"/>
              </a:rPr>
              <a:t>ICW3</a:t>
            </a:r>
            <a:r>
              <a:rPr lang="zh-CN" altLang="en-US" sz="3200" dirty="0" smtClean="0">
                <a:solidFill>
                  <a:srgbClr val="FF0066"/>
                </a:solidFill>
                <a:latin typeface="Arial" charset="0"/>
              </a:rPr>
              <a:t>：</a:t>
            </a:r>
            <a:endParaRPr lang="zh-CN" altLang="en-US" sz="3200" dirty="0">
              <a:solidFill>
                <a:srgbClr val="FF0066"/>
              </a:solidFill>
              <a:latin typeface="Arial" charset="0"/>
            </a:endParaRPr>
          </a:p>
        </p:txBody>
      </p:sp>
      <p:sp>
        <p:nvSpPr>
          <p:cNvPr id="102605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620000" y="2556000"/>
            <a:ext cx="8486775" cy="1079500"/>
          </a:xfrm>
          <a:noFill/>
          <a:ln/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GB" b="1" dirty="0">
                <a:solidFill>
                  <a:srgbClr val="CC0000"/>
                </a:solidFill>
                <a:latin typeface="+mj-ea"/>
                <a:ea typeface="+mj-ea"/>
                <a:cs typeface="Arial" panose="020B0604020202020204" pitchFamily="34" charset="0"/>
              </a:rPr>
              <a:t>主片</a:t>
            </a:r>
            <a:r>
              <a:rPr lang="zh-CN" altLang="en-GB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的级联控制</a:t>
            </a:r>
            <a:r>
              <a:rPr lang="zh-CN" altLang="en-GB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字</a:t>
            </a:r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360362" lvl="1" indent="0">
              <a:buNone/>
            </a:pPr>
            <a:r>
              <a:rPr lang="en-US" altLang="zh-CN" sz="24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S</a:t>
            </a:r>
            <a:r>
              <a:rPr lang="en-US" altLang="zh-CN" sz="2400" b="1" i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en-US" altLang="zh-CN" sz="24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=1  </a:t>
            </a:r>
            <a:r>
              <a:rPr lang="zh-CN" altLang="en-GB" sz="24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对应</a:t>
            </a:r>
            <a:r>
              <a:rPr lang="en-GB" altLang="zh-CN" sz="24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</a:t>
            </a:r>
            <a:r>
              <a:rPr lang="en-US" altLang="zh-CN" sz="2400" b="1" i="1" dirty="0" err="1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en-US" altLang="zh-CN" sz="24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GB" sz="24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线上连接了从片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26057" name="Rectangle 9"/>
          <p:cNvSpPr>
            <a:spLocks noChangeArrowheads="1"/>
          </p:cNvSpPr>
          <p:nvPr/>
        </p:nvSpPr>
        <p:spPr bwMode="auto">
          <a:xfrm>
            <a:off x="1908000" y="1440000"/>
            <a:ext cx="80010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>
              <a:buClr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Arial" charset="0"/>
              </a:rPr>
              <a:t>A0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   	D7	D6     	D5     	D4   	D3  	D2   	D1   	D0</a:t>
            </a:r>
            <a:br>
              <a:rPr lang="en-US" altLang="zh-CN" sz="2400" dirty="0">
                <a:solidFill>
                  <a:srgbClr val="0000FF"/>
                </a:solidFill>
                <a:latin typeface="Arial" charset="0"/>
              </a:rPr>
            </a:b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	 S</a:t>
            </a:r>
            <a:r>
              <a:rPr lang="en-US" altLang="zh-CN" sz="2400" baseline="-20000" dirty="0">
                <a:solidFill>
                  <a:srgbClr val="0000FF"/>
                </a:solidFill>
                <a:latin typeface="Arial" charset="0"/>
              </a:rPr>
              <a:t>7</a:t>
            </a:r>
            <a:r>
              <a:rPr lang="zh-CN" altLang="en-US" sz="2400" dirty="0">
                <a:solidFill>
                  <a:srgbClr val="0000FF"/>
                </a:solidFill>
                <a:latin typeface="Arial" charset="0"/>
              </a:rPr>
              <a:t>       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S</a:t>
            </a:r>
            <a:r>
              <a:rPr lang="en-US" altLang="zh-CN" sz="2400" baseline="-20000" dirty="0">
                <a:solidFill>
                  <a:srgbClr val="0000FF"/>
                </a:solidFill>
                <a:latin typeface="Arial" charset="0"/>
              </a:rPr>
              <a:t>6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 	 S</a:t>
            </a:r>
            <a:r>
              <a:rPr lang="en-US" altLang="zh-CN" sz="2400" baseline="-20000" dirty="0">
                <a:solidFill>
                  <a:srgbClr val="0000FF"/>
                </a:solidFill>
                <a:latin typeface="Arial" charset="0"/>
              </a:rPr>
              <a:t>5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 	 S</a:t>
            </a:r>
            <a:r>
              <a:rPr lang="en-US" altLang="zh-CN" sz="2400" baseline="-20000" dirty="0">
                <a:solidFill>
                  <a:srgbClr val="0000FF"/>
                </a:solidFill>
                <a:latin typeface="Arial" charset="0"/>
              </a:rPr>
              <a:t>4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 	 S</a:t>
            </a:r>
            <a:r>
              <a:rPr lang="en-US" altLang="zh-CN" sz="2400" baseline="-20000" dirty="0">
                <a:solidFill>
                  <a:srgbClr val="0000FF"/>
                </a:solidFill>
                <a:latin typeface="Arial" charset="0"/>
              </a:rPr>
              <a:t>3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 	 S</a:t>
            </a:r>
            <a:r>
              <a:rPr lang="en-US" altLang="zh-CN" sz="2400" baseline="-20000" dirty="0">
                <a:solidFill>
                  <a:srgbClr val="0000FF"/>
                </a:solidFill>
                <a:latin typeface="Arial" charset="0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 	 S</a:t>
            </a:r>
            <a:r>
              <a:rPr lang="en-US" altLang="zh-CN" sz="2400" baseline="-20000" dirty="0">
                <a:solidFill>
                  <a:srgbClr val="0000FF"/>
                </a:solidFill>
                <a:latin typeface="Arial" charset="0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Arial" charset="0"/>
              </a:rPr>
              <a:t> 	 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S</a:t>
            </a:r>
            <a:r>
              <a:rPr lang="en-US" altLang="zh-CN" sz="2400" baseline="-2000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026058" name="Rectangle 10"/>
          <p:cNvSpPr>
            <a:spLocks noChangeArrowheads="1"/>
          </p:cNvSpPr>
          <p:nvPr/>
        </p:nvSpPr>
        <p:spPr bwMode="auto">
          <a:xfrm>
            <a:off x="1620001" y="4824000"/>
            <a:ext cx="6924272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GB" dirty="0">
                <a:solidFill>
                  <a:srgbClr val="CC0000"/>
                </a:solidFill>
                <a:latin typeface="+mj-ea"/>
                <a:ea typeface="+mj-ea"/>
                <a:cs typeface="Arial" panose="020B0604020202020204" pitchFamily="34" charset="0"/>
              </a:rPr>
              <a:t>从片</a:t>
            </a:r>
            <a:r>
              <a:rPr lang="zh-CN" altLang="en-GB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的级</a:t>
            </a:r>
            <a:r>
              <a:rPr lang="zh-CN" altLang="en-GB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联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标识</a:t>
            </a:r>
            <a:r>
              <a:rPr lang="zh-CN" altLang="en-GB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字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531813" lvl="1" indent="3175" algn="l">
              <a:spcBef>
                <a:spcPts val="0"/>
              </a:spcBef>
              <a:buClr>
                <a:schemeClr val="accent2"/>
              </a:buClr>
              <a:buSzPct val="80000"/>
            </a:pP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ID2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～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ID0  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标识码，说明本从片连接到主片的哪个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引脚上。 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000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～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111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分别对应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</a:t>
            </a:r>
            <a:r>
              <a:rPr lang="en-US" altLang="zh-CN" sz="2400" baseline="-20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～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</a:t>
            </a:r>
            <a:r>
              <a:rPr lang="en-US" altLang="zh-CN" sz="2400" baseline="-20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7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。 </a:t>
            </a:r>
          </a:p>
        </p:txBody>
      </p:sp>
      <p:sp>
        <p:nvSpPr>
          <p:cNvPr id="1026059" name="Rectangle 11"/>
          <p:cNvSpPr>
            <a:spLocks noChangeArrowheads="1"/>
          </p:cNvSpPr>
          <p:nvPr/>
        </p:nvSpPr>
        <p:spPr bwMode="auto">
          <a:xfrm>
            <a:off x="1908000" y="3933825"/>
            <a:ext cx="80010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>
              <a:buClr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Arial" charset="0"/>
              </a:rPr>
              <a:t>A0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   	D7	D6     	D5     	D4   	D3  	D2   	D1   	D0</a:t>
            </a:r>
            <a:br>
              <a:rPr lang="en-US" altLang="zh-CN" sz="2400" dirty="0">
                <a:solidFill>
                  <a:srgbClr val="0000FF"/>
                </a:solidFill>
                <a:latin typeface="Arial" charset="0"/>
              </a:rPr>
            </a:b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	 0</a:t>
            </a:r>
            <a:r>
              <a:rPr lang="zh-CN" altLang="en-US" sz="2400" dirty="0">
                <a:solidFill>
                  <a:srgbClr val="0000FF"/>
                </a:solidFill>
                <a:latin typeface="Arial" charset="0"/>
              </a:rPr>
              <a:t>         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0	 0 	 0	 0 	ID</a:t>
            </a:r>
            <a:r>
              <a:rPr lang="en-US" altLang="zh-CN" sz="2400" baseline="-20000" dirty="0">
                <a:solidFill>
                  <a:srgbClr val="0000FF"/>
                </a:solidFill>
                <a:latin typeface="Arial" charset="0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 	ID</a:t>
            </a:r>
            <a:r>
              <a:rPr lang="en-US" altLang="zh-CN" sz="2400" baseline="-20000" dirty="0">
                <a:solidFill>
                  <a:srgbClr val="0000FF"/>
                </a:solidFill>
                <a:latin typeface="Arial" charset="0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Arial" charset="0"/>
              </a:rPr>
              <a:t> 	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ID</a:t>
            </a:r>
            <a:r>
              <a:rPr lang="en-US" altLang="zh-CN" sz="2400" baseline="-2000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026060" name="Line 12"/>
          <p:cNvSpPr>
            <a:spLocks noChangeShapeType="1"/>
          </p:cNvSpPr>
          <p:nvPr/>
        </p:nvSpPr>
        <p:spPr bwMode="auto">
          <a:xfrm>
            <a:off x="1774825" y="3789040"/>
            <a:ext cx="8604250" cy="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26061" name="AutoShape 13"/>
          <p:cNvSpPr>
            <a:spLocks noChangeArrowheads="1"/>
          </p:cNvSpPr>
          <p:nvPr/>
        </p:nvSpPr>
        <p:spPr bwMode="auto">
          <a:xfrm>
            <a:off x="2664000" y="1584000"/>
            <a:ext cx="7200900" cy="578882"/>
          </a:xfrm>
          <a:prstGeom prst="bracketPair">
            <a:avLst>
              <a:gd name="adj" fmla="val 16667"/>
            </a:avLst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6062" name="AutoShape 14"/>
          <p:cNvSpPr>
            <a:spLocks noChangeArrowheads="1"/>
          </p:cNvSpPr>
          <p:nvPr/>
        </p:nvSpPr>
        <p:spPr bwMode="auto">
          <a:xfrm>
            <a:off x="2664000" y="4068000"/>
            <a:ext cx="7200900" cy="578882"/>
          </a:xfrm>
          <a:prstGeom prst="bracketPair">
            <a:avLst>
              <a:gd name="adj" fmla="val 16667"/>
            </a:avLst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709044" y="5046677"/>
            <a:ext cx="26741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al" panose="020B0604020202020204" pitchFamily="34" charset="0"/>
              </a:rPr>
              <a:t>从</a:t>
            </a:r>
            <a:r>
              <a:rPr lang="zh-CN" altLang="en-US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al" panose="020B0604020202020204" pitchFamily="34" charset="0"/>
              </a:rPr>
              <a:t>片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ICW3=06H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6.15.3</a:t>
            </a:r>
            <a:r>
              <a:rPr lang="zh-CN" altLang="en-US" dirty="0" smtClean="0"/>
              <a:t> </a:t>
            </a:r>
            <a:r>
              <a:rPr lang="en-US" altLang="zh-CN" dirty="0">
                <a:latin typeface="Arial" charset="0"/>
              </a:rPr>
              <a:t>8259</a:t>
            </a:r>
            <a:r>
              <a:rPr lang="zh-CN" altLang="en-US" dirty="0">
                <a:solidFill>
                  <a:srgbClr val="0000FF"/>
                </a:solidFill>
                <a:latin typeface="Arial" charset="0"/>
              </a:rPr>
              <a:t>初始化命令字</a:t>
            </a:r>
            <a:r>
              <a:rPr lang="en-US" altLang="zh-CN" dirty="0">
                <a:solidFill>
                  <a:srgbClr val="008000"/>
                </a:solidFill>
                <a:latin typeface="Arial" charset="0"/>
              </a:rPr>
              <a:t>—</a:t>
            </a:r>
            <a:r>
              <a:rPr lang="en-US" altLang="zh-CN" dirty="0" smtClean="0">
                <a:solidFill>
                  <a:srgbClr val="D60093"/>
                </a:solidFill>
                <a:latin typeface="Arial" charset="0"/>
              </a:rPr>
              <a:t>ICW3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83951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DB29E2-2377-4FB1-BFA2-774CC85B2614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1026051" name="Rectangle 3"/>
          <p:cNvSpPr>
            <a:spLocks noChangeArrowheads="1"/>
          </p:cNvSpPr>
          <p:nvPr/>
        </p:nvSpPr>
        <p:spPr bwMode="auto">
          <a:xfrm>
            <a:off x="900000" y="792000"/>
            <a:ext cx="8507412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3200" dirty="0" smtClean="0">
                <a:solidFill>
                  <a:srgbClr val="FF0066"/>
                </a:solidFill>
                <a:latin typeface="Arial" charset="0"/>
              </a:rPr>
              <a:t>ICW3</a:t>
            </a:r>
            <a:r>
              <a:rPr lang="zh-CN" altLang="en-US" sz="3200" dirty="0" smtClean="0">
                <a:solidFill>
                  <a:srgbClr val="FF0066"/>
                </a:solidFill>
                <a:latin typeface="Arial" charset="0"/>
              </a:rPr>
              <a:t>：</a:t>
            </a:r>
            <a:endParaRPr lang="zh-CN" altLang="en-US" sz="3200" dirty="0">
              <a:solidFill>
                <a:srgbClr val="FF0066"/>
              </a:solidFill>
              <a:latin typeface="Arial" charset="0"/>
            </a:endParaRPr>
          </a:p>
        </p:txBody>
      </p:sp>
      <p:sp>
        <p:nvSpPr>
          <p:cNvPr id="102605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620000" y="2556000"/>
            <a:ext cx="8486775" cy="1079500"/>
          </a:xfrm>
          <a:noFill/>
          <a:ln/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GB" b="1" dirty="0">
                <a:solidFill>
                  <a:srgbClr val="CC0000"/>
                </a:solidFill>
                <a:latin typeface="+mj-ea"/>
                <a:ea typeface="+mj-ea"/>
                <a:cs typeface="Arial" panose="020B0604020202020204" pitchFamily="34" charset="0"/>
              </a:rPr>
              <a:t>主片</a:t>
            </a:r>
            <a:r>
              <a:rPr lang="zh-CN" altLang="en-GB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的级联控制</a:t>
            </a:r>
            <a:r>
              <a:rPr lang="zh-CN" altLang="en-GB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字</a:t>
            </a:r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360362" lvl="1" indent="0">
              <a:buNone/>
            </a:pPr>
            <a:r>
              <a:rPr lang="en-US" altLang="zh-CN" sz="24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S</a:t>
            </a:r>
            <a:r>
              <a:rPr lang="en-US" altLang="zh-CN" sz="2400" b="1" i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en-US" altLang="zh-CN" sz="24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=1  </a:t>
            </a:r>
            <a:r>
              <a:rPr lang="zh-CN" altLang="en-GB" sz="24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对应</a:t>
            </a:r>
            <a:r>
              <a:rPr lang="en-GB" altLang="zh-CN" sz="24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</a:t>
            </a:r>
            <a:r>
              <a:rPr lang="en-US" altLang="zh-CN" sz="2400" b="1" i="1" dirty="0" err="1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en-US" altLang="zh-CN" sz="24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GB" sz="24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线上连接了从片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26057" name="Rectangle 9"/>
          <p:cNvSpPr>
            <a:spLocks noChangeArrowheads="1"/>
          </p:cNvSpPr>
          <p:nvPr/>
        </p:nvSpPr>
        <p:spPr bwMode="auto">
          <a:xfrm>
            <a:off x="1908000" y="1440000"/>
            <a:ext cx="80010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>
              <a:buClr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Arial" charset="0"/>
              </a:rPr>
              <a:t>A0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   	D7	D6     	D5     	D4   	D3  	D2   	D1   	D0</a:t>
            </a:r>
            <a:br>
              <a:rPr lang="en-US" altLang="zh-CN" sz="2400" dirty="0">
                <a:solidFill>
                  <a:srgbClr val="0000FF"/>
                </a:solidFill>
                <a:latin typeface="Arial" charset="0"/>
              </a:rPr>
            </a:b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	 S</a:t>
            </a:r>
            <a:r>
              <a:rPr lang="en-US" altLang="zh-CN" sz="2400" baseline="-20000" dirty="0">
                <a:solidFill>
                  <a:srgbClr val="0000FF"/>
                </a:solidFill>
                <a:latin typeface="Arial" charset="0"/>
              </a:rPr>
              <a:t>7</a:t>
            </a:r>
            <a:r>
              <a:rPr lang="zh-CN" altLang="en-US" sz="2400" dirty="0">
                <a:solidFill>
                  <a:srgbClr val="0000FF"/>
                </a:solidFill>
                <a:latin typeface="Arial" charset="0"/>
              </a:rPr>
              <a:t>       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S</a:t>
            </a:r>
            <a:r>
              <a:rPr lang="en-US" altLang="zh-CN" sz="2400" baseline="-20000" dirty="0">
                <a:solidFill>
                  <a:srgbClr val="0000FF"/>
                </a:solidFill>
                <a:latin typeface="Arial" charset="0"/>
              </a:rPr>
              <a:t>6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 	 S</a:t>
            </a:r>
            <a:r>
              <a:rPr lang="en-US" altLang="zh-CN" sz="2400" baseline="-20000" dirty="0">
                <a:solidFill>
                  <a:srgbClr val="0000FF"/>
                </a:solidFill>
                <a:latin typeface="Arial" charset="0"/>
              </a:rPr>
              <a:t>5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 	 S</a:t>
            </a:r>
            <a:r>
              <a:rPr lang="en-US" altLang="zh-CN" sz="2400" baseline="-20000" dirty="0">
                <a:solidFill>
                  <a:srgbClr val="0000FF"/>
                </a:solidFill>
                <a:latin typeface="Arial" charset="0"/>
              </a:rPr>
              <a:t>4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 	 S</a:t>
            </a:r>
            <a:r>
              <a:rPr lang="en-US" altLang="zh-CN" sz="2400" baseline="-20000" dirty="0">
                <a:solidFill>
                  <a:srgbClr val="0000FF"/>
                </a:solidFill>
                <a:latin typeface="Arial" charset="0"/>
              </a:rPr>
              <a:t>3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 	 S</a:t>
            </a:r>
            <a:r>
              <a:rPr lang="en-US" altLang="zh-CN" sz="2400" baseline="-20000" dirty="0">
                <a:solidFill>
                  <a:srgbClr val="0000FF"/>
                </a:solidFill>
                <a:latin typeface="Arial" charset="0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 	 S</a:t>
            </a:r>
            <a:r>
              <a:rPr lang="en-US" altLang="zh-CN" sz="2400" baseline="-20000" dirty="0">
                <a:solidFill>
                  <a:srgbClr val="0000FF"/>
                </a:solidFill>
                <a:latin typeface="Arial" charset="0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Arial" charset="0"/>
              </a:rPr>
              <a:t> 	 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S</a:t>
            </a:r>
            <a:r>
              <a:rPr lang="en-US" altLang="zh-CN" sz="2400" baseline="-2000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026058" name="Rectangle 10"/>
          <p:cNvSpPr>
            <a:spLocks noChangeArrowheads="1"/>
          </p:cNvSpPr>
          <p:nvPr/>
        </p:nvSpPr>
        <p:spPr bwMode="auto">
          <a:xfrm>
            <a:off x="1620001" y="4824000"/>
            <a:ext cx="6924272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GB" dirty="0">
                <a:solidFill>
                  <a:srgbClr val="CC0000"/>
                </a:solidFill>
                <a:latin typeface="+mj-ea"/>
                <a:ea typeface="+mj-ea"/>
                <a:cs typeface="Arial" panose="020B0604020202020204" pitchFamily="34" charset="0"/>
              </a:rPr>
              <a:t>从片</a:t>
            </a:r>
            <a:r>
              <a:rPr lang="zh-CN" altLang="en-GB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的级</a:t>
            </a:r>
            <a:r>
              <a:rPr lang="zh-CN" altLang="en-GB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联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标识</a:t>
            </a:r>
            <a:r>
              <a:rPr lang="zh-CN" altLang="en-GB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字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531813" lvl="1" indent="3175" algn="l">
              <a:spcBef>
                <a:spcPts val="0"/>
              </a:spcBef>
              <a:buClr>
                <a:schemeClr val="accent2"/>
              </a:buClr>
              <a:buSzPct val="80000"/>
            </a:pP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ID2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～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ID0  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标识码，说明本从片连接到主片的哪个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引脚上。 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000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～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111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分别对应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</a:t>
            </a:r>
            <a:r>
              <a:rPr lang="en-US" altLang="zh-CN" sz="2400" baseline="-20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～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</a:t>
            </a:r>
            <a:r>
              <a:rPr lang="en-US" altLang="zh-CN" sz="2400" baseline="-20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7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。 </a:t>
            </a:r>
          </a:p>
        </p:txBody>
      </p:sp>
      <p:sp>
        <p:nvSpPr>
          <p:cNvPr id="1026059" name="Rectangle 11"/>
          <p:cNvSpPr>
            <a:spLocks noChangeArrowheads="1"/>
          </p:cNvSpPr>
          <p:nvPr/>
        </p:nvSpPr>
        <p:spPr bwMode="auto">
          <a:xfrm>
            <a:off x="1908000" y="3933825"/>
            <a:ext cx="80010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>
              <a:buClr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Arial" charset="0"/>
              </a:rPr>
              <a:t>A0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   	D7	D6     	D5     	D4   	D3  	D2   	D1   	D0</a:t>
            </a:r>
            <a:br>
              <a:rPr lang="en-US" altLang="zh-CN" sz="2400" dirty="0">
                <a:solidFill>
                  <a:srgbClr val="0000FF"/>
                </a:solidFill>
                <a:latin typeface="Arial" charset="0"/>
              </a:rPr>
            </a:b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	 0</a:t>
            </a:r>
            <a:r>
              <a:rPr lang="zh-CN" altLang="en-US" sz="2400" dirty="0">
                <a:solidFill>
                  <a:srgbClr val="0000FF"/>
                </a:solidFill>
                <a:latin typeface="Arial" charset="0"/>
              </a:rPr>
              <a:t>         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0	 0 	 0	 0 	ID</a:t>
            </a:r>
            <a:r>
              <a:rPr lang="en-US" altLang="zh-CN" sz="2400" baseline="-20000" dirty="0">
                <a:solidFill>
                  <a:srgbClr val="0000FF"/>
                </a:solidFill>
                <a:latin typeface="Arial" charset="0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 	ID</a:t>
            </a:r>
            <a:r>
              <a:rPr lang="en-US" altLang="zh-CN" sz="2400" baseline="-20000" dirty="0">
                <a:solidFill>
                  <a:srgbClr val="0000FF"/>
                </a:solidFill>
                <a:latin typeface="Arial" charset="0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Arial" charset="0"/>
              </a:rPr>
              <a:t> 	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ID</a:t>
            </a:r>
            <a:r>
              <a:rPr lang="en-US" altLang="zh-CN" sz="2400" baseline="-2000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026060" name="Line 12"/>
          <p:cNvSpPr>
            <a:spLocks noChangeShapeType="1"/>
          </p:cNvSpPr>
          <p:nvPr/>
        </p:nvSpPr>
        <p:spPr bwMode="auto">
          <a:xfrm>
            <a:off x="1774825" y="3789040"/>
            <a:ext cx="8604250" cy="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26061" name="AutoShape 13"/>
          <p:cNvSpPr>
            <a:spLocks noChangeArrowheads="1"/>
          </p:cNvSpPr>
          <p:nvPr/>
        </p:nvSpPr>
        <p:spPr bwMode="auto">
          <a:xfrm>
            <a:off x="2664000" y="1584000"/>
            <a:ext cx="7200900" cy="578882"/>
          </a:xfrm>
          <a:prstGeom prst="bracketPair">
            <a:avLst>
              <a:gd name="adj" fmla="val 16667"/>
            </a:avLst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6062" name="AutoShape 14"/>
          <p:cNvSpPr>
            <a:spLocks noChangeArrowheads="1"/>
          </p:cNvSpPr>
          <p:nvPr/>
        </p:nvSpPr>
        <p:spPr bwMode="auto">
          <a:xfrm>
            <a:off x="2664000" y="4068000"/>
            <a:ext cx="7200900" cy="578882"/>
          </a:xfrm>
          <a:prstGeom prst="bracketPair">
            <a:avLst>
              <a:gd name="adj" fmla="val 16667"/>
            </a:avLst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7032104" y="2547662"/>
            <a:ext cx="3998779" cy="1097362"/>
            <a:chOff x="983432" y="5049493"/>
            <a:chExt cx="4824536" cy="1403843"/>
          </a:xfrm>
        </p:grpSpPr>
        <p:grpSp>
          <p:nvGrpSpPr>
            <p:cNvPr id="16" name="组合 15"/>
            <p:cNvGrpSpPr/>
            <p:nvPr/>
          </p:nvGrpSpPr>
          <p:grpSpPr>
            <a:xfrm>
              <a:off x="983432" y="5049493"/>
              <a:ext cx="4824536" cy="1403843"/>
              <a:chOff x="623392" y="4941168"/>
              <a:chExt cx="4824536" cy="1403843"/>
            </a:xfrm>
          </p:grpSpPr>
          <p:sp>
            <p:nvSpPr>
              <p:cNvPr id="23" name="文本框 22"/>
              <p:cNvSpPr txBox="1"/>
              <p:nvPr/>
            </p:nvSpPr>
            <p:spPr bwMode="auto">
              <a:xfrm>
                <a:off x="1703512" y="5157192"/>
                <a:ext cx="1008112" cy="1187819"/>
              </a:xfrm>
              <a:prstGeom prst="rect">
                <a:avLst/>
              </a:prstGeom>
              <a:noFill/>
              <a:ln w="28575" algn="ctr">
                <a:solidFill>
                  <a:srgbClr val="0000FF"/>
                </a:solidFill>
                <a:miter lim="800000"/>
                <a:headEnd/>
                <a:tailEnd type="none" w="med" len="lg"/>
              </a:ln>
              <a:effectLst/>
            </p:spPr>
            <p:txBody>
              <a:bodyPr wrap="square" rtlCol="0">
                <a:no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zh-CN" altLang="en-US" sz="12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主</a:t>
                </a:r>
                <a:r>
                  <a:rPr lang="en-US" altLang="zh-CN" sz="12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8259</a:t>
                </a:r>
              </a:p>
              <a:p>
                <a:pPr algn="l">
                  <a:spcBef>
                    <a:spcPts val="600"/>
                  </a:spcBef>
                </a:pPr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INTA</a:t>
                </a:r>
              </a:p>
              <a:p>
                <a:pPr algn="r">
                  <a:spcBef>
                    <a:spcPts val="0"/>
                  </a:spcBef>
                </a:pPr>
                <a:r>
                  <a:rPr lang="zh-CN" altLang="en-US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</a:t>
                </a:r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IR</a:t>
                </a:r>
                <a:r>
                  <a:rPr lang="en-US" altLang="zh-CN" sz="1200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endPara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>
                  <a:spcBef>
                    <a:spcPts val="0"/>
                  </a:spcBef>
                </a:pPr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4" name="直接箭头连接符 23"/>
              <p:cNvCxnSpPr/>
              <p:nvPr/>
            </p:nvCxnSpPr>
            <p:spPr bwMode="auto">
              <a:xfrm flipH="1">
                <a:off x="1343472" y="6093296"/>
                <a:ext cx="36004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5" name="文本框 24"/>
              <p:cNvSpPr txBox="1"/>
              <p:nvPr/>
            </p:nvSpPr>
            <p:spPr bwMode="auto">
              <a:xfrm>
                <a:off x="3071664" y="4941168"/>
                <a:ext cx="1008112" cy="1187819"/>
              </a:xfrm>
              <a:prstGeom prst="rect">
                <a:avLst/>
              </a:prstGeom>
              <a:noFill/>
              <a:ln w="28575" algn="ctr">
                <a:solidFill>
                  <a:srgbClr val="0000FF"/>
                </a:solidFill>
                <a:miter lim="800000"/>
                <a:headEnd/>
                <a:tailEnd type="none" w="med" len="lg"/>
              </a:ln>
              <a:effectLst/>
            </p:spPr>
            <p:txBody>
              <a:bodyPr wrap="square" rtlCol="0">
                <a:no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zh-CN" altLang="en-US" sz="12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从</a:t>
                </a:r>
                <a:r>
                  <a:rPr lang="en-US" altLang="zh-CN" sz="12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8259</a:t>
                </a:r>
              </a:p>
              <a:p>
                <a:pPr algn="l">
                  <a:spcBef>
                    <a:spcPts val="600"/>
                  </a:spcBef>
                </a:pPr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INTA</a:t>
                </a:r>
              </a:p>
              <a:p>
                <a:pPr algn="r">
                  <a:spcBef>
                    <a:spcPts val="0"/>
                  </a:spcBef>
                </a:pPr>
                <a:r>
                  <a:rPr lang="zh-CN" altLang="en-US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</a:t>
                </a:r>
                <a:r>
                  <a:rPr lang="en-US" altLang="zh-CN" sz="12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IR</a:t>
                </a:r>
                <a:r>
                  <a:rPr lang="en-US" altLang="zh-CN" sz="1200" i="1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endParaRPr lang="en-US" altLang="zh-CN" sz="12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>
                  <a:spcBef>
                    <a:spcPts val="0"/>
                  </a:spcBef>
                </a:pPr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 bwMode="auto">
              <a:xfrm flipH="1">
                <a:off x="2711624" y="5877272"/>
                <a:ext cx="36004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7" name="直接箭头连接符 26"/>
              <p:cNvCxnSpPr/>
              <p:nvPr/>
            </p:nvCxnSpPr>
            <p:spPr bwMode="auto">
              <a:xfrm flipH="1">
                <a:off x="4079776" y="5661248"/>
                <a:ext cx="36004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8" name="文本框 27"/>
              <p:cNvSpPr txBox="1"/>
              <p:nvPr/>
            </p:nvSpPr>
            <p:spPr bwMode="auto">
              <a:xfrm>
                <a:off x="4439816" y="5472000"/>
                <a:ext cx="1008112" cy="396000"/>
              </a:xfrm>
              <a:prstGeom prst="rect">
                <a:avLst/>
              </a:prstGeom>
              <a:noFill/>
              <a:ln w="28575" algn="ctr">
                <a:solidFill>
                  <a:srgbClr val="FF6600"/>
                </a:solidFill>
                <a:miter lim="800000"/>
                <a:headEnd/>
                <a:tailEnd type="none" w="med" len="lg"/>
              </a:ln>
              <a:effectLst/>
            </p:spPr>
            <p:txBody>
              <a:bodyPr wrap="square" rtlCol="0">
                <a:no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zh-CN" altLang="en-US" sz="1200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中断源</a:t>
                </a:r>
                <a:endParaRPr lang="zh-CN" altLang="en-US" sz="1200" dirty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 bwMode="auto">
              <a:xfrm>
                <a:off x="623392" y="5904000"/>
                <a:ext cx="792088" cy="35436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r">
                  <a:spcBef>
                    <a:spcPts val="0"/>
                  </a:spcBef>
                </a:pPr>
                <a:r>
                  <a:rPr lang="en-US" altLang="zh-CN" sz="1200" dirty="0" smtClean="0">
                    <a:solidFill>
                      <a:srgbClr val="008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INTR</a:t>
                </a:r>
                <a:endParaRPr lang="zh-CN" altLang="en-US" sz="12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 bwMode="auto">
            <a:xfrm>
              <a:off x="983432" y="5589240"/>
              <a:ext cx="792088" cy="35436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rtlCol="0">
              <a:spAutoFit/>
            </a:bodyPr>
            <a:lstStyle/>
            <a:p>
              <a:pPr algn="r">
                <a:spcBef>
                  <a:spcPts val="0"/>
                </a:spcBef>
              </a:pPr>
              <a:r>
                <a:rPr lang="en-US" altLang="zh-CN" sz="1200" dirty="0" smtClean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INTA</a:t>
              </a:r>
              <a:endParaRPr lang="zh-CN" altLang="en-US" sz="12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 bwMode="auto">
            <a:xfrm flipH="1">
              <a:off x="1703512" y="5760000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990099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 flipH="1">
              <a:off x="3251704" y="5517232"/>
              <a:ext cx="180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990099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>
              <a:off x="3251684" y="5049493"/>
              <a:ext cx="0" cy="468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 flipH="1">
              <a:off x="1847528" y="5049493"/>
              <a:ext cx="14040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接连接符 21"/>
            <p:cNvCxnSpPr/>
            <p:nvPr/>
          </p:nvCxnSpPr>
          <p:spPr bwMode="auto">
            <a:xfrm>
              <a:off x="1847528" y="5049493"/>
              <a:ext cx="0" cy="71050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矩形 1"/>
          <p:cNvSpPr/>
          <p:nvPr/>
        </p:nvSpPr>
        <p:spPr>
          <a:xfrm>
            <a:off x="8709044" y="5046677"/>
            <a:ext cx="26741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al" panose="020B0604020202020204" pitchFamily="34" charset="0"/>
              </a:rPr>
              <a:t>从</a:t>
            </a:r>
            <a:r>
              <a:rPr lang="zh-CN" altLang="en-US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al" panose="020B0604020202020204" pitchFamily="34" charset="0"/>
              </a:rPr>
              <a:t>片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ICW3=06H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70003" y="784935"/>
            <a:ext cx="26741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al" panose="020B0604020202020204" pitchFamily="34" charset="0"/>
              </a:rPr>
              <a:t>主片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ICW3=40H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5" name="直接箭头连接符 4"/>
          <p:cNvCxnSpPr>
            <a:stCxn id="3" idx="2"/>
          </p:cNvCxnSpPr>
          <p:nvPr/>
        </p:nvCxnSpPr>
        <p:spPr bwMode="auto">
          <a:xfrm flipH="1">
            <a:off x="8557437" y="1308155"/>
            <a:ext cx="949631" cy="17875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直接箭头连接符 33"/>
          <p:cNvCxnSpPr>
            <a:stCxn id="2" idx="0"/>
          </p:cNvCxnSpPr>
          <p:nvPr/>
        </p:nvCxnSpPr>
        <p:spPr bwMode="auto">
          <a:xfrm flipH="1" flipV="1">
            <a:off x="9545261" y="3279400"/>
            <a:ext cx="500848" cy="176727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6.15.3</a:t>
            </a:r>
            <a:r>
              <a:rPr lang="zh-CN" altLang="en-US" dirty="0" smtClean="0"/>
              <a:t> </a:t>
            </a:r>
            <a:r>
              <a:rPr lang="en-US" altLang="zh-CN" dirty="0">
                <a:latin typeface="Arial" charset="0"/>
              </a:rPr>
              <a:t>8259</a:t>
            </a:r>
            <a:r>
              <a:rPr lang="zh-CN" altLang="en-US" dirty="0">
                <a:solidFill>
                  <a:srgbClr val="0000FF"/>
                </a:solidFill>
                <a:latin typeface="Arial" charset="0"/>
              </a:rPr>
              <a:t>初始化命令字</a:t>
            </a:r>
            <a:r>
              <a:rPr lang="en-US" altLang="zh-CN" dirty="0">
                <a:solidFill>
                  <a:srgbClr val="008000"/>
                </a:solidFill>
                <a:latin typeface="Arial" charset="0"/>
              </a:rPr>
              <a:t>—</a:t>
            </a:r>
            <a:r>
              <a:rPr lang="en-US" altLang="zh-CN" dirty="0" smtClean="0">
                <a:solidFill>
                  <a:srgbClr val="D60093"/>
                </a:solidFill>
                <a:latin typeface="Arial" charset="0"/>
              </a:rPr>
              <a:t>ICW3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02762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1EC647-06A0-4097-8995-A5E72F092449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1028099" name="Rectangle 3"/>
          <p:cNvSpPr>
            <a:spLocks noChangeArrowheads="1"/>
          </p:cNvSpPr>
          <p:nvPr/>
        </p:nvSpPr>
        <p:spPr bwMode="auto">
          <a:xfrm>
            <a:off x="900000" y="792000"/>
            <a:ext cx="8507412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3200" dirty="0" smtClean="0">
                <a:solidFill>
                  <a:srgbClr val="FF0066"/>
                </a:solidFill>
                <a:latin typeface="Arial" charset="0"/>
              </a:rPr>
              <a:t>ICW4</a:t>
            </a:r>
            <a:r>
              <a:rPr lang="zh-CN" altLang="en-US" sz="3200" dirty="0" smtClean="0">
                <a:solidFill>
                  <a:srgbClr val="FF0066"/>
                </a:solidFill>
                <a:latin typeface="Arial" charset="0"/>
              </a:rPr>
              <a:t>：</a:t>
            </a:r>
            <a:endParaRPr lang="zh-CN" altLang="en-US" sz="3200" dirty="0">
              <a:solidFill>
                <a:srgbClr val="FF0066"/>
              </a:solidFill>
              <a:latin typeface="Arial" charset="0"/>
            </a:endParaRPr>
          </a:p>
        </p:txBody>
      </p:sp>
      <p:sp>
        <p:nvSpPr>
          <p:cNvPr id="102810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620000" y="2556000"/>
            <a:ext cx="3816350" cy="3816350"/>
          </a:xfrm>
          <a:noFill/>
          <a:ln/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SFNM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：特殊全嵌套</a:t>
            </a:r>
          </a:p>
          <a:p>
            <a:pPr lvl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  </a:t>
            </a:r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特殊全嵌套方式</a:t>
            </a:r>
          </a:p>
          <a:p>
            <a:pPr lvl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0  </a:t>
            </a:r>
            <a:r>
              <a:rPr lang="zh-CN" altLang="en-US" b="1" dirty="0" smtClean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一般嵌套方式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AEOI: 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自动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EOI</a:t>
            </a:r>
          </a:p>
          <a:p>
            <a:pPr lvl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  </a:t>
            </a:r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自动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EOI</a:t>
            </a:r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方式</a:t>
            </a:r>
          </a:p>
          <a:p>
            <a:pPr lvl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0  </a:t>
            </a:r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非自动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EOI</a:t>
            </a:r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方式</a:t>
            </a:r>
          </a:p>
        </p:txBody>
      </p:sp>
      <p:sp>
        <p:nvSpPr>
          <p:cNvPr id="1028108" name="Rectangle 12"/>
          <p:cNvSpPr>
            <a:spLocks noChangeArrowheads="1"/>
          </p:cNvSpPr>
          <p:nvPr/>
        </p:nvSpPr>
        <p:spPr bwMode="auto">
          <a:xfrm>
            <a:off x="1908000" y="1440000"/>
            <a:ext cx="80010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>
              <a:buClr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Arial" charset="0"/>
              </a:rPr>
              <a:t>A0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   	D7	D6     	D5    	D4   	D3  	D2   	D1   	D0</a:t>
            </a:r>
            <a:br>
              <a:rPr lang="en-US" altLang="zh-CN" sz="2400" dirty="0">
                <a:solidFill>
                  <a:srgbClr val="0000FF"/>
                </a:solidFill>
                <a:latin typeface="Arial" charset="0"/>
              </a:rPr>
            </a:b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	 0</a:t>
            </a:r>
            <a:r>
              <a:rPr lang="zh-CN" altLang="en-US" sz="2400" dirty="0">
                <a:solidFill>
                  <a:srgbClr val="0000FF"/>
                </a:solidFill>
                <a:latin typeface="Arial" charset="0"/>
              </a:rPr>
              <a:t>         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0	 0     SFNM   BUF   M/S    AEOI</a:t>
            </a:r>
            <a:r>
              <a:rPr lang="zh-CN" altLang="en-US" sz="2400" dirty="0">
                <a:solidFill>
                  <a:srgbClr val="0000FF"/>
                </a:solidFill>
                <a:latin typeface="Arial" charset="0"/>
              </a:rPr>
              <a:t>	  </a:t>
            </a:r>
            <a:r>
              <a:rPr lang="en-US" altLang="zh-CN" sz="2400" dirty="0">
                <a:solidFill>
                  <a:srgbClr val="008000"/>
                </a:solidFill>
                <a:latin typeface="Arial" charset="0"/>
              </a:rPr>
              <a:t>1</a:t>
            </a:r>
          </a:p>
        </p:txBody>
      </p:sp>
      <p:sp>
        <p:nvSpPr>
          <p:cNvPr id="1028109" name="Rectangle 13"/>
          <p:cNvSpPr>
            <a:spLocks noChangeArrowheads="1"/>
          </p:cNvSpPr>
          <p:nvPr/>
        </p:nvSpPr>
        <p:spPr bwMode="auto">
          <a:xfrm>
            <a:off x="6161088" y="2556000"/>
            <a:ext cx="403225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BUF: 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缓冲方式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M/S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: 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主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从缓冲选择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80000"/>
            </a:pPr>
            <a:endParaRPr lang="en-US" altLang="zh-CN" sz="1000" dirty="0">
              <a:solidFill>
                <a:srgbClr val="0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BUF  M/S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1       1    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缓冲方式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主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PIC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1       0    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缓冲方式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从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PIC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0       x    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非缓冲方式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正常</a:t>
            </a:r>
          </a:p>
        </p:txBody>
      </p:sp>
      <p:sp>
        <p:nvSpPr>
          <p:cNvPr id="1028112" name="AutoShape 16"/>
          <p:cNvSpPr>
            <a:spLocks noChangeArrowheads="1"/>
          </p:cNvSpPr>
          <p:nvPr/>
        </p:nvSpPr>
        <p:spPr bwMode="auto">
          <a:xfrm>
            <a:off x="2664000" y="1584000"/>
            <a:ext cx="7200900" cy="578882"/>
          </a:xfrm>
          <a:prstGeom prst="bracketPair">
            <a:avLst>
              <a:gd name="adj" fmla="val 16667"/>
            </a:avLst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8113" name="AutoShape 17"/>
          <p:cNvSpPr>
            <a:spLocks/>
          </p:cNvSpPr>
          <p:nvPr/>
        </p:nvSpPr>
        <p:spPr bwMode="auto">
          <a:xfrm rot="-5400000">
            <a:off x="7140072" y="1880872"/>
            <a:ext cx="216000" cy="1008000"/>
          </a:xfrm>
          <a:prstGeom prst="leftBrace">
            <a:avLst>
              <a:gd name="adj1" fmla="val 45696"/>
              <a:gd name="adj2" fmla="val 50000"/>
            </a:avLst>
          </a:prstGeom>
          <a:noFill/>
          <a:ln w="28575">
            <a:solidFill>
              <a:srgbClr val="FF66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8117" name="Text Box 21"/>
          <p:cNvSpPr txBox="1">
            <a:spLocks noChangeArrowheads="1"/>
          </p:cNvSpPr>
          <p:nvPr/>
        </p:nvSpPr>
        <p:spPr bwMode="auto">
          <a:xfrm>
            <a:off x="4439816" y="5733256"/>
            <a:ext cx="3168650" cy="52322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级联方式中的主片</a:t>
            </a:r>
          </a:p>
        </p:txBody>
      </p:sp>
      <p:sp>
        <p:nvSpPr>
          <p:cNvPr id="1028118" name="Freeform 22"/>
          <p:cNvSpPr>
            <a:spLocks/>
          </p:cNvSpPr>
          <p:nvPr/>
        </p:nvSpPr>
        <p:spPr bwMode="auto">
          <a:xfrm>
            <a:off x="5015880" y="3356992"/>
            <a:ext cx="1008063" cy="244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9" y="363"/>
              </a:cxn>
              <a:cxn ang="0">
                <a:pos x="635" y="1452"/>
              </a:cxn>
            </a:cxnLst>
            <a:rect l="0" t="0" r="r" b="b"/>
            <a:pathLst>
              <a:path w="635" h="1452">
                <a:moveTo>
                  <a:pt x="0" y="0"/>
                </a:moveTo>
                <a:cubicBezTo>
                  <a:pt x="196" y="60"/>
                  <a:pt x="393" y="121"/>
                  <a:pt x="499" y="363"/>
                </a:cubicBezTo>
                <a:cubicBezTo>
                  <a:pt x="605" y="605"/>
                  <a:pt x="620" y="1028"/>
                  <a:pt x="635" y="1452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" name="流程图: 终止 13"/>
          <p:cNvSpPr/>
          <p:nvPr/>
        </p:nvSpPr>
        <p:spPr bwMode="auto">
          <a:xfrm>
            <a:off x="1775520" y="3096000"/>
            <a:ext cx="3456384" cy="972000"/>
          </a:xfrm>
          <a:prstGeom prst="flowChartTerminator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流程图: 终止 14"/>
          <p:cNvSpPr/>
          <p:nvPr/>
        </p:nvSpPr>
        <p:spPr bwMode="auto">
          <a:xfrm>
            <a:off x="1775520" y="4644000"/>
            <a:ext cx="3456384" cy="972000"/>
          </a:xfrm>
          <a:prstGeom prst="flowChartTerminator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流程图: 终止 15"/>
          <p:cNvSpPr/>
          <p:nvPr/>
        </p:nvSpPr>
        <p:spPr bwMode="auto">
          <a:xfrm>
            <a:off x="6528048" y="4113184"/>
            <a:ext cx="3456384" cy="1116016"/>
          </a:xfrm>
          <a:prstGeom prst="flowChartTerminator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6.15.4</a:t>
            </a:r>
            <a:r>
              <a:rPr lang="zh-CN" altLang="en-US" dirty="0" smtClean="0"/>
              <a:t> </a:t>
            </a:r>
            <a:r>
              <a:rPr lang="en-US" altLang="zh-CN" dirty="0">
                <a:latin typeface="Arial" charset="0"/>
              </a:rPr>
              <a:t>8259</a:t>
            </a:r>
            <a:r>
              <a:rPr lang="zh-CN" altLang="en-US" dirty="0">
                <a:solidFill>
                  <a:srgbClr val="0000FF"/>
                </a:solidFill>
                <a:latin typeface="Arial" charset="0"/>
              </a:rPr>
              <a:t>初始化命令字</a:t>
            </a:r>
            <a:r>
              <a:rPr lang="en-US" altLang="zh-CN" dirty="0">
                <a:solidFill>
                  <a:srgbClr val="008000"/>
                </a:solidFill>
                <a:latin typeface="Arial" charset="0"/>
              </a:rPr>
              <a:t>—</a:t>
            </a:r>
            <a:r>
              <a:rPr lang="en-US" altLang="zh-CN" dirty="0" smtClean="0">
                <a:solidFill>
                  <a:srgbClr val="D60093"/>
                </a:solidFill>
                <a:latin typeface="Arial" charset="0"/>
              </a:rPr>
              <a:t>ICW4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91036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B93D84-87BE-4514-9293-7D5164B6320D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11424" y="980728"/>
            <a:ext cx="10081120" cy="5111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96938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166813" indent="-269875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435100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思考题：</a:t>
            </a:r>
            <a:endParaRPr kumimoji="0" lang="en-US" altLang="zh-CN" sz="40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/>
              <a:ea typeface="黑体" panose="02010609060101010101" pitchFamily="49" charset="-122"/>
              <a:cs typeface="+mn-cs"/>
            </a:endParaRPr>
          </a:p>
          <a:p>
            <a:pPr marL="514350" lvl="0" indent="-514350" algn="just">
              <a:lnSpc>
                <a:spcPct val="150000"/>
              </a:lnSpc>
              <a:spcBef>
                <a:spcPts val="3000"/>
              </a:spcBef>
              <a:buClr>
                <a:srgbClr val="00007D"/>
              </a:buClr>
              <a:buSzPct val="100000"/>
              <a:buFont typeface="+mj-lt"/>
              <a:buAutoNum type="arabicPeriod"/>
              <a:defRPr/>
            </a:pPr>
            <a:r>
              <a:rPr lang="zh-CN" altLang="en-US" sz="3200" kern="0" noProof="0" dirty="0" smtClean="0">
                <a:solidFill>
                  <a:srgbClr val="0066CC"/>
                </a:solidFill>
                <a:ea typeface="楷体" panose="02010609060101010101" pitchFamily="49" charset="-122"/>
              </a:rPr>
              <a:t>在什么场合使用</a:t>
            </a:r>
            <a:r>
              <a:rPr lang="en-US" altLang="zh-CN" sz="3200" kern="0" noProof="0" dirty="0" smtClean="0">
                <a:solidFill>
                  <a:srgbClr val="0066CC"/>
                </a:solidFill>
                <a:ea typeface="楷体" panose="02010609060101010101" pitchFamily="49" charset="-122"/>
              </a:rPr>
              <a:t>ICW</a:t>
            </a:r>
            <a:r>
              <a:rPr lang="zh-CN" altLang="en-US" sz="3200" kern="0" noProof="0" dirty="0" smtClean="0">
                <a:solidFill>
                  <a:srgbClr val="0066CC"/>
                </a:solidFill>
                <a:ea typeface="楷体" panose="02010609060101010101" pitchFamily="49" charset="-122"/>
              </a:rPr>
              <a:t>？为什么必须按顺序写</a:t>
            </a:r>
            <a:r>
              <a:rPr lang="en-US" altLang="zh-CN" sz="3200" kern="0" dirty="0" smtClean="0">
                <a:solidFill>
                  <a:srgbClr val="0066CC"/>
                </a:solidFill>
                <a:ea typeface="楷体" panose="02010609060101010101" pitchFamily="49" charset="-122"/>
              </a:rPr>
              <a:t>ICW1~</a:t>
            </a:r>
            <a:r>
              <a:rPr lang="en-US" altLang="zh-CN" sz="3200" kern="0" dirty="0">
                <a:solidFill>
                  <a:srgbClr val="0066CC"/>
                </a:solidFill>
                <a:ea typeface="楷体" panose="02010609060101010101" pitchFamily="49" charset="-122"/>
              </a:rPr>
              <a:t> </a:t>
            </a:r>
            <a:r>
              <a:rPr lang="en-US" altLang="zh-CN" sz="3200" kern="0" dirty="0" smtClean="0">
                <a:solidFill>
                  <a:srgbClr val="0066CC"/>
                </a:solidFill>
                <a:ea typeface="楷体" panose="02010609060101010101" pitchFamily="49" charset="-122"/>
              </a:rPr>
              <a:t>ICW4</a:t>
            </a:r>
            <a:r>
              <a:rPr lang="zh-CN" altLang="en-US" sz="3200" kern="0" dirty="0" smtClean="0">
                <a:solidFill>
                  <a:srgbClr val="0066CC"/>
                </a:solidFill>
                <a:ea typeface="楷体" panose="02010609060101010101" pitchFamily="49" charset="-122"/>
              </a:rPr>
              <a:t>？</a:t>
            </a:r>
            <a:endParaRPr lang="en-US" altLang="zh-CN" sz="3200" kern="0" noProof="0" dirty="0" smtClean="0">
              <a:solidFill>
                <a:srgbClr val="0066CC"/>
              </a:solidFill>
              <a:ea typeface="楷体" panose="02010609060101010101" pitchFamily="49" charset="-122"/>
            </a:endParaRPr>
          </a:p>
          <a:p>
            <a:pPr marL="514350" lvl="0" indent="-514350" algn="just">
              <a:lnSpc>
                <a:spcPct val="150000"/>
              </a:lnSpc>
              <a:spcBef>
                <a:spcPts val="3000"/>
              </a:spcBef>
              <a:buClr>
                <a:srgbClr val="00007D"/>
              </a:buClr>
              <a:buSzPct val="100000"/>
              <a:buFont typeface="+mj-lt"/>
              <a:buAutoNum type="arabicPeriod"/>
              <a:defRPr/>
            </a:pPr>
            <a:r>
              <a:rPr lang="en-US" altLang="zh-CN" sz="3200" kern="0" dirty="0" smtClean="0">
                <a:solidFill>
                  <a:srgbClr val="0066CC"/>
                </a:solidFill>
                <a:ea typeface="楷体" panose="02010609060101010101" pitchFamily="49" charset="-122"/>
              </a:rPr>
              <a:t>ICW3</a:t>
            </a:r>
            <a:r>
              <a:rPr lang="zh-CN" altLang="en-US" sz="3200" kern="0" dirty="0">
                <a:solidFill>
                  <a:srgbClr val="0066CC"/>
                </a:solidFill>
                <a:ea typeface="楷体" panose="02010609060101010101" pitchFamily="49" charset="-122"/>
              </a:rPr>
              <a:t>在什么场合使用</a:t>
            </a:r>
            <a:r>
              <a:rPr lang="zh-CN" altLang="en-US" sz="3200" kern="0" dirty="0" smtClean="0">
                <a:solidFill>
                  <a:srgbClr val="0066CC"/>
                </a:solidFill>
                <a:ea typeface="楷体" panose="02010609060101010101" pitchFamily="49" charset="-122"/>
              </a:rPr>
              <a:t>？有什么作用？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0066CC"/>
              </a:solidFill>
              <a:effectLst/>
              <a:uLnTx/>
              <a:uFillTx/>
              <a:latin typeface="Times New Roman"/>
              <a:ea typeface="楷体" panose="02010609060101010101" pitchFamily="49" charset="-122"/>
            </a:endParaRPr>
          </a:p>
          <a:p>
            <a:pPr marL="514350" lvl="0" indent="-514350" algn="just">
              <a:lnSpc>
                <a:spcPct val="150000"/>
              </a:lnSpc>
              <a:spcBef>
                <a:spcPts val="3000"/>
              </a:spcBef>
              <a:buClr>
                <a:srgbClr val="00007D"/>
              </a:buClr>
              <a:buSzPct val="100000"/>
              <a:buFont typeface="+mj-lt"/>
              <a:buAutoNum type="arabicPeriod"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</a:rPr>
              <a:t>8259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</a:rPr>
              <a:t>中断源的向量码是怎样产生的</a:t>
            </a:r>
            <a:r>
              <a:rPr lang="zh-CN" altLang="en-US" sz="3200" kern="0" dirty="0" smtClean="0">
                <a:solidFill>
                  <a:srgbClr val="0066CC"/>
                </a:solidFill>
                <a:latin typeface="Times New Roman"/>
                <a:ea typeface="楷体" panose="02010609060101010101" pitchFamily="49" charset="-122"/>
              </a:rPr>
              <a:t>？</a:t>
            </a:r>
            <a:endParaRPr lang="en-US" altLang="zh-CN" sz="3200" kern="0" dirty="0">
              <a:solidFill>
                <a:srgbClr val="0066CC"/>
              </a:solidFill>
              <a:latin typeface="Times New Roman"/>
              <a:ea typeface="楷体" panose="02010609060101010101" pitchFamily="49" charset="-122"/>
            </a:endParaRPr>
          </a:p>
        </p:txBody>
      </p:sp>
      <p:pic>
        <p:nvPicPr>
          <p:cNvPr id="7" name="Picture 5" descr="ED00010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480" y="260648"/>
            <a:ext cx="1350944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65149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8800"/>
            <a:ext cx="12192000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1" y="1341438"/>
            <a:ext cx="8208963" cy="4248150"/>
          </a:xfrm>
        </p:spPr>
        <p:txBody>
          <a:bodyPr/>
          <a:lstStyle/>
          <a:p>
            <a:pPr marL="0" indent="0" algn="ctr">
              <a:lnSpc>
                <a:spcPct val="110000"/>
              </a:lnSpc>
              <a:buNone/>
            </a:pPr>
            <a:endParaRPr lang="en-US" altLang="zh-CN" sz="7200" dirty="0">
              <a:solidFill>
                <a:srgbClr val="C00000"/>
              </a:solidFill>
              <a:ea typeface="黑体" panose="02010609060101010101" pitchFamily="49" charset="-122"/>
            </a:endParaRPr>
          </a:p>
          <a:p>
            <a:pPr marL="0" indent="0" algn="ctr">
              <a:lnSpc>
                <a:spcPct val="110000"/>
              </a:lnSpc>
              <a:buNone/>
            </a:pPr>
            <a:r>
              <a:rPr lang="zh-CN" altLang="en-US" sz="6000" dirty="0">
                <a:solidFill>
                  <a:srgbClr val="C00000"/>
                </a:solidFill>
                <a:ea typeface="黑体" panose="02010609060101010101" pitchFamily="49" charset="-122"/>
              </a:rPr>
              <a:t>谢  谢  ！</a:t>
            </a:r>
            <a:endParaRPr lang="zh-CN" altLang="en-US" sz="6000" dirty="0">
              <a:solidFill>
                <a:srgbClr val="C00000"/>
              </a:solidFill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n-US" altLang="zh-CN" sz="6000" dirty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zh-CN" altLang="en-US" sz="6000" dirty="0">
              <a:solidFill>
                <a:srgbClr val="0000FF"/>
              </a:solidFill>
            </a:endParaRPr>
          </a:p>
        </p:txBody>
      </p:sp>
      <p:sp>
        <p:nvSpPr>
          <p:cNvPr id="2970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22FF87-4120-49BF-83DE-6F5F92E83D36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3863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自定义 3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0000FF"/>
      </a:hlink>
      <a:folHlink>
        <a:srgbClr val="9900CC"/>
      </a:folHlink>
    </a:clrScheme>
    <a:fontScheme name="Pixel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 bwMode="auto">
        <a:noFill/>
        <a:ln w="28575" algn="ctr">
          <a:noFill/>
          <a:miter lim="800000"/>
          <a:headEnd/>
          <a:tailEnd type="none" w="med" len="lg"/>
        </a:ln>
        <a:effectLst/>
      </a:spPr>
      <a:bodyPr>
        <a:spAutoFit/>
      </a:bodyPr>
      <a:lstStyle>
        <a:defPPr algn="l">
          <a:spcBef>
            <a:spcPts val="0"/>
          </a:spcBef>
          <a:defRPr sz="1800" dirty="0"/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35291</TotalTime>
  <Words>1052</Words>
  <Application>Microsoft Office PowerPoint</Application>
  <PresentationFormat>宽屏</PresentationFormat>
  <Paragraphs>141</Paragraphs>
  <Slides>9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黑体</vt:lpstr>
      <vt:lpstr>楷体</vt:lpstr>
      <vt:lpstr>楷体_GB2312</vt:lpstr>
      <vt:lpstr>宋体</vt:lpstr>
      <vt:lpstr>Arial</vt:lpstr>
      <vt:lpstr>Arial Black</vt:lpstr>
      <vt:lpstr>Times New Roman</vt:lpstr>
      <vt:lpstr>Wingdings</vt:lpstr>
      <vt:lpstr>Pixel</vt:lpstr>
      <vt:lpstr>Visio</vt:lpstr>
      <vt:lpstr>微机原理与系统设计 第6章  输入/输出技术</vt:lpstr>
      <vt:lpstr>6.15 8259初始化命令字ICW</vt:lpstr>
      <vt:lpstr>6.15.1 8259初始化命令字—ICW1</vt:lpstr>
      <vt:lpstr>6.15.2 8259初始化命令字—ICW2</vt:lpstr>
      <vt:lpstr>6.15.3 8259初始化命令字—ICW3</vt:lpstr>
      <vt:lpstr>6.15.3 8259初始化命令字—ICW3</vt:lpstr>
      <vt:lpstr>6.15.4 8259初始化命令字—ICW4</vt:lpstr>
      <vt:lpstr>PowerPoint 演示文稿</vt:lpstr>
      <vt:lpstr>PowerPoint 演示文稿</vt:lpstr>
    </vt:vector>
  </TitlesOfParts>
  <Company>西安电子科技大学 计算机学院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计算机组成与体系结构</dc:title>
  <dc:subject>第6章 输入输出技术</dc:subject>
  <dc:creator>qiu</dc:creator>
  <cp:lastModifiedBy>Think</cp:lastModifiedBy>
  <cp:revision>1588</cp:revision>
  <dcterms:created xsi:type="dcterms:W3CDTF">1601-01-01T00:00:00Z</dcterms:created>
  <dcterms:modified xsi:type="dcterms:W3CDTF">2019-11-17T13:13:02Z</dcterms:modified>
</cp:coreProperties>
</file>