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1298" r:id="rId2"/>
    <p:sldId id="1393" r:id="rId3"/>
    <p:sldId id="1394" r:id="rId4"/>
    <p:sldId id="1395" r:id="rId5"/>
    <p:sldId id="1396" r:id="rId6"/>
    <p:sldId id="1553" r:id="rId7"/>
    <p:sldId id="1554" r:id="rId8"/>
  </p:sldIdLst>
  <p:sldSz cx="12192000" cy="6858000"/>
  <p:notesSz cx="6807200" cy="9939338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6600"/>
    <a:srgbClr val="008000"/>
    <a:srgbClr val="0000FF"/>
    <a:srgbClr val="D60093"/>
    <a:srgbClr val="CCFFFF"/>
    <a:srgbClr val="CCFFCC"/>
    <a:srgbClr val="FFCCFF"/>
    <a:srgbClr val="FFFFC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1" autoAdjust="0"/>
    <p:restoredTop sz="86496" autoAdjust="0"/>
  </p:normalViewPr>
  <p:slideViewPr>
    <p:cSldViewPr>
      <p:cViewPr varScale="1">
        <p:scale>
          <a:sx n="83" d="100"/>
          <a:sy n="83" d="100"/>
        </p:scale>
        <p:origin x="114" y="4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174" y="10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436" y="1"/>
            <a:ext cx="2949677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982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436" y="9440982"/>
            <a:ext cx="2949677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fld id="{920C549E-5A20-49C7-8B97-A9A9311C3B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3329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522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463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45" y="4721650"/>
            <a:ext cx="4991511" cy="447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299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522" y="9443299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fld id="{8EE02ED1-59E4-43EE-8075-C2D152B368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896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大家好！这一讲介绍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的</a:t>
            </a:r>
            <a:r>
              <a:rPr lang="zh-CN" altLang="en-US" sz="1200" kern="12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操作命令字，所谓操作命令字就是在</a:t>
            </a:r>
            <a:r>
              <a:rPr lang="en-US" altLang="zh-CN" sz="1200" kern="12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8259</a:t>
            </a:r>
            <a:r>
              <a:rPr lang="zh-CN" altLang="en-US" sz="1200" kern="12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工作过程中写入到操作命令</a:t>
            </a:r>
            <a:r>
              <a:rPr lang="zh-CN" altLang="en-US" dirty="0" smtClean="0"/>
              <a:t>寄存器中的字节信息，用</a:t>
            </a:r>
            <a:r>
              <a:rPr lang="en-US" altLang="zh-CN" dirty="0" smtClean="0"/>
              <a:t>OCW</a:t>
            </a:r>
            <a:r>
              <a:rPr lang="zh-CN" altLang="en-US" dirty="0" smtClean="0"/>
              <a:t>表示。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475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800"/>
              </a:spcBef>
              <a:buSzPct val="10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用于</a:t>
            </a:r>
            <a:r>
              <a:rPr lang="zh-CN" altLang="en-US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</a:t>
            </a:r>
            <a:r>
              <a:rPr lang="en-US" altLang="zh-CN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工作时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设置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的某些工作方式，必须在初始化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后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才能对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OCW1~ OCW3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操作。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OCW1~ OCW3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的写入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顺序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可以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任意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，当</a:t>
            </a: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写</a:t>
            </a:r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en-GB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A0=1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对应的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I/O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地址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时，寻址的是</a:t>
            </a:r>
            <a:r>
              <a:rPr lang="en-GB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OCW1</a:t>
            </a: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寄存器。当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写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en-GB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A0=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对应的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I/O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地址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时，寻址的是</a:t>
            </a:r>
            <a:r>
              <a:rPr lang="en-GB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OCW2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寄存器和</a:t>
            </a:r>
            <a:r>
              <a:rPr lang="en-GB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OCW3</a:t>
            </a:r>
            <a:r>
              <a:rPr lang="en-GB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写入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D4</a:t>
            </a:r>
            <a:r>
              <a:rPr lang="en-US" altLang="zh-CN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D3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en-US" altLang="zh-CN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en-GB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寄存器，再根据写入内容的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D4</a:t>
            </a:r>
            <a:r>
              <a:rPr lang="en-US" altLang="zh-CN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D3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的编码进一步确定寻址的是</a:t>
            </a:r>
            <a:r>
              <a:rPr lang="en-GB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OCW2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还是</a:t>
            </a:r>
            <a:r>
              <a:rPr lang="en-GB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OCW3</a:t>
            </a:r>
            <a:r>
              <a:rPr lang="zh-CN" altLang="en-US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8384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OCW1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寄存器就是中断屏蔽寄存器</a:t>
            </a:r>
            <a:r>
              <a:rPr lang="en-US" altLang="zh-CN" dirty="0" smtClean="0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IMR</a:t>
            </a:r>
            <a:r>
              <a:rPr lang="zh-CN" altLang="en-US" dirty="0" smtClean="0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，通过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写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OCW1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设置</a:t>
            </a:r>
            <a:r>
              <a:rPr lang="zh-CN" altLang="en-US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中断源屏蔽字，当设置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OCW1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的第</a:t>
            </a:r>
            <a:r>
              <a:rPr lang="en-US" altLang="zh-CN" dirty="0" err="1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位</a:t>
            </a:r>
            <a:r>
              <a:rPr lang="en-US" altLang="zh-CN" dirty="0" err="1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M</a:t>
            </a:r>
            <a:r>
              <a:rPr lang="en-US" altLang="zh-CN" i="1" baseline="-25000" dirty="0" err="1" smtClean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=1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时（动画），中断请求信号</a:t>
            </a:r>
            <a:r>
              <a:rPr lang="en-US" altLang="zh-CN" dirty="0" err="1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US" altLang="zh-CN" i="1" baseline="-25000" dirty="0" err="1" smtClean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baseline="-20000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被屏蔽，在屏蔽期间不允许</a:t>
            </a:r>
            <a:r>
              <a:rPr lang="en-US" altLang="zh-CN" dirty="0" err="1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US" altLang="zh-CN" i="1" baseline="-25000" dirty="0" err="1" smtClean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的中断请求。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读取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OCW1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，可获得</a:t>
            </a:r>
            <a:r>
              <a:rPr lang="en-US" altLang="zh-CN" dirty="0" smtClean="0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IMR</a:t>
            </a:r>
            <a:r>
              <a:rPr lang="zh-CN" altLang="en-US" dirty="0" smtClean="0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的内容，即</a:t>
            </a:r>
            <a:r>
              <a:rPr lang="zh-CN" altLang="en-US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中断源屏蔽字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286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OCW2</a:t>
            </a:r>
            <a:r>
              <a:rPr lang="zh-CN" altLang="en-US" sz="1400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用来设置</a:t>
            </a:r>
            <a:r>
              <a:rPr lang="zh-CN" altLang="en-US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循环优先级和发布中断结束</a:t>
            </a:r>
            <a:r>
              <a:rPr lang="en-US" altLang="zh-CN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US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命令，可以设置（动画</a:t>
            </a:r>
            <a:r>
              <a:rPr lang="en-US" altLang="zh-CN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zh-CN" altLang="en-GB" sz="120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自动循环优先级</a:t>
            </a:r>
            <a:r>
              <a:rPr lang="zh-CN" altLang="en-US" sz="120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zh-CN" altLang="en-US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（动画</a:t>
            </a:r>
            <a:r>
              <a:rPr lang="en-US" altLang="zh-CN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zh-CN" altLang="en-US" sz="120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指定</a:t>
            </a:r>
            <a:r>
              <a:rPr lang="zh-CN" altLang="en-GB" sz="120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循环优先级</a:t>
            </a:r>
            <a:r>
              <a:rPr lang="zh-CN" altLang="en-US" sz="120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。可以发布</a:t>
            </a:r>
            <a:r>
              <a:rPr lang="zh-CN" altLang="en-US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（动画</a:t>
            </a:r>
            <a:r>
              <a:rPr lang="en-US" altLang="zh-CN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zh-CN" altLang="en-GB" sz="12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一般</a:t>
            </a:r>
            <a:r>
              <a:rPr lang="en-GB" altLang="zh-CN" sz="12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US" sz="12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命令和</a:t>
            </a:r>
            <a:r>
              <a:rPr lang="zh-CN" altLang="en-US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（动画</a:t>
            </a:r>
            <a:r>
              <a:rPr lang="en-US" altLang="zh-CN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zh-CN" altLang="en-GB" sz="12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特殊</a:t>
            </a:r>
            <a:r>
              <a:rPr lang="en-GB" altLang="zh-CN" sz="12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US" sz="12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zh-CN" altLang="en-US" dirty="0" smtClean="0">
              <a:solidFill>
                <a:srgbClr val="FF0066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83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2425" marR="0" lvl="0" indent="-352425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OCW3</a:t>
            </a:r>
            <a:r>
              <a:rPr lang="zh-CN" altLang="en-US" sz="1400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用</a:t>
            </a:r>
            <a:r>
              <a:rPr lang="en-US" altLang="zh-CN" sz="1400" dirty="0" smtClean="0">
                <a:solidFill>
                  <a:srgbClr val="0000FF"/>
                </a:solidFill>
                <a:latin typeface="Arial" charset="0"/>
              </a:rPr>
              <a:t>D6</a:t>
            </a:r>
            <a:r>
              <a:rPr lang="zh-CN" altLang="en-US" sz="1400" dirty="0" smtClean="0">
                <a:solidFill>
                  <a:srgbClr val="0000FF"/>
                </a:solidFill>
                <a:latin typeface="Arial" charset="0"/>
              </a:rPr>
              <a:t>和</a:t>
            </a:r>
            <a:r>
              <a:rPr lang="en-US" altLang="zh-CN" sz="1400" dirty="0" smtClean="0">
                <a:solidFill>
                  <a:srgbClr val="0000FF"/>
                </a:solidFill>
                <a:latin typeface="Arial" charset="0"/>
              </a:rPr>
              <a:t>	D5</a:t>
            </a:r>
            <a:r>
              <a:rPr lang="zh-CN" altLang="en-US" sz="1400" dirty="0" smtClean="0">
                <a:solidFill>
                  <a:srgbClr val="0000FF"/>
                </a:solidFill>
                <a:latin typeface="Arial" charset="0"/>
              </a:rPr>
              <a:t>位</a:t>
            </a:r>
            <a:r>
              <a:rPr lang="zh-CN" altLang="en-US" sz="1400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设置或复位（动画</a:t>
            </a:r>
            <a:r>
              <a:rPr lang="en-US" altLang="zh-CN" sz="1400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）特殊</a:t>
            </a:r>
            <a:r>
              <a:rPr lang="zh-CN" altLang="en-US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屏蔽方式，通过低</a:t>
            </a:r>
            <a:r>
              <a:rPr lang="en-US" altLang="zh-CN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位的设置选择</a:t>
            </a:r>
            <a:r>
              <a:rPr lang="zh-CN" altLang="en-US" sz="1200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（动画</a:t>
            </a:r>
            <a:r>
              <a:rPr lang="en-US" altLang="zh-CN" sz="1200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200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zh-CN" altLang="en-US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，使得再次读</a:t>
            </a:r>
            <a:r>
              <a:rPr lang="en-US" altLang="zh-CN" sz="12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OCW3</a:t>
            </a:r>
            <a:r>
              <a:rPr lang="zh-CN" altLang="en-US" sz="12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时，可以</a:t>
            </a:r>
            <a:r>
              <a:rPr lang="zh-CN" altLang="en-US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读出</a:t>
            </a:r>
            <a:r>
              <a:rPr lang="en-US" altLang="zh-CN" dirty="0" smtClean="0">
                <a:solidFill>
                  <a:srgbClr val="000000"/>
                </a:solidFill>
              </a:rPr>
              <a:t>IRR</a:t>
            </a:r>
            <a:r>
              <a:rPr lang="zh-CN" altLang="en-US" dirty="0" smtClean="0">
                <a:solidFill>
                  <a:srgbClr val="000000"/>
                </a:solidFill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</a:rPr>
              <a:t>ISR</a:t>
            </a:r>
            <a:r>
              <a:rPr lang="zh-CN" altLang="en-US" dirty="0" smtClean="0">
                <a:solidFill>
                  <a:srgbClr val="000000"/>
                </a:solidFill>
              </a:rPr>
              <a:t>或中断</a:t>
            </a:r>
            <a:r>
              <a:rPr lang="zh-CN" altLang="en-US" b="1" dirty="0" smtClean="0">
                <a:solidFill>
                  <a:srgbClr val="0000FF"/>
                </a:solidFill>
              </a:rPr>
              <a:t>状态字。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2753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这一讲介绍了</a:t>
            </a:r>
            <a:r>
              <a:rPr lang="en-US" altLang="zh-CN" sz="1200" kern="12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8259</a:t>
            </a:r>
            <a:r>
              <a:rPr lang="zh-CN" altLang="en-US" sz="1200" kern="12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的</a:t>
            </a: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操作命令字</a:t>
            </a:r>
            <a:r>
              <a:rPr lang="zh-CN" altLang="en-US" dirty="0" smtClean="0"/>
              <a:t>。课后请思考：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E02ED1-59E4-43EE-8075-C2D152B3689F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213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6125"/>
            <a:ext cx="6624637" cy="372745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  <a:ea typeface="黑体" panose="02010609060101010101" pitchFamily="49" charset="-122"/>
              </a:rPr>
              <a:t>谢谢大家！</a:t>
            </a:r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0C7B3E-4927-4E95-A148-CB1CCD2AD117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25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" y="0"/>
            <a:ext cx="12192001" cy="6858000"/>
            <a:chOff x="0" y="0"/>
            <a:chExt cx="9144001" cy="685800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3505200" cy="68580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6" name="Rectangle 6"/>
            <p:cNvSpPr>
              <a:spLocks noChangeArrowheads="1"/>
            </p:cNvSpPr>
            <p:nvPr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1716088" y="1690688"/>
              <a:ext cx="574675" cy="642938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2281238" y="1690688"/>
              <a:ext cx="585788" cy="64293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1141413" y="2324101"/>
              <a:ext cx="584200" cy="633413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2" name="Rectangle 12"/>
            <p:cNvSpPr>
              <a:spLocks noChangeArrowheads="1"/>
            </p:cNvSpPr>
            <p:nvPr/>
          </p:nvSpPr>
          <p:spPr bwMode="auto">
            <a:xfrm>
              <a:off x="0" y="2324101"/>
              <a:ext cx="582613" cy="6334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3" name="Rectangle 13"/>
            <p:cNvSpPr>
              <a:spLocks noChangeArrowheads="1"/>
            </p:cNvSpPr>
            <p:nvPr/>
          </p:nvSpPr>
          <p:spPr bwMode="auto">
            <a:xfrm>
              <a:off x="1716088" y="2324101"/>
              <a:ext cx="574675" cy="63341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1141413" y="2947988"/>
              <a:ext cx="584200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28" name="Rectangle 28"/>
            <p:cNvSpPr>
              <a:spLocks noChangeArrowheads="1"/>
            </p:cNvSpPr>
            <p:nvPr userDrawn="1"/>
          </p:nvSpPr>
          <p:spPr bwMode="auto">
            <a:xfrm>
              <a:off x="4502726" y="2329190"/>
              <a:ext cx="138548" cy="523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800"/>
            </a:p>
          </p:txBody>
        </p:sp>
      </p:grp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7386" y="309480"/>
            <a:ext cx="609523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9217" name="Rectangle 17"/>
          <p:cNvSpPr>
            <a:spLocks noGrp="1" noChangeArrowheads="1"/>
          </p:cNvSpPr>
          <p:nvPr userDrawn="1"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8" name="Rectangle 18"/>
          <p:cNvSpPr>
            <a:spLocks noGrp="1" noChangeArrowheads="1"/>
          </p:cNvSpPr>
          <p:nvPr userDrawn="1">
            <p:ph type="sldNum" sz="quarter" idx="4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179219" name="Rectangle 19"/>
          <p:cNvSpPr>
            <a:spLocks noGrp="1" noChangeArrowheads="1"/>
          </p:cNvSpPr>
          <p:nvPr userDrawn="1">
            <p:ph type="ctrTitle"/>
          </p:nvPr>
        </p:nvSpPr>
        <p:spPr>
          <a:xfrm>
            <a:off x="334434" y="1828800"/>
            <a:ext cx="11654367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34434" y="4267200"/>
            <a:ext cx="11654367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 b="1">
                <a:latin typeface="+mn-lt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9222" name="Text Box 22"/>
          <p:cNvSpPr txBox="1">
            <a:spLocks noChangeArrowheads="1"/>
          </p:cNvSpPr>
          <p:nvPr userDrawn="1"/>
        </p:nvSpPr>
        <p:spPr bwMode="auto">
          <a:xfrm>
            <a:off x="6134499" y="704252"/>
            <a:ext cx="5856812" cy="85254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计算机科学与技术学院</a:t>
            </a:r>
            <a:endParaRPr lang="en-US" altLang="zh-CN" sz="24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School of Computer Science and Technology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201" y="89034"/>
            <a:ext cx="2236993" cy="16864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0904" y="620611"/>
            <a:ext cx="3885451" cy="865415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2690904" y="690564"/>
            <a:ext cx="9166184" cy="845664"/>
            <a:chOff x="2089972" y="628999"/>
            <a:chExt cx="6874638" cy="907229"/>
          </a:xfrm>
        </p:grpSpPr>
        <p:cxnSp>
          <p:nvCxnSpPr>
            <p:cNvPr id="8" name="直接连接符 7"/>
            <p:cNvCxnSpPr/>
            <p:nvPr userDrawn="1"/>
          </p:nvCxnSpPr>
          <p:spPr bwMode="auto">
            <a:xfrm flipH="1">
              <a:off x="4948828" y="628999"/>
              <a:ext cx="576080" cy="907229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 userDrawn="1"/>
          </p:nvCxnSpPr>
          <p:spPr bwMode="auto">
            <a:xfrm>
              <a:off x="5524908" y="628999"/>
              <a:ext cx="3439702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 userDrawn="1"/>
          </p:nvCxnSpPr>
          <p:spPr bwMode="auto">
            <a:xfrm flipH="1">
              <a:off x="2089972" y="1536228"/>
              <a:ext cx="2858856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" name="直接连接符 5"/>
          <p:cNvCxnSpPr/>
          <p:nvPr userDrawn="1"/>
        </p:nvCxnSpPr>
        <p:spPr bwMode="auto">
          <a:xfrm flipH="1">
            <a:off x="474897" y="6597440"/>
            <a:ext cx="201628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5D5D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0" name="组合 39"/>
          <p:cNvGrpSpPr/>
          <p:nvPr userDrawn="1"/>
        </p:nvGrpSpPr>
        <p:grpSpPr>
          <a:xfrm>
            <a:off x="3489222" y="5912643"/>
            <a:ext cx="209551" cy="39688"/>
            <a:chOff x="6834188" y="5932488"/>
            <a:chExt cx="157163" cy="39688"/>
          </a:xfrm>
        </p:grpSpPr>
        <p:sp>
          <p:nvSpPr>
            <p:cNvPr id="9" name="Line 5"/>
            <p:cNvSpPr>
              <a:spLocks noChangeShapeType="1"/>
            </p:cNvSpPr>
            <p:nvPr userDrawn="1"/>
          </p:nvSpPr>
          <p:spPr bwMode="auto">
            <a:xfrm flipV="1">
              <a:off x="6897688" y="5932488"/>
              <a:ext cx="46038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2" name="Line 15"/>
            <p:cNvSpPr>
              <a:spLocks noChangeShapeType="1"/>
            </p:cNvSpPr>
            <p:nvPr userDrawn="1"/>
          </p:nvSpPr>
          <p:spPr bwMode="auto">
            <a:xfrm flipV="1">
              <a:off x="6834188" y="5932488"/>
              <a:ext cx="31750" cy="238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5" name="Line 16"/>
            <p:cNvSpPr>
              <a:spLocks noChangeShapeType="1"/>
            </p:cNvSpPr>
            <p:nvPr userDrawn="1"/>
          </p:nvSpPr>
          <p:spPr bwMode="auto">
            <a:xfrm flipH="1" flipV="1">
              <a:off x="6865938" y="5932488"/>
              <a:ext cx="31750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6" name="Line 17"/>
            <p:cNvSpPr>
              <a:spLocks noChangeShapeType="1"/>
            </p:cNvSpPr>
            <p:nvPr userDrawn="1"/>
          </p:nvSpPr>
          <p:spPr bwMode="auto">
            <a:xfrm flipH="1" flipV="1">
              <a:off x="6943726" y="5932488"/>
              <a:ext cx="47625" cy="317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3051072" y="6115843"/>
            <a:ext cx="209549" cy="39688"/>
            <a:chOff x="6505576" y="6135688"/>
            <a:chExt cx="157162" cy="39688"/>
          </a:xfrm>
        </p:grpSpPr>
        <p:sp>
          <p:nvSpPr>
            <p:cNvPr id="10" name="Line 6"/>
            <p:cNvSpPr>
              <a:spLocks noChangeShapeType="1"/>
            </p:cNvSpPr>
            <p:nvPr userDrawn="1"/>
          </p:nvSpPr>
          <p:spPr bwMode="auto">
            <a:xfrm flipV="1">
              <a:off x="6505576" y="6135688"/>
              <a:ext cx="31750" cy="238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1" name="Line 7"/>
            <p:cNvSpPr>
              <a:spLocks noChangeShapeType="1"/>
            </p:cNvSpPr>
            <p:nvPr userDrawn="1"/>
          </p:nvSpPr>
          <p:spPr bwMode="auto">
            <a:xfrm flipH="1" flipV="1">
              <a:off x="6537326" y="6135688"/>
              <a:ext cx="31750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7" name="Line 18"/>
            <p:cNvSpPr>
              <a:spLocks noChangeShapeType="1"/>
            </p:cNvSpPr>
            <p:nvPr userDrawn="1"/>
          </p:nvSpPr>
          <p:spPr bwMode="auto">
            <a:xfrm flipH="1" flipV="1">
              <a:off x="6615113" y="6135688"/>
              <a:ext cx="47625" cy="317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8" name="Line 19"/>
            <p:cNvSpPr>
              <a:spLocks noChangeShapeType="1"/>
            </p:cNvSpPr>
            <p:nvPr userDrawn="1"/>
          </p:nvSpPr>
          <p:spPr bwMode="auto">
            <a:xfrm flipV="1">
              <a:off x="6569076" y="6135688"/>
              <a:ext cx="46038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sp>
        <p:nvSpPr>
          <p:cNvPr id="34" name="Line 25"/>
          <p:cNvSpPr>
            <a:spLocks noChangeShapeType="1"/>
          </p:cNvSpPr>
          <p:nvPr userDrawn="1"/>
        </p:nvSpPr>
        <p:spPr bwMode="auto">
          <a:xfrm>
            <a:off x="2698647" y="6597650"/>
            <a:ext cx="9290153" cy="0"/>
          </a:xfrm>
          <a:prstGeom prst="line">
            <a:avLst/>
          </a:prstGeom>
          <a:noFill/>
          <a:ln w="19050">
            <a:solidFill>
              <a:srgbClr val="5D5D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grpSp>
        <p:nvGrpSpPr>
          <p:cNvPr id="43" name="组合 42"/>
          <p:cNvGrpSpPr/>
          <p:nvPr userDrawn="1"/>
        </p:nvGrpSpPr>
        <p:grpSpPr>
          <a:xfrm>
            <a:off x="2425597" y="5737225"/>
            <a:ext cx="273051" cy="860426"/>
            <a:chOff x="7115176" y="5737225"/>
            <a:chExt cx="204788" cy="860426"/>
          </a:xfrm>
        </p:grpSpPr>
        <p:sp>
          <p:nvSpPr>
            <p:cNvPr id="13" name="Line 8"/>
            <p:cNvSpPr>
              <a:spLocks noChangeShapeType="1"/>
            </p:cNvSpPr>
            <p:nvPr userDrawn="1"/>
          </p:nvSpPr>
          <p:spPr bwMode="auto">
            <a:xfrm flipV="1">
              <a:off x="7210426" y="5894388"/>
              <a:ext cx="0" cy="155575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6" name="Line 9"/>
            <p:cNvSpPr>
              <a:spLocks noChangeShapeType="1"/>
            </p:cNvSpPr>
            <p:nvPr userDrawn="1"/>
          </p:nvSpPr>
          <p:spPr bwMode="auto">
            <a:xfrm flipV="1">
              <a:off x="7162801" y="6049963"/>
              <a:ext cx="0" cy="1333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7" name="Line 10"/>
            <p:cNvSpPr>
              <a:spLocks noChangeShapeType="1"/>
            </p:cNvSpPr>
            <p:nvPr userDrawn="1"/>
          </p:nvSpPr>
          <p:spPr bwMode="auto">
            <a:xfrm flipV="1">
              <a:off x="7256463" y="5894388"/>
              <a:ext cx="0" cy="619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 flipV="1">
              <a:off x="7162801" y="6284913"/>
              <a:ext cx="0" cy="31273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9" name="Line 12"/>
            <p:cNvSpPr>
              <a:spLocks noChangeShapeType="1"/>
            </p:cNvSpPr>
            <p:nvPr userDrawn="1"/>
          </p:nvSpPr>
          <p:spPr bwMode="auto">
            <a:xfrm flipV="1">
              <a:off x="7319963" y="5956300"/>
              <a:ext cx="0" cy="6413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0" name="Line 13"/>
            <p:cNvSpPr>
              <a:spLocks noChangeShapeType="1"/>
            </p:cNvSpPr>
            <p:nvPr userDrawn="1"/>
          </p:nvSpPr>
          <p:spPr bwMode="auto">
            <a:xfrm>
              <a:off x="7115176" y="6284913"/>
              <a:ext cx="11747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1" name="Line 14"/>
            <p:cNvSpPr>
              <a:spLocks noChangeShapeType="1"/>
            </p:cNvSpPr>
            <p:nvPr userDrawn="1"/>
          </p:nvSpPr>
          <p:spPr bwMode="auto">
            <a:xfrm>
              <a:off x="7115176" y="6183313"/>
              <a:ext cx="11747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9" name="Line 20"/>
            <p:cNvSpPr>
              <a:spLocks noChangeShapeType="1"/>
            </p:cNvSpPr>
            <p:nvPr userDrawn="1"/>
          </p:nvSpPr>
          <p:spPr bwMode="auto">
            <a:xfrm>
              <a:off x="7210426" y="5894388"/>
              <a:ext cx="46038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0" name="Line 21"/>
            <p:cNvSpPr>
              <a:spLocks noChangeShapeType="1"/>
            </p:cNvSpPr>
            <p:nvPr userDrawn="1"/>
          </p:nvSpPr>
          <p:spPr bwMode="auto">
            <a:xfrm flipV="1">
              <a:off x="7115176" y="6183313"/>
              <a:ext cx="0" cy="1016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1" name="Line 22"/>
            <p:cNvSpPr>
              <a:spLocks noChangeShapeType="1"/>
            </p:cNvSpPr>
            <p:nvPr userDrawn="1"/>
          </p:nvSpPr>
          <p:spPr bwMode="auto">
            <a:xfrm flipV="1">
              <a:off x="7232651" y="6183313"/>
              <a:ext cx="0" cy="1016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2" name="Line 23"/>
            <p:cNvSpPr>
              <a:spLocks noChangeShapeType="1"/>
            </p:cNvSpPr>
            <p:nvPr userDrawn="1"/>
          </p:nvSpPr>
          <p:spPr bwMode="auto">
            <a:xfrm flipV="1">
              <a:off x="7232651" y="5737225"/>
              <a:ext cx="0" cy="15716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5" name="Line 26"/>
            <p:cNvSpPr>
              <a:spLocks noChangeShapeType="1"/>
            </p:cNvSpPr>
            <p:nvPr userDrawn="1"/>
          </p:nvSpPr>
          <p:spPr bwMode="auto">
            <a:xfrm>
              <a:off x="7162801" y="6049963"/>
              <a:ext cx="157163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6" name="Line 27"/>
            <p:cNvSpPr>
              <a:spLocks noChangeShapeType="1"/>
            </p:cNvSpPr>
            <p:nvPr userDrawn="1"/>
          </p:nvSpPr>
          <p:spPr bwMode="auto">
            <a:xfrm>
              <a:off x="7210426" y="5956300"/>
              <a:ext cx="109538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grpSp>
        <p:nvGrpSpPr>
          <p:cNvPr id="45" name="组合 44"/>
          <p:cNvGrpSpPr/>
          <p:nvPr userDrawn="1"/>
        </p:nvGrpSpPr>
        <p:grpSpPr>
          <a:xfrm>
            <a:off x="474896" y="6165380"/>
            <a:ext cx="1510616" cy="312738"/>
            <a:chOff x="356172" y="6165380"/>
            <a:chExt cx="1132962" cy="312738"/>
          </a:xfrm>
        </p:grpSpPr>
        <p:sp>
          <p:nvSpPr>
            <p:cNvPr id="33" name="Line 24"/>
            <p:cNvSpPr>
              <a:spLocks noChangeShapeType="1"/>
            </p:cNvSpPr>
            <p:nvPr userDrawn="1"/>
          </p:nvSpPr>
          <p:spPr bwMode="auto">
            <a:xfrm>
              <a:off x="622872" y="6165380"/>
              <a:ext cx="430213" cy="3048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7" name="Line 28"/>
            <p:cNvSpPr>
              <a:spLocks noChangeShapeType="1"/>
            </p:cNvSpPr>
            <p:nvPr userDrawn="1"/>
          </p:nvSpPr>
          <p:spPr bwMode="auto">
            <a:xfrm flipV="1">
              <a:off x="356172" y="6165380"/>
              <a:ext cx="266700" cy="31273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8" name="Line 29"/>
            <p:cNvSpPr>
              <a:spLocks noChangeShapeType="1"/>
            </p:cNvSpPr>
            <p:nvPr userDrawn="1"/>
          </p:nvSpPr>
          <p:spPr bwMode="auto">
            <a:xfrm flipV="1">
              <a:off x="924497" y="6181255"/>
              <a:ext cx="166688" cy="1968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59" name="Line 24"/>
            <p:cNvSpPr>
              <a:spLocks noChangeShapeType="1"/>
            </p:cNvSpPr>
            <p:nvPr userDrawn="1"/>
          </p:nvSpPr>
          <p:spPr bwMode="auto">
            <a:xfrm>
              <a:off x="1081328" y="6181255"/>
              <a:ext cx="407806" cy="288925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620611"/>
            <a:ext cx="11150600" cy="5616678"/>
          </a:xfrm>
        </p:spPr>
        <p:txBody>
          <a:bodyPr/>
          <a:lstStyle>
            <a:lvl1pPr marL="342900" indent="-342900">
              <a:defRPr/>
            </a:lvl1pPr>
            <a:lvl2pPr marL="628650" indent="-268288">
              <a:defRPr/>
            </a:lvl2pPr>
            <a:lvl3pPr marL="896938" indent="-268288">
              <a:defRPr sz="2400">
                <a:latin typeface="+mn-lt"/>
              </a:defRPr>
            </a:lvl3pPr>
            <a:lvl4pPr marL="1166813" indent="-269875">
              <a:defRPr sz="2400">
                <a:latin typeface="+mn-lt"/>
                <a:ea typeface="楷体" panose="02010609060101010101" pitchFamily="49" charset="-122"/>
              </a:defRPr>
            </a:lvl4pPr>
            <a:lvl5pPr marL="1435100" indent="-268288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5B93D84-87BE-4514-9293-7D5164B6320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987" y="116540"/>
            <a:ext cx="10972800" cy="4179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620610"/>
            <a:ext cx="5386917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044341"/>
            <a:ext cx="5386917" cy="5200883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620610"/>
            <a:ext cx="5389033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044342"/>
            <a:ext cx="5389033" cy="5200882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20532B-2B62-4BCD-8298-BE9375802A47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566738"/>
            <a:chOff x="0" y="0"/>
            <a:chExt cx="9144000" cy="566738"/>
          </a:xfrm>
        </p:grpSpPr>
        <p:sp>
          <p:nvSpPr>
            <p:cNvPr id="178181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285750" cy="5461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 userDrawn="1"/>
          </p:nvSpPr>
          <p:spPr bwMode="auto">
            <a:xfrm>
              <a:off x="377825" y="134938"/>
              <a:ext cx="8731250" cy="27463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 userDrawn="1"/>
          </p:nvSpPr>
          <p:spPr bwMode="auto">
            <a:xfrm>
              <a:off x="374650" y="134938"/>
              <a:ext cx="138113" cy="141288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 userDrawn="1"/>
          </p:nvSpPr>
          <p:spPr bwMode="auto">
            <a:xfrm>
              <a:off x="512763" y="0"/>
              <a:ext cx="139700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 userDrawn="1"/>
          </p:nvSpPr>
          <p:spPr bwMode="auto">
            <a:xfrm>
              <a:off x="512763" y="134938"/>
              <a:ext cx="139700" cy="141288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 userDrawn="1"/>
          </p:nvSpPr>
          <p:spPr bwMode="auto">
            <a:xfrm>
              <a:off x="239713" y="274638"/>
              <a:ext cx="136525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 userDrawn="1"/>
          </p:nvSpPr>
          <p:spPr bwMode="auto">
            <a:xfrm>
              <a:off x="96838" y="136525"/>
              <a:ext cx="141288" cy="138113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 userDrawn="1"/>
          </p:nvSpPr>
          <p:spPr bwMode="auto">
            <a:xfrm>
              <a:off x="374650" y="271463"/>
              <a:ext cx="138113" cy="138113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 userDrawn="1"/>
          </p:nvSpPr>
          <p:spPr bwMode="auto">
            <a:xfrm>
              <a:off x="239713" y="409575"/>
              <a:ext cx="136525" cy="136525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 userDrawn="1"/>
          </p:nvSpPr>
          <p:spPr bwMode="auto">
            <a:xfrm>
              <a:off x="0" y="520700"/>
              <a:ext cx="9144000" cy="46038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 dirty="0"/>
          </a:p>
        </p:txBody>
      </p:sp>
      <p:sp>
        <p:nvSpPr>
          <p:cNvPr id="178179" name="Rectangle 3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4C29EA-3689-43EF-BF3B-4AB4D9CC568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7819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787400" y="44451"/>
            <a:ext cx="1097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609600" y="566739"/>
            <a:ext cx="11150600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8" r:id="rId3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8288" algn="l" rtl="0" fontAlgn="base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896938" indent="-268288" algn="l" rtl="0" fontAlgn="base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166813" indent="-269875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4pPr>
      <a:lvl5pPr marL="1435100" indent="-268288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774826" y="1844780"/>
            <a:ext cx="8740775" cy="2193820"/>
          </a:xfrm>
        </p:spPr>
        <p:txBody>
          <a:bodyPr/>
          <a:lstStyle/>
          <a:p>
            <a:pPr lvl="0"/>
            <a:r>
              <a:rPr lang="zh-CN" altLang="en-US" sz="3600" dirty="0">
                <a:solidFill>
                  <a:srgbClr val="FFFF00"/>
                </a:solidFill>
                <a:latin typeface="Arial"/>
                <a:ea typeface="黑体" pitchFamily="2" charset="-122"/>
                <a:cs typeface="+mn-cs"/>
              </a:rPr>
              <a:t>微机原理</a:t>
            </a:r>
            <a:r>
              <a:rPr lang="zh-CN" altLang="en-US" sz="3600" dirty="0">
                <a:solidFill>
                  <a:srgbClr val="FFFF00"/>
                </a:solidFill>
                <a:latin typeface="Arial"/>
                <a:ea typeface="黑体" pitchFamily="2" charset="-122"/>
              </a:rPr>
              <a:t>与系统设计</a:t>
            </a:r>
            <a:r>
              <a:rPr lang="en-US" altLang="zh-CN" sz="3600" dirty="0">
                <a:solidFill>
                  <a:srgbClr val="FFFF00"/>
                </a:solidFill>
                <a:latin typeface="Arial"/>
                <a:ea typeface="黑体" pitchFamily="2" charset="-122"/>
                <a:cs typeface="+mn-cs"/>
              </a:rPr>
              <a:t/>
            </a:r>
            <a:br>
              <a:rPr lang="en-US" altLang="zh-CN" sz="3600" dirty="0">
                <a:solidFill>
                  <a:srgbClr val="FFFF00"/>
                </a:solidFill>
                <a:latin typeface="Arial"/>
                <a:ea typeface="黑体" pitchFamily="2" charset="-122"/>
                <a:cs typeface="+mn-cs"/>
              </a:rPr>
            </a:br>
            <a:r>
              <a:rPr lang="zh-CN" altLang="en-US" dirty="0" smtClean="0">
                <a:latin typeface="Arial"/>
                <a:ea typeface="黑体" pitchFamily="2" charset="-122"/>
                <a:cs typeface="+mn-cs"/>
              </a:rPr>
              <a:t>第</a:t>
            </a:r>
            <a:r>
              <a:rPr lang="en-US" altLang="zh-CN" sz="7200" dirty="0">
                <a:latin typeface="Arial"/>
                <a:ea typeface="黑体" pitchFamily="2" charset="-122"/>
                <a:cs typeface="+mn-cs"/>
              </a:rPr>
              <a:t>6</a:t>
            </a:r>
            <a:r>
              <a:rPr lang="zh-CN" altLang="en-US" dirty="0">
                <a:latin typeface="Arial"/>
                <a:ea typeface="黑体" pitchFamily="2" charset="-122"/>
                <a:cs typeface="+mn-cs"/>
              </a:rPr>
              <a:t>章  输入</a:t>
            </a:r>
            <a:r>
              <a:rPr lang="en-US" altLang="zh-CN" dirty="0">
                <a:latin typeface="Arial"/>
                <a:ea typeface="黑体" pitchFamily="2" charset="-122"/>
                <a:cs typeface="+mn-cs"/>
              </a:rPr>
              <a:t>/</a:t>
            </a:r>
            <a:r>
              <a:rPr lang="zh-CN" altLang="en-US" dirty="0">
                <a:latin typeface="Arial"/>
                <a:ea typeface="黑体" pitchFamily="2" charset="-122"/>
                <a:cs typeface="+mn-cs"/>
              </a:rPr>
              <a:t>输出</a:t>
            </a:r>
            <a:r>
              <a:rPr lang="zh-CN" altLang="en-US" dirty="0" smtClean="0">
                <a:latin typeface="Arial"/>
                <a:ea typeface="黑体" pitchFamily="2" charset="-122"/>
                <a:cs typeface="+mn-cs"/>
              </a:rPr>
              <a:t>技术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990734" y="4581160"/>
            <a:ext cx="8497755" cy="720100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+mj-lt"/>
                <a:ea typeface="+mj-ea"/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  <a:latin typeface="+mj-lt"/>
                <a:ea typeface="+mj-ea"/>
              </a:rPr>
              <a:t>16</a:t>
            </a:r>
            <a:r>
              <a:rPr lang="zh-CN" altLang="en-US" dirty="0" smtClean="0">
                <a:solidFill>
                  <a:srgbClr val="C00000"/>
                </a:solidFill>
                <a:latin typeface="+mj-lt"/>
                <a:ea typeface="+mj-ea"/>
              </a:rPr>
              <a:t>讲  </a:t>
            </a:r>
            <a:r>
              <a:rPr lang="en-US" altLang="zh-CN" dirty="0" smtClean="0">
                <a:solidFill>
                  <a:srgbClr val="C00000"/>
                </a:solidFill>
                <a:latin typeface="+mj-lt"/>
                <a:ea typeface="+mj-ea"/>
              </a:rPr>
              <a:t>8259</a:t>
            </a:r>
            <a:r>
              <a:rPr lang="zh-CN" altLang="en-US" dirty="0" smtClean="0">
                <a:solidFill>
                  <a:srgbClr val="C00000"/>
                </a:solidFill>
                <a:latin typeface="+mj-lt"/>
                <a:ea typeface="+mj-ea"/>
              </a:rPr>
              <a:t>操作命令字</a:t>
            </a:r>
            <a:endParaRPr lang="en-US" altLang="zh-CN" dirty="0">
              <a:solidFill>
                <a:srgbClr val="C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2651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19C9BD-963C-4D8B-B4F6-65B7994D7F2D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000" y="972000"/>
            <a:ext cx="9444472" cy="4824536"/>
          </a:xfrm>
        </p:spPr>
        <p:txBody>
          <a:bodyPr/>
          <a:lstStyle/>
          <a:p>
            <a:pPr>
              <a:spcBef>
                <a:spcPts val="18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用于</a:t>
            </a:r>
            <a:r>
              <a:rPr lang="zh-CN" altLang="en-US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</a:t>
            </a:r>
            <a:r>
              <a:rPr lang="en-US" altLang="zh-CN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工作时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设置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的某些工作方式</a:t>
            </a:r>
            <a:endParaRPr lang="en-US" altLang="zh-CN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初始化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后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可以对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OCW1~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OCW3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操作</a:t>
            </a:r>
            <a:endParaRPr lang="en-US" altLang="zh-CN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OCW1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~ OCW3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写入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顺序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任意</a:t>
            </a:r>
          </a:p>
          <a:p>
            <a:pPr>
              <a:spcBef>
                <a:spcPts val="18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寻</a:t>
            </a:r>
            <a:r>
              <a:rPr lang="zh-CN" altLang="en-GB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址</a:t>
            </a:r>
            <a:r>
              <a:rPr lang="zh-CN" altLang="en-GB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要求：</a:t>
            </a:r>
          </a:p>
          <a:p>
            <a:pPr marL="989013" lvl="1" indent="-45720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写</a:t>
            </a:r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en-GB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A0=1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对应的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I/O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地址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，寻址的是</a:t>
            </a:r>
            <a:r>
              <a:rPr lang="en-GB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OCW1</a:t>
            </a: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寄存器</a:t>
            </a:r>
            <a:endParaRPr lang="en-US" altLang="zh-CN" b="1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989013" lvl="1" indent="-45720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写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en-GB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</a:t>
            </a:r>
            <a:r>
              <a:rPr lang="en-GB" altLang="zh-CN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en-GB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对应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I/O</a:t>
            </a:r>
            <a:r>
              <a:rPr lang="zh-CN" altLang="en-GB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地址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，寻址的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是</a:t>
            </a:r>
            <a:r>
              <a:rPr lang="en-GB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OCW2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寄存器</a:t>
            </a:r>
            <a:r>
              <a:rPr lang="en-GB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写入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D4</a:t>
            </a:r>
            <a:r>
              <a:rPr lang="en-US" altLang="zh-CN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D3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en-US" altLang="zh-CN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en-GB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GB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OCW3</a:t>
            </a:r>
            <a:r>
              <a:rPr lang="en-GB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写入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D4</a:t>
            </a:r>
            <a:r>
              <a:rPr lang="en-US" altLang="zh-CN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D3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en-US" altLang="zh-CN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en-GB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寄存器</a:t>
            </a:r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6.16</a:t>
            </a:r>
            <a:r>
              <a:rPr lang="zh-CN" altLang="en-US" dirty="0" smtClean="0"/>
              <a:t> </a:t>
            </a:r>
            <a:r>
              <a:rPr lang="en-US" altLang="zh-CN" dirty="0" smtClean="0"/>
              <a:t>8259</a:t>
            </a:r>
            <a:r>
              <a:rPr lang="zh-CN" altLang="en-US" dirty="0" smtClean="0">
                <a:solidFill>
                  <a:srgbClr val="FF0000"/>
                </a:solidFill>
              </a:rPr>
              <a:t>操作</a:t>
            </a:r>
            <a:r>
              <a:rPr lang="zh-CN" altLang="en-US" dirty="0" smtClean="0">
                <a:solidFill>
                  <a:srgbClr val="0000FF"/>
                </a:solidFill>
              </a:rPr>
              <a:t>命令字</a:t>
            </a:r>
            <a:r>
              <a:rPr lang="en-US" altLang="zh-CN" dirty="0" smtClean="0"/>
              <a:t>OCW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52207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0EFE90-467F-4B26-9FD0-907E34F77167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02913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1224000" y="2376000"/>
            <a:ext cx="7824328" cy="3529013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M</a:t>
            </a:r>
            <a:r>
              <a:rPr lang="en-US" altLang="zh-CN" i="1" baseline="-25000" dirty="0" err="1">
                <a:solidFill>
                  <a:srgbClr val="C0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baseline="-200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=1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中断请求线</a:t>
            </a:r>
            <a:r>
              <a:rPr lang="en-US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US" altLang="zh-CN" i="1" baseline="-25000" dirty="0" err="1">
                <a:solidFill>
                  <a:srgbClr val="C0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baseline="-20000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被屏蔽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（不允许中断）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  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允许</a:t>
            </a:r>
            <a:r>
              <a:rPr lang="en-US" altLang="zh-CN" dirty="0" err="1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US" altLang="zh-CN" i="1" baseline="-25000" dirty="0" err="1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baseline="-20000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OCW1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寄存器就是</a:t>
            </a:r>
            <a:r>
              <a:rPr lang="en-US" altLang="zh-CN" dirty="0" smtClean="0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IMR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OCW1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读写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，写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OCW1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设置</a:t>
            </a:r>
            <a:r>
              <a:rPr lang="zh-CN" altLang="en-US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中断源屏蔽字，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读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OCW1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可获得</a:t>
            </a:r>
            <a:r>
              <a:rPr lang="en-US" altLang="zh-CN" dirty="0" smtClean="0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IMR</a:t>
            </a:r>
            <a:r>
              <a:rPr lang="zh-CN" altLang="en-US" dirty="0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内容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 </a:t>
            </a:r>
          </a:p>
          <a:p>
            <a:pPr>
              <a:buFont typeface="Wingdings" pitchFamily="2" charset="2"/>
              <a:buNone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29135" name="Rectangle 15"/>
          <p:cNvSpPr>
            <a:spLocks noChangeArrowheads="1"/>
          </p:cNvSpPr>
          <p:nvPr/>
        </p:nvSpPr>
        <p:spPr bwMode="auto">
          <a:xfrm>
            <a:off x="1368000" y="1260000"/>
            <a:ext cx="80010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buClr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A0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  	</a:t>
            </a:r>
            <a:r>
              <a:rPr lang="en-US" altLang="zh-CN" sz="2400" dirty="0" smtClean="0">
                <a:solidFill>
                  <a:srgbClr val="0000FF"/>
                </a:solidFill>
                <a:latin typeface="Arial" charset="0"/>
              </a:rPr>
              <a:t>D7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latin typeface="Arial" charset="0"/>
              </a:rPr>
              <a:t>D6     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	D5     	D4   	D3  	D2   	</a:t>
            </a:r>
            <a:r>
              <a:rPr lang="en-US" altLang="zh-CN" sz="2400" dirty="0" smtClean="0">
                <a:solidFill>
                  <a:srgbClr val="0000FF"/>
                </a:solidFill>
                <a:latin typeface="Arial" charset="0"/>
              </a:rPr>
              <a:t>D1   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	D0</a:t>
            </a:r>
            <a:br>
              <a:rPr lang="en-US" altLang="zh-CN" sz="2400" dirty="0">
                <a:solidFill>
                  <a:srgbClr val="0000FF"/>
                </a:solidFill>
                <a:latin typeface="Arial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	 M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7</a:t>
            </a:r>
            <a:r>
              <a:rPr lang="zh-CN" altLang="en-US" sz="2400" dirty="0">
                <a:solidFill>
                  <a:srgbClr val="0000FF"/>
                </a:solidFill>
                <a:latin typeface="Arial" charset="0"/>
              </a:rPr>
              <a:t>      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M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6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	 M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5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	 M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4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	 M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3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	 M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	 M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Arial" charset="0"/>
              </a:rPr>
              <a:t> 	 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M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029136" name="AutoShape 16"/>
          <p:cNvSpPr>
            <a:spLocks noChangeArrowheads="1"/>
          </p:cNvSpPr>
          <p:nvPr/>
        </p:nvSpPr>
        <p:spPr bwMode="auto">
          <a:xfrm>
            <a:off x="2088000" y="1404000"/>
            <a:ext cx="7416000" cy="576000"/>
          </a:xfrm>
          <a:prstGeom prst="bracketPair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6.16.1</a:t>
            </a:r>
            <a:r>
              <a:rPr lang="zh-CN" altLang="en-US" dirty="0" smtClean="0"/>
              <a:t> </a:t>
            </a:r>
            <a:r>
              <a:rPr lang="en-US" altLang="zh-CN" dirty="0" smtClean="0">
                <a:latin typeface="Arial" charset="0"/>
              </a:rPr>
              <a:t>8259</a:t>
            </a:r>
            <a:r>
              <a:rPr lang="zh-CN" altLang="en-US" dirty="0" smtClean="0">
                <a:solidFill>
                  <a:srgbClr val="0000FF"/>
                </a:solidFill>
                <a:latin typeface="Arial" charset="0"/>
              </a:rPr>
              <a:t>操作命令字</a:t>
            </a:r>
            <a:r>
              <a:rPr lang="en-US" altLang="zh-CN" dirty="0" smtClean="0">
                <a:solidFill>
                  <a:srgbClr val="008000"/>
                </a:solidFill>
                <a:latin typeface="Arial" charset="0"/>
              </a:rPr>
              <a:t>—</a:t>
            </a:r>
            <a:r>
              <a:rPr lang="en-US" altLang="zh-CN" dirty="0" smtClean="0">
                <a:solidFill>
                  <a:srgbClr val="D60093"/>
                </a:solidFill>
                <a:latin typeface="Arial" charset="0"/>
              </a:rPr>
              <a:t>OCW1</a:t>
            </a:r>
            <a:endParaRPr lang="zh-CN" alt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00000" y="720000"/>
            <a:ext cx="856932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3200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OCW1:</a:t>
            </a:r>
            <a:r>
              <a:rPr lang="zh-CN" altLang="en-US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</a:t>
            </a:r>
            <a:r>
              <a:rPr lang="zh-CN" altLang="en-US" dirty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源屏蔽字</a:t>
            </a:r>
          </a:p>
        </p:txBody>
      </p:sp>
      <p:sp>
        <p:nvSpPr>
          <p:cNvPr id="3" name="流程图: 终止 2"/>
          <p:cNvSpPr/>
          <p:nvPr/>
        </p:nvSpPr>
        <p:spPr bwMode="auto">
          <a:xfrm>
            <a:off x="1368000" y="2376000"/>
            <a:ext cx="5040000" cy="540000"/>
          </a:xfrm>
          <a:prstGeom prst="flowChartTerminator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3273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28F4E7-8C2A-455D-B28E-65E082B52962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030147" name="Rectangle 3"/>
          <p:cNvSpPr>
            <a:spLocks noChangeArrowheads="1"/>
          </p:cNvSpPr>
          <p:nvPr/>
        </p:nvSpPr>
        <p:spPr bwMode="auto">
          <a:xfrm>
            <a:off x="900000" y="720000"/>
            <a:ext cx="856932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3200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OCW2</a:t>
            </a:r>
            <a:r>
              <a:rPr lang="en-US" altLang="zh-CN" sz="3200" dirty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:</a:t>
            </a:r>
            <a:r>
              <a:rPr lang="zh-CN" altLang="en-US" dirty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中断结束</a:t>
            </a:r>
            <a:r>
              <a:rPr lang="zh-CN" altLang="en-US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zh-CN" altLang="en-US" dirty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循环</a:t>
            </a:r>
            <a:r>
              <a:rPr lang="zh-CN" altLang="en-US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优先级</a:t>
            </a:r>
            <a:endParaRPr lang="zh-CN" altLang="en-US" dirty="0">
              <a:solidFill>
                <a:srgbClr val="FF0066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3015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224000" y="2376000"/>
            <a:ext cx="8820150" cy="4391025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</a:t>
            </a:r>
            <a:r>
              <a:rPr lang="en-US" altLang="zh-CN" sz="2400" baseline="-200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～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</a:t>
            </a:r>
            <a:r>
              <a:rPr lang="en-US" altLang="zh-CN" sz="2400" baseline="-200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：指定优先级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/EOI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编码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：循环优先级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SL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：指定优先级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指定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：执行结束中断命令（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R  SL EOI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GB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0    0    1     </a:t>
            </a:r>
            <a:r>
              <a:rPr lang="zh-CN" altLang="en-GB" sz="2000" dirty="0">
                <a:solidFill>
                  <a:srgbClr val="FF3399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非指定</a:t>
            </a:r>
            <a:r>
              <a:rPr lang="en-GB" altLang="zh-CN" sz="2000" dirty="0">
                <a:solidFill>
                  <a:srgbClr val="FF3399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GB" sz="2000" dirty="0">
                <a:solidFill>
                  <a:srgbClr val="FF3399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命令 </a:t>
            </a:r>
            <a:r>
              <a:rPr lang="en-GB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GB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一般</a:t>
            </a:r>
            <a:r>
              <a:rPr lang="en-GB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GB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GB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NSEOI)</a:t>
            </a:r>
            <a:r>
              <a:rPr lang="zh-CN" altLang="en-GB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，对正在服务的</a:t>
            </a:r>
            <a:r>
              <a:rPr lang="en-GB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ISR</a:t>
            </a:r>
            <a:r>
              <a:rPr lang="zh-CN" altLang="en-GB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复位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GB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0    1    1     </a:t>
            </a:r>
            <a:r>
              <a:rPr lang="zh-CN" altLang="en-GB" sz="2000" dirty="0">
                <a:solidFill>
                  <a:srgbClr val="FF3399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指定</a:t>
            </a:r>
            <a:r>
              <a:rPr lang="en-GB" altLang="zh-CN" sz="2000" dirty="0">
                <a:solidFill>
                  <a:srgbClr val="FF3399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GB" sz="2000" dirty="0">
                <a:solidFill>
                  <a:srgbClr val="FF3399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命令 </a:t>
            </a:r>
            <a:r>
              <a:rPr lang="en-GB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GB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特殊</a:t>
            </a:r>
            <a:r>
              <a:rPr lang="en-GB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GB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GB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SEOI)</a:t>
            </a:r>
            <a:r>
              <a:rPr lang="zh-CN" altLang="en-GB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，对</a:t>
            </a:r>
            <a:r>
              <a:rPr lang="en-GB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L2</a:t>
            </a:r>
            <a:r>
              <a:rPr lang="zh-CN" altLang="en-GB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～</a:t>
            </a:r>
            <a:r>
              <a:rPr lang="en-GB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L0</a:t>
            </a:r>
            <a:r>
              <a:rPr lang="zh-CN" altLang="en-GB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指定的</a:t>
            </a:r>
            <a:r>
              <a:rPr lang="en-GB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ISR</a:t>
            </a:r>
            <a:r>
              <a:rPr lang="zh-CN" altLang="en-GB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复位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GB" altLang="zh-CN" sz="2000" dirty="0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1    0    1     </a:t>
            </a:r>
            <a:r>
              <a:rPr lang="en-GB" altLang="en-GB" sz="2000" dirty="0" err="1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非指定EOI命令</a:t>
            </a:r>
            <a:r>
              <a:rPr lang="zh-CN" altLang="en-GB" sz="2000" dirty="0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，设置</a:t>
            </a:r>
            <a:r>
              <a:rPr lang="zh-CN" altLang="en-GB" sz="2000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自动循环优先级</a:t>
            </a:r>
            <a:endParaRPr lang="en-GB" altLang="zh-CN" sz="2000" dirty="0">
              <a:solidFill>
                <a:srgbClr val="CC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GB" altLang="zh-CN" sz="2000" dirty="0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1    0    0     </a:t>
            </a:r>
            <a:r>
              <a:rPr lang="zh-CN" altLang="en-GB" sz="2000" dirty="0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自动</a:t>
            </a:r>
            <a:r>
              <a:rPr lang="en-GB" altLang="zh-CN" sz="2000" dirty="0" smtClean="0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US" sz="2000" dirty="0" smtClean="0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下</a:t>
            </a:r>
            <a:r>
              <a:rPr lang="zh-CN" altLang="en-GB" sz="2000" dirty="0" smtClean="0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设置</a:t>
            </a:r>
            <a:r>
              <a:rPr lang="zh-CN" altLang="en-GB" sz="2000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自动循环优先级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GB" altLang="zh-CN" sz="2000" dirty="0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0    0    0     </a:t>
            </a:r>
            <a:r>
              <a:rPr lang="zh-CN" altLang="en-GB" sz="2000" dirty="0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自动</a:t>
            </a:r>
            <a:r>
              <a:rPr lang="en-GB" altLang="zh-CN" sz="2000" dirty="0" smtClean="0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US" sz="2000" dirty="0" smtClean="0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下</a:t>
            </a:r>
            <a:r>
              <a:rPr lang="zh-CN" altLang="en-GB" sz="2000" dirty="0" smtClean="0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取消</a:t>
            </a:r>
            <a:r>
              <a:rPr lang="zh-CN" altLang="en-GB" sz="2000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自动循环优先级</a:t>
            </a:r>
            <a:r>
              <a:rPr lang="en-GB" altLang="zh-CN" sz="2000" dirty="0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GB" sz="2000" dirty="0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设置为</a:t>
            </a:r>
            <a:r>
              <a:rPr lang="zh-CN" altLang="en-GB" sz="2000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固定优先级</a:t>
            </a:r>
            <a:r>
              <a:rPr lang="en-GB" altLang="zh-CN" sz="2000" dirty="0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GB" altLang="zh-CN" sz="2000" dirty="0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1    1    1     </a:t>
            </a:r>
            <a:r>
              <a:rPr lang="zh-CN" altLang="en-GB" sz="2000" dirty="0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指定</a:t>
            </a:r>
            <a:r>
              <a:rPr lang="en-GB" altLang="zh-CN" sz="2000" dirty="0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GB" sz="2000" dirty="0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命令，设置</a:t>
            </a:r>
            <a:r>
              <a:rPr lang="zh-CN" altLang="en-GB" sz="2000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自动循环优先级</a:t>
            </a:r>
            <a:endParaRPr lang="en-GB" altLang="zh-CN" sz="2000" dirty="0">
              <a:solidFill>
                <a:srgbClr val="0066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GB" altLang="zh-CN" sz="2000" dirty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1    1    0     </a:t>
            </a:r>
            <a:r>
              <a:rPr lang="zh-CN" altLang="en-GB" sz="2000" dirty="0">
                <a:solidFill>
                  <a:srgbClr val="99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指定循环优先级 </a:t>
            </a:r>
            <a:r>
              <a:rPr lang="en-GB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(L2</a:t>
            </a:r>
            <a:r>
              <a:rPr lang="zh-CN" altLang="en-GB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～</a:t>
            </a:r>
            <a:r>
              <a:rPr lang="en-GB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L0</a:t>
            </a:r>
            <a:r>
              <a:rPr lang="zh-CN" altLang="en-GB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指定的</a:t>
            </a:r>
            <a:r>
              <a:rPr lang="en-GB" altLang="zh-CN" sz="2000" dirty="0" err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GB" altLang="zh-CN" sz="2000" i="1" dirty="0" err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GB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设为最低优先级</a:t>
            </a:r>
            <a:r>
              <a:rPr lang="en-GB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en-US" altLang="zh-CN" sz="2000" dirty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endParaRPr lang="zh-CN" altLang="en-US" sz="2000" dirty="0">
              <a:solidFill>
                <a:srgbClr val="FF0066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30155" name="Rectangle 11"/>
          <p:cNvSpPr>
            <a:spLocks noChangeArrowheads="1"/>
          </p:cNvSpPr>
          <p:nvPr/>
        </p:nvSpPr>
        <p:spPr bwMode="auto">
          <a:xfrm>
            <a:off x="1368000" y="1260000"/>
            <a:ext cx="80010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buClr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A0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  	D7	D6     	D5     	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D4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  	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D3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 	D2   	D1   	D0</a:t>
            </a:r>
            <a:br>
              <a:rPr lang="en-US" altLang="zh-CN" sz="2400" dirty="0">
                <a:solidFill>
                  <a:srgbClr val="0000FF"/>
                </a:solidFill>
                <a:latin typeface="Arial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	 R</a:t>
            </a:r>
            <a:r>
              <a:rPr lang="zh-CN" altLang="en-US" sz="2400" dirty="0">
                <a:solidFill>
                  <a:srgbClr val="0000FF"/>
                </a:solidFill>
                <a:latin typeface="Arial" charset="0"/>
              </a:rPr>
              <a:t>      </a:t>
            </a:r>
            <a:r>
              <a:rPr lang="zh-CN" altLang="en-US" sz="2400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SL     EOI  	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	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	 L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	 L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Arial" charset="0"/>
              </a:rPr>
              <a:t> 	 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L</a:t>
            </a:r>
            <a:r>
              <a:rPr lang="en-US" altLang="zh-CN" sz="2400" baseline="-2000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1030156" name="AutoShape 12"/>
          <p:cNvSpPr>
            <a:spLocks noChangeArrowheads="1"/>
          </p:cNvSpPr>
          <p:nvPr/>
        </p:nvSpPr>
        <p:spPr bwMode="auto">
          <a:xfrm>
            <a:off x="2088000" y="1404000"/>
            <a:ext cx="7416000" cy="576000"/>
          </a:xfrm>
          <a:prstGeom prst="bracketPair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0159" name="Text Box 15"/>
          <p:cNvSpPr txBox="1">
            <a:spLocks noChangeArrowheads="1"/>
          </p:cNvSpPr>
          <p:nvPr/>
        </p:nvSpPr>
        <p:spPr bwMode="auto">
          <a:xfrm>
            <a:off x="6816526" y="2781300"/>
            <a:ext cx="4464050" cy="720000"/>
          </a:xfrm>
          <a:prstGeom prst="rect">
            <a:avLst/>
          </a:prstGeom>
          <a:solidFill>
            <a:srgbClr val="FFFF99"/>
          </a:solidFill>
          <a:ln w="28575" algn="ctr">
            <a:noFill/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GB" sz="2000" dirty="0">
                <a:solidFill>
                  <a:srgbClr val="CC0000"/>
                </a:solidFill>
              </a:rPr>
              <a:t>自动循环优先级</a:t>
            </a:r>
            <a:r>
              <a:rPr lang="zh-CN" altLang="en-GB" sz="2000" dirty="0">
                <a:solidFill>
                  <a:srgbClr val="006600"/>
                </a:solidFill>
              </a:rPr>
              <a:t>：</a:t>
            </a:r>
          </a:p>
          <a:p>
            <a:pPr algn="l">
              <a:spcBef>
                <a:spcPts val="0"/>
              </a:spcBef>
            </a:pPr>
            <a:r>
              <a:rPr lang="zh-CN" altLang="en-GB" sz="2000" dirty="0">
                <a:solidFill>
                  <a:srgbClr val="006600"/>
                </a:solidFill>
              </a:rPr>
              <a:t>将当前正在服务的</a:t>
            </a:r>
            <a:r>
              <a:rPr lang="en-US" altLang="zh-CN" sz="2000" dirty="0" err="1">
                <a:solidFill>
                  <a:srgbClr val="006600"/>
                </a:solidFill>
              </a:rPr>
              <a:t>IR</a:t>
            </a:r>
            <a:r>
              <a:rPr lang="en-US" altLang="zh-CN" sz="2000" i="1" dirty="0" err="1">
                <a:solidFill>
                  <a:srgbClr val="006600"/>
                </a:solidFill>
              </a:rPr>
              <a:t>i</a:t>
            </a:r>
            <a:r>
              <a:rPr lang="zh-CN" altLang="en-GB" sz="2000" dirty="0">
                <a:solidFill>
                  <a:srgbClr val="006600"/>
                </a:solidFill>
              </a:rPr>
              <a:t>优先级设为最低</a:t>
            </a:r>
            <a:endParaRPr lang="zh-CN" altLang="en-US" sz="2000" dirty="0">
              <a:solidFill>
                <a:srgbClr val="006600"/>
              </a:solidFill>
            </a:endParaRPr>
          </a:p>
        </p:txBody>
      </p:sp>
      <p:sp>
        <p:nvSpPr>
          <p:cNvPr id="1030160" name="AutoShape 16"/>
          <p:cNvSpPr>
            <a:spLocks/>
          </p:cNvSpPr>
          <p:nvPr/>
        </p:nvSpPr>
        <p:spPr bwMode="auto">
          <a:xfrm>
            <a:off x="8640000" y="5184000"/>
            <a:ext cx="180000" cy="61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30161" name="Freeform 17"/>
          <p:cNvSpPr>
            <a:spLocks/>
          </p:cNvSpPr>
          <p:nvPr/>
        </p:nvSpPr>
        <p:spPr bwMode="auto">
          <a:xfrm>
            <a:off x="7248128" y="3573016"/>
            <a:ext cx="3168000" cy="1476000"/>
          </a:xfrm>
          <a:custGeom>
            <a:avLst/>
            <a:gdLst/>
            <a:ahLst/>
            <a:cxnLst>
              <a:cxn ang="0">
                <a:pos x="0" y="1043"/>
              </a:cxn>
              <a:cxn ang="0">
                <a:pos x="499" y="816"/>
              </a:cxn>
              <a:cxn ang="0">
                <a:pos x="589" y="0"/>
              </a:cxn>
            </a:cxnLst>
            <a:rect l="0" t="0" r="r" b="b"/>
            <a:pathLst>
              <a:path w="597" h="1043">
                <a:moveTo>
                  <a:pt x="0" y="1043"/>
                </a:moveTo>
                <a:cubicBezTo>
                  <a:pt x="200" y="1016"/>
                  <a:pt x="401" y="990"/>
                  <a:pt x="499" y="816"/>
                </a:cubicBezTo>
                <a:cubicBezTo>
                  <a:pt x="597" y="642"/>
                  <a:pt x="593" y="321"/>
                  <a:pt x="589" y="0"/>
                </a:cubicBezTo>
              </a:path>
            </a:pathLst>
          </a:cu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6.16.2</a:t>
            </a:r>
            <a:r>
              <a:rPr lang="zh-CN" altLang="en-US" dirty="0" smtClean="0"/>
              <a:t> </a:t>
            </a:r>
            <a:r>
              <a:rPr lang="en-US" altLang="zh-CN" dirty="0">
                <a:latin typeface="Arial" charset="0"/>
              </a:rPr>
              <a:t>8259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</a:rPr>
              <a:t>操作命令字</a:t>
            </a:r>
            <a:r>
              <a:rPr lang="en-US" altLang="zh-CN" dirty="0">
                <a:solidFill>
                  <a:srgbClr val="008000"/>
                </a:solidFill>
                <a:latin typeface="Arial" charset="0"/>
              </a:rPr>
              <a:t>—</a:t>
            </a:r>
            <a:r>
              <a:rPr lang="en-US" altLang="zh-CN" dirty="0" smtClean="0">
                <a:solidFill>
                  <a:srgbClr val="D60093"/>
                </a:solidFill>
                <a:latin typeface="Arial" charset="0"/>
              </a:rPr>
              <a:t>OCW2</a:t>
            </a:r>
            <a:endParaRPr lang="zh-CN" altLang="en-US" dirty="0"/>
          </a:p>
        </p:txBody>
      </p:sp>
      <p:sp>
        <p:nvSpPr>
          <p:cNvPr id="11" name="流程图: 终止 10"/>
          <p:cNvSpPr/>
          <p:nvPr/>
        </p:nvSpPr>
        <p:spPr bwMode="auto">
          <a:xfrm>
            <a:off x="5256000" y="4860000"/>
            <a:ext cx="2016224" cy="313300"/>
          </a:xfrm>
          <a:prstGeom prst="flowChartTerminator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流程图: 终止 12"/>
          <p:cNvSpPr/>
          <p:nvPr/>
        </p:nvSpPr>
        <p:spPr bwMode="auto">
          <a:xfrm>
            <a:off x="4500000" y="5166000"/>
            <a:ext cx="2016224" cy="313300"/>
          </a:xfrm>
          <a:prstGeom prst="flowChartTerminator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流程图: 终止 13"/>
          <p:cNvSpPr/>
          <p:nvPr/>
        </p:nvSpPr>
        <p:spPr bwMode="auto">
          <a:xfrm>
            <a:off x="5004000" y="5760000"/>
            <a:ext cx="2016224" cy="313300"/>
          </a:xfrm>
          <a:prstGeom prst="flowChartTerminator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流程图: 终止 14"/>
          <p:cNvSpPr/>
          <p:nvPr/>
        </p:nvSpPr>
        <p:spPr bwMode="auto">
          <a:xfrm>
            <a:off x="2736000" y="6084000"/>
            <a:ext cx="2016224" cy="313300"/>
          </a:xfrm>
          <a:prstGeom prst="flowChartTerminator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流程图: 终止 15"/>
          <p:cNvSpPr/>
          <p:nvPr/>
        </p:nvSpPr>
        <p:spPr bwMode="auto">
          <a:xfrm>
            <a:off x="2772000" y="4248000"/>
            <a:ext cx="1908000" cy="313300"/>
          </a:xfrm>
          <a:prstGeom prst="flowChartTerminator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流程图: 终止 16"/>
          <p:cNvSpPr/>
          <p:nvPr/>
        </p:nvSpPr>
        <p:spPr bwMode="auto">
          <a:xfrm>
            <a:off x="2772000" y="4860000"/>
            <a:ext cx="1908000" cy="313300"/>
          </a:xfrm>
          <a:prstGeom prst="flowChartTerminator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流程图: 终止 17"/>
          <p:cNvSpPr/>
          <p:nvPr/>
        </p:nvSpPr>
        <p:spPr bwMode="auto">
          <a:xfrm>
            <a:off x="2783632" y="4572000"/>
            <a:ext cx="1620000" cy="313300"/>
          </a:xfrm>
          <a:prstGeom prst="flowChartTerminator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流程图: 终止 18"/>
          <p:cNvSpPr/>
          <p:nvPr/>
        </p:nvSpPr>
        <p:spPr bwMode="auto">
          <a:xfrm>
            <a:off x="2783632" y="5779996"/>
            <a:ext cx="1620000" cy="313300"/>
          </a:xfrm>
          <a:prstGeom prst="flowChartTerminator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7526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4B670A-8795-46CD-8D41-98BB16956CFB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031171" name="Rectangle 3"/>
          <p:cNvSpPr>
            <a:spLocks noChangeArrowheads="1"/>
          </p:cNvSpPr>
          <p:nvPr/>
        </p:nvSpPr>
        <p:spPr bwMode="auto">
          <a:xfrm>
            <a:off x="900000" y="720000"/>
            <a:ext cx="856932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3200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OCW3</a:t>
            </a:r>
            <a:r>
              <a:rPr lang="en-US" altLang="zh-CN" sz="3200" dirty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:</a:t>
            </a:r>
            <a:r>
              <a:rPr lang="zh-CN" altLang="en-US" dirty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屏蔽方式和</a:t>
            </a:r>
            <a:r>
              <a:rPr lang="zh-CN" altLang="en-US" dirty="0" smtClean="0">
                <a:solidFill>
                  <a:srgbClr val="FF0066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读出寄存器选择</a:t>
            </a:r>
            <a:endParaRPr lang="zh-CN" altLang="en-US" dirty="0">
              <a:solidFill>
                <a:srgbClr val="FF0066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3118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767408" y="2376000"/>
            <a:ext cx="5664088" cy="3645288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ESMM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：允许使能特殊屏蔽方式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SMM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：特殊屏蔽方式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ESMM  SMM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   1     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  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设置特殊屏蔽方式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   1   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  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复位特殊屏蔽方式</a:t>
            </a:r>
          </a:p>
          <a:p>
            <a:pPr algn="just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   0    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x</a:t>
            </a: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无效</a:t>
            </a:r>
            <a:endParaRPr lang="zh-CN" altLang="en-US" sz="2400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31183" name="Rectangle 15"/>
          <p:cNvSpPr>
            <a:spLocks noChangeArrowheads="1"/>
          </p:cNvSpPr>
          <p:nvPr/>
        </p:nvSpPr>
        <p:spPr bwMode="auto">
          <a:xfrm>
            <a:off x="1368000" y="1260000"/>
            <a:ext cx="8328400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l">
              <a:spcBef>
                <a:spcPts val="144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A0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  	D7	D6     	D5     	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D4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  	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D3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 	D2   	D1   	D0</a:t>
            </a:r>
            <a:br>
              <a:rPr lang="en-US" altLang="zh-CN" sz="2400" dirty="0">
                <a:solidFill>
                  <a:srgbClr val="0000FF"/>
                </a:solidFill>
                <a:latin typeface="Arial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	 0    </a:t>
            </a:r>
            <a:r>
              <a:rPr lang="en-US" altLang="zh-CN" sz="2400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Arial" charset="0"/>
              </a:rPr>
              <a:t>ESMM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 </a:t>
            </a:r>
            <a:r>
              <a:rPr lang="en-US" altLang="zh-CN" sz="2400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Arial" charset="0"/>
              </a:rPr>
              <a:t>SMM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	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	 </a:t>
            </a:r>
            <a:r>
              <a:rPr lang="en-US" altLang="zh-CN" sz="24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Arial" charset="0"/>
              </a:rPr>
              <a:t> 	 P 	RR 	RIS</a:t>
            </a:r>
          </a:p>
        </p:txBody>
      </p:sp>
      <p:sp>
        <p:nvSpPr>
          <p:cNvPr id="1031184" name="Rectangle 16"/>
          <p:cNvSpPr>
            <a:spLocks noChangeArrowheads="1"/>
          </p:cNvSpPr>
          <p:nvPr/>
        </p:nvSpPr>
        <p:spPr bwMode="auto">
          <a:xfrm>
            <a:off x="5836936" y="2376000"/>
            <a:ext cx="5040560" cy="30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P(Polling)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：查询命令</a:t>
            </a:r>
            <a:endParaRPr lang="en-US" altLang="zh-CN" sz="2400" dirty="0" smtClean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RR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: 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读寄存器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RIS:  ISR/IRR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选择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P</a:t>
            </a: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RR  RIS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 </a:t>
            </a: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    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x   </a:t>
            </a: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无效</a:t>
            </a:r>
            <a:endParaRPr lang="en-US" altLang="zh-CN" sz="2400" dirty="0" smtClean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1     0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再读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OCW3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，即读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IRR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1</a:t>
            </a: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再读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OCW3</a:t>
            </a: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即读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ISR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x </a:t>
            </a: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zh-CN" alt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查询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中断状态</a:t>
            </a:r>
            <a:endParaRPr lang="zh-CN" altLang="en-US" sz="2400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31185" name="AutoShape 17"/>
          <p:cNvSpPr>
            <a:spLocks noChangeArrowheads="1"/>
          </p:cNvSpPr>
          <p:nvPr/>
        </p:nvSpPr>
        <p:spPr bwMode="auto">
          <a:xfrm>
            <a:off x="2088000" y="1404000"/>
            <a:ext cx="7416000" cy="576000"/>
          </a:xfrm>
          <a:prstGeom prst="bracketPair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6.16.3</a:t>
            </a:r>
            <a:r>
              <a:rPr lang="zh-CN" altLang="en-US" dirty="0" smtClean="0"/>
              <a:t> </a:t>
            </a:r>
            <a:r>
              <a:rPr lang="en-US" altLang="zh-CN" dirty="0">
                <a:latin typeface="Arial" charset="0"/>
              </a:rPr>
              <a:t>8259</a:t>
            </a:r>
            <a:r>
              <a:rPr lang="zh-CN" altLang="en-US" dirty="0">
                <a:solidFill>
                  <a:srgbClr val="0000FF"/>
                </a:solidFill>
                <a:latin typeface="Arial" charset="0"/>
              </a:rPr>
              <a:t>操作命令字</a:t>
            </a:r>
            <a:r>
              <a:rPr lang="en-US" altLang="zh-CN" dirty="0">
                <a:solidFill>
                  <a:srgbClr val="008000"/>
                </a:solidFill>
                <a:latin typeface="Arial" charset="0"/>
              </a:rPr>
              <a:t>—</a:t>
            </a:r>
            <a:r>
              <a:rPr lang="en-US" altLang="zh-CN" dirty="0" smtClean="0">
                <a:solidFill>
                  <a:srgbClr val="D60093"/>
                </a:solidFill>
                <a:latin typeface="Arial" charset="0"/>
              </a:rPr>
              <a:t>OCW3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51584" y="5581689"/>
            <a:ext cx="62646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1700" lvl="1" indent="-369888">
              <a:spcBef>
                <a:spcPts val="0"/>
              </a:spcBef>
              <a:buClr>
                <a:srgbClr val="008000"/>
              </a:buClr>
            </a:pP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再读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OCW3 </a:t>
            </a: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，即读</a:t>
            </a:r>
            <a:r>
              <a:rPr lang="zh-CN" altLang="en-US" sz="2000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中断状态字</a:t>
            </a: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endParaRPr lang="en-US" altLang="zh-CN" sz="2000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901700" lvl="1" indent="-369888">
              <a:spcBef>
                <a:spcPts val="0"/>
              </a:spcBef>
              <a:buClr>
                <a:srgbClr val="008000"/>
              </a:buClr>
            </a:pP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   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x   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x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R</a:t>
            </a:r>
            <a:r>
              <a:rPr lang="en-US" altLang="zh-CN" sz="2000" baseline="-20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R</a:t>
            </a:r>
            <a:r>
              <a:rPr lang="en-US" altLang="zh-CN" sz="2000" baseline="-20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  R</a:t>
            </a:r>
            <a:r>
              <a:rPr lang="en-US" altLang="zh-CN" sz="2000" baseline="-20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endParaRPr lang="en-US" altLang="zh-CN" sz="2000" dirty="0" smtClean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901700" lvl="1" indent="-369888"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＝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有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中断请求</a:t>
            </a: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R</a:t>
            </a:r>
            <a:r>
              <a:rPr lang="en-US" altLang="zh-CN" sz="2000" baseline="-20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～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R</a:t>
            </a:r>
            <a:r>
              <a:rPr lang="en-US" altLang="zh-CN" sz="2000" baseline="-20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为最高优先级中断请求</a:t>
            </a:r>
            <a:endParaRPr lang="en-US" altLang="zh-CN" sz="2000" baseline="-20000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Freeform 22"/>
          <p:cNvSpPr>
            <a:spLocks/>
          </p:cNvSpPr>
          <p:nvPr/>
        </p:nvSpPr>
        <p:spPr bwMode="auto">
          <a:xfrm rot="16200000">
            <a:off x="5610008" y="5031248"/>
            <a:ext cx="468000" cy="792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9" y="363"/>
              </a:cxn>
              <a:cxn ang="0">
                <a:pos x="635" y="1452"/>
              </a:cxn>
            </a:cxnLst>
            <a:rect l="0" t="0" r="r" b="b"/>
            <a:pathLst>
              <a:path w="635" h="1452">
                <a:moveTo>
                  <a:pt x="0" y="0"/>
                </a:moveTo>
                <a:cubicBezTo>
                  <a:pt x="196" y="60"/>
                  <a:pt x="393" y="121"/>
                  <a:pt x="499" y="363"/>
                </a:cubicBezTo>
                <a:cubicBezTo>
                  <a:pt x="605" y="605"/>
                  <a:pt x="620" y="1028"/>
                  <a:pt x="635" y="1452"/>
                </a:cubicBezTo>
              </a:path>
            </a:pathLst>
          </a:custGeom>
          <a:noFill/>
          <a:ln w="38100" cap="flat" cmpd="sng">
            <a:solidFill>
              <a:srgbClr val="FF6600"/>
            </a:solidFill>
            <a:prstDash val="solid"/>
            <a:round/>
            <a:headEnd type="triangle" w="med" len="lg"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" name="流程图: 终止 11"/>
          <p:cNvSpPr/>
          <p:nvPr/>
        </p:nvSpPr>
        <p:spPr bwMode="auto">
          <a:xfrm>
            <a:off x="1031456" y="3501008"/>
            <a:ext cx="4559952" cy="792088"/>
          </a:xfrm>
          <a:prstGeom prst="flowChartTerminator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流程图: 终止 12"/>
          <p:cNvSpPr/>
          <p:nvPr/>
        </p:nvSpPr>
        <p:spPr bwMode="auto">
          <a:xfrm>
            <a:off x="5855456" y="4206937"/>
            <a:ext cx="5267568" cy="1212137"/>
          </a:xfrm>
          <a:prstGeom prst="flowChartTerminator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23373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B93D84-87BE-4514-9293-7D5164B6320D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1424" y="980728"/>
            <a:ext cx="10081120" cy="5111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思考题：</a:t>
            </a:r>
            <a:endParaRPr kumimoji="0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  <a:p>
            <a:pPr marL="514350" lvl="0" indent="-514350" algn="just">
              <a:lnSpc>
                <a:spcPct val="150000"/>
              </a:lnSpc>
              <a:spcBef>
                <a:spcPts val="3000"/>
              </a:spcBef>
              <a:buClr>
                <a:srgbClr val="00007D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3200" kern="0" noProof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在什么场合使用</a:t>
            </a:r>
            <a:r>
              <a:rPr lang="en-US" altLang="zh-CN" sz="3200" kern="0" noProof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OCW</a:t>
            </a:r>
            <a:r>
              <a:rPr lang="zh-CN" altLang="en-US" sz="3200" kern="0" noProof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？</a:t>
            </a:r>
            <a:endParaRPr lang="en-US" altLang="zh-CN" sz="3200" kern="0" dirty="0">
              <a:solidFill>
                <a:srgbClr val="0066CC"/>
              </a:solidFill>
              <a:ea typeface="楷体" panose="02010609060101010101" pitchFamily="49" charset="-122"/>
            </a:endParaRPr>
          </a:p>
          <a:p>
            <a:pPr marL="514350" lvl="0" indent="-514350" algn="just">
              <a:lnSpc>
                <a:spcPct val="150000"/>
              </a:lnSpc>
              <a:spcBef>
                <a:spcPts val="3000"/>
              </a:spcBef>
              <a:buClr>
                <a:srgbClr val="00007D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如何发布</a:t>
            </a:r>
            <a:r>
              <a:rPr lang="en-US" altLang="zh-CN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EOI</a:t>
            </a:r>
            <a:r>
              <a:rPr lang="zh-CN" altLang="en-US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命令？如何设置循环优先级？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Times New Roman"/>
              <a:ea typeface="楷体" panose="02010609060101010101" pitchFamily="49" charset="-122"/>
            </a:endParaRPr>
          </a:p>
          <a:p>
            <a:pPr marL="514350" lvl="0" indent="-514350" algn="just">
              <a:lnSpc>
                <a:spcPct val="150000"/>
              </a:lnSpc>
              <a:spcBef>
                <a:spcPts val="3000"/>
              </a:spcBef>
              <a:buClr>
                <a:srgbClr val="00007D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怎样读取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8259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的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IRR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、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ISR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和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IMR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的内容</a:t>
            </a:r>
            <a:r>
              <a:rPr lang="zh-CN" altLang="en-US" sz="3200" kern="0" dirty="0" smtClean="0">
                <a:solidFill>
                  <a:srgbClr val="0066CC"/>
                </a:solidFill>
                <a:latin typeface="Times New Roman"/>
                <a:ea typeface="楷体" panose="02010609060101010101" pitchFamily="49" charset="-122"/>
              </a:rPr>
              <a:t>？</a:t>
            </a:r>
            <a:endParaRPr lang="en-US" altLang="zh-CN" sz="3200" kern="0" dirty="0">
              <a:solidFill>
                <a:srgbClr val="0066CC"/>
              </a:solidFill>
              <a:latin typeface="Times New Roman"/>
              <a:ea typeface="楷体" panose="02010609060101010101" pitchFamily="49" charset="-122"/>
            </a:endParaRPr>
          </a:p>
        </p:txBody>
      </p:sp>
      <p:pic>
        <p:nvPicPr>
          <p:cNvPr id="7" name="Picture 5" descr="ED00010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260648"/>
            <a:ext cx="135094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2585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8800"/>
            <a:ext cx="1219200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1" y="1341438"/>
            <a:ext cx="8208963" cy="4248150"/>
          </a:xfrm>
        </p:spPr>
        <p:txBody>
          <a:bodyPr/>
          <a:lstStyle/>
          <a:p>
            <a:pPr marL="0" indent="0" algn="ctr">
              <a:lnSpc>
                <a:spcPct val="110000"/>
              </a:lnSpc>
              <a:buNone/>
            </a:pPr>
            <a:endParaRPr lang="en-US" altLang="zh-CN" sz="7200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zh-CN" altLang="en-US" sz="6000" dirty="0">
                <a:solidFill>
                  <a:srgbClr val="C00000"/>
                </a:solidFill>
                <a:ea typeface="黑体" panose="02010609060101010101" pitchFamily="49" charset="-122"/>
              </a:rPr>
              <a:t>谢  谢  ！</a:t>
            </a:r>
            <a:endParaRPr lang="zh-CN" altLang="en-US" sz="6000" dirty="0">
              <a:solidFill>
                <a:srgbClr val="C00000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altLang="zh-CN" sz="6000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zh-CN" altLang="en-US" sz="6000" dirty="0">
              <a:solidFill>
                <a:srgbClr val="0000FF"/>
              </a:solidFill>
            </a:endParaRPr>
          </a:p>
        </p:txBody>
      </p:sp>
      <p:sp>
        <p:nvSpPr>
          <p:cNvPr id="2970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22FF87-4120-49BF-83DE-6F5F92E83D36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1652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FF"/>
      </a:hlink>
      <a:folHlink>
        <a:srgbClr val="9900CC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noFill/>
        <a:ln w="28575" algn="ctr">
          <a:noFill/>
          <a:miter lim="800000"/>
          <a:headEnd/>
          <a:tailEnd type="none" w="med" len="lg"/>
        </a:ln>
        <a:effectLst/>
      </a:spPr>
      <a:bodyPr>
        <a:spAutoFit/>
      </a:bodyPr>
      <a:lstStyle>
        <a:defPPr algn="l">
          <a:spcBef>
            <a:spcPts val="0"/>
          </a:spcBef>
          <a:defRPr sz="1800" dirty="0"/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35026</TotalTime>
  <Words>641</Words>
  <Application>Microsoft Office PowerPoint</Application>
  <PresentationFormat>宽屏</PresentationFormat>
  <Paragraphs>80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黑体</vt:lpstr>
      <vt:lpstr>楷体</vt:lpstr>
      <vt:lpstr>楷体_GB2312</vt:lpstr>
      <vt:lpstr>宋体</vt:lpstr>
      <vt:lpstr>Arial</vt:lpstr>
      <vt:lpstr>Arial Black</vt:lpstr>
      <vt:lpstr>Times New Roman</vt:lpstr>
      <vt:lpstr>Wingdings</vt:lpstr>
      <vt:lpstr>Pixel</vt:lpstr>
      <vt:lpstr>微机原理与系统设计 第6章  输入/输出技术</vt:lpstr>
      <vt:lpstr>6.16 8259操作命令字OCW</vt:lpstr>
      <vt:lpstr>6.16.1 8259操作命令字—OCW1</vt:lpstr>
      <vt:lpstr>6.16.2 8259操作命令字—OCW2</vt:lpstr>
      <vt:lpstr>6.16.3 8259操作命令字—OCW3</vt:lpstr>
      <vt:lpstr>PowerPoint 演示文稿</vt:lpstr>
      <vt:lpstr>PowerPoint 演示文稿</vt:lpstr>
    </vt:vector>
  </TitlesOfParts>
  <Company>西安电子科技大学 计算机学院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计算机组成与体系结构</dc:title>
  <dc:subject>第6章 输入输出技术</dc:subject>
  <dc:creator>qiu</dc:creator>
  <cp:lastModifiedBy>Think</cp:lastModifiedBy>
  <cp:revision>1588</cp:revision>
  <dcterms:created xsi:type="dcterms:W3CDTF">1601-01-01T00:00:00Z</dcterms:created>
  <dcterms:modified xsi:type="dcterms:W3CDTF">2019-11-18T16:36:19Z</dcterms:modified>
</cp:coreProperties>
</file>