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1298" r:id="rId2"/>
    <p:sldId id="1398" r:id="rId3"/>
    <p:sldId id="1399" r:id="rId4"/>
    <p:sldId id="1411" r:id="rId5"/>
    <p:sldId id="1400" r:id="rId6"/>
    <p:sldId id="1403" r:id="rId7"/>
    <p:sldId id="1404" r:id="rId8"/>
    <p:sldId id="1405" r:id="rId9"/>
    <p:sldId id="1408" r:id="rId10"/>
    <p:sldId id="1406" r:id="rId11"/>
    <p:sldId id="1407" r:id="rId12"/>
    <p:sldId id="1402" r:id="rId13"/>
    <p:sldId id="1409" r:id="rId14"/>
    <p:sldId id="1410" r:id="rId15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D60093"/>
    <a:srgbClr val="FF0066"/>
    <a:srgbClr val="CCFFFF"/>
    <a:srgbClr val="008000"/>
    <a:srgbClr val="CCFFCC"/>
    <a:srgbClr val="FFCCFF"/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4168" autoAdjust="0"/>
  </p:normalViewPr>
  <p:slideViewPr>
    <p:cSldViewPr>
      <p:cViewPr varScale="1">
        <p:scale>
          <a:sx n="97" d="100"/>
          <a:sy n="97" d="100"/>
        </p:scale>
        <p:origin x="78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大家好！这一讲介绍在</a:t>
            </a:r>
            <a:r>
              <a:rPr lang="en-US" altLang="zh-CN" dirty="0" smtClean="0"/>
              <a:t>Intel16</a:t>
            </a:r>
            <a:r>
              <a:rPr lang="zh-CN" altLang="en-US" dirty="0" smtClean="0"/>
              <a:t>位系统中，利用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实现可屏蔽中断的方法。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45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在</a:t>
            </a:r>
            <a:r>
              <a:rPr lang="zh-CN" altLang="en-US" dirty="0" smtClean="0">
                <a:latin typeface="Times New Roman" pitchFamily="18" charset="0"/>
              </a:rPr>
              <a:t>中断处理程序中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</a:rPr>
              <a:t>写</a:t>
            </a:r>
            <a:r>
              <a:rPr lang="en-US" altLang="zh-CN" dirty="0" smtClean="0">
                <a:latin typeface="Times New Roman" pitchFamily="18" charset="0"/>
              </a:rPr>
              <a:t>OCW2</a:t>
            </a:r>
            <a:r>
              <a:rPr lang="zh-CN" altLang="en-US" dirty="0" smtClean="0">
                <a:latin typeface="Times New Roman" pitchFamily="18" charset="0"/>
              </a:rPr>
              <a:t>来</a:t>
            </a:r>
            <a:r>
              <a:rPr lang="zh-CN" altLang="en-GB" sz="1200" dirty="0" smtClean="0">
                <a:solidFill>
                  <a:srgbClr val="0000FF"/>
                </a:solidFill>
                <a:latin typeface="Times New Roman" pitchFamily="18" charset="0"/>
              </a:rPr>
              <a:t>改变优先级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。例如，写入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C6H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（动画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），</a:t>
            </a:r>
            <a:r>
              <a:rPr lang="zh-CN" altLang="en-US" sz="1200" dirty="0" smtClean="0">
                <a:latin typeface="Times New Roman" pitchFamily="18" charset="0"/>
              </a:rPr>
              <a:t>设置特殊循环优先级，指定</a:t>
            </a:r>
            <a:r>
              <a:rPr lang="en-US" altLang="zh-CN" sz="1200" dirty="0" smtClean="0">
                <a:solidFill>
                  <a:schemeClr val="bg2"/>
                </a:solidFill>
              </a:rPr>
              <a:t>IR6</a:t>
            </a:r>
            <a:r>
              <a:rPr lang="zh-CN" altLang="en-US" sz="1200" dirty="0" smtClean="0">
                <a:solidFill>
                  <a:schemeClr val="bg2"/>
                </a:solidFill>
              </a:rPr>
              <a:t>为最低优先级。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写入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A0H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（动画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），</a:t>
            </a:r>
            <a:r>
              <a:rPr lang="zh-CN" altLang="en-US" sz="1200" dirty="0" smtClean="0">
                <a:latin typeface="Times New Roman" pitchFamily="18" charset="0"/>
              </a:rPr>
              <a:t>设置自动循环优先级，指定当前被服务的</a:t>
            </a:r>
            <a:r>
              <a:rPr lang="en-US" altLang="zh-CN" sz="1200" dirty="0" err="1" smtClean="0">
                <a:solidFill>
                  <a:schemeClr val="bg2"/>
                </a:solidFill>
              </a:rPr>
              <a:t>IRi</a:t>
            </a:r>
            <a:r>
              <a:rPr lang="zh-CN" altLang="en-US" sz="1200" dirty="0" smtClean="0">
                <a:solidFill>
                  <a:schemeClr val="bg2"/>
                </a:solidFill>
              </a:rPr>
              <a:t>为最低优先级。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04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在</a:t>
            </a:r>
            <a:r>
              <a:rPr lang="zh-CN" altLang="en-US" dirty="0" smtClean="0">
                <a:latin typeface="Times New Roman" pitchFamily="18" charset="0"/>
              </a:rPr>
              <a:t>中断处理程序中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</a:rPr>
              <a:t>写</a:t>
            </a:r>
            <a:r>
              <a:rPr lang="en-US" altLang="zh-CN" dirty="0" smtClean="0">
                <a:latin typeface="Times New Roman" pitchFamily="18" charset="0"/>
              </a:rPr>
              <a:t>OCW3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</a:rPr>
              <a:t>设置屏蔽方式，</a:t>
            </a:r>
            <a:r>
              <a:rPr lang="zh-CN" altLang="en-US" dirty="0" smtClean="0">
                <a:latin typeface="Times New Roman" pitchFamily="18" charset="0"/>
              </a:rPr>
              <a:t>也可以</a:t>
            </a:r>
            <a:r>
              <a:rPr lang="zh-CN" altLang="en-GB" sz="1200" dirty="0" smtClean="0">
                <a:solidFill>
                  <a:srgbClr val="0000FF"/>
                </a:solidFill>
                <a:latin typeface="Times New Roman" pitchFamily="18" charset="0"/>
              </a:rPr>
              <a:t>改变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</a:rPr>
              <a:t>中断源</a:t>
            </a:r>
            <a:r>
              <a:rPr lang="zh-CN" altLang="en-GB" sz="1200" dirty="0" smtClean="0">
                <a:solidFill>
                  <a:srgbClr val="0000FF"/>
                </a:solidFill>
                <a:latin typeface="Times New Roman" pitchFamily="18" charset="0"/>
              </a:rPr>
              <a:t>优先级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。例如，写入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68H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zh-CN" altLang="en-US" sz="1200" dirty="0" smtClean="0">
                <a:latin typeface="Times New Roman" pitchFamily="18" charset="0"/>
              </a:rPr>
              <a:t>设置特殊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屏蔽方式</a:t>
            </a:r>
            <a:r>
              <a:rPr lang="zh-CN" altLang="en-US" sz="1200" dirty="0" smtClean="0">
                <a:latin typeface="Times New Roman" pitchFamily="18" charset="0"/>
              </a:rPr>
              <a:t>，仅屏蔽</a:t>
            </a:r>
            <a:r>
              <a:rPr lang="en-US" altLang="zh-CN" sz="1200" dirty="0" err="1" smtClean="0">
                <a:solidFill>
                  <a:schemeClr val="bg2"/>
                </a:solidFill>
              </a:rPr>
              <a:t>IRi</a:t>
            </a:r>
            <a:r>
              <a:rPr lang="zh-CN" altLang="en-US" sz="1200" dirty="0" smtClean="0">
                <a:solidFill>
                  <a:schemeClr val="bg2"/>
                </a:solidFill>
              </a:rPr>
              <a:t>中断源。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写入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48H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itchFamily="18" charset="0"/>
              </a:rPr>
              <a:t>复位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特殊屏蔽方式</a:t>
            </a:r>
            <a:r>
              <a:rPr lang="zh-CN" altLang="en-US" sz="1200" dirty="0" smtClean="0">
                <a:latin typeface="Times New Roman" pitchFamily="18" charset="0"/>
              </a:rPr>
              <a:t>，恢复一般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屏蔽方式。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908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在</a:t>
            </a:r>
            <a:r>
              <a:rPr lang="zh-CN" altLang="en-US" dirty="0" smtClean="0">
                <a:latin typeface="Times New Roman" pitchFamily="18" charset="0"/>
              </a:rPr>
              <a:t>中断处理程序中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，通过</a:t>
            </a:r>
            <a:r>
              <a:rPr lang="zh-CN" altLang="en-US" dirty="0" smtClean="0">
                <a:latin typeface="Times New Roman" pitchFamily="18" charset="0"/>
              </a:rPr>
              <a:t>写</a:t>
            </a:r>
            <a:r>
              <a:rPr lang="en-US" altLang="zh-CN" dirty="0" smtClean="0">
                <a:latin typeface="Times New Roman" pitchFamily="18" charset="0"/>
              </a:rPr>
              <a:t>OCW3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</a:rPr>
              <a:t>设置</a:t>
            </a:r>
            <a:r>
              <a:rPr lang="zh-CN" altLang="en-US" sz="800" kern="1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+mn-cs"/>
              </a:rPr>
              <a:t>读</a:t>
            </a:r>
            <a:r>
              <a:rPr lang="en-US" altLang="zh-CN" sz="800" kern="1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+mn-cs"/>
              </a:rPr>
              <a:t>IRR</a:t>
            </a:r>
            <a:r>
              <a:rPr lang="zh-CN" altLang="en-US" sz="800" kern="1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+mn-cs"/>
              </a:rPr>
              <a:t>或</a:t>
            </a:r>
            <a:r>
              <a:rPr lang="en-US" altLang="zh-CN" sz="800" kern="1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+mn-cs"/>
              </a:rPr>
              <a:t>ISR</a:t>
            </a:r>
            <a:r>
              <a:rPr lang="zh-CN" altLang="en-US" sz="800" kern="1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+mn-cs"/>
              </a:rPr>
              <a:t>内容。例如，</a:t>
            </a:r>
            <a:r>
              <a:rPr lang="zh-CN" altLang="en-US" sz="800" dirty="0" smtClean="0">
                <a:solidFill>
                  <a:srgbClr val="008000"/>
                </a:solidFill>
                <a:latin typeface="Times New Roman" pitchFamily="18" charset="0"/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  <a:latin typeface="Times New Roman" pitchFamily="18" charset="0"/>
              </a:rPr>
              <a:t>0A</a:t>
            </a:r>
            <a:r>
              <a:rPr lang="en-US" altLang="zh-CN" sz="800" dirty="0" smtClean="0">
                <a:solidFill>
                  <a:srgbClr val="008000"/>
                </a:solidFill>
                <a:latin typeface="Times New Roman" pitchFamily="18" charset="0"/>
              </a:rPr>
              <a:t>H</a:t>
            </a:r>
            <a:r>
              <a:rPr lang="zh-CN" altLang="en-US" sz="800" dirty="0" smtClean="0">
                <a:solidFill>
                  <a:srgbClr val="008000"/>
                </a:solidFill>
                <a:latin typeface="Times New Roman" pitchFamily="18" charset="0"/>
              </a:rPr>
              <a:t>，寻址</a:t>
            </a:r>
            <a:r>
              <a:rPr lang="en-US" altLang="zh-CN" sz="800" dirty="0" smtClean="0">
                <a:latin typeface="Times New Roman" pitchFamily="18" charset="0"/>
              </a:rPr>
              <a:t>IRR</a:t>
            </a:r>
            <a:r>
              <a:rPr lang="zh-CN" altLang="en-US" sz="800" dirty="0" smtClean="0">
                <a:latin typeface="Times New Roman" pitchFamily="18" charset="0"/>
              </a:rPr>
              <a:t>，使得紧接着对</a:t>
            </a:r>
            <a:r>
              <a:rPr lang="en-US" altLang="zh-CN" sz="800" dirty="0" smtClean="0">
                <a:latin typeface="Times New Roman" pitchFamily="18" charset="0"/>
              </a:rPr>
              <a:t>OCW3</a:t>
            </a:r>
            <a:r>
              <a:rPr lang="zh-CN" altLang="en-US" sz="800" dirty="0" smtClean="0">
                <a:latin typeface="Times New Roman" pitchFamily="18" charset="0"/>
              </a:rPr>
              <a:t>的读操作，读出的是</a:t>
            </a:r>
            <a:r>
              <a:rPr lang="en-US" altLang="zh-CN" sz="800" dirty="0" smtClean="0">
                <a:latin typeface="Times New Roman" pitchFamily="18" charset="0"/>
              </a:rPr>
              <a:t>IRR</a:t>
            </a:r>
            <a:r>
              <a:rPr lang="zh-CN" altLang="en-US" sz="800" dirty="0" smtClean="0">
                <a:latin typeface="Times New Roman" pitchFamily="18" charset="0"/>
              </a:rPr>
              <a:t>内容。同样，</a:t>
            </a:r>
            <a:r>
              <a:rPr lang="zh-CN" altLang="en-US" sz="800" dirty="0" smtClean="0">
                <a:solidFill>
                  <a:srgbClr val="008000"/>
                </a:solidFill>
                <a:latin typeface="Times New Roman" pitchFamily="18" charset="0"/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  <a:latin typeface="Times New Roman" pitchFamily="18" charset="0"/>
              </a:rPr>
              <a:t>0B</a:t>
            </a:r>
            <a:r>
              <a:rPr lang="en-US" altLang="zh-CN" sz="800" dirty="0" smtClean="0">
                <a:solidFill>
                  <a:srgbClr val="008000"/>
                </a:solidFill>
                <a:latin typeface="Times New Roman" pitchFamily="18" charset="0"/>
              </a:rPr>
              <a:t>H</a:t>
            </a:r>
            <a:r>
              <a:rPr lang="zh-CN" altLang="en-US" sz="800" dirty="0" smtClean="0">
                <a:solidFill>
                  <a:srgbClr val="008000"/>
                </a:solidFill>
                <a:latin typeface="Times New Roman" pitchFamily="18" charset="0"/>
              </a:rPr>
              <a:t>，寻址</a:t>
            </a:r>
            <a:r>
              <a:rPr lang="en-US" altLang="zh-CN" sz="800" dirty="0" smtClean="0">
                <a:latin typeface="Times New Roman" pitchFamily="18" charset="0"/>
              </a:rPr>
              <a:t>ISR</a:t>
            </a:r>
            <a:r>
              <a:rPr lang="zh-CN" altLang="en-US" sz="800" dirty="0" smtClean="0">
                <a:latin typeface="Times New Roman" pitchFamily="18" charset="0"/>
              </a:rPr>
              <a:t>，使得紧接着对</a:t>
            </a:r>
            <a:r>
              <a:rPr lang="en-US" altLang="zh-CN" sz="800" dirty="0" smtClean="0">
                <a:latin typeface="Times New Roman" pitchFamily="18" charset="0"/>
              </a:rPr>
              <a:t>OCW3</a:t>
            </a:r>
            <a:r>
              <a:rPr lang="zh-CN" altLang="en-US" sz="800" dirty="0" smtClean="0">
                <a:latin typeface="Times New Roman" pitchFamily="18" charset="0"/>
              </a:rPr>
              <a:t>的读操作，读出的是</a:t>
            </a:r>
            <a:r>
              <a:rPr lang="en-US" altLang="zh-CN" sz="800" dirty="0" smtClean="0">
                <a:latin typeface="Times New Roman" pitchFamily="18" charset="0"/>
              </a:rPr>
              <a:t>ISR</a:t>
            </a:r>
            <a:r>
              <a:rPr lang="zh-CN" altLang="en-US" sz="800" dirty="0" smtClean="0">
                <a:latin typeface="Times New Roman" pitchFamily="18" charset="0"/>
              </a:rPr>
              <a:t>内容。也可以用类似的方法读出中断状态字。</a:t>
            </a:r>
            <a:endParaRPr lang="zh-CN" altLang="en-US" sz="800" kern="1200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46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en-US" altLang="zh-CN" dirty="0" smtClean="0"/>
              <a:t>Intel16</a:t>
            </a:r>
            <a:r>
              <a:rPr lang="zh-CN" altLang="en-US" dirty="0" smtClean="0"/>
              <a:t>位系统中，利用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实现可屏蔽中断的方法。课后请思考：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80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5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Intel16</a:t>
            </a:r>
            <a:r>
              <a:rPr lang="zh-CN" altLang="en-US" dirty="0" smtClean="0"/>
              <a:t>位系统中，可屏蔽中断源必须要由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管理，可屏蔽中断实现需要完成三项工作：一是将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连接到微机系统，二是编写初始化程序，三是编写中断处理程序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40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首先需要将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接入到微机系统中，接入方法就是与系统总线连接。如果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，使用一片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，将其放置在低字节空间，也即偶地址空间，数据线不采用驱动，那么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与系统总线的连接方法如图所示。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的数据线与系统的低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位数据线连接，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的中断请求输出</a:t>
            </a:r>
            <a:r>
              <a:rPr lang="en-US" altLang="zh-CN" dirty="0" smtClean="0"/>
              <a:t>INT</a:t>
            </a:r>
            <a:r>
              <a:rPr lang="zh-CN" altLang="en-US" dirty="0" smtClean="0"/>
              <a:t>和中断响应输入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引脚与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的可屏蔽中断请求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和中断响应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信号连接，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4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除了片选</a:t>
            </a:r>
            <a:r>
              <a:rPr lang="en-US" altLang="zh-CN" dirty="0" smtClean="0"/>
              <a:t>CS</a:t>
            </a:r>
            <a:r>
              <a:rPr lang="zh-CN" altLang="en-US" dirty="0" smtClean="0"/>
              <a:t>需要通过地址译码生成外，其他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信号均可以与系统总线和中断源请求信号对接。本例根据片选译码及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A0</a:t>
            </a:r>
            <a:r>
              <a:rPr lang="zh-CN" altLang="en-US" dirty="0" smtClean="0"/>
              <a:t>连接电路，该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地址空间的</a:t>
            </a:r>
            <a:r>
              <a:rPr lang="en-US" altLang="zh-CN" dirty="0" smtClean="0"/>
              <a:t>FF00H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FF02H</a:t>
            </a:r>
            <a:r>
              <a:rPr lang="zh-CN" altLang="en-US" dirty="0" smtClean="0"/>
              <a:t>地址上。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01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SzTx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与中断有关的初始化包括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设置中断向量表。</a:t>
            </a:r>
            <a:r>
              <a:rPr lang="zh-CN" altLang="en-US" dirty="0" smtClean="0"/>
              <a:t>针对上述硬件连接，对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初始化编程为：先写</a:t>
            </a:r>
            <a:r>
              <a:rPr lang="en-US" altLang="zh-CN" dirty="0" smtClean="0"/>
              <a:t>ICW1</a:t>
            </a:r>
            <a:r>
              <a:rPr lang="zh-CN" altLang="en-US" dirty="0" smtClean="0"/>
              <a:t>，本例设置中断请求信号有效形式为</a:t>
            </a:r>
            <a:r>
              <a:rPr lang="zh-CN" altLang="en-US" sz="1200" dirty="0" smtClean="0">
                <a:latin typeface="Times New Roman" pitchFamily="18" charset="0"/>
              </a:rPr>
              <a:t>边沿触发，连接模式为单片。接下来写</a:t>
            </a:r>
            <a:r>
              <a:rPr lang="en-US" altLang="zh-CN" dirty="0" smtClean="0"/>
              <a:t>ICW2</a:t>
            </a:r>
            <a:r>
              <a:rPr lang="zh-CN" altLang="en-US" dirty="0" smtClean="0"/>
              <a:t>，此处设置中断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itchFamily="18" charset="0"/>
              </a:rPr>
              <a:t>向量码为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</a:rPr>
              <a:t>48H~4FH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itchFamily="18" charset="0"/>
              </a:rPr>
              <a:t>。再写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ICW4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，本例设置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8259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的工作方式为自动中断结束、非缓冲、一般嵌套方式。操作命令字可以在任何时候设置，所以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8259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初始化后，可以紧接着设置屏蔽字，写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OCW1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。注意：</a:t>
            </a:r>
            <a:r>
              <a:rPr lang="en-US" altLang="zh-CN" sz="1200" dirty="0" smtClean="0">
                <a:solidFill>
                  <a:srgbClr val="CC0000"/>
                </a:solidFill>
                <a:latin typeface="Times New Roman" pitchFamily="18" charset="0"/>
              </a:rPr>
              <a:t>I/O</a:t>
            </a:r>
            <a:r>
              <a:rPr lang="zh-CN" altLang="en-US" sz="1200" dirty="0" smtClean="0">
                <a:solidFill>
                  <a:srgbClr val="CC0000"/>
                </a:solidFill>
                <a:latin typeface="Times New Roman" pitchFamily="18" charset="0"/>
              </a:rPr>
              <a:t>地址的使用。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98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Intel16</a:t>
            </a:r>
            <a:r>
              <a:rPr lang="zh-CN" altLang="en-US" dirty="0" smtClean="0"/>
              <a:t>位系统中，设置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中断向量表有两种方法：一是通过</a:t>
            </a:r>
            <a:r>
              <a:rPr lang="zh-CN" altLang="en-US" sz="1100" dirty="0" smtClean="0">
                <a:solidFill>
                  <a:srgbClr val="008000"/>
                </a:solidFill>
                <a:latin typeface="Times New Roman" pitchFamily="18" charset="0"/>
              </a:rPr>
              <a:t>直接写主存单元来设置中断向量表，二是</a:t>
            </a:r>
            <a:r>
              <a:rPr lang="zh-CN" altLang="en-US" sz="1050" dirty="0" smtClean="0">
                <a:solidFill>
                  <a:srgbClr val="008000"/>
                </a:solidFill>
                <a:latin typeface="Times New Roman" pitchFamily="18" charset="0"/>
              </a:rPr>
              <a:t>利用</a:t>
            </a:r>
            <a:r>
              <a:rPr lang="en-US" altLang="zh-CN" sz="1050" dirty="0" smtClean="0">
                <a:solidFill>
                  <a:srgbClr val="008000"/>
                </a:solidFill>
                <a:latin typeface="Times New Roman" pitchFamily="18" charset="0"/>
              </a:rPr>
              <a:t>DOS</a:t>
            </a:r>
            <a:r>
              <a:rPr lang="zh-CN" altLang="en-US" sz="1050" dirty="0" smtClean="0">
                <a:solidFill>
                  <a:srgbClr val="008000"/>
                </a:solidFill>
                <a:latin typeface="Times New Roman" pitchFamily="18" charset="0"/>
              </a:rPr>
              <a:t>功能调用来设置中断向量表。例如，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假设中断向量码为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48H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，中断处理程序入口地址为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CLOCK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r>
              <a:rPr lang="zh-CN" altLang="en-US" sz="1050" dirty="0" smtClean="0">
                <a:solidFill>
                  <a:srgbClr val="008000"/>
                </a:solidFill>
                <a:latin typeface="Times New Roman" pitchFamily="18" charset="0"/>
              </a:rPr>
              <a:t>采用方法一的程序为：将操作的主存单元设定在</a:t>
            </a:r>
            <a:r>
              <a:rPr lang="en-US" altLang="zh-CN" sz="1050" dirty="0" smtClean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lang="zh-CN" altLang="en-US" sz="1050" dirty="0" smtClean="0">
                <a:solidFill>
                  <a:srgbClr val="008000"/>
                </a:solidFill>
                <a:latin typeface="Times New Roman" pitchFamily="18" charset="0"/>
              </a:rPr>
              <a:t>地址开始、偏移为向量码</a:t>
            </a:r>
            <a:r>
              <a:rPr lang="en-US" altLang="zh-CN" sz="1050" dirty="0" smtClean="0">
                <a:solidFill>
                  <a:srgbClr val="008000"/>
                </a:solidFill>
                <a:latin typeface="Times New Roman" pitchFamily="18" charset="0"/>
              </a:rPr>
              <a:t>48H</a:t>
            </a:r>
            <a:r>
              <a:rPr lang="zh-CN" altLang="en-US" sz="1050" dirty="0" smtClean="0">
                <a:solidFill>
                  <a:srgbClr val="008000"/>
                </a:solidFill>
                <a:latin typeface="Times New Roman" pitchFamily="18" charset="0"/>
              </a:rPr>
              <a:t>乘</a:t>
            </a:r>
            <a:r>
              <a:rPr lang="en-US" altLang="zh-CN" sz="1050" dirty="0" smtClean="0">
                <a:solidFill>
                  <a:srgbClr val="008000"/>
                </a:solidFill>
                <a:latin typeface="Times New Roman" pitchFamily="18" charset="0"/>
              </a:rPr>
              <a:t>4</a:t>
            </a:r>
            <a:r>
              <a:rPr lang="zh-CN" altLang="en-US" sz="1050" dirty="0" smtClean="0">
                <a:solidFill>
                  <a:srgbClr val="008000"/>
                </a:solidFill>
                <a:latin typeface="Times New Roman" pitchFamily="18" charset="0"/>
              </a:rPr>
              <a:t>的存储单元，然后将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中断处理程序入口地址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CLOCK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的偏移地址和段地址分别写入到选定的</a:t>
            </a:r>
            <a:r>
              <a:rPr lang="en-US" altLang="zh-CN" sz="1050" dirty="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1050" dirty="0" smtClean="0">
                <a:solidFill>
                  <a:srgbClr val="0000FF"/>
                </a:solidFill>
                <a:latin typeface="Times New Roman" pitchFamily="18" charset="0"/>
              </a:rPr>
              <a:t>个连续的存储单元中。</a:t>
            </a:r>
            <a:endParaRPr lang="zh-CN" altLang="en-US" sz="1050" dirty="0" smtClean="0"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100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89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第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种方法是利用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DOS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功能调用，方法是将</a:t>
            </a:r>
            <a:r>
              <a:rPr lang="en-US" altLang="zh-CN" sz="1100" dirty="0" smtClean="0"/>
              <a:t>功能号25H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→</a:t>
            </a:r>
            <a:r>
              <a:rPr lang="en-US" altLang="zh-CN" sz="1100" dirty="0" smtClean="0"/>
              <a:t>AH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中断向量码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→</a:t>
            </a:r>
            <a:r>
              <a:rPr lang="en-US" altLang="zh-CN" sz="1100" dirty="0" err="1" smtClean="0"/>
              <a:t>AL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中断处理程序首地址之段地址</a:t>
            </a:r>
            <a:r>
              <a:rPr lang="en-US" altLang="zh-CN" sz="1100" dirty="0" err="1" smtClean="0">
                <a:latin typeface="宋体" pitchFamily="2" charset="-122"/>
              </a:rPr>
              <a:t>:</a:t>
            </a:r>
            <a:r>
              <a:rPr lang="en-US" altLang="zh-CN" sz="1100" dirty="0" err="1" smtClean="0"/>
              <a:t>偏移地址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→</a:t>
            </a:r>
            <a:r>
              <a:rPr lang="en-US" altLang="zh-CN" sz="1100" dirty="0" err="1" smtClean="0"/>
              <a:t>DS:DX</a:t>
            </a:r>
            <a:r>
              <a:rPr lang="zh-CN" altLang="en-US" sz="1100" dirty="0" smtClean="0"/>
              <a:t>，然后执行</a:t>
            </a:r>
            <a:r>
              <a:rPr lang="en-US" altLang="zh-CN" sz="1100" dirty="0" smtClean="0"/>
              <a:t>INT  21H</a:t>
            </a:r>
            <a:r>
              <a:rPr lang="zh-CN" altLang="en-US" sz="1100" dirty="0" smtClean="0"/>
              <a:t>指令，即可以完成中断向量表的设置，具体程序为：</a:t>
            </a:r>
            <a:r>
              <a:rPr lang="en-US" altLang="zh-CN" sz="1100" dirty="0" smtClean="0"/>
              <a:t>……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 marL="0" indent="0">
              <a:spcBef>
                <a:spcPts val="1200"/>
              </a:spcBef>
              <a:buNone/>
            </a:pPr>
            <a:endParaRPr lang="zh-CN" altLang="en-US" sz="1100" dirty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96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中断处理程序</a:t>
            </a:r>
            <a:r>
              <a:rPr lang="zh-CN" altLang="en-US" dirty="0" smtClean="0">
                <a:latin typeface="Times New Roman" pitchFamily="18" charset="0"/>
              </a:rPr>
              <a:t>是整个中断过程中对中断源做出实质处理的部分，是中断实现不可缺少的重要组成部分。在有</a:t>
            </a:r>
            <a:r>
              <a:rPr lang="en-US" altLang="zh-CN" dirty="0" smtClean="0">
                <a:latin typeface="Times New Roman" pitchFamily="18" charset="0"/>
              </a:rPr>
              <a:t>8259</a:t>
            </a:r>
            <a:r>
              <a:rPr lang="zh-CN" altLang="en-US" dirty="0" smtClean="0">
                <a:latin typeface="Times New Roman" pitchFamily="18" charset="0"/>
              </a:rPr>
              <a:t>支持的中断处理程序中，可以根据需要加入对</a:t>
            </a:r>
            <a:r>
              <a:rPr lang="en-US" altLang="zh-CN" dirty="0" smtClean="0">
                <a:latin typeface="Times New Roman" pitchFamily="18" charset="0"/>
              </a:rPr>
              <a:t>8259OCW</a:t>
            </a:r>
            <a:r>
              <a:rPr lang="zh-CN" altLang="en-US" dirty="0" smtClean="0">
                <a:latin typeface="Times New Roman" pitchFamily="18" charset="0"/>
              </a:rPr>
              <a:t>的操作。例如，通过</a:t>
            </a:r>
            <a:r>
              <a:rPr lang="zh-CN" altLang="en-GB" sz="1200" dirty="0" smtClean="0">
                <a:solidFill>
                  <a:srgbClr val="0000FF"/>
                </a:solidFill>
                <a:latin typeface="Times New Roman" pitchFamily="18" charset="0"/>
              </a:rPr>
              <a:t>写操作命令字改变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8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个中断源的</a:t>
            </a:r>
            <a:r>
              <a:rPr lang="zh-CN" altLang="en-GB" sz="1200" dirty="0" smtClean="0">
                <a:solidFill>
                  <a:srgbClr val="0000FF"/>
                </a:solidFill>
                <a:latin typeface="Times New Roman" pitchFamily="18" charset="0"/>
              </a:rPr>
              <a:t>优先级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zh-CN" altLang="en-GB" sz="1200" dirty="0" smtClean="0">
                <a:solidFill>
                  <a:srgbClr val="008000"/>
                </a:solidFill>
                <a:latin typeface="Times New Roman" pitchFamily="18" charset="0"/>
              </a:rPr>
              <a:t>产生</a:t>
            </a:r>
            <a:r>
              <a:rPr lang="en-GB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EOI</a:t>
            </a:r>
            <a:r>
              <a:rPr lang="zh-CN" altLang="en-GB" sz="1200" dirty="0" smtClean="0">
                <a:solidFill>
                  <a:srgbClr val="008000"/>
                </a:solidFill>
                <a:latin typeface="Times New Roman" pitchFamily="18" charset="0"/>
              </a:rPr>
              <a:t>命令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等。（动画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）因中断源各不相同，所以中断服务程序段也各不相同。本讲将介绍，在</a:t>
            </a:r>
            <a:r>
              <a:rPr lang="zh-CN" altLang="en-US" dirty="0" smtClean="0">
                <a:latin typeface="Times New Roman" pitchFamily="18" charset="0"/>
              </a:rPr>
              <a:t>中断处理程序中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（动画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），</a:t>
            </a:r>
            <a:r>
              <a:rPr lang="zh-CN" altLang="en-US" dirty="0" smtClean="0">
                <a:latin typeface="Times New Roman" pitchFamily="18" charset="0"/>
              </a:rPr>
              <a:t>如何</a:t>
            </a:r>
            <a:r>
              <a:rPr lang="zh-CN" altLang="en-GB" sz="1200" dirty="0" smtClean="0">
                <a:solidFill>
                  <a:srgbClr val="0000FF"/>
                </a:solidFill>
                <a:latin typeface="Times New Roman" pitchFamily="18" charset="0"/>
              </a:rPr>
              <a:t>改变优先级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发布</a:t>
            </a:r>
            <a:r>
              <a:rPr lang="en-GB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EOI</a:t>
            </a:r>
            <a:r>
              <a:rPr lang="zh-CN" altLang="en-GB" sz="1200" dirty="0" smtClean="0">
                <a:solidFill>
                  <a:srgbClr val="008000"/>
                </a:solidFill>
                <a:latin typeface="Times New Roman" pitchFamily="18" charset="0"/>
              </a:rPr>
              <a:t>命令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等。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33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在</a:t>
            </a:r>
            <a:r>
              <a:rPr lang="zh-CN" altLang="en-US" dirty="0" smtClean="0">
                <a:latin typeface="Times New Roman" pitchFamily="18" charset="0"/>
              </a:rPr>
              <a:t>中断处理程序中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</a:rPr>
              <a:t>写</a:t>
            </a:r>
            <a:r>
              <a:rPr lang="en-US" altLang="zh-CN" dirty="0" smtClean="0">
                <a:latin typeface="Times New Roman" pitchFamily="18" charset="0"/>
              </a:rPr>
              <a:t>OCW2</a:t>
            </a:r>
            <a:r>
              <a:rPr lang="zh-CN" altLang="en-US" dirty="0" smtClean="0">
                <a:latin typeface="Times New Roman" pitchFamily="18" charset="0"/>
              </a:rPr>
              <a:t>来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</a:rPr>
              <a:t>发布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</a:rPr>
              <a:t>EOI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</a:rPr>
              <a:t>命令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。例如，写入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20H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（动画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），发布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一般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EOI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命令</a:t>
            </a:r>
            <a:r>
              <a:rPr lang="zh-CN" altLang="en-US" sz="1200" dirty="0" smtClean="0">
                <a:solidFill>
                  <a:schemeClr val="tx1"/>
                </a:solidFill>
                <a:latin typeface="Arial" charset="0"/>
              </a:rPr>
              <a:t>，将</a:t>
            </a:r>
            <a:r>
              <a:rPr lang="zh-CN" altLang="en-US" sz="1200" dirty="0" smtClean="0">
                <a:solidFill>
                  <a:schemeClr val="bg2"/>
                </a:solidFill>
              </a:rPr>
              <a:t>当前</a:t>
            </a:r>
            <a:r>
              <a:rPr lang="en-US" altLang="zh-CN" sz="1200" dirty="0" err="1" smtClean="0">
                <a:solidFill>
                  <a:schemeClr val="bg2"/>
                </a:solidFill>
              </a:rPr>
              <a:t>IR</a:t>
            </a:r>
            <a:r>
              <a:rPr lang="en-US" altLang="zh-CN" sz="1200" i="1" dirty="0" err="1" smtClean="0">
                <a:solidFill>
                  <a:schemeClr val="bg2"/>
                </a:solidFill>
              </a:rPr>
              <a:t>i</a:t>
            </a:r>
            <a:r>
              <a:rPr lang="zh-CN" altLang="en-US" sz="1200" dirty="0" smtClean="0">
                <a:solidFill>
                  <a:schemeClr val="bg2"/>
                </a:solidFill>
              </a:rPr>
              <a:t>正被服务的标志清除。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写入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63H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（动画</a:t>
            </a:r>
            <a:r>
              <a:rPr lang="en-US" altLang="zh-CN" sz="1200" dirty="0" smtClean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lang="zh-CN" altLang="en-US" sz="1200" dirty="0" smtClean="0">
                <a:solidFill>
                  <a:srgbClr val="008000"/>
                </a:solidFill>
                <a:latin typeface="Times New Roman" pitchFamily="18" charset="0"/>
              </a:rPr>
              <a:t>），发布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特殊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EOI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命令</a:t>
            </a:r>
            <a:r>
              <a:rPr lang="zh-CN" altLang="en-US" sz="1200" dirty="0" smtClean="0">
                <a:solidFill>
                  <a:schemeClr val="tx1"/>
                </a:solidFill>
                <a:latin typeface="Arial" charset="0"/>
              </a:rPr>
              <a:t>，将</a:t>
            </a:r>
            <a:r>
              <a:rPr lang="zh-CN" altLang="en-US" sz="1200" dirty="0" smtClean="0">
                <a:solidFill>
                  <a:schemeClr val="bg2"/>
                </a:solidFill>
              </a:rPr>
              <a:t>指定</a:t>
            </a:r>
            <a:r>
              <a:rPr lang="en-US" altLang="zh-CN" sz="1200" dirty="0" smtClean="0">
                <a:solidFill>
                  <a:schemeClr val="bg2"/>
                </a:solidFill>
              </a:rPr>
              <a:t>IR</a:t>
            </a:r>
            <a:r>
              <a:rPr lang="en-US" altLang="zh-CN" sz="1200" i="1" dirty="0" smtClean="0">
                <a:solidFill>
                  <a:schemeClr val="bg2"/>
                </a:solidFill>
              </a:rPr>
              <a:t>3</a:t>
            </a:r>
            <a:r>
              <a:rPr lang="zh-CN" altLang="en-US" sz="1200" dirty="0" smtClean="0">
                <a:solidFill>
                  <a:schemeClr val="bg2"/>
                </a:solidFill>
              </a:rPr>
              <a:t>正被服务的标志清除。</a:t>
            </a:r>
            <a:endParaRPr lang="zh-CN" altLang="en-US" sz="12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48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17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利用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实现可屏蔽中断的方法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83D88-50DB-4720-A739-96F2F2FB66A9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41411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indent="0" algn="l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+mj-lt"/>
                <a:ea typeface="+mj-ea"/>
              </a:rPr>
              <a:t>2) 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+mj-ea"/>
              </a:rPr>
              <a:t>改变中断源优先级</a:t>
            </a:r>
          </a:p>
        </p:txBody>
      </p:sp>
      <p:sp>
        <p:nvSpPr>
          <p:cNvPr id="1041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0000" y="1548000"/>
            <a:ext cx="10585176" cy="4464224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</a:rPr>
              <a:t>MOV</a:t>
            </a:r>
            <a:r>
              <a:rPr lang="en-US" altLang="zh-CN" sz="2400" dirty="0">
                <a:latin typeface="Times New Roman" pitchFamily="18" charset="0"/>
              </a:rPr>
              <a:t>	DX, 0FF00H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en-US" altLang="zh-CN" sz="2400" dirty="0">
                <a:latin typeface="Times New Roman" pitchFamily="18" charset="0"/>
              </a:rPr>
              <a:t>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0C6</a:t>
            </a:r>
            <a:r>
              <a:rPr lang="en-US" altLang="zh-CN" sz="2400" dirty="0">
                <a:latin typeface="Times New Roman" pitchFamily="18" charset="0"/>
              </a:rPr>
              <a:t>H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zh-CN" altLang="en-US" sz="2400" dirty="0">
                <a:latin typeface="Times New Roman" pitchFamily="18" charset="0"/>
              </a:rPr>
              <a:t>设置</a:t>
            </a:r>
            <a:r>
              <a:rPr lang="zh-CN" altLang="en-US" sz="2400" dirty="0" smtClean="0">
                <a:latin typeface="Times New Roman" pitchFamily="18" charset="0"/>
              </a:rPr>
              <a:t>指定循环优先级及</a:t>
            </a:r>
            <a:r>
              <a:rPr lang="en-US" altLang="zh-CN" sz="2400" dirty="0">
                <a:latin typeface="Times New Roman" pitchFamily="18" charset="0"/>
              </a:rPr>
              <a:t>OCW2</a:t>
            </a:r>
            <a:r>
              <a:rPr lang="zh-CN" altLang="en-US" sz="2400" dirty="0">
                <a:latin typeface="Times New Roman" pitchFamily="18" charset="0"/>
              </a:rPr>
              <a:t>寻址信息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OUT	DX, AL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>
                <a:latin typeface="Times New Roman" pitchFamily="18" charset="0"/>
                <a:hlinkClick r:id="" action="ppaction://noaction"/>
              </a:rPr>
              <a:t>OCW2</a:t>
            </a:r>
            <a:endParaRPr lang="en-US" altLang="zh-CN" sz="24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endParaRPr lang="en-US" altLang="zh-CN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DX, 0FF00H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en-US" altLang="zh-CN" sz="2400" dirty="0">
                <a:latin typeface="Times New Roman" pitchFamily="18" charset="0"/>
              </a:rPr>
              <a:t>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0A0</a:t>
            </a:r>
            <a:r>
              <a:rPr lang="en-US" altLang="zh-CN" sz="2400" dirty="0" smtClean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zh-CN" altLang="en-US" sz="2400" dirty="0" smtClean="0">
                <a:latin typeface="Times New Roman" pitchFamily="18" charset="0"/>
              </a:rPr>
              <a:t>设置自动循环</a:t>
            </a:r>
            <a:r>
              <a:rPr lang="zh-CN" altLang="en-US" sz="2400" dirty="0">
                <a:latin typeface="Times New Roman" pitchFamily="18" charset="0"/>
              </a:rPr>
              <a:t>优先级及</a:t>
            </a:r>
            <a:r>
              <a:rPr lang="en-US" altLang="zh-CN" sz="2400" dirty="0">
                <a:latin typeface="Times New Roman" pitchFamily="18" charset="0"/>
              </a:rPr>
              <a:t>OCW2</a:t>
            </a:r>
            <a:r>
              <a:rPr lang="zh-CN" altLang="en-US" sz="2400" dirty="0">
                <a:latin typeface="Times New Roman" pitchFamily="18" charset="0"/>
              </a:rPr>
              <a:t>寻址信息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OUT	DX, AL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 smtClean="0">
                <a:latin typeface="Times New Roman" pitchFamily="18" charset="0"/>
                <a:hlinkClick r:id="" action="ppaction://noaction"/>
              </a:rPr>
              <a:t>OCW2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041413" name="Text Box 5"/>
          <p:cNvSpPr txBox="1">
            <a:spLocks noChangeArrowheads="1"/>
          </p:cNvSpPr>
          <p:nvPr/>
        </p:nvSpPr>
        <p:spPr bwMode="auto">
          <a:xfrm>
            <a:off x="3780000" y="3132000"/>
            <a:ext cx="4824413" cy="461665"/>
          </a:xfrm>
          <a:prstGeom prst="rect">
            <a:avLst/>
          </a:prstGeom>
          <a:noFill/>
          <a:ln w="28575" algn="ctr">
            <a:solidFill>
              <a:srgbClr val="9900FF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110</a:t>
            </a:r>
            <a:r>
              <a:rPr lang="en-US" altLang="zh-CN" sz="2400" dirty="0">
                <a:solidFill>
                  <a:srgbClr val="FF0000"/>
                </a:solidFill>
              </a:rPr>
              <a:t>0 0</a:t>
            </a:r>
            <a:r>
              <a:rPr lang="en-US" altLang="zh-CN" sz="2400" dirty="0">
                <a:solidFill>
                  <a:srgbClr val="0000FF"/>
                </a:solidFill>
              </a:rPr>
              <a:t>110</a:t>
            </a:r>
            <a:r>
              <a:rPr lang="zh-CN" altLang="en-US" sz="2400" dirty="0">
                <a:solidFill>
                  <a:schemeClr val="bg2"/>
                </a:solidFill>
              </a:rPr>
              <a:t>：将</a:t>
            </a:r>
            <a:r>
              <a:rPr lang="en-US" altLang="zh-CN" sz="2400" dirty="0">
                <a:solidFill>
                  <a:schemeClr val="bg2"/>
                </a:solidFill>
              </a:rPr>
              <a:t>IR6</a:t>
            </a:r>
            <a:r>
              <a:rPr lang="zh-CN" altLang="en-US" sz="2400" dirty="0">
                <a:solidFill>
                  <a:schemeClr val="bg2"/>
                </a:solidFill>
              </a:rPr>
              <a:t>置为最低优先级</a:t>
            </a:r>
          </a:p>
        </p:txBody>
      </p:sp>
      <p:sp>
        <p:nvSpPr>
          <p:cNvPr id="1041414" name="Line 6"/>
          <p:cNvSpPr>
            <a:spLocks noChangeShapeType="1"/>
          </p:cNvSpPr>
          <p:nvPr/>
        </p:nvSpPr>
        <p:spPr bwMode="auto">
          <a:xfrm>
            <a:off x="2988000" y="2376000"/>
            <a:ext cx="756000" cy="98099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编写中断处理程序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80000" y="5429481"/>
            <a:ext cx="5412344" cy="830997"/>
          </a:xfrm>
          <a:prstGeom prst="rect">
            <a:avLst/>
          </a:prstGeom>
          <a:noFill/>
          <a:ln w="28575" algn="ctr">
            <a:solidFill>
              <a:srgbClr val="9900FF"/>
            </a:solidFill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0 0</a:t>
            </a:r>
            <a:r>
              <a:rPr lang="en-US" altLang="zh-CN" sz="2400" dirty="0" smtClean="0"/>
              <a:t>000</a:t>
            </a:r>
            <a:r>
              <a:rPr lang="zh-CN" altLang="en-US" sz="2400" dirty="0" smtClean="0">
                <a:solidFill>
                  <a:schemeClr val="bg2"/>
                </a:solidFill>
              </a:rPr>
              <a:t>：将当前正被服务的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IR</a:t>
            </a:r>
            <a:r>
              <a:rPr lang="en-US" altLang="zh-CN" sz="2400" i="1" dirty="0" err="1" smtClean="0">
                <a:solidFill>
                  <a:schemeClr val="bg2"/>
                </a:solidFill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</a:rPr>
              <a:t>置</a:t>
            </a:r>
            <a:r>
              <a:rPr lang="zh-CN" altLang="en-US" sz="2400" dirty="0">
                <a:solidFill>
                  <a:schemeClr val="bg2"/>
                </a:solidFill>
              </a:rPr>
              <a:t>为最低</a:t>
            </a:r>
            <a:r>
              <a:rPr lang="zh-CN" altLang="en-US" sz="2400" dirty="0" smtClean="0">
                <a:solidFill>
                  <a:schemeClr val="bg2"/>
                </a:solidFill>
              </a:rPr>
              <a:t>优先级，并发一般</a:t>
            </a:r>
            <a:r>
              <a:rPr lang="en-US" altLang="zh-CN" sz="2400" dirty="0" smtClean="0">
                <a:solidFill>
                  <a:schemeClr val="bg2"/>
                </a:solidFill>
              </a:rPr>
              <a:t>EOI(0</a:t>
            </a:r>
            <a:r>
              <a:rPr lang="en-US" altLang="zh-CN" sz="2400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solidFill>
                  <a:schemeClr val="bg2"/>
                </a:solidFill>
              </a:rPr>
              <a:t>ISR</a:t>
            </a:r>
            <a:r>
              <a:rPr lang="en-US" altLang="zh-CN" sz="2400" i="1" baseline="-25000" dirty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)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988000" y="4653136"/>
            <a:ext cx="756000" cy="980992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97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3" grpId="0" animBg="1"/>
      <p:bldP spid="10414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F31FE2-1DC7-4AA1-98B8-C2860545E53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42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0000" y="1548000"/>
            <a:ext cx="10502400" cy="447328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</a:rPr>
              <a:t>MOV</a:t>
            </a:r>
            <a:r>
              <a:rPr lang="en-US" altLang="zh-CN" sz="2400" dirty="0">
                <a:latin typeface="Times New Roman" pitchFamily="18" charset="0"/>
              </a:rPr>
              <a:t>	DX, 0FF00H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en-US" altLang="zh-CN" sz="2400" dirty="0">
                <a:latin typeface="Times New Roman" pitchFamily="18" charset="0"/>
              </a:rPr>
              <a:t>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68</a:t>
            </a:r>
            <a:r>
              <a:rPr lang="en-US" altLang="zh-CN" sz="2400" dirty="0">
                <a:latin typeface="Times New Roman" pitchFamily="18" charset="0"/>
              </a:rPr>
              <a:t>H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</a:rPr>
              <a:t>设置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特殊屏蔽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方式</a:t>
            </a:r>
            <a:r>
              <a:rPr lang="zh-CN" altLang="en-US" sz="2400" dirty="0" smtClean="0">
                <a:latin typeface="Times New Roman" pitchFamily="18" charset="0"/>
              </a:rPr>
              <a:t>及</a:t>
            </a:r>
            <a:r>
              <a:rPr lang="en-US" altLang="zh-CN" sz="2400" dirty="0">
                <a:latin typeface="Times New Roman" pitchFamily="18" charset="0"/>
              </a:rPr>
              <a:t>OCW3</a:t>
            </a:r>
            <a:r>
              <a:rPr lang="zh-CN" altLang="en-US" sz="2400" dirty="0">
                <a:latin typeface="Times New Roman" pitchFamily="18" charset="0"/>
              </a:rPr>
              <a:t>寻址信息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OUT	DX, AL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>
                <a:latin typeface="Times New Roman" pitchFamily="18" charset="0"/>
                <a:hlinkClick r:id="" action="ppaction://noaction"/>
              </a:rPr>
              <a:t>OCW3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sz="2400" u="sng" dirty="0">
                <a:solidFill>
                  <a:srgbClr val="006600"/>
                </a:solidFill>
                <a:latin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0 1</a:t>
            </a:r>
            <a:r>
              <a:rPr lang="en-US" altLang="zh-CN" sz="2400" dirty="0">
                <a:latin typeface="Times New Roman" pitchFamily="18" charset="0"/>
              </a:rPr>
              <a:t>000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宋体"/>
              </a:rPr>
              <a:t></a:t>
            </a:r>
          </a:p>
          <a:p>
            <a:pPr marL="0" indent="0">
              <a:buNone/>
            </a:pPr>
            <a:r>
              <a:rPr lang="en-US" altLang="zh-CN" sz="2400" dirty="0">
                <a:latin typeface="宋体"/>
              </a:rPr>
              <a:t>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</a:rPr>
              <a:t>MOV</a:t>
            </a:r>
            <a:r>
              <a:rPr lang="en-US" altLang="zh-CN" sz="2400" dirty="0">
                <a:latin typeface="Times New Roman" pitchFamily="18" charset="0"/>
              </a:rPr>
              <a:t>	DX, 0FF00H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en-US" altLang="zh-CN" sz="2400" dirty="0">
                <a:latin typeface="Times New Roman" pitchFamily="18" charset="0"/>
              </a:rPr>
              <a:t>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48</a:t>
            </a:r>
            <a:r>
              <a:rPr lang="en-US" altLang="zh-CN" sz="2400" dirty="0">
                <a:latin typeface="Times New Roman" pitchFamily="18" charset="0"/>
              </a:rPr>
              <a:t>H	</a:t>
            </a:r>
            <a:r>
              <a:rPr lang="en-US" altLang="zh-CN" sz="2400" dirty="0" smtClean="0">
                <a:latin typeface="Times New Roman" pitchFamily="18" charset="0"/>
              </a:rPr>
              <a:t>;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</a:rPr>
              <a:t>复位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特殊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屏蔽方式</a:t>
            </a:r>
            <a:r>
              <a:rPr lang="zh-CN" altLang="en-US" sz="2400" dirty="0" smtClean="0">
                <a:latin typeface="Times New Roman" pitchFamily="18" charset="0"/>
              </a:rPr>
              <a:t>及</a:t>
            </a:r>
            <a:r>
              <a:rPr lang="en-US" altLang="zh-CN" sz="2400" dirty="0">
                <a:latin typeface="Times New Roman" pitchFamily="18" charset="0"/>
              </a:rPr>
              <a:t>OCW3</a:t>
            </a:r>
            <a:r>
              <a:rPr lang="zh-CN" altLang="en-US" sz="2400" dirty="0">
                <a:latin typeface="Times New Roman" pitchFamily="18" charset="0"/>
              </a:rPr>
              <a:t>寻址信息</a:t>
            </a:r>
            <a:br>
              <a:rPr lang="zh-CN" altLang="en-US" sz="2400" dirty="0">
                <a:latin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</a:rPr>
              <a:t>OUT</a:t>
            </a:r>
            <a:r>
              <a:rPr lang="en-US" altLang="zh-CN" sz="2400" dirty="0">
                <a:latin typeface="Times New Roman" pitchFamily="18" charset="0"/>
              </a:rPr>
              <a:t>	DX, AL	</a:t>
            </a:r>
            <a:r>
              <a:rPr lang="en-US" altLang="zh-CN" sz="2400" dirty="0" smtClean="0">
                <a:latin typeface="Times New Roman" pitchFamily="18" charset="0"/>
              </a:rPr>
              <a:t>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 smtClean="0">
                <a:latin typeface="Times New Roman" pitchFamily="18" charset="0"/>
              </a:rPr>
              <a:t>OCW3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sz="2400" u="sng" dirty="0">
                <a:solidFill>
                  <a:srgbClr val="006600"/>
                </a:solidFill>
                <a:latin typeface="Times New Roman" pitchFamily="18" charset="0"/>
              </a:rPr>
              <a:t>10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0 1</a:t>
            </a:r>
            <a:r>
              <a:rPr lang="en-US" altLang="zh-CN" sz="2400" dirty="0">
                <a:latin typeface="Times New Roman" pitchFamily="18" charset="0"/>
              </a:rPr>
              <a:t>000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编写中断处理程序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indent="0" algn="l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+mj-lt"/>
                <a:ea typeface="+mj-ea"/>
              </a:rPr>
              <a:t>3)</a:t>
            </a:r>
            <a:r>
              <a:rPr lang="zh-CN" altLang="en-US" dirty="0" smtClean="0">
                <a:solidFill>
                  <a:srgbClr val="0000FF"/>
                </a:solidFill>
                <a:latin typeface="+mj-lt"/>
                <a:ea typeface="+mj-ea"/>
              </a:rPr>
              <a:t> 设置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+mj-ea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+mj-lt"/>
                <a:ea typeface="+mj-ea"/>
              </a:rPr>
              <a:t>方式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+mj-ea"/>
              </a:rPr>
              <a:t>－</a:t>
            </a:r>
            <a:r>
              <a:rPr lang="zh-CN" altLang="en-US" dirty="0" smtClean="0">
                <a:solidFill>
                  <a:srgbClr val="7030A0"/>
                </a:solidFill>
                <a:latin typeface="+mj-lt"/>
                <a:ea typeface="+mj-ea"/>
              </a:rPr>
              <a:t>改变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+mj-ea"/>
              </a:rPr>
              <a:t>中断源</a:t>
            </a:r>
            <a:r>
              <a:rPr lang="zh-CN" altLang="en-US" dirty="0" smtClean="0">
                <a:solidFill>
                  <a:srgbClr val="7030A0"/>
                </a:solidFill>
                <a:latin typeface="+mj-lt"/>
                <a:ea typeface="+mj-ea"/>
              </a:rPr>
              <a:t>优先级</a:t>
            </a:r>
            <a:endParaRPr lang="zh-CN" altLang="en-US" dirty="0">
              <a:solidFill>
                <a:srgbClr val="7030A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0755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80637-BEA0-4600-95CC-9A33A08DEBE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24000" y="1512000"/>
            <a:ext cx="7559675" cy="467995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</a:rPr>
              <a:t>MOV</a:t>
            </a:r>
            <a:r>
              <a:rPr lang="en-US" altLang="zh-CN" sz="2400" dirty="0">
                <a:latin typeface="Times New Roman" pitchFamily="18" charset="0"/>
              </a:rPr>
              <a:t>	DX, 0FF00H		; 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0A</a:t>
            </a:r>
            <a:r>
              <a:rPr lang="en-US" altLang="zh-CN" sz="2400" dirty="0" smtClean="0">
                <a:latin typeface="Times New Roman" pitchFamily="18" charset="0"/>
              </a:rPr>
              <a:t>H</a:t>
            </a:r>
            <a:r>
              <a:rPr lang="en-US" altLang="zh-CN" sz="2400" dirty="0">
                <a:latin typeface="Times New Roman" pitchFamily="18" charset="0"/>
              </a:rPr>
              <a:t>		; </a:t>
            </a:r>
            <a:r>
              <a:rPr lang="en-US" altLang="zh-CN" sz="2400" dirty="0"/>
              <a:t>000</a:t>
            </a:r>
            <a:r>
              <a:rPr lang="en-US" altLang="zh-CN" sz="2400" dirty="0">
                <a:solidFill>
                  <a:srgbClr val="FF0000"/>
                </a:solidFill>
              </a:rPr>
              <a:t>0 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u="sng" dirty="0" smtClean="0">
                <a:solidFill>
                  <a:srgbClr val="006600"/>
                </a:solidFill>
              </a:rPr>
              <a:t>010</a:t>
            </a:r>
            <a:endParaRPr lang="en-US" altLang="zh-CN" sz="2400" u="sng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OUT	DX, AL		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>
                <a:latin typeface="Times New Roman" pitchFamily="18" charset="0"/>
                <a:hlinkClick r:id="" action="ppaction://noaction"/>
              </a:rPr>
              <a:t>OCW3</a:t>
            </a:r>
            <a:endParaRPr lang="en-US" altLang="zh-CN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IN	AL, DX		; </a:t>
            </a:r>
            <a:r>
              <a:rPr lang="zh-CN" altLang="en-US" sz="2400" dirty="0">
                <a:latin typeface="Times New Roman" pitchFamily="18" charset="0"/>
              </a:rPr>
              <a:t>读出</a:t>
            </a:r>
            <a:r>
              <a:rPr lang="en-US" altLang="zh-CN" sz="2400" dirty="0" smtClean="0">
                <a:latin typeface="Times New Roman" pitchFamily="18" charset="0"/>
              </a:rPr>
              <a:t>IRR</a:t>
            </a:r>
            <a:r>
              <a:rPr lang="zh-CN" altLang="en-US" sz="2400" dirty="0">
                <a:latin typeface="Times New Roman" pitchFamily="18" charset="0"/>
              </a:rPr>
              <a:t>内容放入</a:t>
            </a:r>
            <a:r>
              <a:rPr lang="en-US" altLang="zh-CN" sz="2400" dirty="0">
                <a:latin typeface="Times New Roman" pitchFamily="18" charset="0"/>
              </a:rPr>
              <a:t>AL</a:t>
            </a:r>
            <a:r>
              <a:rPr lang="zh-CN" altLang="en-US" sz="2400" dirty="0">
                <a:latin typeface="Times New Roman" pitchFamily="18" charset="0"/>
              </a:rPr>
              <a:t>中 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endParaRPr lang="en-US" altLang="zh-CN" sz="2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</a:rPr>
              <a:t>MOV</a:t>
            </a:r>
            <a:r>
              <a:rPr lang="en-US" altLang="zh-CN" sz="2400" dirty="0">
                <a:latin typeface="Times New Roman" pitchFamily="18" charset="0"/>
              </a:rPr>
              <a:t>	DX, 0FF00H		; 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0B</a:t>
            </a:r>
            <a:r>
              <a:rPr lang="en-US" altLang="zh-CN" sz="2400" dirty="0">
                <a:latin typeface="Times New Roman" pitchFamily="18" charset="0"/>
              </a:rPr>
              <a:t>H		; </a:t>
            </a:r>
            <a:r>
              <a:rPr lang="en-US" altLang="zh-CN" sz="2400" dirty="0"/>
              <a:t>000</a:t>
            </a:r>
            <a:r>
              <a:rPr lang="en-US" altLang="zh-CN" sz="2400" dirty="0">
                <a:solidFill>
                  <a:srgbClr val="FF0000"/>
                </a:solidFill>
              </a:rPr>
              <a:t>0 1</a:t>
            </a:r>
            <a:r>
              <a:rPr lang="en-US" altLang="zh-CN" sz="2400" u="sng" dirty="0">
                <a:solidFill>
                  <a:srgbClr val="006600"/>
                </a:solidFill>
              </a:rPr>
              <a:t>011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OUT	DX, AL		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>
                <a:latin typeface="Times New Roman" pitchFamily="18" charset="0"/>
                <a:hlinkClick r:id="" action="ppaction://noaction"/>
              </a:rPr>
              <a:t>OCW3</a:t>
            </a:r>
            <a:endParaRPr lang="en-US" altLang="zh-CN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IN	AL, DX		; </a:t>
            </a:r>
            <a:r>
              <a:rPr lang="zh-CN" altLang="en-US" sz="2400" dirty="0">
                <a:latin typeface="Times New Roman" pitchFamily="18" charset="0"/>
              </a:rPr>
              <a:t>读出</a:t>
            </a:r>
            <a:r>
              <a:rPr lang="en-US" altLang="zh-CN" sz="2400" dirty="0">
                <a:latin typeface="Times New Roman" pitchFamily="18" charset="0"/>
              </a:rPr>
              <a:t>ISR</a:t>
            </a:r>
            <a:r>
              <a:rPr lang="zh-CN" altLang="en-US" sz="2400" dirty="0">
                <a:latin typeface="Times New Roman" pitchFamily="18" charset="0"/>
              </a:rPr>
              <a:t>内容放入</a:t>
            </a:r>
            <a:r>
              <a:rPr lang="en-US" altLang="zh-CN" sz="2400" dirty="0">
                <a:latin typeface="Times New Roman" pitchFamily="18" charset="0"/>
              </a:rPr>
              <a:t>AL</a:t>
            </a:r>
            <a:r>
              <a:rPr lang="zh-CN" altLang="en-US" sz="2400" dirty="0">
                <a:latin typeface="Times New Roman" pitchFamily="18" charset="0"/>
              </a:rPr>
              <a:t>中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编写中断处理程序</a:t>
            </a:r>
            <a:endParaRPr lang="zh-CN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indent="0" algn="l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+mj-lt"/>
                <a:ea typeface="+mj-ea"/>
              </a:rPr>
              <a:t>4)</a:t>
            </a:r>
            <a:r>
              <a:rPr lang="zh-CN" altLang="en-US" dirty="0" smtClean="0">
                <a:solidFill>
                  <a:srgbClr val="0000FF"/>
                </a:solidFill>
                <a:latin typeface="+mj-lt"/>
                <a:ea typeface="+mj-ea"/>
              </a:rPr>
              <a:t> 读</a:t>
            </a:r>
            <a:r>
              <a:rPr lang="en-US" altLang="zh-CN" dirty="0" smtClean="0">
                <a:solidFill>
                  <a:srgbClr val="0000FF"/>
                </a:solidFill>
                <a:latin typeface="+mj-lt"/>
                <a:ea typeface="+mj-ea"/>
              </a:rPr>
              <a:t>IRR</a:t>
            </a:r>
            <a:r>
              <a:rPr lang="zh-CN" altLang="en-US" dirty="0" smtClean="0">
                <a:solidFill>
                  <a:srgbClr val="0000FF"/>
                </a:solidFill>
                <a:latin typeface="+mj-lt"/>
                <a:ea typeface="+mj-ea"/>
              </a:rPr>
              <a:t>或</a:t>
            </a:r>
            <a:r>
              <a:rPr lang="en-US" altLang="zh-CN" dirty="0" smtClean="0">
                <a:solidFill>
                  <a:srgbClr val="0000FF"/>
                </a:solidFill>
                <a:latin typeface="+mj-lt"/>
                <a:ea typeface="+mj-ea"/>
              </a:rPr>
              <a:t>ISR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+mj-ea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4270380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1424" y="980728"/>
            <a:ext cx="10081120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lvl="0" indent="-514350" algn="just"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如果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采用级联，一个从属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接在主控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的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IR2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引脚，两者与系统连接的数据线上都有缓冲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/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驱动器，均采用非自动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EOI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，则初始化程序怎样编写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？</a:t>
            </a:r>
            <a:endParaRPr lang="en-US" altLang="zh-CN" sz="3200" kern="0" dirty="0">
              <a:solidFill>
                <a:srgbClr val="0066CC"/>
              </a:solidFill>
              <a:ea typeface="楷体" panose="02010609060101010101" pitchFamily="49" charset="-122"/>
            </a:endParaRPr>
          </a:p>
          <a:p>
            <a:pPr marL="514350" indent="-514350" algn="just">
              <a:spcBef>
                <a:spcPts val="18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如何编程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发布一般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EOI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命令和读取</a:t>
            </a:r>
            <a:r>
              <a:rPr lang="en-US" altLang="zh-CN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的中断状态字？</a:t>
            </a:r>
            <a:endParaRPr lang="en-US" altLang="zh-CN" sz="3200" kern="0" dirty="0">
              <a:solidFill>
                <a:srgbClr val="0066CC"/>
              </a:solidFill>
              <a:ea typeface="楷体" panose="02010609060101010101" pitchFamily="49" charset="-122"/>
            </a:endParaRPr>
          </a:p>
          <a:p>
            <a:pPr marL="514350" lvl="0" indent="-514350" algn="just">
              <a:spcBef>
                <a:spcPts val="18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有哪些方法可以改变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的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个中断请求输入引脚的优先级？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445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4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4D8B0-4FD8-41CB-A872-C0A4E54C81A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3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43472" y="1196752"/>
            <a:ext cx="8199438" cy="5400675"/>
          </a:xfrm>
          <a:noFill/>
          <a:ln/>
        </p:spPr>
        <p:txBody>
          <a:bodyPr/>
          <a:lstStyle/>
          <a:p>
            <a:pPr marL="0" indent="0">
              <a:spcBef>
                <a:spcPts val="1800"/>
              </a:spcBef>
              <a:buSzTx/>
              <a:buNone/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可屏蔽中断</a:t>
            </a:r>
            <a:r>
              <a:rPr lang="zh-CN" altLang="en-US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实现需要完成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三项</a:t>
            </a:r>
            <a:r>
              <a:rPr lang="zh-CN" altLang="en-US" sz="32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工作</a:t>
            </a:r>
            <a:endParaRPr lang="en-US" altLang="zh-CN" sz="32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534988" indent="-534988">
              <a:spcBef>
                <a:spcPts val="1800"/>
              </a:spcBef>
              <a:buSzTx/>
              <a:buFont typeface="Wingdings" pitchFamily="2" charset="2"/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连接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到微机系统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硬件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534988" indent="-534988">
              <a:spcBef>
                <a:spcPts val="1800"/>
              </a:spcBef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编写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中断初始化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程序</a:t>
            </a:r>
          </a:p>
          <a:p>
            <a:pPr marL="1247775" lvl="1" indent="-533400">
              <a:spcBef>
                <a:spcPts val="1800"/>
              </a:spcBef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endParaRPr lang="zh-CN" altLang="en-US" b="1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1247775" lvl="1" indent="-533400">
              <a:spcBef>
                <a:spcPts val="1800"/>
              </a:spcBef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设置中断向量表</a:t>
            </a:r>
          </a:p>
          <a:p>
            <a:pPr marL="534988" indent="-534988">
              <a:spcBef>
                <a:spcPts val="1800"/>
              </a:spcBef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编写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中断处理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程序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</a:p>
        </p:txBody>
      </p:sp>
    </p:spTree>
    <p:extLst>
      <p:ext uri="{BB962C8B-B14F-4D97-AF65-F5344CB8AC3E}">
        <p14:creationId xmlns:p14="http://schemas.microsoft.com/office/powerpoint/2010/main" val="1546525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447" y="568326"/>
            <a:ext cx="9707723" cy="610103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1034250" name="Text Box 10"/>
          <p:cNvSpPr txBox="1">
            <a:spLocks noChangeArrowheads="1"/>
          </p:cNvSpPr>
          <p:nvPr/>
        </p:nvSpPr>
        <p:spPr bwMode="auto">
          <a:xfrm>
            <a:off x="828000" y="828000"/>
            <a:ext cx="408446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</a:t>
            </a:r>
            <a:r>
              <a:rPr lang="en-US" altLang="zh-CN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8086</a:t>
            </a:r>
            <a:r>
              <a:rPr lang="zh-CN" altLang="en-US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系统</a:t>
            </a:r>
            <a:r>
              <a:rPr lang="zh-CN" altLang="en-US" sz="2400" dirty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中的连接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84" y="2906253"/>
            <a:ext cx="108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8086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系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统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总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线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连接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8259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04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447" y="568326"/>
            <a:ext cx="9707723" cy="610103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</p:pic>
      <p:sp>
        <p:nvSpPr>
          <p:cNvPr id="1034250" name="Text Box 10"/>
          <p:cNvSpPr txBox="1">
            <a:spLocks noChangeArrowheads="1"/>
          </p:cNvSpPr>
          <p:nvPr/>
        </p:nvSpPr>
        <p:spPr bwMode="auto">
          <a:xfrm>
            <a:off x="828000" y="828000"/>
            <a:ext cx="408446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</a:t>
            </a:r>
            <a:r>
              <a:rPr lang="en-US" altLang="zh-CN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8086</a:t>
            </a:r>
            <a:r>
              <a:rPr lang="zh-CN" altLang="en-US" sz="2400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系统</a:t>
            </a:r>
            <a:r>
              <a:rPr lang="zh-CN" altLang="en-US" sz="2400" dirty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中的连接</a:t>
            </a:r>
          </a:p>
        </p:txBody>
      </p:sp>
      <p:sp>
        <p:nvSpPr>
          <p:cNvPr id="1034252" name="Text Box 12"/>
          <p:cNvSpPr txBox="1">
            <a:spLocks noChangeArrowheads="1"/>
          </p:cNvSpPr>
          <p:nvPr/>
        </p:nvSpPr>
        <p:spPr bwMode="auto">
          <a:xfrm>
            <a:off x="9088768" y="2377682"/>
            <a:ext cx="3055904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600" dirty="0">
                <a:latin typeface="Arial" charset="0"/>
              </a:rPr>
              <a:t>           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高位   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低位</a:t>
            </a:r>
          </a:p>
          <a:p>
            <a:pPr algn="l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FF00H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：</a:t>
            </a:r>
            <a:r>
              <a:rPr lang="en-US" altLang="zh-CN" sz="1600" dirty="0">
                <a:solidFill>
                  <a:srgbClr val="008000"/>
                </a:solidFill>
                <a:latin typeface="Arial" charset="0"/>
              </a:rPr>
              <a:t>1111 1111 0000 00</a:t>
            </a:r>
            <a:r>
              <a:rPr lang="en-US" altLang="zh-CN" sz="1600" dirty="0">
                <a:solidFill>
                  <a:srgbClr val="CC0000"/>
                </a:solidFill>
                <a:latin typeface="Arial" charset="0"/>
              </a:rPr>
              <a:t>00</a:t>
            </a:r>
          </a:p>
          <a:p>
            <a:pPr algn="l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FF02H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：</a:t>
            </a:r>
            <a:r>
              <a:rPr lang="en-US" altLang="zh-CN" sz="1600" dirty="0">
                <a:solidFill>
                  <a:srgbClr val="008000"/>
                </a:solidFill>
                <a:latin typeface="Arial" charset="0"/>
              </a:rPr>
              <a:t>1111 1111 0000 00</a:t>
            </a:r>
            <a:r>
              <a:rPr lang="en-US" altLang="zh-CN" sz="1600" dirty="0">
                <a:solidFill>
                  <a:srgbClr val="CC0000"/>
                </a:solidFill>
                <a:latin typeface="Arial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84" y="2906253"/>
            <a:ext cx="108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8086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系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统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总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线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87400" y="44451"/>
            <a:ext cx="10972800" cy="523875"/>
          </a:xfrm>
        </p:spPr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连接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8259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93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8F1308-2999-45D6-A0FB-14351575B1B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35267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 smtClean="0">
                <a:solidFill>
                  <a:srgbClr val="D60093"/>
                </a:solidFill>
                <a:latin typeface="+mj-lt"/>
                <a:ea typeface="+mj-ea"/>
              </a:rPr>
              <a:t>① </a:t>
            </a:r>
            <a:r>
              <a:rPr lang="zh-CN" altLang="en-US" sz="2400" dirty="0">
                <a:solidFill>
                  <a:srgbClr val="D60093"/>
                </a:solidFill>
                <a:latin typeface="+mj-lt"/>
                <a:ea typeface="+mj-ea"/>
              </a:rPr>
              <a:t>初始化</a:t>
            </a:r>
            <a:r>
              <a:rPr lang="en-US" altLang="zh-CN" sz="2400" dirty="0">
                <a:solidFill>
                  <a:srgbClr val="D60093"/>
                </a:solidFill>
                <a:latin typeface="+mj-lt"/>
                <a:ea typeface="+mj-ea"/>
              </a:rPr>
              <a:t>8259</a:t>
            </a:r>
          </a:p>
        </p:txBody>
      </p:sp>
      <p:sp>
        <p:nvSpPr>
          <p:cNvPr id="1035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08000" y="1440000"/>
            <a:ext cx="10272576" cy="5111750"/>
          </a:xfrm>
          <a:noFill/>
          <a:ln/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itchFamily="18" charset="0"/>
              </a:rPr>
              <a:t>SET59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</a:rPr>
              <a:t>MOV</a:t>
            </a:r>
            <a:r>
              <a:rPr lang="en-US" altLang="zh-CN" sz="2000" dirty="0">
                <a:latin typeface="Times New Roman" pitchFamily="18" charset="0"/>
              </a:rPr>
              <a:t>	DX, 0FF00H	; 8259</a:t>
            </a:r>
            <a:r>
              <a:rPr lang="zh-CN" altLang="en-US" sz="2000" dirty="0">
                <a:latin typeface="Times New Roman" pitchFamily="18" charset="0"/>
              </a:rPr>
              <a:t>的地址</a:t>
            </a:r>
            <a:r>
              <a:rPr lang="en-US" altLang="zh-CN" sz="2000" u="sng" dirty="0">
                <a:solidFill>
                  <a:srgbClr val="FF0066"/>
                </a:solidFill>
                <a:latin typeface="Times New Roman" pitchFamily="18" charset="0"/>
              </a:rPr>
              <a:t>A0=0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AL, 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13H</a:t>
            </a: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ICW1</a:t>
            </a:r>
            <a:r>
              <a:rPr lang="zh-CN" altLang="en-US" sz="2000" dirty="0">
                <a:latin typeface="Times New Roman" pitchFamily="18" charset="0"/>
              </a:rPr>
              <a:t>，边沿触发，单片，需要</a:t>
            </a:r>
            <a:r>
              <a:rPr lang="en-US" altLang="zh-CN" sz="2000" dirty="0">
                <a:latin typeface="Times New Roman" pitchFamily="18" charset="0"/>
              </a:rPr>
              <a:t>ICW4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DX, 0FF02H	; 8259</a:t>
            </a:r>
            <a:r>
              <a:rPr lang="zh-CN" altLang="en-US" sz="2000" dirty="0">
                <a:latin typeface="Times New Roman" pitchFamily="18" charset="0"/>
              </a:rPr>
              <a:t>地址</a:t>
            </a:r>
            <a:r>
              <a:rPr lang="en-US" altLang="zh-CN" sz="2000" u="sng" dirty="0">
                <a:solidFill>
                  <a:srgbClr val="FF0066"/>
                </a:solidFill>
                <a:latin typeface="Times New Roman" pitchFamily="18" charset="0"/>
              </a:rPr>
              <a:t>A0=1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AL,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48H</a:t>
            </a: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ICW2</a:t>
            </a:r>
            <a:r>
              <a:rPr lang="zh-CN" altLang="en-US" sz="2000" dirty="0">
                <a:latin typeface="Times New Roman" pitchFamily="18" charset="0"/>
              </a:rPr>
              <a:t>，设置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中断向量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码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48H~4FH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MOV	AL, 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03H</a:t>
            </a: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ICW4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8086/88</a:t>
            </a:r>
            <a:r>
              <a:rPr lang="zh-CN" altLang="en-US" sz="2000" dirty="0">
                <a:latin typeface="Times New Roman" pitchFamily="18" charset="0"/>
              </a:rPr>
              <a:t>模式，自动</a:t>
            </a:r>
            <a:r>
              <a:rPr lang="en-US" altLang="zh-CN" sz="2000" dirty="0">
                <a:latin typeface="Times New Roman" pitchFamily="18" charset="0"/>
              </a:rPr>
              <a:t>EOI</a:t>
            </a:r>
            <a:r>
              <a:rPr lang="zh-CN" altLang="en-US" sz="2000" dirty="0" smtClean="0">
                <a:latin typeface="Times New Roman" pitchFamily="18" charset="0"/>
              </a:rPr>
              <a:t>，非</a:t>
            </a:r>
            <a:r>
              <a:rPr lang="zh-CN" altLang="en-US" sz="2000" dirty="0">
                <a:latin typeface="Times New Roman" pitchFamily="18" charset="0"/>
              </a:rPr>
              <a:t>缓冲，一般嵌套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               </a:t>
            </a:r>
            <a:r>
              <a:rPr lang="en-US" altLang="zh-CN" sz="2000" dirty="0" smtClean="0">
                <a:latin typeface="Times New Roman" pitchFamily="18" charset="0"/>
              </a:rPr>
              <a:t>MOV</a:t>
            </a:r>
            <a:r>
              <a:rPr lang="en-US" altLang="zh-CN" sz="2000" dirty="0">
                <a:latin typeface="Times New Roman" pitchFamily="18" charset="0"/>
              </a:rPr>
              <a:t>	AL,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 0E0H</a:t>
            </a:r>
            <a:r>
              <a:rPr lang="en-US" altLang="zh-CN" sz="2000" dirty="0">
                <a:latin typeface="Times New Roman" pitchFamily="18" charset="0"/>
              </a:rPr>
              <a:t>	; </a:t>
            </a:r>
            <a:r>
              <a:rPr lang="zh-CN" altLang="en-US" sz="2000" dirty="0">
                <a:latin typeface="Times New Roman" pitchFamily="18" charset="0"/>
              </a:rPr>
              <a:t>写</a:t>
            </a:r>
            <a:r>
              <a:rPr lang="en-US" altLang="zh-CN" sz="2000" dirty="0">
                <a:solidFill>
                  <a:srgbClr val="CC0000"/>
                </a:solidFill>
                <a:latin typeface="Times New Roman" pitchFamily="18" charset="0"/>
                <a:hlinkClick r:id="" action="ppaction://noaction"/>
              </a:rPr>
              <a:t>OCW1</a:t>
            </a:r>
            <a:r>
              <a:rPr lang="zh-CN" altLang="en-US" sz="2000" dirty="0">
                <a:latin typeface="Times New Roman" pitchFamily="18" charset="0"/>
              </a:rPr>
              <a:t>，屏蔽</a:t>
            </a:r>
            <a:r>
              <a:rPr lang="en-US" altLang="zh-CN" sz="2000" dirty="0">
                <a:latin typeface="Times New Roman" pitchFamily="18" charset="0"/>
              </a:rPr>
              <a:t>IR5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IR6</a:t>
            </a:r>
            <a:r>
              <a:rPr lang="zh-CN" altLang="en-US" sz="2000" dirty="0">
                <a:latin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</a:rPr>
              <a:t>IR7</a:t>
            </a:r>
            <a:br>
              <a:rPr lang="en-US" altLang="zh-CN" sz="2000" dirty="0">
                <a:latin typeface="Times New Roman" pitchFamily="18" charset="0"/>
              </a:rPr>
            </a:br>
            <a:r>
              <a:rPr lang="en-US" altLang="zh-CN" sz="2000" dirty="0">
                <a:latin typeface="Times New Roman" pitchFamily="18" charset="0"/>
              </a:rPr>
              <a:t>	 			; </a:t>
            </a:r>
            <a:r>
              <a:rPr lang="zh-CN" altLang="en-US" sz="2000" dirty="0">
                <a:latin typeface="Times New Roman" pitchFamily="18" charset="0"/>
              </a:rPr>
              <a:t>（假定这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</a:rPr>
              <a:t>个</a:t>
            </a:r>
            <a:r>
              <a:rPr lang="zh-CN" altLang="en-US" sz="2000" dirty="0" smtClean="0">
                <a:latin typeface="Times New Roman" pitchFamily="18" charset="0"/>
              </a:rPr>
              <a:t>中断请求输入</a:t>
            </a:r>
            <a:r>
              <a:rPr lang="zh-CN" altLang="en-US" sz="2000" dirty="0">
                <a:latin typeface="Times New Roman" pitchFamily="18" charset="0"/>
              </a:rPr>
              <a:t>未用）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	 OUT	DX, AL 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latin typeface="Arial" charset="0"/>
              </a:rPr>
              <a:t>编写初始化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程序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5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55F4-BB33-4923-848A-FAF3FE2BFDAF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rgbClr val="D60093"/>
                </a:solidFill>
                <a:latin typeface="+mj-lt"/>
                <a:ea typeface="+mj-ea"/>
              </a:rPr>
              <a:t>② 设置中断向量表</a:t>
            </a:r>
            <a:endParaRPr lang="en-US" altLang="zh-CN" sz="2400" dirty="0">
              <a:solidFill>
                <a:srgbClr val="D60093"/>
              </a:solidFill>
              <a:latin typeface="+mj-lt"/>
              <a:ea typeface="+mj-ea"/>
            </a:endParaRP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2000" y="1368000"/>
            <a:ext cx="9937103" cy="1295400"/>
          </a:xfrm>
          <a:noFill/>
          <a:ln/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假设：中断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向量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码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48H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，中断处理程序入口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CLOCK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imes New Roman" pitchFamily="18" charset="0"/>
              </a:rPr>
              <a:t>【</a:t>
            </a:r>
            <a:r>
              <a:rPr lang="zh-CN" altLang="en-US" sz="2400" dirty="0" smtClean="0">
                <a:solidFill>
                  <a:srgbClr val="008000"/>
                </a:solidFill>
                <a:latin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1】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直接写中断向量表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1038343" name="Rectangle 7"/>
          <p:cNvSpPr>
            <a:spLocks noChangeArrowheads="1"/>
          </p:cNvSpPr>
          <p:nvPr/>
        </p:nvSpPr>
        <p:spPr bwMode="auto">
          <a:xfrm>
            <a:off x="1008000" y="2520000"/>
            <a:ext cx="1041659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INTITB: MOV   AX, 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 smtClean="0"/>
              <a:t>	  MOV    DS, AX		</a:t>
            </a:r>
            <a:r>
              <a:rPr lang="zh-CN" altLang="en-US" sz="2000" dirty="0" smtClean="0"/>
              <a:t>              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将中断向量表设置在主存地址最低端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MOV    SI, </a:t>
            </a:r>
            <a:r>
              <a:rPr lang="en-US" altLang="zh-CN" sz="2000" dirty="0" smtClean="0">
                <a:solidFill>
                  <a:srgbClr val="0000FF"/>
                </a:solidFill>
              </a:rPr>
              <a:t>0120H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              </a:t>
            </a:r>
            <a:r>
              <a:rPr lang="en-US" altLang="zh-CN" sz="2000" dirty="0" smtClean="0"/>
              <a:t>; n=48H, </a:t>
            </a:r>
            <a:r>
              <a:rPr lang="en-US" altLang="zh-CN" sz="2000" dirty="0" smtClean="0">
                <a:solidFill>
                  <a:srgbClr val="0000FF"/>
                </a:solidFill>
              </a:rPr>
              <a:t>4×n=120H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	  MOV  AX, </a:t>
            </a:r>
            <a:r>
              <a:rPr lang="en-US" altLang="zh-CN" sz="2000" dirty="0">
                <a:solidFill>
                  <a:srgbClr val="CC0000"/>
                </a:solidFill>
              </a:rPr>
              <a:t>OFFSET</a:t>
            </a:r>
            <a:r>
              <a:rPr lang="en-US" altLang="zh-CN" sz="2000" dirty="0"/>
              <a:t> CLOCK	; </a:t>
            </a:r>
            <a:r>
              <a:rPr lang="zh-CN" altLang="en-US" sz="2000" dirty="0"/>
              <a:t>获取中断处理程序首地址</a:t>
            </a:r>
            <a:r>
              <a:rPr lang="zh-CN" altLang="en-US" sz="2000" dirty="0" smtClean="0"/>
              <a:t>之</a:t>
            </a:r>
            <a:r>
              <a:rPr lang="zh-CN" altLang="en-US" sz="2000" dirty="0" smtClean="0">
                <a:solidFill>
                  <a:srgbClr val="C00000"/>
                </a:solidFill>
              </a:rPr>
              <a:t>段</a:t>
            </a:r>
            <a:r>
              <a:rPr lang="zh-CN" altLang="en-US" sz="2000" dirty="0">
                <a:solidFill>
                  <a:srgbClr val="C00000"/>
                </a:solidFill>
              </a:rPr>
              <a:t>内偏移地址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/>
              <a:t>	  </a:t>
            </a:r>
            <a:r>
              <a:rPr lang="en-US" altLang="zh-CN" sz="2000" dirty="0"/>
              <a:t>MOV</a:t>
            </a:r>
            <a:r>
              <a:rPr lang="zh-CN" altLang="en-US" sz="2000" dirty="0"/>
              <a:t>［</a:t>
            </a:r>
            <a:r>
              <a:rPr lang="en-US" altLang="zh-CN" sz="2000" dirty="0"/>
              <a:t>SI</a:t>
            </a:r>
            <a:r>
              <a:rPr lang="zh-CN" altLang="en-US" sz="2000" dirty="0"/>
              <a:t>］</a:t>
            </a:r>
            <a:r>
              <a:rPr lang="en-US" altLang="zh-CN" sz="2000" dirty="0"/>
              <a:t>, AX	</a:t>
            </a:r>
            <a:r>
              <a:rPr lang="zh-CN" altLang="en-US" sz="2000" dirty="0" smtClean="0"/>
              <a:t>              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偏移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写入中断</a:t>
            </a:r>
            <a:r>
              <a:rPr lang="zh-CN" altLang="en-US" sz="2000" dirty="0"/>
              <a:t>向量表</a:t>
            </a:r>
            <a:r>
              <a:rPr lang="en-US" altLang="zh-CN" sz="2000" dirty="0">
                <a:solidFill>
                  <a:srgbClr val="C00000"/>
                </a:solidFill>
              </a:rPr>
              <a:t>4×n</a:t>
            </a:r>
            <a:r>
              <a:rPr lang="zh-CN" altLang="en-US" sz="2000" dirty="0"/>
              <a:t>地址处</a:t>
            </a: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/>
              <a:t>	  </a:t>
            </a:r>
            <a:r>
              <a:rPr lang="en-US" altLang="zh-CN" sz="2000" dirty="0"/>
              <a:t>MOV AX, </a:t>
            </a:r>
            <a:r>
              <a:rPr lang="en-US" altLang="zh-CN" sz="2000" dirty="0">
                <a:solidFill>
                  <a:srgbClr val="CC0000"/>
                </a:solidFill>
              </a:rPr>
              <a:t>SEG</a:t>
            </a:r>
            <a:r>
              <a:rPr lang="en-US" altLang="zh-CN" sz="2000" dirty="0"/>
              <a:t> CLOCK	; </a:t>
            </a:r>
            <a:r>
              <a:rPr lang="zh-CN" altLang="en-US" sz="2000" dirty="0" smtClean="0"/>
              <a:t>获取首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之</a:t>
            </a:r>
            <a:r>
              <a:rPr lang="zh-CN" altLang="en-US" sz="2000" dirty="0" smtClean="0">
                <a:solidFill>
                  <a:srgbClr val="C00000"/>
                </a:solidFill>
              </a:rPr>
              <a:t>段地址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algn="l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zh-CN" altLang="en-US" sz="2000" dirty="0"/>
              <a:t>	  </a:t>
            </a:r>
            <a:r>
              <a:rPr lang="en-US" altLang="zh-CN" sz="2000" dirty="0"/>
              <a:t>MOV</a:t>
            </a:r>
            <a:r>
              <a:rPr lang="zh-CN" altLang="en-US" sz="2000" dirty="0"/>
              <a:t>［</a:t>
            </a:r>
            <a:r>
              <a:rPr lang="en-US" altLang="zh-CN" sz="2000" dirty="0"/>
              <a:t>SI+2</a:t>
            </a:r>
            <a:r>
              <a:rPr lang="zh-CN" altLang="en-US" sz="2000" dirty="0"/>
              <a:t>］</a:t>
            </a:r>
            <a:r>
              <a:rPr lang="en-US" altLang="zh-CN" sz="2000" dirty="0"/>
              <a:t>, AX	</a:t>
            </a:r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写入</a:t>
            </a:r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en-US" altLang="zh-CN" sz="2000" dirty="0" smtClean="0">
                <a:solidFill>
                  <a:srgbClr val="C00000"/>
                </a:solidFill>
                <a:latin typeface="宋体" pitchFamily="2" charset="-122"/>
              </a:rPr>
              <a:t>×</a:t>
            </a:r>
            <a:r>
              <a:rPr lang="en-US" altLang="zh-CN" sz="2000" dirty="0" smtClean="0">
                <a:solidFill>
                  <a:srgbClr val="C00000"/>
                </a:solidFill>
              </a:rPr>
              <a:t>n</a:t>
            </a:r>
            <a:r>
              <a:rPr lang="zh-CN" altLang="en-US" sz="2000" dirty="0">
                <a:solidFill>
                  <a:srgbClr val="C00000"/>
                </a:solidFill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zh-CN" altLang="en-US" sz="2000" dirty="0"/>
              <a:t>地址处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编写初始化程序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427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671A1-FCFF-482D-819D-F89AAC25F96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3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2000" y="1368000"/>
            <a:ext cx="8353425" cy="1295400"/>
          </a:xfrm>
          <a:noFill/>
          <a:ln/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假设：中断向量码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48H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，中断处理程序入口地址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CLOCK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Times New Roman" pitchFamily="18" charset="0"/>
              </a:rPr>
              <a:t>【</a:t>
            </a:r>
            <a:r>
              <a:rPr lang="zh-CN" altLang="en-US" sz="2400" dirty="0" smtClean="0">
                <a:solidFill>
                  <a:srgbClr val="008000"/>
                </a:solidFill>
                <a:latin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2】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利用</a:t>
            </a:r>
            <a:r>
              <a:rPr lang="en-US" altLang="zh-CN" sz="2400" dirty="0">
                <a:solidFill>
                  <a:srgbClr val="008000"/>
                </a:solidFill>
                <a:latin typeface="Times New Roman" pitchFamily="18" charset="0"/>
              </a:rPr>
              <a:t>DOS</a:t>
            </a:r>
            <a:r>
              <a:rPr lang="zh-CN" altLang="en-US" sz="2400" dirty="0">
                <a:solidFill>
                  <a:srgbClr val="008000"/>
                </a:solidFill>
                <a:latin typeface="Times New Roman" pitchFamily="18" charset="0"/>
              </a:rPr>
              <a:t>功能调用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1039366" name="Rectangle 6"/>
          <p:cNvSpPr>
            <a:spLocks noChangeArrowheads="1"/>
          </p:cNvSpPr>
          <p:nvPr/>
        </p:nvSpPr>
        <p:spPr bwMode="auto">
          <a:xfrm>
            <a:off x="2088000" y="2519833"/>
            <a:ext cx="8281987" cy="385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功能号25H</a:t>
            </a:r>
            <a:r>
              <a:rPr lang="en-US" altLang="zh-CN" sz="2000" dirty="0">
                <a:latin typeface="+mn-ea"/>
                <a:ea typeface="+mn-ea"/>
              </a:rPr>
              <a:t>→</a:t>
            </a:r>
            <a:r>
              <a:rPr lang="en-US" altLang="zh-CN" sz="2000" dirty="0"/>
              <a:t>AH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 err="1"/>
              <a:t>中断向量码</a:t>
            </a:r>
            <a:r>
              <a:rPr lang="en-US" altLang="zh-CN" sz="2000" dirty="0" err="1">
                <a:latin typeface="+mn-ea"/>
                <a:ea typeface="+mn-ea"/>
              </a:rPr>
              <a:t>→</a:t>
            </a:r>
            <a:r>
              <a:rPr lang="en-US" altLang="zh-CN" sz="2000" dirty="0" err="1"/>
              <a:t>AL</a:t>
            </a:r>
            <a:endParaRPr lang="en-US" altLang="zh-CN" sz="2000" dirty="0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 err="1"/>
              <a:t>中断处理程序首地址之段地址</a:t>
            </a:r>
            <a:r>
              <a:rPr lang="en-US" altLang="zh-CN" sz="2000" dirty="0" err="1">
                <a:latin typeface="宋体" pitchFamily="2" charset="-122"/>
              </a:rPr>
              <a:t>:</a:t>
            </a:r>
            <a:r>
              <a:rPr lang="en-US" altLang="zh-CN" sz="2000" dirty="0" err="1"/>
              <a:t>偏移地址</a:t>
            </a:r>
            <a:r>
              <a:rPr lang="en-US" altLang="zh-CN" sz="2000" dirty="0" err="1">
                <a:latin typeface="+mn-ea"/>
                <a:ea typeface="+mn-ea"/>
              </a:rPr>
              <a:t>→</a:t>
            </a:r>
            <a:r>
              <a:rPr lang="en-US" altLang="zh-CN" sz="2000" dirty="0" err="1"/>
              <a:t>DS:DX</a:t>
            </a:r>
            <a:endParaRPr lang="en-US" altLang="zh-CN" sz="2000" dirty="0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INT  21H</a:t>
            </a:r>
          </a:p>
          <a:p>
            <a:pPr algn="l">
              <a:spcBef>
                <a:spcPct val="6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MOV	AH, 25H		; </a:t>
            </a:r>
            <a:r>
              <a:rPr lang="zh-CN" altLang="en-US" sz="2000" dirty="0"/>
              <a:t>功能号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MOV	AL, 48H		; </a:t>
            </a:r>
            <a:r>
              <a:rPr lang="zh-CN" altLang="en-US" sz="2000" dirty="0"/>
              <a:t>中断向量码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MOV	DX, SEG CLOCK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MOV	DS, DX			; </a:t>
            </a:r>
            <a:r>
              <a:rPr lang="zh-CN" altLang="en-US" sz="2000" dirty="0"/>
              <a:t>段地址 </a:t>
            </a:r>
            <a:r>
              <a:rPr lang="zh-CN" altLang="en-US" sz="2000" dirty="0">
                <a:latin typeface="+mn-ea"/>
                <a:ea typeface="+mn-ea"/>
              </a:rPr>
              <a:t>→</a:t>
            </a:r>
            <a:r>
              <a:rPr lang="zh-CN" altLang="en-US" sz="2000" dirty="0"/>
              <a:t> </a:t>
            </a:r>
            <a:r>
              <a:rPr lang="en-US" altLang="zh-CN" sz="2000" dirty="0"/>
              <a:t>DS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MOV	DX, OFFSET CLOCK	; </a:t>
            </a:r>
            <a:r>
              <a:rPr lang="zh-CN" altLang="en-US" sz="2000" dirty="0"/>
              <a:t>偏移地址 </a:t>
            </a:r>
            <a:r>
              <a:rPr lang="zh-CN" altLang="en-US" sz="2000" dirty="0">
                <a:latin typeface="+mn-ea"/>
                <a:ea typeface="+mn-ea"/>
              </a:rPr>
              <a:t>→</a:t>
            </a:r>
            <a:r>
              <a:rPr lang="zh-CN" altLang="en-US" sz="2000" dirty="0"/>
              <a:t> </a:t>
            </a:r>
            <a:r>
              <a:rPr lang="en-US" altLang="zh-CN" sz="2000" dirty="0"/>
              <a:t>DX</a:t>
            </a:r>
            <a:endParaRPr lang="zh-CN" altLang="en-US" sz="2000" dirty="0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000" dirty="0"/>
              <a:t>INT	21H</a:t>
            </a:r>
            <a:endParaRPr lang="zh-CN" altLang="en-US" sz="2000" dirty="0"/>
          </a:p>
        </p:txBody>
      </p:sp>
      <p:sp>
        <p:nvSpPr>
          <p:cNvPr id="1039367" name="Line 7"/>
          <p:cNvSpPr>
            <a:spLocks noChangeShapeType="1"/>
          </p:cNvSpPr>
          <p:nvPr/>
        </p:nvSpPr>
        <p:spPr bwMode="auto">
          <a:xfrm>
            <a:off x="1415480" y="4075583"/>
            <a:ext cx="792003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编写初始化程序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rgbClr val="D60093"/>
                </a:solidFill>
                <a:latin typeface="+mj-lt"/>
                <a:ea typeface="+mj-ea"/>
              </a:rPr>
              <a:t>② 设置中断向量表</a:t>
            </a:r>
            <a:endParaRPr lang="en-US" altLang="zh-CN" sz="2400" dirty="0">
              <a:solidFill>
                <a:srgbClr val="D60093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3761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3D80DF-DDB9-442A-B06F-2AACF1933AE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40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76040" y="1628800"/>
            <a:ext cx="8280400" cy="4391546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GB" sz="2400" dirty="0" smtClean="0">
                <a:latin typeface="Times New Roman" pitchFamily="18" charset="0"/>
              </a:rPr>
              <a:t>保护</a:t>
            </a:r>
            <a:r>
              <a:rPr lang="zh-CN" altLang="en-GB" sz="2400" dirty="0">
                <a:latin typeface="Times New Roman" pitchFamily="18" charset="0"/>
              </a:rPr>
              <a:t>现场（</a:t>
            </a:r>
            <a:r>
              <a:rPr lang="en-GB" altLang="zh-CN" sz="2400" dirty="0">
                <a:latin typeface="Times New Roman" pitchFamily="18" charset="0"/>
              </a:rPr>
              <a:t>PUSH </a:t>
            </a:r>
            <a:r>
              <a:rPr lang="en-GB" altLang="zh-CN" sz="2400" i="1" dirty="0" err="1">
                <a:latin typeface="Times New Roman" pitchFamily="18" charset="0"/>
              </a:rPr>
              <a:t>reg’s</a:t>
            </a:r>
            <a:r>
              <a:rPr lang="zh-CN" altLang="en-GB" sz="2400" dirty="0">
                <a:latin typeface="Times New Roman" pitchFamily="18" charset="0"/>
              </a:rPr>
              <a:t>）</a:t>
            </a:r>
            <a:endParaRPr lang="zh-CN" altLang="en-US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GB" sz="2400" dirty="0">
                <a:solidFill>
                  <a:srgbClr val="CC0000"/>
                </a:solidFill>
                <a:latin typeface="Times New Roman" pitchFamily="18" charset="0"/>
              </a:rPr>
              <a:t>开中断（</a:t>
            </a:r>
            <a:r>
              <a:rPr lang="en-GB" altLang="zh-CN" sz="2400" dirty="0">
                <a:solidFill>
                  <a:srgbClr val="CC0000"/>
                </a:solidFill>
                <a:latin typeface="Times New Roman" pitchFamily="18" charset="0"/>
              </a:rPr>
              <a:t>STI</a:t>
            </a:r>
            <a:r>
              <a:rPr lang="zh-CN" altLang="en-GB" sz="24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lang="zh-CN" altLang="en-US" sz="2400" dirty="0">
              <a:solidFill>
                <a:srgbClr val="CC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GB" sz="2400" dirty="0">
                <a:latin typeface="Times New Roman" pitchFamily="18" charset="0"/>
              </a:rPr>
              <a:t>中断服务</a:t>
            </a:r>
          </a:p>
          <a:p>
            <a:pPr marL="0" indent="0">
              <a:buNone/>
            </a:pPr>
            <a:r>
              <a:rPr lang="zh-CN" altLang="en-GB" sz="2400" u="sng" dirty="0">
                <a:solidFill>
                  <a:srgbClr val="0000FF"/>
                </a:solidFill>
                <a:latin typeface="Times New Roman" pitchFamily="18" charset="0"/>
              </a:rPr>
              <a:t>写操作命令字改变优先级</a:t>
            </a:r>
          </a:p>
          <a:p>
            <a:pPr marL="0" indent="0">
              <a:buNone/>
            </a:pPr>
            <a:r>
              <a:rPr lang="zh-CN" altLang="en-GB" sz="2400" dirty="0">
                <a:latin typeface="Times New Roman" pitchFamily="18" charset="0"/>
              </a:rPr>
              <a:t>中断服务</a:t>
            </a:r>
          </a:p>
          <a:p>
            <a:pPr marL="0" indent="0">
              <a:buNone/>
            </a:pPr>
            <a:r>
              <a:rPr lang="zh-CN" altLang="en-GB" sz="2400" dirty="0">
                <a:solidFill>
                  <a:srgbClr val="CC0000"/>
                </a:solidFill>
                <a:latin typeface="Times New Roman" pitchFamily="18" charset="0"/>
              </a:rPr>
              <a:t>关中断（</a:t>
            </a:r>
            <a:r>
              <a:rPr lang="en-GB" altLang="zh-CN" sz="2400" dirty="0">
                <a:solidFill>
                  <a:srgbClr val="CC0000"/>
                </a:solidFill>
                <a:latin typeface="Times New Roman" pitchFamily="18" charset="0"/>
              </a:rPr>
              <a:t>CLI</a:t>
            </a:r>
            <a:r>
              <a:rPr lang="zh-CN" altLang="en-GB" sz="24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lang="zh-CN" altLang="en-US" sz="2400" dirty="0">
              <a:solidFill>
                <a:srgbClr val="CC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GB" sz="2400" dirty="0">
                <a:latin typeface="Times New Roman" pitchFamily="18" charset="0"/>
              </a:rPr>
              <a:t>恢复现场（</a:t>
            </a:r>
            <a:r>
              <a:rPr lang="en-GB" altLang="zh-CN" sz="2400" dirty="0">
                <a:latin typeface="Times New Roman" pitchFamily="18" charset="0"/>
              </a:rPr>
              <a:t>POP </a:t>
            </a:r>
            <a:r>
              <a:rPr lang="en-GB" altLang="zh-CN" sz="2400" i="1" dirty="0" err="1">
                <a:latin typeface="Times New Roman" pitchFamily="18" charset="0"/>
              </a:rPr>
              <a:t>reg’s</a:t>
            </a:r>
            <a:r>
              <a:rPr lang="zh-CN" altLang="en-GB" sz="2400" dirty="0">
                <a:latin typeface="Times New Roman" pitchFamily="18" charset="0"/>
              </a:rPr>
              <a:t>）</a:t>
            </a:r>
          </a:p>
          <a:p>
            <a:pPr marL="0" indent="0">
              <a:buNone/>
            </a:pPr>
            <a:r>
              <a:rPr lang="zh-CN" altLang="en-GB" sz="2400" u="sng" dirty="0">
                <a:solidFill>
                  <a:srgbClr val="008000"/>
                </a:solidFill>
                <a:latin typeface="Times New Roman" pitchFamily="18" charset="0"/>
              </a:rPr>
              <a:t>产生</a:t>
            </a:r>
            <a:r>
              <a:rPr lang="en-GB" altLang="zh-CN" sz="2400" u="sng" dirty="0">
                <a:solidFill>
                  <a:srgbClr val="008000"/>
                </a:solidFill>
                <a:latin typeface="Times New Roman" pitchFamily="18" charset="0"/>
              </a:rPr>
              <a:t>EOI</a:t>
            </a:r>
            <a:r>
              <a:rPr lang="zh-CN" altLang="en-GB" sz="2400" u="sng" dirty="0">
                <a:solidFill>
                  <a:srgbClr val="008000"/>
                </a:solidFill>
                <a:latin typeface="Times New Roman" pitchFamily="18" charset="0"/>
              </a:rPr>
              <a:t>命令</a:t>
            </a:r>
            <a:endParaRPr lang="zh-CN" altLang="en-US" sz="2400" u="sng" dirty="0">
              <a:solidFill>
                <a:srgbClr val="008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GB" sz="2400" dirty="0">
                <a:latin typeface="Times New Roman" pitchFamily="18" charset="0"/>
              </a:rPr>
              <a:t>中断返回（</a:t>
            </a:r>
            <a:r>
              <a:rPr lang="en-GB" altLang="zh-CN" sz="2400" dirty="0">
                <a:latin typeface="Times New Roman" pitchFamily="18" charset="0"/>
              </a:rPr>
              <a:t>IRET</a:t>
            </a:r>
            <a:r>
              <a:rPr lang="zh-CN" altLang="en-GB" sz="2400" dirty="0">
                <a:latin typeface="Times New Roman" pitchFamily="18" charset="0"/>
              </a:rPr>
              <a:t>）</a:t>
            </a:r>
            <a:endParaRPr lang="zh-CN" altLang="en-US" sz="2400" dirty="0"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  <a:latin typeface="Arial" charset="0"/>
              </a:rPr>
              <a:t>编写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中断处理</a:t>
            </a:r>
            <a:r>
              <a:rPr lang="zh-CN" altLang="en-US" dirty="0" smtClean="0">
                <a:solidFill>
                  <a:srgbClr val="D60093"/>
                </a:solidFill>
                <a:latin typeface="Arial" charset="0"/>
              </a:rPr>
              <a:t>程序</a:t>
            </a:r>
            <a:endParaRPr lang="zh-CN" altLang="en-US" dirty="0"/>
          </a:p>
        </p:txBody>
      </p:sp>
      <p:sp>
        <p:nvSpPr>
          <p:cNvPr id="3" name="流程图: 终止 2"/>
          <p:cNvSpPr/>
          <p:nvPr/>
        </p:nvSpPr>
        <p:spPr bwMode="auto">
          <a:xfrm>
            <a:off x="1763827" y="2519258"/>
            <a:ext cx="1439515" cy="432048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流程图: 终止 7"/>
          <p:cNvSpPr/>
          <p:nvPr/>
        </p:nvSpPr>
        <p:spPr bwMode="auto">
          <a:xfrm>
            <a:off x="1763827" y="3401258"/>
            <a:ext cx="1439515" cy="432048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流程图: 终止 8"/>
          <p:cNvSpPr/>
          <p:nvPr/>
        </p:nvSpPr>
        <p:spPr bwMode="auto">
          <a:xfrm>
            <a:off x="1655827" y="2951258"/>
            <a:ext cx="3816000" cy="468000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流程图: 终止 9"/>
          <p:cNvSpPr/>
          <p:nvPr/>
        </p:nvSpPr>
        <p:spPr bwMode="auto">
          <a:xfrm>
            <a:off x="1691827" y="4724474"/>
            <a:ext cx="2124000" cy="432048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6000" y="792000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允许嵌套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的中断处理程序实现：</a:t>
            </a:r>
          </a:p>
        </p:txBody>
      </p:sp>
    </p:spTree>
    <p:extLst>
      <p:ext uri="{BB962C8B-B14F-4D97-AF65-F5344CB8AC3E}">
        <p14:creationId xmlns:p14="http://schemas.microsoft.com/office/powerpoint/2010/main" val="310780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ACD0-A4B4-4C2B-9259-A1347910C4A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43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60000" y="1332000"/>
            <a:ext cx="8280400" cy="5327650"/>
          </a:xfrm>
          <a:noFill/>
          <a:ln/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 smtClean="0">
                <a:latin typeface="Times New Roman" pitchFamily="18" charset="0"/>
              </a:rPr>
              <a:t>一般</a:t>
            </a:r>
            <a:r>
              <a:rPr lang="en-US" altLang="zh-CN" sz="2400" dirty="0">
                <a:latin typeface="Times New Roman" pitchFamily="18" charset="0"/>
              </a:rPr>
              <a:t>EOI</a:t>
            </a:r>
            <a:r>
              <a:rPr lang="zh-CN" altLang="en-US" sz="2400" dirty="0">
                <a:latin typeface="Times New Roman" pitchFamily="18" charset="0"/>
              </a:rPr>
              <a:t>命令：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DX, 0FF00H	; 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20H</a:t>
            </a:r>
            <a:r>
              <a:rPr lang="en-US" altLang="zh-CN" sz="2400" dirty="0">
                <a:latin typeface="Times New Roman" pitchFamily="18" charset="0"/>
              </a:rPr>
              <a:t>	; </a:t>
            </a:r>
            <a:r>
              <a:rPr lang="zh-CN" altLang="en-US" sz="2400" dirty="0">
                <a:latin typeface="Times New Roman" pitchFamily="18" charset="0"/>
              </a:rPr>
              <a:t>设置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一般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EOI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命令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OUT	DX, AL	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 smtClean="0">
                <a:latin typeface="Times New Roman" pitchFamily="18" charset="0"/>
                <a:hlinkClick r:id="" action="ppaction://noaction"/>
              </a:rPr>
              <a:t>OCW2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400" dirty="0" smtClean="0">
                <a:solidFill>
                  <a:srgbClr val="006600"/>
                </a:solidFill>
                <a:latin typeface="Times New Roman" pitchFamily="18" charset="0"/>
              </a:rPr>
              <a:t>                               </a:t>
            </a:r>
            <a:r>
              <a:rPr lang="en-US" altLang="zh-CN" sz="2400" u="sng" dirty="0" smtClean="0">
                <a:solidFill>
                  <a:srgbClr val="006600"/>
                </a:solidFill>
                <a:latin typeface="Times New Roman" pitchFamily="18" charset="0"/>
              </a:rPr>
              <a:t>001</a:t>
            </a:r>
            <a:r>
              <a:rPr lang="en-US" altLang="zh-CN" sz="2400" u="sng" dirty="0" smtClean="0">
                <a:solidFill>
                  <a:srgbClr val="FF0000"/>
                </a:solidFill>
                <a:latin typeface="Times New Roman" pitchFamily="18" charset="0"/>
              </a:rPr>
              <a:t>0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400" u="sng" dirty="0">
                <a:latin typeface="Times New Roman" pitchFamily="18" charset="0"/>
              </a:rPr>
              <a:t>000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 smtClean="0">
                <a:latin typeface="Times New Roman" pitchFamily="18" charset="0"/>
              </a:rPr>
              <a:t>特殊</a:t>
            </a:r>
            <a:r>
              <a:rPr lang="en-US" altLang="zh-CN" sz="2400" dirty="0">
                <a:latin typeface="Times New Roman" pitchFamily="18" charset="0"/>
              </a:rPr>
              <a:t>EOI</a:t>
            </a:r>
            <a:r>
              <a:rPr lang="zh-CN" altLang="en-US" sz="2400" dirty="0">
                <a:latin typeface="Times New Roman" pitchFamily="18" charset="0"/>
              </a:rPr>
              <a:t>命令：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DX, 0FF00H	; 8259</a:t>
            </a:r>
            <a:r>
              <a:rPr lang="zh-CN" altLang="en-US" sz="2400" dirty="0">
                <a:latin typeface="Times New Roman" pitchFamily="18" charset="0"/>
              </a:rPr>
              <a:t>的地址</a:t>
            </a:r>
            <a:r>
              <a:rPr lang="en-US" altLang="zh-CN" sz="2400" dirty="0">
                <a:latin typeface="Times New Roman" pitchFamily="18" charset="0"/>
              </a:rPr>
              <a:t>A0=0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MOV	AL, 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18" charset="0"/>
              </a:rPr>
              <a:t>63H</a:t>
            </a:r>
            <a:r>
              <a:rPr lang="en-US" altLang="zh-CN" sz="2400" dirty="0">
                <a:latin typeface="Times New Roman" pitchFamily="18" charset="0"/>
              </a:rPr>
              <a:t>	; </a:t>
            </a:r>
            <a:r>
              <a:rPr lang="zh-CN" altLang="en-US" sz="2400" dirty="0">
                <a:latin typeface="Times New Roman" pitchFamily="18" charset="0"/>
              </a:rPr>
              <a:t>设置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特殊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EOI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命令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</a:rPr>
              <a:t>OUT	DX, AL	; </a:t>
            </a:r>
            <a:r>
              <a:rPr lang="zh-CN" altLang="en-US" sz="2400" dirty="0">
                <a:latin typeface="Times New Roman" pitchFamily="18" charset="0"/>
              </a:rPr>
              <a:t>写</a:t>
            </a:r>
            <a:r>
              <a:rPr lang="en-US" altLang="zh-CN" sz="2400" dirty="0">
                <a:latin typeface="Times New Roman" pitchFamily="18" charset="0"/>
                <a:hlinkClick r:id="" action="ppaction://noaction"/>
              </a:rPr>
              <a:t>OCW2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400" dirty="0" smtClean="0">
                <a:solidFill>
                  <a:srgbClr val="006600"/>
                </a:solidFill>
                <a:latin typeface="Times New Roman" pitchFamily="18" charset="0"/>
              </a:rPr>
              <a:t>                               </a:t>
            </a:r>
            <a:r>
              <a:rPr lang="en-US" altLang="zh-CN" sz="2400" u="sng" dirty="0" smtClean="0">
                <a:solidFill>
                  <a:srgbClr val="006600"/>
                </a:solidFill>
                <a:latin typeface="Times New Roman" pitchFamily="18" charset="0"/>
              </a:rPr>
              <a:t>011</a:t>
            </a:r>
            <a:r>
              <a:rPr lang="en-US" altLang="zh-CN" sz="2400" u="sng" dirty="0" smtClean="0">
                <a:solidFill>
                  <a:srgbClr val="FF0000"/>
                </a:solidFill>
                <a:latin typeface="Times New Roman" pitchFamily="18" charset="0"/>
              </a:rPr>
              <a:t>0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400" u="sng" dirty="0">
                <a:solidFill>
                  <a:srgbClr val="0000FF"/>
                </a:solidFill>
                <a:latin typeface="Times New Roman" pitchFamily="18" charset="0"/>
              </a:rPr>
              <a:t>011</a:t>
            </a:r>
          </a:p>
        </p:txBody>
      </p:sp>
      <p:sp>
        <p:nvSpPr>
          <p:cNvPr id="1043461" name="Text Box 5"/>
          <p:cNvSpPr txBox="1">
            <a:spLocks noChangeArrowheads="1"/>
          </p:cNvSpPr>
          <p:nvPr/>
        </p:nvSpPr>
        <p:spPr bwMode="auto">
          <a:xfrm>
            <a:off x="5249616" y="6284168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6600"/>
                </a:solidFill>
              </a:rPr>
              <a:t>ISR</a:t>
            </a:r>
            <a:r>
              <a:rPr lang="en-US" altLang="zh-CN" sz="2400" baseline="-25000" dirty="0">
                <a:solidFill>
                  <a:srgbClr val="FF6600"/>
                </a:solidFill>
              </a:rPr>
              <a:t>3</a:t>
            </a:r>
            <a:r>
              <a:rPr lang="en-US" altLang="zh-CN" sz="2400" dirty="0">
                <a:solidFill>
                  <a:srgbClr val="FF6600"/>
                </a:solidFill>
              </a:rPr>
              <a:t>=0</a:t>
            </a:r>
          </a:p>
        </p:txBody>
      </p:sp>
      <p:sp>
        <p:nvSpPr>
          <p:cNvPr id="1043462" name="Line 6"/>
          <p:cNvSpPr>
            <a:spLocks noChangeShapeType="1"/>
          </p:cNvSpPr>
          <p:nvPr/>
        </p:nvSpPr>
        <p:spPr bwMode="auto">
          <a:xfrm>
            <a:off x="4871218" y="6248400"/>
            <a:ext cx="648073" cy="2769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6.17</a:t>
            </a:r>
            <a:r>
              <a:rPr lang="zh-CN" altLang="en-US" dirty="0" smtClean="0"/>
              <a:t> 利用</a:t>
            </a:r>
            <a:r>
              <a:rPr lang="en-US" altLang="zh-CN" dirty="0"/>
              <a:t>8259</a:t>
            </a:r>
            <a:r>
              <a:rPr lang="zh-CN" altLang="en-US" dirty="0"/>
              <a:t>实现可屏蔽中断的</a:t>
            </a:r>
            <a:r>
              <a:rPr lang="zh-CN" altLang="en-US" dirty="0" smtClean="0"/>
              <a:t>方法</a:t>
            </a:r>
            <a:r>
              <a:rPr lang="en-US" altLang="zh-CN" dirty="0" smtClean="0">
                <a:solidFill>
                  <a:srgbClr val="0066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</a:rPr>
              <a:t>编写中断处理程序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8000" y="828000"/>
            <a:ext cx="85693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indent="0" algn="l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+mj-lt"/>
                <a:ea typeface="+mj-ea"/>
              </a:rPr>
              <a:t>1) </a:t>
            </a:r>
            <a:r>
              <a:rPr lang="zh-CN" altLang="en-US" dirty="0" smtClean="0">
                <a:solidFill>
                  <a:srgbClr val="0000FF"/>
                </a:solidFill>
                <a:latin typeface="+mj-lt"/>
                <a:ea typeface="+mj-ea"/>
              </a:rPr>
              <a:t>产生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+mj-ea"/>
              </a:rPr>
              <a:t>EOI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+mj-ea"/>
              </a:rPr>
              <a:t>命令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131251" y="2592000"/>
            <a:ext cx="1080120" cy="864096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131251" y="5148000"/>
            <a:ext cx="1080120" cy="864096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0262" y="3752800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rgbClr val="FF6600"/>
                </a:solidFill>
              </a:rPr>
              <a:t>ISR</a:t>
            </a:r>
            <a:r>
              <a:rPr lang="en-US" altLang="zh-CN" sz="2400" i="1" baseline="-25000" dirty="0" err="1" smtClean="0">
                <a:solidFill>
                  <a:srgbClr val="FF6600"/>
                </a:solidFill>
              </a:rPr>
              <a:t>i</a:t>
            </a:r>
            <a:r>
              <a:rPr lang="en-US" altLang="zh-CN" sz="2400" dirty="0" smtClean="0">
                <a:solidFill>
                  <a:srgbClr val="FF6600"/>
                </a:solidFill>
              </a:rPr>
              <a:t>=0</a:t>
            </a:r>
            <a:endParaRPr lang="en-US" altLang="zh-CN" sz="2400" dirty="0">
              <a:solidFill>
                <a:srgbClr val="FF6600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007768" y="3716288"/>
            <a:ext cx="1512169" cy="27768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4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43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43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61" grpId="0"/>
      <p:bldP spid="1043462" grpId="0" animBg="1"/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35269</TotalTime>
  <Words>1336</Words>
  <Application>Microsoft Office PowerPoint</Application>
  <PresentationFormat>宽屏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微机原理与系统设计 第6章  输入/输出技术</vt:lpstr>
      <vt:lpstr>6.17 利用8259实现可屏蔽中断的方法</vt:lpstr>
      <vt:lpstr>6.17 利用8259实现可屏蔽中断的方法—连接8259</vt:lpstr>
      <vt:lpstr>6.17 利用8259实现可屏蔽中断的方法—连接8259</vt:lpstr>
      <vt:lpstr>6.17 利用8259实现可屏蔽中断的方法—编写初始化程序</vt:lpstr>
      <vt:lpstr>6.17 利用8259实现可屏蔽中断的方法—编写初始化程序</vt:lpstr>
      <vt:lpstr>6.17 利用8259实现可屏蔽中断的方法—编写初始化程序</vt:lpstr>
      <vt:lpstr>6.17 利用8259实现可屏蔽中断的方法—编写中断处理程序</vt:lpstr>
      <vt:lpstr>6.17 利用8259实现可屏蔽中断的方法—编写中断处理程序</vt:lpstr>
      <vt:lpstr>6.17 利用8259实现可屏蔽中断的方法—编写中断处理程序</vt:lpstr>
      <vt:lpstr>6.17 利用8259实现可屏蔽中断的方法—编写中断处理程序</vt:lpstr>
      <vt:lpstr>6.17 利用8259实现可屏蔽中断的方法—编写中断处理程序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1605</cp:revision>
  <dcterms:created xsi:type="dcterms:W3CDTF">1601-01-01T00:00:00Z</dcterms:created>
  <dcterms:modified xsi:type="dcterms:W3CDTF">2019-11-21T11:57:24Z</dcterms:modified>
</cp:coreProperties>
</file>