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4"/>
  </p:notesMasterIdLst>
  <p:handoutMasterIdLst>
    <p:handoutMasterId r:id="rId15"/>
  </p:handoutMasterIdLst>
  <p:sldIdLst>
    <p:sldId id="1298" r:id="rId2"/>
    <p:sldId id="1479" r:id="rId3"/>
    <p:sldId id="1409" r:id="rId4"/>
    <p:sldId id="1480" r:id="rId5"/>
    <p:sldId id="1481" r:id="rId6"/>
    <p:sldId id="1482" r:id="rId7"/>
    <p:sldId id="1410" r:id="rId8"/>
    <p:sldId id="1411" r:id="rId9"/>
    <p:sldId id="1412" r:id="rId10"/>
    <p:sldId id="1413" r:id="rId11"/>
    <p:sldId id="1483" r:id="rId12"/>
    <p:sldId id="1484" r:id="rId13"/>
  </p:sldIdLst>
  <p:sldSz cx="12192000" cy="6858000"/>
  <p:notesSz cx="6807200" cy="9939338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0000FF"/>
    <a:srgbClr val="CCFFFF"/>
    <a:srgbClr val="008000"/>
    <a:srgbClr val="006600"/>
    <a:srgbClr val="CCFFCC"/>
    <a:srgbClr val="FFCCFF"/>
    <a:srgbClr val="FFFFCC"/>
    <a:srgbClr val="FF6600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579" autoAdjust="0"/>
    <p:restoredTop sz="85797" autoAdjust="0"/>
  </p:normalViewPr>
  <p:slideViewPr>
    <p:cSldViewPr>
      <p:cViewPr varScale="1">
        <p:scale>
          <a:sx n="81" d="100"/>
          <a:sy n="81" d="100"/>
        </p:scale>
        <p:origin x="114" y="4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174" y="108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/>
            </a:lvl1pPr>
          </a:lstStyle>
          <a:p>
            <a:endParaRPr lang="zh-CN" altLang="en-US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436" y="1"/>
            <a:ext cx="2949677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982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436" y="9440982"/>
            <a:ext cx="2949677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/>
            </a:lvl1pPr>
          </a:lstStyle>
          <a:p>
            <a:fld id="{920C549E-5A20-49C7-8B97-A9A9311C3B8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3329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522" y="1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1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6125"/>
            <a:ext cx="662463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845" y="4721650"/>
            <a:ext cx="4991511" cy="4471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299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522" y="9443299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fld id="{8EE02ED1-59E4-43EE-8075-C2D152B368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6896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大家好！这一讲介绍在</a:t>
            </a:r>
            <a:r>
              <a:rPr lang="en-US" altLang="zh-CN" dirty="0" smtClean="0"/>
              <a:t>Intel16</a:t>
            </a:r>
            <a:r>
              <a:rPr lang="zh-CN" altLang="en-US" dirty="0" smtClean="0"/>
              <a:t>位系统中，利用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实现可屏蔽中断的</a:t>
            </a:r>
            <a:r>
              <a:rPr lang="zh-CN" altLang="en-US" sz="800" kern="1200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+mn-cs"/>
              </a:rPr>
              <a:t>示例</a:t>
            </a:r>
            <a:r>
              <a:rPr lang="zh-CN" altLang="en-US" dirty="0" smtClean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1923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这一讲介绍了</a:t>
            </a:r>
            <a:r>
              <a:rPr lang="en-US" altLang="zh-CN" dirty="0" smtClean="0"/>
              <a:t>Intel16</a:t>
            </a:r>
            <a:r>
              <a:rPr lang="zh-CN" altLang="en-US" dirty="0" smtClean="0"/>
              <a:t>位系统中，利用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实现可屏蔽中断</a:t>
            </a:r>
            <a:r>
              <a:rPr lang="zh-CN" altLang="en-US" dirty="0" smtClean="0"/>
              <a:t>的示例。</a:t>
            </a:r>
            <a:r>
              <a:rPr lang="zh-CN" altLang="en-US" dirty="0" smtClean="0"/>
              <a:t>课后请思考：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E02ED1-59E4-43EE-8075-C2D152B3689F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黑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7396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6125"/>
            <a:ext cx="6624637" cy="3727450"/>
          </a:xfrm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  <a:ea typeface="黑体" panose="02010609060101010101" pitchFamily="49" charset="-122"/>
              </a:rPr>
              <a:t>谢谢大家！</a:t>
            </a:r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0C7B3E-4927-4E95-A148-CB1CCD2AD117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1158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正如上一讲所介绍的，在</a:t>
            </a:r>
            <a:r>
              <a:rPr lang="en-US" altLang="zh-CN" dirty="0" smtClean="0"/>
              <a:t>Intel16</a:t>
            </a:r>
            <a:r>
              <a:rPr lang="zh-CN" altLang="en-US" dirty="0" smtClean="0"/>
              <a:t>位系统中</a:t>
            </a:r>
            <a:r>
              <a:rPr lang="zh-CN" altLang="en-US" dirty="0" smtClean="0"/>
              <a:t>，利用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实现可屏蔽中断，需要</a:t>
            </a:r>
            <a:r>
              <a:rPr lang="zh-CN" altLang="en-US" dirty="0" smtClean="0"/>
              <a:t>完成三项工作：一是将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连接到微机系统，二是编写初始化程序，三是编写中断处理程序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943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现在要</a:t>
            </a:r>
            <a:r>
              <a:rPr lang="zh-CN" altLang="en-US" dirty="0" smtClean="0"/>
              <a:t>用中断方式实现</a:t>
            </a:r>
            <a:r>
              <a:rPr lang="zh-CN" altLang="en-US" b="0" dirty="0" smtClean="0">
                <a:latin typeface="宋体" panose="02010600030101010101" pitchFamily="2" charset="-122"/>
              </a:rPr>
              <a:t>定时器每</a:t>
            </a:r>
            <a:r>
              <a:rPr lang="en-US" altLang="zh-CN" b="0" dirty="0" smtClean="0"/>
              <a:t>20 </a:t>
            </a:r>
            <a:r>
              <a:rPr lang="en-US" altLang="zh-CN" b="0" dirty="0" err="1" smtClean="0"/>
              <a:t>ms</a:t>
            </a:r>
            <a:r>
              <a:rPr lang="zh-CN" altLang="en-US" b="0" dirty="0" smtClean="0"/>
              <a:t>产生</a:t>
            </a:r>
            <a:r>
              <a:rPr lang="zh-CN" altLang="en-US" b="0" dirty="0" smtClean="0">
                <a:latin typeface="宋体" panose="02010600030101010101" pitchFamily="2" charset="-122"/>
              </a:rPr>
              <a:t>一次定时中断、并利用该中断建立电子钟时、</a:t>
            </a:r>
            <a:r>
              <a:rPr lang="zh-CN" altLang="en-US" b="0" dirty="0" smtClean="0"/>
              <a:t> </a:t>
            </a:r>
            <a:r>
              <a:rPr lang="zh-CN" altLang="en-US" b="0" dirty="0" smtClean="0">
                <a:latin typeface="宋体" panose="02010600030101010101" pitchFamily="2" charset="-122"/>
              </a:rPr>
              <a:t>分、秒的功能。按照任务要求（动画</a:t>
            </a:r>
            <a:r>
              <a:rPr lang="en-US" altLang="zh-CN" b="0" dirty="0" smtClean="0">
                <a:latin typeface="宋体" panose="02010600030101010101" pitchFamily="2" charset="-122"/>
              </a:rPr>
              <a:t>1</a:t>
            </a:r>
            <a:r>
              <a:rPr lang="zh-CN" altLang="en-US" b="0" dirty="0" smtClean="0">
                <a:latin typeface="宋体" panose="02010600030101010101" pitchFamily="2" charset="-122"/>
              </a:rPr>
              <a:t>），将定时器产生的周期为</a:t>
            </a:r>
            <a:r>
              <a:rPr lang="en-US" altLang="zh-CN" b="0" dirty="0" smtClean="0"/>
              <a:t>20 </a:t>
            </a:r>
            <a:r>
              <a:rPr lang="en-US" altLang="zh-CN" b="0" dirty="0" err="1" smtClean="0"/>
              <a:t>ms</a:t>
            </a:r>
            <a:r>
              <a:rPr lang="zh-CN" altLang="en-US" b="0" dirty="0" smtClean="0">
                <a:latin typeface="宋体" panose="02010600030101010101" pitchFamily="2" charset="-122"/>
              </a:rPr>
              <a:t>的方波作为定时中断请求信号，加载至</a:t>
            </a:r>
            <a:r>
              <a:rPr lang="en-US" altLang="zh-CN" b="0" dirty="0" smtClean="0">
                <a:latin typeface="宋体" panose="02010600030101010101" pitchFamily="2" charset="-122"/>
              </a:rPr>
              <a:t>8259</a:t>
            </a:r>
            <a:r>
              <a:rPr lang="zh-CN" altLang="en-US" b="0" dirty="0" smtClean="0">
                <a:latin typeface="宋体" panose="02010600030101010101" pitchFamily="2" charset="-122"/>
              </a:rPr>
              <a:t>的</a:t>
            </a:r>
            <a:r>
              <a:rPr lang="en-US" altLang="zh-CN" b="0" dirty="0" smtClean="0"/>
              <a:t>IR0</a:t>
            </a:r>
            <a:r>
              <a:rPr lang="zh-CN" altLang="en-US" b="0" dirty="0" smtClean="0"/>
              <a:t>引脚</a:t>
            </a:r>
            <a:r>
              <a:rPr lang="zh-CN" altLang="en-US" b="0" dirty="0" smtClean="0">
                <a:latin typeface="宋体" panose="02010600030101010101" pitchFamily="2" charset="-122"/>
              </a:rPr>
              <a:t>上，如图所示，并设定（动画</a:t>
            </a:r>
            <a:r>
              <a:rPr lang="en-US" altLang="zh-CN" b="0" dirty="0" smtClean="0">
                <a:latin typeface="宋体" panose="02010600030101010101" pitchFamily="2" charset="-122"/>
              </a:rPr>
              <a:t>2</a:t>
            </a:r>
            <a:r>
              <a:rPr lang="zh-CN" altLang="en-US" b="0" dirty="0" smtClean="0">
                <a:latin typeface="宋体" panose="02010600030101010101" pitchFamily="2" charset="-122"/>
              </a:rPr>
              <a:t>）：初始化</a:t>
            </a:r>
            <a:r>
              <a:rPr lang="en-US" altLang="zh-CN" b="0" dirty="0" smtClean="0"/>
              <a:t>8259</a:t>
            </a:r>
            <a:r>
              <a:rPr lang="zh-CN" altLang="en-US" b="0" dirty="0" smtClean="0">
                <a:latin typeface="宋体" panose="02010600030101010101" pitchFamily="2" charset="-122"/>
              </a:rPr>
              <a:t>的程序段起始为</a:t>
            </a:r>
            <a:r>
              <a:rPr lang="en-US" altLang="zh-CN" b="0" dirty="0" smtClean="0"/>
              <a:t>SET59</a:t>
            </a:r>
            <a:r>
              <a:rPr lang="zh-CN" altLang="en-US" b="0" dirty="0" smtClean="0">
                <a:latin typeface="宋体" panose="02010600030101010101" pitchFamily="2" charset="-122"/>
              </a:rPr>
              <a:t>，初始化中断向量表的程序段起始为</a:t>
            </a:r>
            <a:r>
              <a:rPr lang="en-US" altLang="zh-CN" b="0" dirty="0" smtClean="0"/>
              <a:t>INTITB</a:t>
            </a:r>
            <a:r>
              <a:rPr lang="zh-CN" altLang="en-US" b="0" dirty="0" smtClean="0">
                <a:latin typeface="宋体" panose="02010600030101010101" pitchFamily="2" charset="-122"/>
              </a:rPr>
              <a:t>，中断处理程序首地址为</a:t>
            </a:r>
            <a:r>
              <a:rPr lang="en-US" altLang="zh-CN" dirty="0" smtClean="0">
                <a:latin typeface="Times New Roman" pitchFamily="18" charset="0"/>
              </a:rPr>
              <a:t>CLOCK</a:t>
            </a:r>
            <a:r>
              <a:rPr lang="zh-CN" altLang="en-US" dirty="0" smtClean="0">
                <a:latin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278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8259</a:t>
            </a:r>
            <a:r>
              <a:rPr lang="zh-CN" altLang="en-US" dirty="0" smtClean="0"/>
              <a:t>与系统总线的连接采用上一讲给出的硬件电路，如图所示，该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占有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地址空间的</a:t>
            </a:r>
            <a:r>
              <a:rPr lang="en-US" altLang="zh-CN" dirty="0" smtClean="0"/>
              <a:t>FF00H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FF02H</a:t>
            </a:r>
            <a:r>
              <a:rPr lang="zh-CN" altLang="en-US" dirty="0" smtClean="0"/>
              <a:t>地址。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3218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1800"/>
              </a:spcBef>
              <a:buSzTx/>
              <a:buFont typeface="Wingdings" pitchFamily="2" charset="2"/>
              <a:buNone/>
            </a:pPr>
            <a:r>
              <a:rPr lang="zh-CN" altLang="en-US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对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初始化的程序段以</a:t>
            </a:r>
            <a:r>
              <a:rPr lang="en-US" altLang="zh-CN" sz="1200" dirty="0" smtClean="0">
                <a:latin typeface="Times New Roman" pitchFamily="18" charset="0"/>
              </a:rPr>
              <a:t>SET59</a:t>
            </a:r>
            <a:r>
              <a:rPr lang="zh-CN" altLang="en-US" sz="1200" dirty="0" smtClean="0">
                <a:latin typeface="Times New Roman" pitchFamily="18" charset="0"/>
              </a:rPr>
              <a:t>起始</a:t>
            </a:r>
            <a:r>
              <a:rPr lang="zh-CN" altLang="en-US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r>
              <a:rPr lang="en-US" altLang="zh-CN" dirty="0" smtClean="0"/>
              <a:t>ICW1</a:t>
            </a:r>
            <a:r>
              <a:rPr lang="zh-CN" altLang="en-US" dirty="0" smtClean="0"/>
              <a:t>设置为中断请求</a:t>
            </a:r>
            <a:r>
              <a:rPr lang="zh-CN" altLang="en-US" dirty="0" smtClean="0"/>
              <a:t>信号有效</a:t>
            </a:r>
            <a:r>
              <a:rPr lang="zh-CN" altLang="en-US" dirty="0" smtClean="0"/>
              <a:t>形式为</a:t>
            </a:r>
            <a:r>
              <a:rPr lang="zh-CN" altLang="en-US" sz="1200" dirty="0" smtClean="0">
                <a:latin typeface="Times New Roman" pitchFamily="18" charset="0"/>
              </a:rPr>
              <a:t>上升沿</a:t>
            </a:r>
            <a:r>
              <a:rPr lang="zh-CN" altLang="en-US" sz="1200" dirty="0" smtClean="0">
                <a:latin typeface="Times New Roman" pitchFamily="18" charset="0"/>
              </a:rPr>
              <a:t>触发</a:t>
            </a:r>
            <a:r>
              <a:rPr lang="zh-CN" altLang="en-US" sz="1200" dirty="0" smtClean="0">
                <a:latin typeface="Times New Roman" pitchFamily="18" charset="0"/>
              </a:rPr>
              <a:t>，单片连接模式。</a:t>
            </a:r>
            <a:r>
              <a:rPr lang="en-US" altLang="zh-CN" dirty="0" smtClean="0"/>
              <a:t>ICW2</a:t>
            </a:r>
            <a:r>
              <a:rPr lang="zh-CN" altLang="en-US" dirty="0" smtClean="0"/>
              <a:t>设置</a:t>
            </a:r>
            <a:r>
              <a:rPr lang="zh-CN" altLang="en-US" dirty="0" smtClean="0"/>
              <a:t>中断</a:t>
            </a:r>
            <a:r>
              <a:rPr lang="zh-CN" altLang="en-US" sz="1200" dirty="0" smtClean="0">
                <a:solidFill>
                  <a:srgbClr val="FF0000"/>
                </a:solidFill>
                <a:latin typeface="Times New Roman" pitchFamily="18" charset="0"/>
              </a:rPr>
              <a:t>向量码为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</a:rPr>
              <a:t>48H~4FH</a:t>
            </a:r>
            <a:r>
              <a:rPr lang="zh-CN" altLang="en-US" sz="1200" dirty="0" smtClean="0">
                <a:solidFill>
                  <a:srgbClr val="FF0000"/>
                </a:solidFill>
                <a:latin typeface="Times New Roman" pitchFamily="18" charset="0"/>
              </a:rPr>
              <a:t>。单片连接模式，省略了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</a:rPr>
              <a:t>ICW3</a:t>
            </a:r>
            <a:r>
              <a:rPr lang="zh-CN" altLang="en-US" sz="1200" dirty="0" smtClean="0">
                <a:solidFill>
                  <a:srgbClr val="FF0000"/>
                </a:solidFill>
                <a:latin typeface="Times New Roman" pitchFamily="18" charset="0"/>
              </a:rPr>
              <a:t>的设置。</a:t>
            </a:r>
            <a:r>
              <a:rPr lang="en-US" altLang="zh-CN" sz="1200" dirty="0" smtClean="0">
                <a:solidFill>
                  <a:srgbClr val="CC0000"/>
                </a:solidFill>
                <a:latin typeface="Times New Roman" pitchFamily="18" charset="0"/>
              </a:rPr>
              <a:t>ICW4</a:t>
            </a:r>
            <a:r>
              <a:rPr lang="zh-CN" altLang="en-US" sz="1200" dirty="0" smtClean="0">
                <a:solidFill>
                  <a:srgbClr val="CC0000"/>
                </a:solidFill>
                <a:latin typeface="Times New Roman" pitchFamily="18" charset="0"/>
              </a:rPr>
              <a:t>设置的</a:t>
            </a:r>
            <a:r>
              <a:rPr lang="zh-CN" altLang="en-US" sz="1200" dirty="0" smtClean="0">
                <a:solidFill>
                  <a:srgbClr val="CC0000"/>
                </a:solidFill>
                <a:latin typeface="Times New Roman" pitchFamily="18" charset="0"/>
              </a:rPr>
              <a:t>工作方式为自动中断结束、非缓冲、一般嵌套方式</a:t>
            </a:r>
            <a:r>
              <a:rPr lang="zh-CN" altLang="en-US" sz="1200" dirty="0" smtClean="0">
                <a:solidFill>
                  <a:srgbClr val="CC0000"/>
                </a:solidFill>
                <a:latin typeface="Times New Roman" pitchFamily="18" charset="0"/>
              </a:rPr>
              <a:t>。初始化</a:t>
            </a:r>
            <a:r>
              <a:rPr lang="en-US" altLang="zh-CN" sz="1200" dirty="0" smtClean="0">
                <a:solidFill>
                  <a:srgbClr val="CC0000"/>
                </a:solidFill>
                <a:latin typeface="Times New Roman" pitchFamily="18" charset="0"/>
              </a:rPr>
              <a:t>8259</a:t>
            </a:r>
            <a:r>
              <a:rPr lang="zh-CN" altLang="en-US" sz="1200" dirty="0" smtClean="0">
                <a:solidFill>
                  <a:srgbClr val="CC0000"/>
                </a:solidFill>
                <a:latin typeface="Times New Roman" pitchFamily="18" charset="0"/>
              </a:rPr>
              <a:t>后，紧接着写</a:t>
            </a:r>
            <a:r>
              <a:rPr lang="en-US" altLang="zh-CN" sz="1200" dirty="0" smtClean="0">
                <a:solidFill>
                  <a:srgbClr val="CC0000"/>
                </a:solidFill>
                <a:latin typeface="Times New Roman" pitchFamily="18" charset="0"/>
              </a:rPr>
              <a:t>OCW1</a:t>
            </a:r>
            <a:r>
              <a:rPr lang="zh-CN" altLang="en-US" sz="1200" dirty="0" smtClean="0">
                <a:solidFill>
                  <a:srgbClr val="CC0000"/>
                </a:solidFill>
                <a:latin typeface="Times New Roman" pitchFamily="18" charset="0"/>
              </a:rPr>
              <a:t>设置</a:t>
            </a:r>
            <a:r>
              <a:rPr lang="zh-CN" altLang="en-US" sz="1200" dirty="0" smtClean="0">
                <a:solidFill>
                  <a:srgbClr val="CC0000"/>
                </a:solidFill>
                <a:latin typeface="Times New Roman" pitchFamily="18" charset="0"/>
              </a:rPr>
              <a:t>屏蔽字</a:t>
            </a:r>
            <a:r>
              <a:rPr lang="zh-CN" altLang="en-US" sz="1200" dirty="0" smtClean="0">
                <a:solidFill>
                  <a:srgbClr val="CC0000"/>
                </a:solidFill>
                <a:latin typeface="Times New Roman" pitchFamily="18" charset="0"/>
              </a:rPr>
              <a:t>，本例</a:t>
            </a:r>
            <a:r>
              <a:rPr lang="zh-CN" altLang="en-US" sz="1200" dirty="0" smtClean="0">
                <a:latin typeface="Times New Roman" pitchFamily="18" charset="0"/>
              </a:rPr>
              <a:t>假定</a:t>
            </a:r>
            <a:r>
              <a:rPr lang="en-US" altLang="zh-CN" sz="1200" dirty="0" smtClean="0">
                <a:latin typeface="Times New Roman" pitchFamily="18" charset="0"/>
              </a:rPr>
              <a:t>IR5</a:t>
            </a:r>
            <a:r>
              <a:rPr lang="zh-CN" altLang="en-US" sz="1200" dirty="0" smtClean="0">
                <a:latin typeface="Times New Roman" pitchFamily="18" charset="0"/>
              </a:rPr>
              <a:t>、</a:t>
            </a:r>
            <a:r>
              <a:rPr lang="en-US" altLang="zh-CN" sz="1200" dirty="0" smtClean="0">
                <a:latin typeface="Times New Roman" pitchFamily="18" charset="0"/>
              </a:rPr>
              <a:t>IR6</a:t>
            </a:r>
            <a:r>
              <a:rPr lang="zh-CN" altLang="en-US" sz="1200" dirty="0" smtClean="0">
                <a:latin typeface="Times New Roman" pitchFamily="18" charset="0"/>
              </a:rPr>
              <a:t>、</a:t>
            </a:r>
            <a:r>
              <a:rPr lang="en-US" altLang="zh-CN" sz="1200" dirty="0" smtClean="0">
                <a:latin typeface="Times New Roman" pitchFamily="18" charset="0"/>
              </a:rPr>
              <a:t>IR7</a:t>
            </a:r>
            <a:r>
              <a:rPr lang="zh-CN" altLang="en-US" sz="1200" dirty="0" smtClean="0">
                <a:latin typeface="Times New Roman" pitchFamily="18" charset="0"/>
              </a:rPr>
              <a:t>这</a:t>
            </a:r>
            <a:r>
              <a:rPr lang="en-US" altLang="zh-CN" sz="1200" dirty="0" smtClean="0">
                <a:latin typeface="Times New Roman" pitchFamily="18" charset="0"/>
              </a:rPr>
              <a:t>3</a:t>
            </a:r>
            <a:r>
              <a:rPr lang="zh-CN" altLang="en-US" sz="1200" dirty="0" smtClean="0">
                <a:latin typeface="Times New Roman" pitchFamily="18" charset="0"/>
              </a:rPr>
              <a:t>个中断请求输入未用，故加以屏蔽</a:t>
            </a:r>
            <a:r>
              <a:rPr lang="zh-CN" altLang="en-US" sz="1200" dirty="0" smtClean="0">
                <a:solidFill>
                  <a:srgbClr val="CC0000"/>
                </a:solidFill>
                <a:latin typeface="Times New Roman" pitchFamily="18" charset="0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6352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按照任务要求，</a:t>
            </a:r>
            <a:r>
              <a:rPr lang="zh-CN" altLang="en-US" sz="1200" dirty="0" smtClean="0">
                <a:solidFill>
                  <a:srgbClr val="0000FF"/>
                </a:solidFill>
                <a:latin typeface="Times New Roman" pitchFamily="18" charset="0"/>
              </a:rPr>
              <a:t>定时中断请求加在</a:t>
            </a:r>
            <a:r>
              <a:rPr lang="en-US" altLang="zh-CN" sz="1200" dirty="0" smtClean="0">
                <a:solidFill>
                  <a:srgbClr val="0000FF"/>
                </a:solidFill>
                <a:latin typeface="Times New Roman" pitchFamily="18" charset="0"/>
              </a:rPr>
              <a:t>8259</a:t>
            </a:r>
            <a:r>
              <a:rPr lang="zh-CN" altLang="en-US" sz="1200" dirty="0" smtClean="0">
                <a:solidFill>
                  <a:srgbClr val="0000FF"/>
                </a:solidFill>
                <a:latin typeface="Times New Roman" pitchFamily="18" charset="0"/>
              </a:rPr>
              <a:t>的</a:t>
            </a:r>
            <a:r>
              <a:rPr lang="en-US" altLang="zh-CN" sz="1200" dirty="0" smtClean="0">
                <a:solidFill>
                  <a:srgbClr val="0000FF"/>
                </a:solidFill>
                <a:latin typeface="Times New Roman" pitchFamily="18" charset="0"/>
              </a:rPr>
              <a:t>IR0</a:t>
            </a:r>
            <a:r>
              <a:rPr lang="zh-CN" altLang="en-US" sz="1200" dirty="0" smtClean="0">
                <a:solidFill>
                  <a:srgbClr val="0000FF"/>
                </a:solidFill>
                <a:latin typeface="Times New Roman" pitchFamily="18" charset="0"/>
              </a:rPr>
              <a:t>，根据初始化对</a:t>
            </a:r>
            <a:r>
              <a:rPr lang="en-US" altLang="zh-CN" sz="1200" dirty="0" smtClean="0">
                <a:solidFill>
                  <a:srgbClr val="0000FF"/>
                </a:solidFill>
                <a:latin typeface="Times New Roman" pitchFamily="18" charset="0"/>
              </a:rPr>
              <a:t>ICW2</a:t>
            </a:r>
            <a:r>
              <a:rPr lang="zh-CN" altLang="en-US" sz="1200" dirty="0" smtClean="0">
                <a:solidFill>
                  <a:srgbClr val="0000FF"/>
                </a:solidFill>
                <a:latin typeface="Times New Roman" pitchFamily="18" charset="0"/>
              </a:rPr>
              <a:t>的设置，</a:t>
            </a:r>
            <a:r>
              <a:rPr lang="en-US" altLang="zh-CN" sz="1200" dirty="0" smtClean="0">
                <a:solidFill>
                  <a:srgbClr val="0000FF"/>
                </a:solidFill>
                <a:latin typeface="Times New Roman" pitchFamily="18" charset="0"/>
              </a:rPr>
              <a:t>IR0</a:t>
            </a:r>
            <a:r>
              <a:rPr lang="zh-CN" altLang="en-US" sz="1200" dirty="0" smtClean="0">
                <a:solidFill>
                  <a:srgbClr val="0000FF"/>
                </a:solidFill>
                <a:latin typeface="Times New Roman" pitchFamily="18" charset="0"/>
              </a:rPr>
              <a:t>的中断向量码为</a:t>
            </a:r>
            <a:r>
              <a:rPr lang="en-US" altLang="zh-CN" sz="1200" dirty="0" smtClean="0">
                <a:solidFill>
                  <a:srgbClr val="0000FF"/>
                </a:solidFill>
                <a:latin typeface="Times New Roman" pitchFamily="18" charset="0"/>
              </a:rPr>
              <a:t>48H</a:t>
            </a:r>
            <a:r>
              <a:rPr lang="zh-CN" altLang="en-US" sz="1200" dirty="0" smtClean="0">
                <a:solidFill>
                  <a:srgbClr val="0000FF"/>
                </a:solidFill>
                <a:latin typeface="Times New Roman" pitchFamily="18" charset="0"/>
              </a:rPr>
              <a:t>，设定中断处理程序入口地址为</a:t>
            </a:r>
            <a:r>
              <a:rPr lang="en-US" altLang="zh-CN" sz="1200" dirty="0" smtClean="0">
                <a:solidFill>
                  <a:srgbClr val="0000FF"/>
                </a:solidFill>
                <a:latin typeface="Times New Roman" pitchFamily="18" charset="0"/>
              </a:rPr>
              <a:t>CLOCK</a:t>
            </a:r>
            <a:r>
              <a:rPr lang="zh-CN" altLang="en-US" sz="1200" dirty="0" smtClean="0">
                <a:solidFill>
                  <a:srgbClr val="0000FF"/>
                </a:solidFill>
                <a:latin typeface="Times New Roman" pitchFamily="18" charset="0"/>
              </a:rPr>
              <a:t>。故设置</a:t>
            </a:r>
            <a:r>
              <a:rPr lang="zh-CN" altLang="en-US" sz="1200" kern="1200" dirty="0" smtClean="0">
                <a:solidFill>
                  <a:srgbClr val="D60093"/>
                </a:solidFill>
                <a:latin typeface="Times New Roman" pitchFamily="18" charset="0"/>
                <a:ea typeface="宋体" pitchFamily="2" charset="-122"/>
                <a:cs typeface="+mn-cs"/>
              </a:rPr>
              <a:t>中断向量表的程序段为：</a:t>
            </a:r>
            <a:r>
              <a:rPr lang="zh-CN" altLang="en-US" sz="1050" dirty="0" smtClean="0">
                <a:solidFill>
                  <a:srgbClr val="008000"/>
                </a:solidFill>
                <a:latin typeface="Times New Roman" pitchFamily="18" charset="0"/>
              </a:rPr>
              <a:t>将</a:t>
            </a:r>
            <a:r>
              <a:rPr lang="zh-CN" altLang="en-US" sz="1050" dirty="0" smtClean="0">
                <a:solidFill>
                  <a:srgbClr val="0000FF"/>
                </a:solidFill>
                <a:latin typeface="Times New Roman" pitchFamily="18" charset="0"/>
              </a:rPr>
              <a:t>中断处理程序入口地址</a:t>
            </a:r>
            <a:r>
              <a:rPr lang="en-US" altLang="zh-CN" sz="1050" dirty="0" smtClean="0">
                <a:solidFill>
                  <a:srgbClr val="0000FF"/>
                </a:solidFill>
                <a:latin typeface="Times New Roman" pitchFamily="18" charset="0"/>
              </a:rPr>
              <a:t>CLOCK</a:t>
            </a:r>
            <a:r>
              <a:rPr lang="zh-CN" altLang="en-US" sz="1050" dirty="0" smtClean="0">
                <a:solidFill>
                  <a:srgbClr val="0000FF"/>
                </a:solidFill>
                <a:latin typeface="Times New Roman" pitchFamily="18" charset="0"/>
              </a:rPr>
              <a:t>的偏移地址和段地址分别写入</a:t>
            </a:r>
            <a:r>
              <a:rPr lang="zh-CN" altLang="en-US" sz="1050" dirty="0" smtClean="0">
                <a:solidFill>
                  <a:srgbClr val="0000FF"/>
                </a:solidFill>
                <a:latin typeface="Times New Roman" pitchFamily="18" charset="0"/>
              </a:rPr>
              <a:t>到</a:t>
            </a:r>
            <a:r>
              <a:rPr lang="en-US" altLang="zh-CN" sz="1050" dirty="0" smtClean="0">
                <a:solidFill>
                  <a:srgbClr val="0000FF"/>
                </a:solidFill>
                <a:latin typeface="Times New Roman" pitchFamily="18" charset="0"/>
              </a:rPr>
              <a:t>DS</a:t>
            </a:r>
            <a:r>
              <a:rPr lang="zh-CN" altLang="en-US" sz="1050" dirty="0" smtClean="0">
                <a:solidFill>
                  <a:srgbClr val="0000FF"/>
                </a:solidFill>
                <a:latin typeface="Times New Roman" pitchFamily="18" charset="0"/>
              </a:rPr>
              <a:t>和</a:t>
            </a:r>
            <a:r>
              <a:rPr lang="en-US" altLang="zh-CN" sz="1050" dirty="0" smtClean="0">
                <a:solidFill>
                  <a:srgbClr val="0000FF"/>
                </a:solidFill>
                <a:latin typeface="Times New Roman" pitchFamily="18" charset="0"/>
              </a:rPr>
              <a:t>SI</a:t>
            </a:r>
            <a:r>
              <a:rPr lang="zh-CN" altLang="en-US" sz="1050" dirty="0" smtClean="0">
                <a:solidFill>
                  <a:srgbClr val="0000FF"/>
                </a:solidFill>
                <a:latin typeface="Times New Roman" pitchFamily="18" charset="0"/>
              </a:rPr>
              <a:t>确定的</a:t>
            </a:r>
            <a:r>
              <a:rPr lang="zh-CN" altLang="en-US" sz="1050" kern="1200" dirty="0" smtClean="0">
                <a:solidFill>
                  <a:srgbClr val="D60093"/>
                </a:solidFill>
                <a:latin typeface="Times New Roman" pitchFamily="18" charset="0"/>
                <a:ea typeface="宋体" pitchFamily="2" charset="-122"/>
                <a:cs typeface="+mn-cs"/>
              </a:rPr>
              <a:t>中断向量表</a:t>
            </a:r>
            <a:r>
              <a:rPr lang="en-US" altLang="zh-CN" sz="1050" dirty="0" smtClean="0">
                <a:solidFill>
                  <a:srgbClr val="C00000"/>
                </a:solidFill>
              </a:rPr>
              <a:t>4×n</a:t>
            </a:r>
            <a:r>
              <a:rPr lang="zh-CN" altLang="en-US" sz="1050" dirty="0" smtClean="0">
                <a:solidFill>
                  <a:srgbClr val="C00000"/>
                </a:solidFill>
              </a:rPr>
              <a:t>起始的</a:t>
            </a:r>
            <a:r>
              <a:rPr lang="en-US" altLang="zh-CN" sz="1050" dirty="0" smtClean="0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lang="zh-CN" altLang="en-US" sz="1050" dirty="0" smtClean="0">
                <a:solidFill>
                  <a:srgbClr val="0000FF"/>
                </a:solidFill>
                <a:latin typeface="Times New Roman" pitchFamily="18" charset="0"/>
              </a:rPr>
              <a:t>个</a:t>
            </a:r>
            <a:r>
              <a:rPr lang="zh-CN" altLang="en-US" sz="1050" dirty="0" smtClean="0">
                <a:solidFill>
                  <a:srgbClr val="0000FF"/>
                </a:solidFill>
                <a:latin typeface="Times New Roman" pitchFamily="18" charset="0"/>
              </a:rPr>
              <a:t>连续存储单元</a:t>
            </a:r>
            <a:r>
              <a:rPr lang="zh-CN" altLang="en-US" sz="1050" dirty="0" smtClean="0">
                <a:solidFill>
                  <a:srgbClr val="0000FF"/>
                </a:solidFill>
                <a:latin typeface="Times New Roman" pitchFamily="18" charset="0"/>
              </a:rPr>
              <a:t>中。</a:t>
            </a:r>
            <a:endParaRPr lang="zh-CN" altLang="en-US" sz="1050" dirty="0" smtClean="0">
              <a:latin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100" dirty="0" smtClean="0">
              <a:latin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9727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rgbClr val="D60093"/>
                </a:solidFill>
                <a:latin typeface="Times New Roman" pitchFamily="18" charset="0"/>
                <a:ea typeface="宋体" pitchFamily="2" charset="-122"/>
                <a:cs typeface="+mn-cs"/>
              </a:rPr>
              <a:t>中断处理程序为</a:t>
            </a:r>
            <a:r>
              <a:rPr lang="en-US" altLang="zh-CN" sz="1200" kern="1200" dirty="0" smtClean="0">
                <a:solidFill>
                  <a:srgbClr val="D60093"/>
                </a:solidFill>
                <a:latin typeface="Times New Roman" pitchFamily="18" charset="0"/>
                <a:ea typeface="宋体" pitchFamily="2" charset="-122"/>
                <a:cs typeface="+mn-cs"/>
              </a:rPr>
              <a:t>CLOCK</a:t>
            </a:r>
            <a:r>
              <a:rPr lang="zh-CN" altLang="en-US" sz="1200" kern="1200" dirty="0" smtClean="0">
                <a:solidFill>
                  <a:srgbClr val="D60093"/>
                </a:solidFill>
                <a:latin typeface="Times New Roman" pitchFamily="18" charset="0"/>
                <a:ea typeface="宋体" pitchFamily="2" charset="-122"/>
                <a:cs typeface="+mn-cs"/>
              </a:rPr>
              <a:t>过程，程序流程如图所示，</a:t>
            </a:r>
            <a:r>
              <a:rPr lang="en-US" altLang="zh-CN" sz="1200" kern="1200" dirty="0" smtClean="0">
                <a:solidFill>
                  <a:srgbClr val="D60093"/>
                </a:solidFill>
                <a:latin typeface="Times New Roman" pitchFamily="18" charset="0"/>
                <a:ea typeface="宋体" pitchFamily="2" charset="-122"/>
                <a:cs typeface="+mn-cs"/>
              </a:rPr>
              <a:t>……</a:t>
            </a:r>
            <a:r>
              <a:rPr lang="zh-CN" altLang="en-US" sz="1200" kern="1200" dirty="0" smtClean="0">
                <a:solidFill>
                  <a:srgbClr val="D60093"/>
                </a:solidFill>
                <a:latin typeface="Times New Roman" pitchFamily="18" charset="0"/>
                <a:ea typeface="宋体" pitchFamily="2" charset="-122"/>
                <a:cs typeface="+mn-cs"/>
              </a:rPr>
              <a:t>。程序为</a:t>
            </a:r>
            <a:r>
              <a:rPr lang="en-US" altLang="zh-CN" sz="1200" kern="1200" dirty="0" smtClean="0">
                <a:solidFill>
                  <a:srgbClr val="D60093"/>
                </a:solidFill>
                <a:latin typeface="Times New Roman" pitchFamily="18" charset="0"/>
                <a:ea typeface="宋体" pitchFamily="2" charset="-122"/>
                <a:cs typeface="+mn-cs"/>
              </a:rPr>
              <a:t>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2691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…….</a:t>
            </a:r>
            <a:r>
              <a:rPr lang="zh-CN" altLang="en-US" dirty="0" smtClean="0"/>
              <a:t>。该中断处理程序中</a:t>
            </a:r>
            <a:r>
              <a:rPr lang="zh-CN" altLang="en-US" dirty="0" smtClean="0"/>
              <a:t>没有设置循环优先级和特殊屏蔽方式，所以在固定优先级模式下，加载至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 </a:t>
            </a:r>
            <a:r>
              <a:rPr lang="en-US" altLang="zh-CN" dirty="0" smtClean="0"/>
              <a:t>IR0</a:t>
            </a:r>
            <a:r>
              <a:rPr lang="zh-CN" altLang="en-US" dirty="0" smtClean="0"/>
              <a:t>引脚的定时中断优先级最高。因为</a:t>
            </a:r>
            <a:r>
              <a:rPr lang="zh-CN" altLang="en-US" dirty="0" smtClean="0"/>
              <a:t>没有开中断指令，意味着其他可屏蔽中断不会打断</a:t>
            </a:r>
            <a:r>
              <a:rPr lang="zh-CN" altLang="en-US" dirty="0" smtClean="0"/>
              <a:t>定时中断处理，而</a:t>
            </a:r>
            <a:r>
              <a:rPr lang="en-US" altLang="zh-CN" dirty="0" smtClean="0"/>
              <a:t>IRET</a:t>
            </a:r>
            <a:r>
              <a:rPr lang="zh-CN" altLang="en-US" dirty="0" smtClean="0"/>
              <a:t>执行使状态恢复到开中断即中断允许状态。另外，中断返回前没有发布</a:t>
            </a:r>
            <a:r>
              <a:rPr lang="en-US" altLang="zh-CN" dirty="0" smtClean="0"/>
              <a:t>EOI</a:t>
            </a:r>
            <a:r>
              <a:rPr lang="zh-CN" altLang="en-US" dirty="0" smtClean="0"/>
              <a:t>命令是因为在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初始化设置了自动</a:t>
            </a:r>
            <a:r>
              <a:rPr lang="en-US" altLang="zh-CN" dirty="0" smtClean="0"/>
              <a:t>EOI</a:t>
            </a:r>
            <a:r>
              <a:rPr lang="zh-CN" altLang="en-US" dirty="0" smtClean="0"/>
              <a:t>方式。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7053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如果采用非自动</a:t>
            </a:r>
            <a:r>
              <a:rPr lang="en-US" altLang="zh-CN" dirty="0" smtClean="0"/>
              <a:t>EOI</a:t>
            </a:r>
            <a:r>
              <a:rPr lang="zh-CN" altLang="en-US" dirty="0" smtClean="0"/>
              <a:t>，且允许中断嵌套，则需要在中断处理程序中（动画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en-US" dirty="0" smtClean="0"/>
              <a:t>做开中断和关中断的操作，（动画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）及</a:t>
            </a:r>
            <a:r>
              <a:rPr lang="zh-CN" altLang="en-US" dirty="0" smtClean="0"/>
              <a:t>发布</a:t>
            </a:r>
            <a:r>
              <a:rPr lang="en-US" altLang="zh-CN" dirty="0" smtClean="0"/>
              <a:t>EOI</a:t>
            </a:r>
            <a:r>
              <a:rPr lang="zh-CN" altLang="en-US" dirty="0" smtClean="0"/>
              <a:t>命令。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7301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" y="0"/>
            <a:ext cx="12192001" cy="6858000"/>
            <a:chOff x="0" y="0"/>
            <a:chExt cx="9144001" cy="6858000"/>
          </a:xfrm>
        </p:grpSpPr>
        <p:sp>
          <p:nvSpPr>
            <p:cNvPr id="17920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3505200" cy="685800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6" name="Rectangle 6"/>
            <p:cNvSpPr>
              <a:spLocks noChangeArrowheads="1"/>
            </p:cNvSpPr>
            <p:nvPr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7" name="Rectangle 7"/>
            <p:cNvSpPr>
              <a:spLocks noChangeArrowheads="1"/>
            </p:cNvSpPr>
            <p:nvPr/>
          </p:nvSpPr>
          <p:spPr bwMode="auto">
            <a:xfrm>
              <a:off x="1716088" y="1690688"/>
              <a:ext cx="574675" cy="642938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9" name="Rectangle 9"/>
            <p:cNvSpPr>
              <a:spLocks noChangeArrowheads="1"/>
            </p:cNvSpPr>
            <p:nvPr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0" name="Rectangle 10"/>
            <p:cNvSpPr>
              <a:spLocks noChangeArrowheads="1"/>
            </p:cNvSpPr>
            <p:nvPr/>
          </p:nvSpPr>
          <p:spPr bwMode="auto">
            <a:xfrm>
              <a:off x="2281238" y="1690688"/>
              <a:ext cx="585788" cy="64293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1" name="Rectangle 11"/>
            <p:cNvSpPr>
              <a:spLocks noChangeArrowheads="1"/>
            </p:cNvSpPr>
            <p:nvPr/>
          </p:nvSpPr>
          <p:spPr bwMode="auto">
            <a:xfrm>
              <a:off x="1141413" y="2324101"/>
              <a:ext cx="584200" cy="633413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2" name="Rectangle 12"/>
            <p:cNvSpPr>
              <a:spLocks noChangeArrowheads="1"/>
            </p:cNvSpPr>
            <p:nvPr/>
          </p:nvSpPr>
          <p:spPr bwMode="auto">
            <a:xfrm>
              <a:off x="0" y="2324101"/>
              <a:ext cx="582613" cy="63341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3" name="Rectangle 13"/>
            <p:cNvSpPr>
              <a:spLocks noChangeArrowheads="1"/>
            </p:cNvSpPr>
            <p:nvPr/>
          </p:nvSpPr>
          <p:spPr bwMode="auto">
            <a:xfrm>
              <a:off x="1716088" y="2324101"/>
              <a:ext cx="574675" cy="63341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4" name="Rectangle 14"/>
            <p:cNvSpPr>
              <a:spLocks noChangeArrowheads="1"/>
            </p:cNvSpPr>
            <p:nvPr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5" name="Rectangle 15"/>
            <p:cNvSpPr>
              <a:spLocks noChangeArrowheads="1"/>
            </p:cNvSpPr>
            <p:nvPr/>
          </p:nvSpPr>
          <p:spPr bwMode="auto">
            <a:xfrm>
              <a:off x="1141413" y="2947988"/>
              <a:ext cx="584200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28" name="Rectangle 28"/>
            <p:cNvSpPr>
              <a:spLocks noChangeArrowheads="1"/>
            </p:cNvSpPr>
            <p:nvPr userDrawn="1"/>
          </p:nvSpPr>
          <p:spPr bwMode="auto">
            <a:xfrm>
              <a:off x="4502726" y="2329190"/>
              <a:ext cx="138548" cy="52322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800"/>
            </a:p>
          </p:txBody>
        </p:sp>
      </p:grp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7386" y="309480"/>
            <a:ext cx="6095239" cy="1285714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79217" name="Rectangle 17"/>
          <p:cNvSpPr>
            <a:spLocks noGrp="1" noChangeArrowheads="1"/>
          </p:cNvSpPr>
          <p:nvPr userDrawn="1"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79218" name="Rectangle 18"/>
          <p:cNvSpPr>
            <a:spLocks noGrp="1" noChangeArrowheads="1"/>
          </p:cNvSpPr>
          <p:nvPr userDrawn="1">
            <p:ph type="sldNum" sz="quarter" idx="4"/>
          </p:nvPr>
        </p:nvSpPr>
        <p:spPr/>
        <p:txBody>
          <a:bodyPr/>
          <a:lstStyle>
            <a:lvl1pPr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1</a:t>
            </a:r>
            <a:endParaRPr lang="en-US" altLang="zh-CN" dirty="0"/>
          </a:p>
        </p:txBody>
      </p:sp>
      <p:sp>
        <p:nvSpPr>
          <p:cNvPr id="179219" name="Rectangle 19"/>
          <p:cNvSpPr>
            <a:spLocks noGrp="1" noChangeArrowheads="1"/>
          </p:cNvSpPr>
          <p:nvPr userDrawn="1">
            <p:ph type="ctrTitle"/>
          </p:nvPr>
        </p:nvSpPr>
        <p:spPr>
          <a:xfrm>
            <a:off x="334434" y="1828800"/>
            <a:ext cx="11654367" cy="2209800"/>
          </a:xfrm>
        </p:spPr>
        <p:txBody>
          <a:bodyPr/>
          <a:lstStyle>
            <a:lvl1pPr algn="r">
              <a:defRPr sz="40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9220" name="Rectangle 20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34434" y="4267200"/>
            <a:ext cx="11654367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 b="1">
                <a:latin typeface="+mn-lt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9222" name="Text Box 22"/>
          <p:cNvSpPr txBox="1">
            <a:spLocks noChangeArrowheads="1"/>
          </p:cNvSpPr>
          <p:nvPr userDrawn="1"/>
        </p:nvSpPr>
        <p:spPr bwMode="auto">
          <a:xfrm>
            <a:off x="6134499" y="704252"/>
            <a:ext cx="5856812" cy="85254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spcBef>
                <a:spcPct val="0"/>
              </a:spcBef>
            </a:pPr>
            <a:r>
              <a:rPr lang="zh-CN" altLang="en-US" sz="2400" b="1" dirty="0" smtClean="0">
                <a:solidFill>
                  <a:schemeClr val="tx1"/>
                </a:solidFill>
                <a:latin typeface="+mj-ea"/>
                <a:ea typeface="+mj-ea"/>
              </a:rPr>
              <a:t>计算机科学与技术学院</a:t>
            </a:r>
            <a:endParaRPr lang="en-US" altLang="zh-CN" sz="24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r">
              <a:lnSpc>
                <a:spcPct val="130000"/>
              </a:lnSpc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School of Computer Science and Technology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5201" y="89034"/>
            <a:ext cx="2236993" cy="168646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90904" y="620611"/>
            <a:ext cx="3885451" cy="865415"/>
          </a:xfrm>
          <a:prstGeom prst="rect">
            <a:avLst/>
          </a:prstGeom>
        </p:spPr>
      </p:pic>
      <p:grpSp>
        <p:nvGrpSpPr>
          <p:cNvPr id="15" name="组合 14"/>
          <p:cNvGrpSpPr/>
          <p:nvPr userDrawn="1"/>
        </p:nvGrpSpPr>
        <p:grpSpPr>
          <a:xfrm>
            <a:off x="2690904" y="690564"/>
            <a:ext cx="9166184" cy="845664"/>
            <a:chOff x="2089972" y="628999"/>
            <a:chExt cx="6874638" cy="907229"/>
          </a:xfrm>
        </p:grpSpPr>
        <p:cxnSp>
          <p:nvCxnSpPr>
            <p:cNvPr id="8" name="直接连接符 7"/>
            <p:cNvCxnSpPr/>
            <p:nvPr userDrawn="1"/>
          </p:nvCxnSpPr>
          <p:spPr bwMode="auto">
            <a:xfrm flipH="1">
              <a:off x="4948828" y="628999"/>
              <a:ext cx="576080" cy="907229"/>
            </a:xfrm>
            <a:prstGeom prst="line">
              <a:avLst/>
            </a:prstGeom>
            <a:solidFill>
              <a:schemeClr val="accent1"/>
            </a:solidFill>
            <a:ln w="57150" cap="flat" cmpd="tri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接连接符 11"/>
            <p:cNvCxnSpPr/>
            <p:nvPr userDrawn="1"/>
          </p:nvCxnSpPr>
          <p:spPr bwMode="auto">
            <a:xfrm>
              <a:off x="5524908" y="628999"/>
              <a:ext cx="3439702" cy="0"/>
            </a:xfrm>
            <a:prstGeom prst="line">
              <a:avLst/>
            </a:prstGeom>
            <a:solidFill>
              <a:schemeClr val="accent1"/>
            </a:solidFill>
            <a:ln w="57150" cap="flat" cmpd="tri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13"/>
            <p:cNvCxnSpPr/>
            <p:nvPr userDrawn="1"/>
          </p:nvCxnSpPr>
          <p:spPr bwMode="auto">
            <a:xfrm flipH="1">
              <a:off x="2089972" y="1536228"/>
              <a:ext cx="2858856" cy="0"/>
            </a:xfrm>
            <a:prstGeom prst="line">
              <a:avLst/>
            </a:prstGeom>
            <a:solidFill>
              <a:schemeClr val="accent1"/>
            </a:solidFill>
            <a:ln w="57150" cap="flat" cmpd="tri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6" name="直接连接符 5"/>
          <p:cNvCxnSpPr/>
          <p:nvPr userDrawn="1"/>
        </p:nvCxnSpPr>
        <p:spPr bwMode="auto">
          <a:xfrm flipH="1">
            <a:off x="474897" y="6597440"/>
            <a:ext cx="201628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5D5D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0" name="组合 39"/>
          <p:cNvGrpSpPr/>
          <p:nvPr userDrawn="1"/>
        </p:nvGrpSpPr>
        <p:grpSpPr>
          <a:xfrm>
            <a:off x="3489222" y="5912643"/>
            <a:ext cx="209551" cy="39688"/>
            <a:chOff x="6834188" y="5932488"/>
            <a:chExt cx="157163" cy="39688"/>
          </a:xfrm>
        </p:grpSpPr>
        <p:sp>
          <p:nvSpPr>
            <p:cNvPr id="9" name="Line 5"/>
            <p:cNvSpPr>
              <a:spLocks noChangeShapeType="1"/>
            </p:cNvSpPr>
            <p:nvPr userDrawn="1"/>
          </p:nvSpPr>
          <p:spPr bwMode="auto">
            <a:xfrm flipV="1">
              <a:off x="6897688" y="5932488"/>
              <a:ext cx="46038" cy="3968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2" name="Line 15"/>
            <p:cNvSpPr>
              <a:spLocks noChangeShapeType="1"/>
            </p:cNvSpPr>
            <p:nvPr userDrawn="1"/>
          </p:nvSpPr>
          <p:spPr bwMode="auto">
            <a:xfrm flipV="1">
              <a:off x="6834188" y="5932488"/>
              <a:ext cx="31750" cy="23813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5" name="Line 16"/>
            <p:cNvSpPr>
              <a:spLocks noChangeShapeType="1"/>
            </p:cNvSpPr>
            <p:nvPr userDrawn="1"/>
          </p:nvSpPr>
          <p:spPr bwMode="auto">
            <a:xfrm flipH="1" flipV="1">
              <a:off x="6865938" y="5932488"/>
              <a:ext cx="31750" cy="3968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6" name="Line 17"/>
            <p:cNvSpPr>
              <a:spLocks noChangeShapeType="1"/>
            </p:cNvSpPr>
            <p:nvPr userDrawn="1"/>
          </p:nvSpPr>
          <p:spPr bwMode="auto">
            <a:xfrm flipH="1" flipV="1">
              <a:off x="6943726" y="5932488"/>
              <a:ext cx="47625" cy="317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3051072" y="6115843"/>
            <a:ext cx="209549" cy="39688"/>
            <a:chOff x="6505576" y="6135688"/>
            <a:chExt cx="157162" cy="39688"/>
          </a:xfrm>
        </p:grpSpPr>
        <p:sp>
          <p:nvSpPr>
            <p:cNvPr id="10" name="Line 6"/>
            <p:cNvSpPr>
              <a:spLocks noChangeShapeType="1"/>
            </p:cNvSpPr>
            <p:nvPr userDrawn="1"/>
          </p:nvSpPr>
          <p:spPr bwMode="auto">
            <a:xfrm flipV="1">
              <a:off x="6505576" y="6135688"/>
              <a:ext cx="31750" cy="23813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11" name="Line 7"/>
            <p:cNvSpPr>
              <a:spLocks noChangeShapeType="1"/>
            </p:cNvSpPr>
            <p:nvPr userDrawn="1"/>
          </p:nvSpPr>
          <p:spPr bwMode="auto">
            <a:xfrm flipH="1" flipV="1">
              <a:off x="6537326" y="6135688"/>
              <a:ext cx="31750" cy="3968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7" name="Line 18"/>
            <p:cNvSpPr>
              <a:spLocks noChangeShapeType="1"/>
            </p:cNvSpPr>
            <p:nvPr userDrawn="1"/>
          </p:nvSpPr>
          <p:spPr bwMode="auto">
            <a:xfrm flipH="1" flipV="1">
              <a:off x="6615113" y="6135688"/>
              <a:ext cx="47625" cy="317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8" name="Line 19"/>
            <p:cNvSpPr>
              <a:spLocks noChangeShapeType="1"/>
            </p:cNvSpPr>
            <p:nvPr userDrawn="1"/>
          </p:nvSpPr>
          <p:spPr bwMode="auto">
            <a:xfrm flipV="1">
              <a:off x="6569076" y="6135688"/>
              <a:ext cx="46038" cy="3968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</p:grpSp>
      <p:sp>
        <p:nvSpPr>
          <p:cNvPr id="34" name="Line 25"/>
          <p:cNvSpPr>
            <a:spLocks noChangeShapeType="1"/>
          </p:cNvSpPr>
          <p:nvPr userDrawn="1"/>
        </p:nvSpPr>
        <p:spPr bwMode="auto">
          <a:xfrm>
            <a:off x="2698647" y="6597650"/>
            <a:ext cx="9290153" cy="0"/>
          </a:xfrm>
          <a:prstGeom prst="line">
            <a:avLst/>
          </a:prstGeom>
          <a:noFill/>
          <a:ln w="19050">
            <a:solidFill>
              <a:srgbClr val="5D5D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/>
          </a:p>
        </p:txBody>
      </p:sp>
      <p:grpSp>
        <p:nvGrpSpPr>
          <p:cNvPr id="43" name="组合 42"/>
          <p:cNvGrpSpPr/>
          <p:nvPr userDrawn="1"/>
        </p:nvGrpSpPr>
        <p:grpSpPr>
          <a:xfrm>
            <a:off x="2425597" y="5737225"/>
            <a:ext cx="273051" cy="860426"/>
            <a:chOff x="7115176" y="5737225"/>
            <a:chExt cx="204788" cy="860426"/>
          </a:xfrm>
        </p:grpSpPr>
        <p:sp>
          <p:nvSpPr>
            <p:cNvPr id="13" name="Line 8"/>
            <p:cNvSpPr>
              <a:spLocks noChangeShapeType="1"/>
            </p:cNvSpPr>
            <p:nvPr userDrawn="1"/>
          </p:nvSpPr>
          <p:spPr bwMode="auto">
            <a:xfrm flipV="1">
              <a:off x="7210426" y="5894388"/>
              <a:ext cx="0" cy="155575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16" name="Line 9"/>
            <p:cNvSpPr>
              <a:spLocks noChangeShapeType="1"/>
            </p:cNvSpPr>
            <p:nvPr userDrawn="1"/>
          </p:nvSpPr>
          <p:spPr bwMode="auto">
            <a:xfrm flipV="1">
              <a:off x="7162801" y="6049963"/>
              <a:ext cx="0" cy="1333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17" name="Line 10"/>
            <p:cNvSpPr>
              <a:spLocks noChangeShapeType="1"/>
            </p:cNvSpPr>
            <p:nvPr userDrawn="1"/>
          </p:nvSpPr>
          <p:spPr bwMode="auto">
            <a:xfrm flipV="1">
              <a:off x="7256463" y="5894388"/>
              <a:ext cx="0" cy="61913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18" name="Line 11"/>
            <p:cNvSpPr>
              <a:spLocks noChangeShapeType="1"/>
            </p:cNvSpPr>
            <p:nvPr userDrawn="1"/>
          </p:nvSpPr>
          <p:spPr bwMode="auto">
            <a:xfrm flipV="1">
              <a:off x="7162801" y="6284913"/>
              <a:ext cx="0" cy="31273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19" name="Line 12"/>
            <p:cNvSpPr>
              <a:spLocks noChangeShapeType="1"/>
            </p:cNvSpPr>
            <p:nvPr userDrawn="1"/>
          </p:nvSpPr>
          <p:spPr bwMode="auto">
            <a:xfrm flipV="1">
              <a:off x="7319963" y="5956300"/>
              <a:ext cx="0" cy="6413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0" name="Line 13"/>
            <p:cNvSpPr>
              <a:spLocks noChangeShapeType="1"/>
            </p:cNvSpPr>
            <p:nvPr userDrawn="1"/>
          </p:nvSpPr>
          <p:spPr bwMode="auto">
            <a:xfrm>
              <a:off x="7115176" y="6284913"/>
              <a:ext cx="117475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1" name="Line 14"/>
            <p:cNvSpPr>
              <a:spLocks noChangeShapeType="1"/>
            </p:cNvSpPr>
            <p:nvPr userDrawn="1"/>
          </p:nvSpPr>
          <p:spPr bwMode="auto">
            <a:xfrm>
              <a:off x="7115176" y="6183313"/>
              <a:ext cx="117475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9" name="Line 20"/>
            <p:cNvSpPr>
              <a:spLocks noChangeShapeType="1"/>
            </p:cNvSpPr>
            <p:nvPr userDrawn="1"/>
          </p:nvSpPr>
          <p:spPr bwMode="auto">
            <a:xfrm>
              <a:off x="7210426" y="5894388"/>
              <a:ext cx="46038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0" name="Line 21"/>
            <p:cNvSpPr>
              <a:spLocks noChangeShapeType="1"/>
            </p:cNvSpPr>
            <p:nvPr userDrawn="1"/>
          </p:nvSpPr>
          <p:spPr bwMode="auto">
            <a:xfrm flipV="1">
              <a:off x="7115176" y="6183313"/>
              <a:ext cx="0" cy="10160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1" name="Line 22"/>
            <p:cNvSpPr>
              <a:spLocks noChangeShapeType="1"/>
            </p:cNvSpPr>
            <p:nvPr userDrawn="1"/>
          </p:nvSpPr>
          <p:spPr bwMode="auto">
            <a:xfrm flipV="1">
              <a:off x="7232651" y="6183313"/>
              <a:ext cx="0" cy="10160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2" name="Line 23"/>
            <p:cNvSpPr>
              <a:spLocks noChangeShapeType="1"/>
            </p:cNvSpPr>
            <p:nvPr userDrawn="1"/>
          </p:nvSpPr>
          <p:spPr bwMode="auto">
            <a:xfrm flipV="1">
              <a:off x="7232651" y="5737225"/>
              <a:ext cx="0" cy="157163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5" name="Line 26"/>
            <p:cNvSpPr>
              <a:spLocks noChangeShapeType="1"/>
            </p:cNvSpPr>
            <p:nvPr userDrawn="1"/>
          </p:nvSpPr>
          <p:spPr bwMode="auto">
            <a:xfrm>
              <a:off x="7162801" y="6049963"/>
              <a:ext cx="157163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6" name="Line 27"/>
            <p:cNvSpPr>
              <a:spLocks noChangeShapeType="1"/>
            </p:cNvSpPr>
            <p:nvPr userDrawn="1"/>
          </p:nvSpPr>
          <p:spPr bwMode="auto">
            <a:xfrm>
              <a:off x="7210426" y="5956300"/>
              <a:ext cx="109538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</p:grpSp>
      <p:grpSp>
        <p:nvGrpSpPr>
          <p:cNvPr id="45" name="组合 44"/>
          <p:cNvGrpSpPr/>
          <p:nvPr userDrawn="1"/>
        </p:nvGrpSpPr>
        <p:grpSpPr>
          <a:xfrm>
            <a:off x="474896" y="6165380"/>
            <a:ext cx="1510616" cy="312738"/>
            <a:chOff x="356172" y="6165380"/>
            <a:chExt cx="1132962" cy="312738"/>
          </a:xfrm>
        </p:grpSpPr>
        <p:sp>
          <p:nvSpPr>
            <p:cNvPr id="33" name="Line 24"/>
            <p:cNvSpPr>
              <a:spLocks noChangeShapeType="1"/>
            </p:cNvSpPr>
            <p:nvPr userDrawn="1"/>
          </p:nvSpPr>
          <p:spPr bwMode="auto">
            <a:xfrm>
              <a:off x="622872" y="6165380"/>
              <a:ext cx="430213" cy="30480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7" name="Line 28"/>
            <p:cNvSpPr>
              <a:spLocks noChangeShapeType="1"/>
            </p:cNvSpPr>
            <p:nvPr userDrawn="1"/>
          </p:nvSpPr>
          <p:spPr bwMode="auto">
            <a:xfrm flipV="1">
              <a:off x="356172" y="6165380"/>
              <a:ext cx="266700" cy="31273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8" name="Line 29"/>
            <p:cNvSpPr>
              <a:spLocks noChangeShapeType="1"/>
            </p:cNvSpPr>
            <p:nvPr userDrawn="1"/>
          </p:nvSpPr>
          <p:spPr bwMode="auto">
            <a:xfrm flipV="1">
              <a:off x="924497" y="6181255"/>
              <a:ext cx="166688" cy="1968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59" name="Line 24"/>
            <p:cNvSpPr>
              <a:spLocks noChangeShapeType="1"/>
            </p:cNvSpPr>
            <p:nvPr userDrawn="1"/>
          </p:nvSpPr>
          <p:spPr bwMode="auto">
            <a:xfrm>
              <a:off x="1081328" y="6181255"/>
              <a:ext cx="407806" cy="288925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620611"/>
            <a:ext cx="11150600" cy="5616678"/>
          </a:xfrm>
        </p:spPr>
        <p:txBody>
          <a:bodyPr/>
          <a:lstStyle>
            <a:lvl1pPr marL="342900" indent="-342900">
              <a:defRPr/>
            </a:lvl1pPr>
            <a:lvl2pPr marL="628650" indent="-268288">
              <a:defRPr/>
            </a:lvl2pPr>
            <a:lvl3pPr marL="896938" indent="-268288">
              <a:defRPr sz="2400">
                <a:latin typeface="+mn-lt"/>
              </a:defRPr>
            </a:lvl3pPr>
            <a:lvl4pPr marL="1166813" indent="-269875">
              <a:defRPr sz="2400">
                <a:latin typeface="+mn-lt"/>
                <a:ea typeface="楷体" panose="02010609060101010101" pitchFamily="49" charset="-122"/>
              </a:defRPr>
            </a:lvl4pPr>
            <a:lvl5pPr marL="1435100" indent="-268288">
              <a:defRPr sz="2400">
                <a:latin typeface="+mn-lt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5B93D84-87BE-4514-9293-7D5164B6320D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7987" y="116540"/>
            <a:ext cx="10972800" cy="4179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620610"/>
            <a:ext cx="5386917" cy="42373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1044341"/>
            <a:ext cx="5386917" cy="5200883"/>
          </a:xfrm>
        </p:spPr>
        <p:txBody>
          <a:bodyPr/>
          <a:lstStyle>
            <a:lvl1pPr marL="268288" indent="-268288">
              <a:defRPr sz="2400">
                <a:latin typeface="+mn-lt"/>
              </a:defRPr>
            </a:lvl1pPr>
            <a:lvl2pPr marL="536575" indent="-268288">
              <a:defRPr sz="2400">
                <a:latin typeface="+mn-lt"/>
              </a:defRPr>
            </a:lvl2pPr>
            <a:lvl3pPr marL="804863" indent="-268288">
              <a:defRPr sz="2400">
                <a:latin typeface="+mn-lt"/>
              </a:defRPr>
            </a:lvl3pPr>
            <a:lvl4pPr marL="1073150" indent="-268288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620610"/>
            <a:ext cx="5389033" cy="42373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044342"/>
            <a:ext cx="5389033" cy="5200882"/>
          </a:xfrm>
        </p:spPr>
        <p:txBody>
          <a:bodyPr/>
          <a:lstStyle>
            <a:lvl1pPr marL="268288" indent="-268288">
              <a:defRPr sz="2400">
                <a:latin typeface="+mn-lt"/>
              </a:defRPr>
            </a:lvl1pPr>
            <a:lvl2pPr marL="536575" indent="-268288">
              <a:defRPr sz="2400">
                <a:latin typeface="+mn-lt"/>
              </a:defRPr>
            </a:lvl2pPr>
            <a:lvl3pPr marL="804863" indent="-268288">
              <a:defRPr sz="2400">
                <a:latin typeface="+mn-lt"/>
              </a:defRPr>
            </a:lvl3pPr>
            <a:lvl4pPr marL="1073150" indent="-268288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820532B-2B62-4BCD-8298-BE9375802A47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12192000" cy="566738"/>
            <a:chOff x="0" y="0"/>
            <a:chExt cx="9144000" cy="566738"/>
          </a:xfrm>
        </p:grpSpPr>
        <p:sp>
          <p:nvSpPr>
            <p:cNvPr id="178181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285750" cy="54610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2" name="Rectangle 6"/>
            <p:cNvSpPr>
              <a:spLocks noChangeArrowheads="1"/>
            </p:cNvSpPr>
            <p:nvPr userDrawn="1"/>
          </p:nvSpPr>
          <p:spPr bwMode="auto">
            <a:xfrm>
              <a:off x="377825" y="134938"/>
              <a:ext cx="8731250" cy="274638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3" name="Rectangle 7"/>
            <p:cNvSpPr>
              <a:spLocks noChangeArrowheads="1"/>
            </p:cNvSpPr>
            <p:nvPr userDrawn="1"/>
          </p:nvSpPr>
          <p:spPr bwMode="auto">
            <a:xfrm>
              <a:off x="374650" y="134938"/>
              <a:ext cx="138113" cy="141288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4" name="Rectangle 8"/>
            <p:cNvSpPr>
              <a:spLocks noChangeArrowheads="1"/>
            </p:cNvSpPr>
            <p:nvPr userDrawn="1"/>
          </p:nvSpPr>
          <p:spPr bwMode="auto">
            <a:xfrm>
              <a:off x="512763" y="0"/>
              <a:ext cx="139700" cy="138113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5" name="Rectangle 9"/>
            <p:cNvSpPr>
              <a:spLocks noChangeArrowheads="1"/>
            </p:cNvSpPr>
            <p:nvPr userDrawn="1"/>
          </p:nvSpPr>
          <p:spPr bwMode="auto">
            <a:xfrm>
              <a:off x="512763" y="134938"/>
              <a:ext cx="139700" cy="141288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6" name="Rectangle 10"/>
            <p:cNvSpPr>
              <a:spLocks noChangeArrowheads="1"/>
            </p:cNvSpPr>
            <p:nvPr userDrawn="1"/>
          </p:nvSpPr>
          <p:spPr bwMode="auto">
            <a:xfrm>
              <a:off x="239713" y="274638"/>
              <a:ext cx="136525" cy="138113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7" name="Rectangle 11"/>
            <p:cNvSpPr>
              <a:spLocks noChangeArrowheads="1"/>
            </p:cNvSpPr>
            <p:nvPr userDrawn="1"/>
          </p:nvSpPr>
          <p:spPr bwMode="auto">
            <a:xfrm>
              <a:off x="96838" y="136525"/>
              <a:ext cx="141288" cy="138113"/>
            </a:xfrm>
            <a:prstGeom prst="rect">
              <a:avLst/>
            </a:prstGeom>
            <a:solidFill>
              <a:srgbClr val="FF00FF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8" name="Rectangle 12"/>
            <p:cNvSpPr>
              <a:spLocks noChangeArrowheads="1"/>
            </p:cNvSpPr>
            <p:nvPr userDrawn="1"/>
          </p:nvSpPr>
          <p:spPr bwMode="auto">
            <a:xfrm>
              <a:off x="374650" y="271463"/>
              <a:ext cx="138113" cy="138113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9" name="Rectangle 13"/>
            <p:cNvSpPr>
              <a:spLocks noChangeArrowheads="1"/>
            </p:cNvSpPr>
            <p:nvPr userDrawn="1"/>
          </p:nvSpPr>
          <p:spPr bwMode="auto">
            <a:xfrm>
              <a:off x="239713" y="409575"/>
              <a:ext cx="136525" cy="136525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93" name="Rectangle 17"/>
            <p:cNvSpPr>
              <a:spLocks noChangeArrowheads="1"/>
            </p:cNvSpPr>
            <p:nvPr userDrawn="1"/>
          </p:nvSpPr>
          <p:spPr bwMode="auto">
            <a:xfrm>
              <a:off x="0" y="520700"/>
              <a:ext cx="9144000" cy="46038"/>
            </a:xfrm>
            <a:prstGeom prst="rect">
              <a:avLst/>
            </a:prstGeom>
            <a:gradFill rotWithShape="0">
              <a:gsLst>
                <a:gs pos="0">
                  <a:schemeClr val="bg2">
                    <a:alpha val="3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</p:grpSp>
      <p:sp>
        <p:nvSpPr>
          <p:cNvPr id="178178" name="Rectangle 2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+mj-lt"/>
              </a:defRPr>
            </a:lvl1pPr>
          </a:lstStyle>
          <a:p>
            <a:endParaRPr lang="en-US" altLang="zh-CN" dirty="0"/>
          </a:p>
        </p:txBody>
      </p:sp>
      <p:sp>
        <p:nvSpPr>
          <p:cNvPr id="178179" name="Rectangle 3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4C29EA-3689-43EF-BF3B-4AB4D9CC568A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17819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787400" y="44451"/>
            <a:ext cx="1097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7819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609600" y="566739"/>
            <a:ext cx="11150600" cy="567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78192" name="Rectangle 16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latin typeface="+mj-lt"/>
              </a:defRPr>
            </a:lvl1pPr>
          </a:lstStyle>
          <a:p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8" r:id="rId3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68288" algn="l" rtl="0" fontAlgn="base">
        <a:spcBef>
          <a:spcPct val="200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896938" indent="-268288" algn="l" rtl="0" fontAlgn="base">
        <a:spcBef>
          <a:spcPct val="20000"/>
        </a:spcBef>
        <a:spcAft>
          <a:spcPct val="0"/>
        </a:spcAft>
        <a:buClr>
          <a:srgbClr val="FF6600"/>
        </a:buClr>
        <a:buSzPct val="65000"/>
        <a:buFont typeface="Wingdings" pitchFamily="2" charset="2"/>
        <a:buChar char="p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3pPr>
      <a:lvl4pPr marL="1166813" indent="-269875" algn="l" rtl="0" fontAlgn="base">
        <a:spcBef>
          <a:spcPct val="20000"/>
        </a:spcBef>
        <a:spcAft>
          <a:spcPct val="0"/>
        </a:spcAft>
        <a:buClr>
          <a:srgbClr val="FF0066"/>
        </a:buClr>
        <a:buSzPct val="75000"/>
        <a:buFont typeface="Wingdings" pitchFamily="2" charset="2"/>
        <a:buChar char="u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4pPr>
      <a:lvl5pPr marL="1435100" indent="-268288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5pPr>
      <a:lvl6pPr marL="27876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6pPr>
      <a:lvl7pPr marL="32448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7pPr>
      <a:lvl8pPr marL="37020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8pPr>
      <a:lvl9pPr marL="41592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774826" y="1844780"/>
            <a:ext cx="8740775" cy="2193820"/>
          </a:xfrm>
        </p:spPr>
        <p:txBody>
          <a:bodyPr/>
          <a:lstStyle/>
          <a:p>
            <a:pPr lvl="0"/>
            <a:r>
              <a:rPr lang="zh-CN" altLang="en-US" sz="3600" dirty="0">
                <a:solidFill>
                  <a:srgbClr val="FFFF00"/>
                </a:solidFill>
                <a:latin typeface="Arial"/>
                <a:ea typeface="黑体" pitchFamily="2" charset="-122"/>
                <a:cs typeface="+mn-cs"/>
              </a:rPr>
              <a:t>微机原理</a:t>
            </a:r>
            <a:r>
              <a:rPr lang="zh-CN" altLang="en-US" sz="3600" dirty="0">
                <a:solidFill>
                  <a:srgbClr val="FFFF00"/>
                </a:solidFill>
                <a:latin typeface="Arial"/>
                <a:ea typeface="黑体" pitchFamily="2" charset="-122"/>
              </a:rPr>
              <a:t>与</a:t>
            </a:r>
            <a:r>
              <a:rPr lang="zh-CN" altLang="en-US" sz="3600" dirty="0">
                <a:solidFill>
                  <a:srgbClr val="FFFF00"/>
                </a:solidFill>
                <a:latin typeface="Arial"/>
                <a:ea typeface="黑体" pitchFamily="2" charset="-122"/>
              </a:rPr>
              <a:t>系统设计</a:t>
            </a:r>
            <a:r>
              <a:rPr lang="en-US" altLang="zh-CN" sz="3600" dirty="0">
                <a:solidFill>
                  <a:srgbClr val="FFFF00"/>
                </a:solidFill>
                <a:latin typeface="Arial"/>
                <a:ea typeface="黑体" pitchFamily="2" charset="-122"/>
                <a:cs typeface="+mn-cs"/>
              </a:rPr>
              <a:t/>
            </a:r>
            <a:br>
              <a:rPr lang="en-US" altLang="zh-CN" sz="3600" dirty="0">
                <a:solidFill>
                  <a:srgbClr val="FFFF00"/>
                </a:solidFill>
                <a:latin typeface="Arial"/>
                <a:ea typeface="黑体" pitchFamily="2" charset="-122"/>
                <a:cs typeface="+mn-cs"/>
              </a:rPr>
            </a:br>
            <a:r>
              <a:rPr lang="zh-CN" altLang="en-US" dirty="0" smtClean="0">
                <a:latin typeface="Arial"/>
                <a:ea typeface="黑体" pitchFamily="2" charset="-122"/>
                <a:cs typeface="+mn-cs"/>
              </a:rPr>
              <a:t>第</a:t>
            </a:r>
            <a:r>
              <a:rPr lang="en-US" altLang="zh-CN" sz="7200" dirty="0">
                <a:latin typeface="Arial"/>
                <a:ea typeface="黑体" pitchFamily="2" charset="-122"/>
                <a:cs typeface="+mn-cs"/>
              </a:rPr>
              <a:t>6</a:t>
            </a:r>
            <a:r>
              <a:rPr lang="zh-CN" altLang="en-US" dirty="0">
                <a:latin typeface="Arial"/>
                <a:ea typeface="黑体" pitchFamily="2" charset="-122"/>
                <a:cs typeface="+mn-cs"/>
              </a:rPr>
              <a:t>章  输入</a:t>
            </a:r>
            <a:r>
              <a:rPr lang="en-US" altLang="zh-CN" dirty="0">
                <a:latin typeface="Arial"/>
                <a:ea typeface="黑体" pitchFamily="2" charset="-122"/>
                <a:cs typeface="+mn-cs"/>
              </a:rPr>
              <a:t>/</a:t>
            </a:r>
            <a:r>
              <a:rPr lang="zh-CN" altLang="en-US" dirty="0">
                <a:latin typeface="Arial"/>
                <a:ea typeface="黑体" pitchFamily="2" charset="-122"/>
                <a:cs typeface="+mn-cs"/>
              </a:rPr>
              <a:t>输出</a:t>
            </a:r>
            <a:r>
              <a:rPr lang="zh-CN" altLang="en-US" dirty="0" smtClean="0">
                <a:latin typeface="Arial"/>
                <a:ea typeface="黑体" pitchFamily="2" charset="-122"/>
                <a:cs typeface="+mn-cs"/>
              </a:rPr>
              <a:t>技术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1990734" y="4581160"/>
            <a:ext cx="8497755" cy="72010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C00000"/>
                </a:solidFill>
                <a:latin typeface="+mj-lt"/>
                <a:ea typeface="+mj-ea"/>
              </a:rPr>
              <a:t>第</a:t>
            </a:r>
            <a:r>
              <a:rPr lang="en-US" altLang="zh-CN" dirty="0" smtClean="0">
                <a:solidFill>
                  <a:srgbClr val="C00000"/>
                </a:solidFill>
                <a:latin typeface="+mj-lt"/>
                <a:ea typeface="+mj-ea"/>
              </a:rPr>
              <a:t>18</a:t>
            </a:r>
            <a:r>
              <a:rPr lang="zh-CN" altLang="en-US" dirty="0" smtClean="0">
                <a:solidFill>
                  <a:srgbClr val="C00000"/>
                </a:solidFill>
                <a:latin typeface="+mj-lt"/>
                <a:ea typeface="+mj-ea"/>
              </a:rPr>
              <a:t>讲 </a:t>
            </a:r>
            <a:r>
              <a:rPr lang="zh-CN" altLang="en-US" dirty="0" smtClean="0">
                <a:solidFill>
                  <a:srgbClr val="C00000"/>
                </a:solidFill>
                <a:latin typeface="+mj-lt"/>
                <a:ea typeface="+mj-ea"/>
              </a:rPr>
              <a:t>利用</a:t>
            </a:r>
            <a:r>
              <a:rPr lang="en-US" altLang="zh-CN" dirty="0">
                <a:solidFill>
                  <a:srgbClr val="C00000"/>
                </a:solidFill>
                <a:latin typeface="+mj-lt"/>
                <a:ea typeface="+mj-ea"/>
              </a:rPr>
              <a:t>8259</a:t>
            </a:r>
            <a:r>
              <a:rPr lang="zh-CN" altLang="en-US" dirty="0">
                <a:solidFill>
                  <a:srgbClr val="C00000"/>
                </a:solidFill>
                <a:latin typeface="+mj-lt"/>
                <a:ea typeface="+mj-ea"/>
              </a:rPr>
              <a:t>实现可屏蔽中断</a:t>
            </a:r>
            <a:r>
              <a:rPr lang="zh-CN" altLang="en-US" dirty="0" smtClean="0">
                <a:solidFill>
                  <a:srgbClr val="C00000"/>
                </a:solidFill>
                <a:latin typeface="+mj-lt"/>
                <a:ea typeface="+mj-ea"/>
              </a:rPr>
              <a:t>的</a:t>
            </a:r>
            <a:r>
              <a:rPr lang="zh-CN" altLang="en-US" dirty="0" smtClean="0">
                <a:solidFill>
                  <a:srgbClr val="C00000"/>
                </a:solidFill>
                <a:latin typeface="+mj-lt"/>
                <a:ea typeface="+mj-ea"/>
              </a:rPr>
              <a:t>示例</a:t>
            </a:r>
            <a:endParaRPr lang="en-US" altLang="zh-CN" dirty="0">
              <a:solidFill>
                <a:srgbClr val="C00000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726519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73817A-EC54-4088-AC38-11659D29BE21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1044483" name="Rectangle 3"/>
          <p:cNvSpPr>
            <a:spLocks noChangeArrowheads="1"/>
          </p:cNvSpPr>
          <p:nvPr/>
        </p:nvSpPr>
        <p:spPr bwMode="auto">
          <a:xfrm>
            <a:off x="1440000" y="828000"/>
            <a:ext cx="85693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dirty="0">
                <a:solidFill>
                  <a:srgbClr val="D60093"/>
                </a:solidFill>
                <a:latin typeface="+mj-ea"/>
                <a:ea typeface="+mj-ea"/>
              </a:rPr>
              <a:t>中断服务程序框架：</a:t>
            </a:r>
            <a:endParaRPr lang="en-US" altLang="zh-CN" dirty="0">
              <a:solidFill>
                <a:srgbClr val="D60093"/>
              </a:solidFill>
              <a:latin typeface="+mj-ea"/>
              <a:ea typeface="+mj-ea"/>
            </a:endParaRPr>
          </a:p>
        </p:txBody>
      </p:sp>
      <p:sp>
        <p:nvSpPr>
          <p:cNvPr id="10444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440000" y="1584000"/>
            <a:ext cx="7824352" cy="4941344"/>
          </a:xfrm>
          <a:solidFill>
            <a:srgbClr val="FFFF99"/>
          </a:solidFill>
          <a:ln w="28575">
            <a:solidFill>
              <a:srgbClr val="FF66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52425" indent="-352425"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9900"/>
                </a:solidFill>
                <a:latin typeface="+mj-ea"/>
                <a:ea typeface="+mj-ea"/>
                <a:cs typeface="Courier New" pitchFamily="49" charset="0"/>
              </a:rPr>
              <a:t>程序名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PROC FAR</a:t>
            </a:r>
          </a:p>
          <a:p>
            <a:pPr marL="352425" indent="-352425">
              <a:spcBef>
                <a:spcPts val="0"/>
              </a:spcBef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 PUSH 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Regs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marL="352425" indent="-352425">
              <a:spcBef>
                <a:spcPts val="0"/>
              </a:spcBef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altLang="zh-CN" sz="2400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zh-CN" altLang="en-US" sz="24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开中断，允许</a:t>
            </a:r>
            <a:r>
              <a:rPr lang="zh-CN" altLang="en-US" sz="2400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嵌套</a:t>
            </a:r>
          </a:p>
          <a:p>
            <a:pPr marL="352425" indent="-352425">
              <a:spcBef>
                <a:spcPts val="0"/>
              </a:spcBef>
              <a:buNone/>
            </a:pP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		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itchFamily="49" charset="0"/>
              </a:rPr>
              <a:t>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Courier New" pitchFamily="49" charset="0"/>
            </a:endParaRPr>
          </a:p>
          <a:p>
            <a:pPr marL="352425" indent="-352425">
              <a:spcBef>
                <a:spcPts val="0"/>
              </a:spcBef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Courier New" pitchFamily="49" charset="0"/>
              </a:rPr>
              <a:t>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itchFamily="49" charset="0"/>
              </a:rPr>
              <a:t>      </a:t>
            </a:r>
            <a:r>
              <a:rPr lang="zh-CN" altLang="en-US" sz="2400" dirty="0" smtClean="0">
                <a:latin typeface="Courier New" pitchFamily="49" charset="0"/>
                <a:cs typeface="Courier New" pitchFamily="49" charset="0"/>
              </a:rPr>
              <a:t>中断处理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  <a:p>
            <a:pPr marL="352425" indent="-352425">
              <a:spcBef>
                <a:spcPts val="0"/>
              </a:spcBef>
              <a:buNone/>
            </a:pP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		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Courier New" pitchFamily="49" charset="0"/>
              </a:rPr>
              <a:t> 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Courier New" pitchFamily="49" charset="0"/>
            </a:endParaRPr>
          </a:p>
          <a:p>
            <a:pPr marL="352425" indent="-352425">
              <a:spcBef>
                <a:spcPts val="0"/>
              </a:spcBef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Courier New" pitchFamily="49" charset="0"/>
              </a:rPr>
              <a:t>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itchFamily="49" charset="0"/>
              </a:rPr>
              <a:t>      </a:t>
            </a:r>
            <a:r>
              <a:rPr lang="en-US" altLang="zh-C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CLI</a:t>
            </a:r>
            <a:r>
              <a:rPr lang="zh-CN" altLang="en-US" sz="2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altLang="zh-CN" sz="24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zh-CN" altLang="en-US" sz="24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关中断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marL="352425" indent="-352425">
              <a:spcBef>
                <a:spcPts val="0"/>
              </a:spcBef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altLang="zh-CN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  </a:t>
            </a:r>
            <a:r>
              <a:rPr lang="en-US" altLang="zh-C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DX, 8259</a:t>
            </a:r>
            <a:r>
              <a:rPr lang="zh-CN" altLang="en-US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偶地址</a:t>
            </a:r>
          </a:p>
          <a:p>
            <a:pPr marL="352425" indent="-352425"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altLang="zh-C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  AL, 20H</a:t>
            </a:r>
          </a:p>
          <a:p>
            <a:pPr marL="352425" indent="-352425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OUT  DX, AL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zh-CN" altLang="en-US" sz="24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发一般</a:t>
            </a:r>
            <a:r>
              <a:rPr lang="en-US" altLang="zh-CN" sz="24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EOI</a:t>
            </a:r>
            <a:r>
              <a:rPr lang="zh-CN" altLang="en-US" sz="2400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命令</a:t>
            </a:r>
          </a:p>
          <a:p>
            <a:pPr marL="352425" indent="-352425">
              <a:spcBef>
                <a:spcPts val="0"/>
              </a:spcBef>
              <a:buNone/>
            </a:pP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POP 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Regs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marL="352425" indent="-352425">
              <a:spcBef>
                <a:spcPts val="0"/>
              </a:spcBef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 IRET</a:t>
            </a:r>
          </a:p>
          <a:p>
            <a:pPr marL="352425" indent="-352425"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9900"/>
                </a:solidFill>
                <a:latin typeface="+mj-ea"/>
                <a:ea typeface="+mj-ea"/>
                <a:cs typeface="Courier New" pitchFamily="49" charset="0"/>
              </a:rPr>
              <a:t>程序名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ENDP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6.18</a:t>
            </a:r>
            <a:r>
              <a:rPr lang="zh-CN" altLang="en-US" dirty="0"/>
              <a:t> 利用</a:t>
            </a:r>
            <a:r>
              <a:rPr lang="en-US" altLang="zh-CN" dirty="0"/>
              <a:t>8259</a:t>
            </a:r>
            <a:r>
              <a:rPr lang="zh-CN" altLang="en-US" dirty="0"/>
              <a:t>实现可屏蔽中断的示例</a:t>
            </a:r>
          </a:p>
        </p:txBody>
      </p:sp>
      <p:sp>
        <p:nvSpPr>
          <p:cNvPr id="3" name="流程图: 终止 2"/>
          <p:cNvSpPr/>
          <p:nvPr/>
        </p:nvSpPr>
        <p:spPr bwMode="auto">
          <a:xfrm>
            <a:off x="2448000" y="2376000"/>
            <a:ext cx="864096" cy="324000"/>
          </a:xfrm>
          <a:prstGeom prst="flowChartTerminator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流程图: 终止 7"/>
          <p:cNvSpPr/>
          <p:nvPr/>
        </p:nvSpPr>
        <p:spPr bwMode="auto">
          <a:xfrm>
            <a:off x="2448000" y="3852000"/>
            <a:ext cx="864096" cy="324000"/>
          </a:xfrm>
          <a:prstGeom prst="flowChartTerminator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2448000" y="4176000"/>
            <a:ext cx="3636000" cy="1080000"/>
          </a:xfrm>
          <a:prstGeom prst="roundRect">
            <a:avLst/>
          </a:prstGeom>
          <a:noFill/>
          <a:ln w="38100" cap="flat" cmpd="sng" algn="ctr">
            <a:solidFill>
              <a:srgbClr val="D600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212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 animBg="1"/>
      <p:bldP spid="8" grpId="1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B93D84-87BE-4514-9293-7D5164B6320D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19536" y="1340768"/>
            <a:ext cx="9073008" cy="4751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96938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166813" indent="-269875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435100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思考题：</a:t>
            </a:r>
            <a:endParaRPr kumimoji="0" lang="en-US" altLang="zh-CN" sz="40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/>
              <a:ea typeface="黑体" panose="02010609060101010101" pitchFamily="49" charset="-122"/>
              <a:cs typeface="+mn-cs"/>
            </a:endParaRPr>
          </a:p>
          <a:p>
            <a:pPr marL="514350" lvl="0" indent="-514350" algn="just">
              <a:spcBef>
                <a:spcPts val="5400"/>
              </a:spcBef>
              <a:buClr>
                <a:srgbClr val="00007D"/>
              </a:buClr>
              <a:buSzPct val="100000"/>
              <a:buFont typeface="+mj-lt"/>
              <a:buAutoNum type="arabicPeriod"/>
              <a:defRPr/>
            </a:pPr>
            <a:r>
              <a:rPr lang="zh-CN" altLang="en-US" sz="3200" kern="0" noProof="0" dirty="0" smtClean="0">
                <a:solidFill>
                  <a:srgbClr val="0066CC"/>
                </a:solidFill>
                <a:ea typeface="楷体" panose="02010609060101010101" pitchFamily="49" charset="-122"/>
              </a:rPr>
              <a:t>实现内部中断，需要用</a:t>
            </a:r>
            <a:r>
              <a:rPr lang="en-US" altLang="zh-CN" sz="3200" kern="0" noProof="0" dirty="0" smtClean="0">
                <a:solidFill>
                  <a:srgbClr val="0066CC"/>
                </a:solidFill>
                <a:ea typeface="楷体" panose="02010609060101010101" pitchFamily="49" charset="-122"/>
              </a:rPr>
              <a:t>8259</a:t>
            </a:r>
            <a:r>
              <a:rPr lang="zh-CN" altLang="en-US" sz="3200" kern="0" noProof="0" dirty="0" smtClean="0">
                <a:solidFill>
                  <a:srgbClr val="0066CC"/>
                </a:solidFill>
                <a:ea typeface="楷体" panose="02010609060101010101" pitchFamily="49" charset="-122"/>
              </a:rPr>
              <a:t>吗？</a:t>
            </a:r>
            <a:endParaRPr lang="en-US" altLang="zh-CN" sz="3200" kern="0" dirty="0">
              <a:solidFill>
                <a:srgbClr val="0066CC"/>
              </a:solidFill>
              <a:ea typeface="楷体" panose="02010609060101010101" pitchFamily="49" charset="-122"/>
            </a:endParaRPr>
          </a:p>
          <a:p>
            <a:pPr marL="514350" indent="-514350" algn="just">
              <a:spcBef>
                <a:spcPts val="3000"/>
              </a:spcBef>
              <a:buClr>
                <a:srgbClr val="00007D"/>
              </a:buClr>
              <a:buSzPct val="100000"/>
              <a:buFont typeface="+mj-lt"/>
              <a:buAutoNum type="arabicPeriod"/>
              <a:defRPr/>
            </a:pPr>
            <a:r>
              <a:rPr lang="zh-CN" altLang="en-US" sz="3200" kern="0" dirty="0">
                <a:solidFill>
                  <a:srgbClr val="0066CC"/>
                </a:solidFill>
                <a:ea typeface="楷体" panose="02010609060101010101" pitchFamily="49" charset="-122"/>
              </a:rPr>
              <a:t>实现内部中断</a:t>
            </a:r>
            <a:r>
              <a:rPr lang="zh-CN" altLang="en-US" sz="3200" kern="0" dirty="0" smtClean="0">
                <a:solidFill>
                  <a:srgbClr val="0066CC"/>
                </a:solidFill>
                <a:ea typeface="楷体" panose="02010609060101010101" pitchFamily="49" charset="-122"/>
              </a:rPr>
              <a:t>，要做哪些工作？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0066CC"/>
              </a:solidFill>
              <a:effectLst/>
              <a:uLnTx/>
              <a:uFillTx/>
              <a:latin typeface="Times New Roman"/>
              <a:ea typeface="楷体" panose="02010609060101010101" pitchFamily="49" charset="-122"/>
            </a:endParaRPr>
          </a:p>
        </p:txBody>
      </p:sp>
      <p:pic>
        <p:nvPicPr>
          <p:cNvPr id="7" name="Picture 5" descr="ED00010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480" y="260648"/>
            <a:ext cx="1350944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1772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8800"/>
            <a:ext cx="12192000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1" y="1341438"/>
            <a:ext cx="8208963" cy="4248150"/>
          </a:xfrm>
        </p:spPr>
        <p:txBody>
          <a:bodyPr/>
          <a:lstStyle/>
          <a:p>
            <a:pPr marL="0" indent="0" algn="ctr">
              <a:lnSpc>
                <a:spcPct val="110000"/>
              </a:lnSpc>
              <a:buNone/>
            </a:pPr>
            <a:endParaRPr lang="en-US" altLang="zh-CN" sz="7200" dirty="0">
              <a:solidFill>
                <a:srgbClr val="C00000"/>
              </a:solidFill>
              <a:ea typeface="黑体" panose="02010609060101010101" pitchFamily="49" charset="-122"/>
            </a:endParaRPr>
          </a:p>
          <a:p>
            <a:pPr marL="0" indent="0" algn="ctr">
              <a:lnSpc>
                <a:spcPct val="110000"/>
              </a:lnSpc>
              <a:buNone/>
            </a:pPr>
            <a:r>
              <a:rPr lang="zh-CN" altLang="en-US" sz="6000" dirty="0">
                <a:solidFill>
                  <a:srgbClr val="C00000"/>
                </a:solidFill>
                <a:ea typeface="黑体" panose="02010609060101010101" pitchFamily="49" charset="-122"/>
              </a:rPr>
              <a:t>谢  谢  ！</a:t>
            </a:r>
            <a:endParaRPr lang="zh-CN" altLang="en-US" sz="6000" dirty="0">
              <a:solidFill>
                <a:srgbClr val="C00000"/>
              </a:solidFill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n-US" altLang="zh-CN" sz="6000" dirty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zh-CN" altLang="en-US" sz="6000" dirty="0">
              <a:solidFill>
                <a:srgbClr val="0000FF"/>
              </a:solidFill>
            </a:endParaRPr>
          </a:p>
        </p:txBody>
      </p:sp>
      <p:sp>
        <p:nvSpPr>
          <p:cNvPr id="2970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22FF87-4120-49BF-83DE-6F5F92E83D36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5462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4D8B0-4FD8-41CB-A872-C0A4E54C81AE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1033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43472" y="1196752"/>
            <a:ext cx="8199438" cy="5400675"/>
          </a:xfrm>
          <a:noFill/>
          <a:ln/>
        </p:spPr>
        <p:txBody>
          <a:bodyPr/>
          <a:lstStyle/>
          <a:p>
            <a:pPr marL="0" indent="0">
              <a:spcBef>
                <a:spcPts val="1800"/>
              </a:spcBef>
              <a:buSzTx/>
              <a:buNone/>
            </a:pPr>
            <a:r>
              <a:rPr lang="zh-CN" altLang="en-US" sz="32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可屏蔽中断</a:t>
            </a:r>
            <a:r>
              <a:rPr lang="zh-CN" altLang="en-US" sz="32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实现需要完成</a:t>
            </a:r>
            <a:r>
              <a:rPr lang="zh-CN" altLang="en-US" sz="3200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三项</a:t>
            </a:r>
            <a:r>
              <a:rPr lang="zh-CN" altLang="en-US" sz="32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工作</a:t>
            </a:r>
            <a:endParaRPr lang="en-US" altLang="zh-CN" sz="32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534988" indent="-534988">
              <a:spcBef>
                <a:spcPts val="1800"/>
              </a:spcBef>
              <a:buSzTx/>
              <a:buFont typeface="Wingdings" pitchFamily="2" charset="2"/>
              <a:buAutoNum type="arabicPeriod"/>
            </a:pP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将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连接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到微机系统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硬件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）</a:t>
            </a:r>
          </a:p>
          <a:p>
            <a:pPr marL="534988" indent="-534988">
              <a:spcBef>
                <a:spcPts val="1800"/>
              </a:spcBef>
              <a:buSzTx/>
              <a:buFont typeface="Wingdings" pitchFamily="2" charset="2"/>
              <a:buAutoNum type="arabicPeriod"/>
            </a:pP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编写</a:t>
            </a:r>
            <a:r>
              <a:rPr lang="zh-CN" altLang="en-US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中断初始化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程序</a:t>
            </a:r>
          </a:p>
          <a:p>
            <a:pPr marL="1247775" lvl="1" indent="-533400">
              <a:spcBef>
                <a:spcPts val="1800"/>
              </a:spcBef>
              <a:buClr>
                <a:srgbClr val="008000"/>
              </a:buClr>
              <a:buSzTx/>
              <a:buFont typeface="Wingdings" pitchFamily="2" charset="2"/>
              <a:buAutoNum type="circleNumDbPlain"/>
            </a:pPr>
            <a:r>
              <a:rPr lang="zh-CN" altLang="en-US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初始化</a:t>
            </a: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endParaRPr lang="zh-CN" altLang="en-US" b="1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1247775" lvl="1" indent="-533400">
              <a:spcBef>
                <a:spcPts val="1800"/>
              </a:spcBef>
              <a:buClr>
                <a:srgbClr val="008000"/>
              </a:buClr>
              <a:buSzTx/>
              <a:buFont typeface="Wingdings" pitchFamily="2" charset="2"/>
              <a:buAutoNum type="circleNumDbPlain"/>
            </a:pPr>
            <a:r>
              <a:rPr lang="zh-CN" altLang="en-US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设置中断向量表</a:t>
            </a:r>
          </a:p>
          <a:p>
            <a:pPr marL="534988" indent="-534988">
              <a:spcBef>
                <a:spcPts val="1800"/>
              </a:spcBef>
              <a:buSzTx/>
              <a:buFont typeface="Wingdings" pitchFamily="2" charset="2"/>
              <a:buAutoNum type="arabicPeriod"/>
            </a:pP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编写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中断处理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程序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6.18</a:t>
            </a:r>
            <a:r>
              <a:rPr lang="zh-CN" altLang="en-US" dirty="0" smtClean="0"/>
              <a:t> </a:t>
            </a:r>
            <a:r>
              <a:rPr lang="zh-CN" altLang="en-US" dirty="0" smtClean="0"/>
              <a:t>利用</a:t>
            </a:r>
            <a:r>
              <a:rPr lang="en-US" altLang="zh-CN" dirty="0"/>
              <a:t>8259</a:t>
            </a:r>
            <a:r>
              <a:rPr lang="zh-CN" altLang="en-US" dirty="0"/>
              <a:t>实现可屏蔽中断</a:t>
            </a:r>
            <a:r>
              <a:rPr lang="zh-CN" altLang="en-US" dirty="0" smtClean="0"/>
              <a:t>的示例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9229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73817A-EC54-4088-AC38-11659D29BE21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1044483" name="Rectangle 3"/>
          <p:cNvSpPr>
            <a:spLocks noChangeArrowheads="1"/>
          </p:cNvSpPr>
          <p:nvPr/>
        </p:nvSpPr>
        <p:spPr bwMode="auto">
          <a:xfrm>
            <a:off x="900000" y="899999"/>
            <a:ext cx="10452584" cy="1592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dirty="0" smtClean="0">
                <a:solidFill>
                  <a:srgbClr val="D60093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【</a:t>
            </a:r>
            <a:r>
              <a:rPr lang="zh-CN" altLang="en-US" dirty="0">
                <a:solidFill>
                  <a:srgbClr val="D60093"/>
                </a:solidFill>
                <a:latin typeface="+mj-ea"/>
                <a:ea typeface="+mj-ea"/>
                <a:cs typeface="Arial" panose="020B0604020202020204" pitchFamily="34" charset="0"/>
              </a:rPr>
              <a:t>任务</a:t>
            </a:r>
            <a:r>
              <a:rPr lang="en-US" altLang="zh-CN" dirty="0" smtClean="0">
                <a:solidFill>
                  <a:srgbClr val="D60093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】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将定时器产生的周期为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 </a:t>
            </a:r>
            <a:r>
              <a:rPr lang="en-US" altLang="zh-CN" dirty="0" err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ms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zh-CN" altLang="en-US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方波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作为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定时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中断请求信号，加载至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IR0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引脚上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利用该中断建立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电子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钟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时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、 分、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秒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的信息。 </a:t>
            </a:r>
            <a:endParaRPr lang="en-US" altLang="zh-CN" dirty="0">
              <a:solidFill>
                <a:srgbClr val="D60093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444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08213" y="4293096"/>
            <a:ext cx="8280400" cy="2375993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初始化</a:t>
            </a: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SET59</a:t>
            </a:r>
            <a:endParaRPr lang="en-US" altLang="zh-CN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初始化中断向量表：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INTITB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中断处理程序：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CLOCK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919536" y="2690336"/>
            <a:ext cx="6323449" cy="945656"/>
            <a:chOff x="1919536" y="2690336"/>
            <a:chExt cx="6323449" cy="945656"/>
          </a:xfrm>
        </p:grpSpPr>
        <p:sp>
          <p:nvSpPr>
            <p:cNvPr id="1044487" name="Oval 7"/>
            <p:cNvSpPr>
              <a:spLocks noChangeArrowheads="1"/>
            </p:cNvSpPr>
            <p:nvPr/>
          </p:nvSpPr>
          <p:spPr bwMode="auto">
            <a:xfrm>
              <a:off x="5868086" y="2909277"/>
              <a:ext cx="720000" cy="720000"/>
            </a:xfrm>
            <a:prstGeom prst="ellips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4488" name="Line 8"/>
            <p:cNvSpPr>
              <a:spLocks noChangeShapeType="1"/>
            </p:cNvSpPr>
            <p:nvPr/>
          </p:nvSpPr>
          <p:spPr bwMode="auto">
            <a:xfrm>
              <a:off x="6023224" y="3356868"/>
              <a:ext cx="21590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4489" name="Line 9"/>
            <p:cNvSpPr>
              <a:spLocks noChangeShapeType="1"/>
            </p:cNvSpPr>
            <p:nvPr/>
          </p:nvSpPr>
          <p:spPr bwMode="auto">
            <a:xfrm flipV="1">
              <a:off x="6239124" y="3140968"/>
              <a:ext cx="0" cy="2159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4490" name="Line 10"/>
            <p:cNvSpPr>
              <a:spLocks noChangeShapeType="1"/>
            </p:cNvSpPr>
            <p:nvPr/>
          </p:nvSpPr>
          <p:spPr bwMode="auto">
            <a:xfrm>
              <a:off x="6239124" y="3140968"/>
              <a:ext cx="21590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4491" name="Line 11"/>
            <p:cNvSpPr>
              <a:spLocks noChangeShapeType="1"/>
            </p:cNvSpPr>
            <p:nvPr/>
          </p:nvSpPr>
          <p:spPr bwMode="auto">
            <a:xfrm>
              <a:off x="6455024" y="3140968"/>
              <a:ext cx="0" cy="2159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4492" name="Line 12"/>
            <p:cNvSpPr>
              <a:spLocks noChangeShapeType="1"/>
            </p:cNvSpPr>
            <p:nvPr/>
          </p:nvSpPr>
          <p:spPr bwMode="auto">
            <a:xfrm>
              <a:off x="6455025" y="3356868"/>
              <a:ext cx="7302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4493" name="Line 13"/>
            <p:cNvSpPr>
              <a:spLocks noChangeShapeType="1"/>
            </p:cNvSpPr>
            <p:nvPr/>
          </p:nvSpPr>
          <p:spPr bwMode="auto">
            <a:xfrm flipV="1">
              <a:off x="6023224" y="3140968"/>
              <a:ext cx="0" cy="2159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4494" name="Line 14"/>
            <p:cNvSpPr>
              <a:spLocks noChangeShapeType="1"/>
            </p:cNvSpPr>
            <p:nvPr/>
          </p:nvSpPr>
          <p:spPr bwMode="auto">
            <a:xfrm flipH="1">
              <a:off x="5951786" y="3140968"/>
              <a:ext cx="7143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4495" name="Line 15"/>
            <p:cNvSpPr>
              <a:spLocks noChangeShapeType="1"/>
            </p:cNvSpPr>
            <p:nvPr/>
          </p:nvSpPr>
          <p:spPr bwMode="auto">
            <a:xfrm flipH="1">
              <a:off x="5088186" y="3277150"/>
              <a:ext cx="71913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4496" name="Text Box 16"/>
            <p:cNvSpPr txBox="1">
              <a:spLocks noChangeArrowheads="1"/>
            </p:cNvSpPr>
            <p:nvPr/>
          </p:nvSpPr>
          <p:spPr bwMode="auto">
            <a:xfrm>
              <a:off x="6672512" y="2690336"/>
              <a:ext cx="1570473" cy="73866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ts val="0"/>
                </a:spcBef>
              </a:pPr>
              <a:r>
                <a:rPr lang="zh-CN" altLang="en-US" sz="2400" dirty="0" smtClean="0">
                  <a:solidFill>
                    <a:srgbClr val="C00000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 定时器</a:t>
              </a:r>
              <a:endParaRPr lang="en-US" altLang="zh-CN" sz="2400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endParaRPr>
            </a:p>
            <a:p>
              <a:pPr algn="l">
                <a:spcBef>
                  <a:spcPts val="0"/>
                </a:spcBef>
              </a:pPr>
              <a:r>
                <a:rPr lang="en-US" altLang="zh-CN" sz="2400" dirty="0" smtClean="0">
                  <a:solidFill>
                    <a:srgbClr val="0000FF"/>
                  </a:solidFill>
                </a:rPr>
                <a:t>T</a:t>
              </a:r>
              <a:r>
                <a:rPr lang="zh-CN" altLang="en-US" sz="2400" dirty="0">
                  <a:solidFill>
                    <a:srgbClr val="0000FF"/>
                  </a:solidFill>
                </a:rPr>
                <a:t>＝</a:t>
              </a:r>
              <a:r>
                <a:rPr lang="en-US" altLang="zh-CN" sz="2400" dirty="0">
                  <a:solidFill>
                    <a:srgbClr val="0000FF"/>
                  </a:solidFill>
                </a:rPr>
                <a:t>20ms</a:t>
              </a:r>
            </a:p>
          </p:txBody>
        </p:sp>
        <p:sp>
          <p:nvSpPr>
            <p:cNvPr id="1044497" name="Text Box 17"/>
            <p:cNvSpPr txBox="1">
              <a:spLocks noChangeArrowheads="1"/>
            </p:cNvSpPr>
            <p:nvPr/>
          </p:nvSpPr>
          <p:spPr bwMode="auto">
            <a:xfrm>
              <a:off x="4151562" y="3035850"/>
              <a:ext cx="936625" cy="4572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IRQ0</a:t>
              </a:r>
            </a:p>
          </p:txBody>
        </p:sp>
        <p:sp>
          <p:nvSpPr>
            <p:cNvPr id="1044501" name="Line 21"/>
            <p:cNvSpPr>
              <a:spLocks noChangeShapeType="1"/>
            </p:cNvSpPr>
            <p:nvPr/>
          </p:nvSpPr>
          <p:spPr bwMode="auto">
            <a:xfrm flipH="1">
              <a:off x="3432425" y="3277150"/>
              <a:ext cx="71913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4502" name="Text Box 22"/>
            <p:cNvSpPr txBox="1">
              <a:spLocks noChangeArrowheads="1"/>
            </p:cNvSpPr>
            <p:nvPr/>
          </p:nvSpPr>
          <p:spPr bwMode="auto">
            <a:xfrm>
              <a:off x="1919536" y="3035850"/>
              <a:ext cx="1512888" cy="4572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rgbClr val="0000FF"/>
                  </a:solidFill>
                </a:rPr>
                <a:t>8259</a:t>
              </a:r>
              <a:r>
                <a:rPr lang="zh-CN" altLang="en-US" sz="2400" dirty="0" smtClean="0"/>
                <a:t> </a:t>
              </a:r>
              <a:r>
                <a:rPr lang="en-US" altLang="zh-CN" sz="2400" dirty="0" smtClean="0"/>
                <a:t> </a:t>
              </a:r>
              <a:r>
                <a:rPr lang="en-US" altLang="zh-CN" sz="2400" dirty="0"/>
                <a:t>IR0</a:t>
              </a:r>
            </a:p>
          </p:txBody>
        </p:sp>
        <p:sp>
          <p:nvSpPr>
            <p:cNvPr id="1044503" name="AutoShape 23"/>
            <p:cNvSpPr>
              <a:spLocks/>
            </p:cNvSpPr>
            <p:nvPr/>
          </p:nvSpPr>
          <p:spPr bwMode="auto">
            <a:xfrm>
              <a:off x="2064000" y="2915992"/>
              <a:ext cx="1368425" cy="720000"/>
            </a:xfrm>
            <a:prstGeom prst="rightBracket">
              <a:avLst>
                <a:gd name="adj" fmla="val 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6.18</a:t>
            </a:r>
            <a:r>
              <a:rPr lang="zh-CN" altLang="en-US" dirty="0"/>
              <a:t> 利用</a:t>
            </a:r>
            <a:r>
              <a:rPr lang="en-US" altLang="zh-CN" dirty="0"/>
              <a:t>8259</a:t>
            </a:r>
            <a:r>
              <a:rPr lang="zh-CN" altLang="en-US" dirty="0"/>
              <a:t>实现可屏蔽中断的示例</a:t>
            </a:r>
          </a:p>
        </p:txBody>
      </p:sp>
    </p:spTree>
    <p:extLst>
      <p:ext uri="{BB962C8B-B14F-4D97-AF65-F5344CB8AC3E}">
        <p14:creationId xmlns:p14="http://schemas.microsoft.com/office/powerpoint/2010/main" val="24327022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44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4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44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44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44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44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44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44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44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49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4447" y="568326"/>
            <a:ext cx="9707723" cy="6101034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</p:pic>
      <p:sp>
        <p:nvSpPr>
          <p:cNvPr id="1034250" name="Text Box 10"/>
          <p:cNvSpPr txBox="1">
            <a:spLocks noChangeArrowheads="1"/>
          </p:cNvSpPr>
          <p:nvPr/>
        </p:nvSpPr>
        <p:spPr bwMode="auto">
          <a:xfrm>
            <a:off x="828000" y="828000"/>
            <a:ext cx="4084464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D6009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8259</a:t>
            </a:r>
            <a:r>
              <a:rPr lang="zh-CN" altLang="en-US" sz="2400" dirty="0" smtClean="0">
                <a:solidFill>
                  <a:srgbClr val="D6009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在</a:t>
            </a:r>
            <a:r>
              <a:rPr lang="en-US" altLang="zh-CN" sz="2400" dirty="0" smtClean="0">
                <a:solidFill>
                  <a:srgbClr val="D6009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8086</a:t>
            </a:r>
            <a:r>
              <a:rPr lang="zh-CN" altLang="en-US" sz="2400" dirty="0" smtClean="0">
                <a:solidFill>
                  <a:srgbClr val="D6009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系统</a:t>
            </a:r>
            <a:r>
              <a:rPr lang="zh-CN" altLang="en-US" sz="2400" dirty="0">
                <a:solidFill>
                  <a:srgbClr val="D6009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中的连接</a:t>
            </a:r>
          </a:p>
        </p:txBody>
      </p:sp>
      <p:sp>
        <p:nvSpPr>
          <p:cNvPr id="1034252" name="Text Box 12"/>
          <p:cNvSpPr txBox="1">
            <a:spLocks noChangeArrowheads="1"/>
          </p:cNvSpPr>
          <p:nvPr/>
        </p:nvSpPr>
        <p:spPr bwMode="auto">
          <a:xfrm>
            <a:off x="9088768" y="2377682"/>
            <a:ext cx="3055904" cy="83099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1600" dirty="0">
                <a:latin typeface="Arial" charset="0"/>
              </a:rPr>
              <a:t>              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高位   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低位</a:t>
            </a:r>
          </a:p>
          <a:p>
            <a:pPr algn="l">
              <a:spcBef>
                <a:spcPts val="0"/>
              </a:spcBef>
            </a:pPr>
            <a:r>
              <a:rPr lang="en-US" altLang="zh-CN" sz="1600" dirty="0">
                <a:solidFill>
                  <a:srgbClr val="0000FF"/>
                </a:solidFill>
                <a:latin typeface="Arial" charset="0"/>
              </a:rPr>
              <a:t>FF00H</a:t>
            </a:r>
            <a:r>
              <a:rPr lang="zh-CN" altLang="en-US" sz="1600" dirty="0">
                <a:solidFill>
                  <a:srgbClr val="0000FF"/>
                </a:solidFill>
                <a:latin typeface="Arial" charset="0"/>
              </a:rPr>
              <a:t>：</a:t>
            </a:r>
            <a:r>
              <a:rPr lang="en-US" altLang="zh-CN" sz="1600" dirty="0">
                <a:solidFill>
                  <a:srgbClr val="008000"/>
                </a:solidFill>
                <a:latin typeface="Arial" charset="0"/>
              </a:rPr>
              <a:t>1111 1111 0000 00</a:t>
            </a:r>
            <a:r>
              <a:rPr lang="en-US" altLang="zh-CN" sz="1600" dirty="0">
                <a:solidFill>
                  <a:srgbClr val="CC0000"/>
                </a:solidFill>
                <a:latin typeface="Arial" charset="0"/>
              </a:rPr>
              <a:t>00</a:t>
            </a:r>
          </a:p>
          <a:p>
            <a:pPr algn="l">
              <a:spcBef>
                <a:spcPts val="0"/>
              </a:spcBef>
            </a:pPr>
            <a:r>
              <a:rPr lang="en-US" altLang="zh-CN" sz="1600" dirty="0">
                <a:solidFill>
                  <a:srgbClr val="0000FF"/>
                </a:solidFill>
                <a:latin typeface="Arial" charset="0"/>
              </a:rPr>
              <a:t>FF02H</a:t>
            </a:r>
            <a:r>
              <a:rPr lang="zh-CN" altLang="en-US" sz="1600" dirty="0">
                <a:solidFill>
                  <a:srgbClr val="0000FF"/>
                </a:solidFill>
                <a:latin typeface="Arial" charset="0"/>
              </a:rPr>
              <a:t>：</a:t>
            </a:r>
            <a:r>
              <a:rPr lang="en-US" altLang="zh-CN" sz="1600" dirty="0">
                <a:solidFill>
                  <a:srgbClr val="008000"/>
                </a:solidFill>
                <a:latin typeface="Arial" charset="0"/>
              </a:rPr>
              <a:t>1111 1111 0000 00</a:t>
            </a:r>
            <a:r>
              <a:rPr lang="en-US" altLang="zh-CN" sz="1600" dirty="0">
                <a:solidFill>
                  <a:srgbClr val="CC0000"/>
                </a:solidFill>
                <a:latin typeface="Arial" charset="0"/>
              </a:rPr>
              <a:t>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384" y="2906253"/>
            <a:ext cx="10801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8086</a:t>
            </a:r>
          </a:p>
          <a:p>
            <a:pPr>
              <a:spcBef>
                <a:spcPts val="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系</a:t>
            </a:r>
            <a:endParaRPr lang="en-US" altLang="zh-CN" sz="2400" dirty="0">
              <a:solidFill>
                <a:srgbClr val="0000FF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统</a:t>
            </a:r>
            <a:endParaRPr lang="en-US" altLang="zh-CN" sz="2400" dirty="0">
              <a:solidFill>
                <a:srgbClr val="0000FF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总</a:t>
            </a:r>
            <a:endParaRPr lang="en-US" altLang="zh-CN" sz="2400" dirty="0">
              <a:solidFill>
                <a:srgbClr val="0000FF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线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787400" y="44451"/>
            <a:ext cx="10972800" cy="523875"/>
          </a:xfrm>
        </p:spPr>
        <p:txBody>
          <a:bodyPr/>
          <a:lstStyle/>
          <a:p>
            <a:r>
              <a:rPr lang="en-US" altLang="zh-CN" dirty="0" smtClean="0"/>
              <a:t>6.18</a:t>
            </a:r>
            <a:r>
              <a:rPr lang="zh-CN" altLang="en-US" dirty="0" smtClean="0"/>
              <a:t> </a:t>
            </a:r>
            <a:r>
              <a:rPr lang="zh-CN" altLang="en-US" dirty="0" smtClean="0"/>
              <a:t>利用</a:t>
            </a:r>
            <a:r>
              <a:rPr lang="en-US" altLang="zh-CN" dirty="0"/>
              <a:t>8259</a:t>
            </a:r>
            <a:r>
              <a:rPr lang="zh-CN" altLang="en-US" dirty="0"/>
              <a:t>实现可屏蔽中断</a:t>
            </a:r>
            <a:r>
              <a:rPr lang="zh-CN" altLang="en-US" dirty="0"/>
              <a:t>的示例</a:t>
            </a:r>
            <a:endParaRPr lang="zh-CN" altLang="en-US" dirty="0">
              <a:solidFill>
                <a:srgbClr val="D600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1906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8F1308-2999-45D6-A0FB-14351575B1B3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1035267" name="Rectangle 3"/>
          <p:cNvSpPr>
            <a:spLocks noChangeArrowheads="1"/>
          </p:cNvSpPr>
          <p:nvPr/>
        </p:nvSpPr>
        <p:spPr bwMode="auto">
          <a:xfrm>
            <a:off x="828000" y="828000"/>
            <a:ext cx="85693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400" dirty="0" smtClean="0">
                <a:solidFill>
                  <a:srgbClr val="D60093"/>
                </a:solidFill>
                <a:latin typeface="+mj-lt"/>
                <a:ea typeface="+mj-ea"/>
              </a:rPr>
              <a:t>① </a:t>
            </a:r>
            <a:r>
              <a:rPr lang="zh-CN" altLang="en-US" sz="2400" dirty="0">
                <a:solidFill>
                  <a:srgbClr val="D60093"/>
                </a:solidFill>
                <a:latin typeface="+mj-lt"/>
                <a:ea typeface="+mj-ea"/>
              </a:rPr>
              <a:t>初始化</a:t>
            </a:r>
            <a:r>
              <a:rPr lang="en-US" altLang="zh-CN" sz="2400" dirty="0">
                <a:solidFill>
                  <a:srgbClr val="D60093"/>
                </a:solidFill>
                <a:latin typeface="+mj-lt"/>
                <a:ea typeface="+mj-ea"/>
              </a:rPr>
              <a:t>8259</a:t>
            </a:r>
          </a:p>
        </p:txBody>
      </p:sp>
      <p:sp>
        <p:nvSpPr>
          <p:cNvPr id="10352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08000" y="1440000"/>
            <a:ext cx="10272576" cy="5111750"/>
          </a:xfrm>
          <a:noFill/>
          <a:ln/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 smtClean="0">
                <a:latin typeface="Times New Roman" pitchFamily="18" charset="0"/>
              </a:rPr>
              <a:t>SET59</a:t>
            </a:r>
            <a:r>
              <a:rPr lang="zh-CN" altLang="en-US" sz="2000" dirty="0" smtClean="0">
                <a:latin typeface="Times New Roman" pitchFamily="18" charset="0"/>
              </a:rPr>
              <a:t>：</a:t>
            </a:r>
            <a:r>
              <a:rPr lang="en-US" altLang="zh-CN" sz="2000" dirty="0" smtClean="0">
                <a:latin typeface="Times New Roman" pitchFamily="18" charset="0"/>
              </a:rPr>
              <a:t>MOV</a:t>
            </a:r>
            <a:r>
              <a:rPr lang="en-US" altLang="zh-CN" sz="2000" dirty="0">
                <a:latin typeface="Times New Roman" pitchFamily="18" charset="0"/>
              </a:rPr>
              <a:t>	DX, 0FF00H	; 8259</a:t>
            </a:r>
            <a:r>
              <a:rPr lang="zh-CN" altLang="en-US" sz="2000" dirty="0">
                <a:latin typeface="Times New Roman" pitchFamily="18" charset="0"/>
              </a:rPr>
              <a:t>的地址</a:t>
            </a:r>
            <a:r>
              <a:rPr lang="en-US" altLang="zh-CN" sz="2000" u="sng" dirty="0">
                <a:solidFill>
                  <a:srgbClr val="FF0066"/>
                </a:solidFill>
                <a:latin typeface="Times New Roman" pitchFamily="18" charset="0"/>
              </a:rPr>
              <a:t>A0=0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latin typeface="Times New Roman" pitchFamily="18" charset="0"/>
              </a:rPr>
              <a:t>	 MOV	AL, </a:t>
            </a:r>
            <a:r>
              <a:rPr lang="en-US" altLang="zh-CN" sz="2000" dirty="0">
                <a:solidFill>
                  <a:srgbClr val="CC0000"/>
                </a:solidFill>
                <a:latin typeface="Times New Roman" pitchFamily="18" charset="0"/>
              </a:rPr>
              <a:t>13H</a:t>
            </a:r>
            <a:r>
              <a:rPr lang="en-US" altLang="zh-CN" sz="2000" dirty="0">
                <a:latin typeface="Times New Roman" pitchFamily="18" charset="0"/>
              </a:rPr>
              <a:t>	</a:t>
            </a:r>
            <a:r>
              <a:rPr lang="en-US" altLang="zh-CN" sz="2000" dirty="0" smtClean="0">
                <a:latin typeface="Times New Roman" pitchFamily="18" charset="0"/>
              </a:rPr>
              <a:t>; </a:t>
            </a:r>
            <a:r>
              <a:rPr lang="zh-CN" altLang="en-US" sz="2000" dirty="0">
                <a:latin typeface="Times New Roman" pitchFamily="18" charset="0"/>
              </a:rPr>
              <a:t>写</a:t>
            </a:r>
            <a:r>
              <a:rPr lang="en-US" altLang="zh-CN" sz="2000" dirty="0">
                <a:solidFill>
                  <a:srgbClr val="CC0000"/>
                </a:solidFill>
                <a:latin typeface="Times New Roman" pitchFamily="18" charset="0"/>
                <a:hlinkClick r:id="" action="ppaction://noaction"/>
              </a:rPr>
              <a:t>ICW1</a:t>
            </a:r>
            <a:r>
              <a:rPr lang="zh-CN" altLang="en-US" sz="2000" dirty="0">
                <a:latin typeface="Times New Roman" pitchFamily="18" charset="0"/>
              </a:rPr>
              <a:t>，上升沿</a:t>
            </a:r>
            <a:r>
              <a:rPr lang="zh-CN" altLang="en-US" sz="2000" dirty="0" smtClean="0">
                <a:latin typeface="Times New Roman" pitchFamily="18" charset="0"/>
              </a:rPr>
              <a:t>触发</a:t>
            </a:r>
            <a:r>
              <a:rPr lang="zh-CN" altLang="en-US" sz="2000" dirty="0">
                <a:latin typeface="Times New Roman" pitchFamily="18" charset="0"/>
              </a:rPr>
              <a:t>，单片，需要</a:t>
            </a:r>
            <a:r>
              <a:rPr lang="en-US" altLang="zh-CN" sz="2000" dirty="0">
                <a:latin typeface="Times New Roman" pitchFamily="18" charset="0"/>
              </a:rPr>
              <a:t>ICW4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latin typeface="Times New Roman" pitchFamily="18" charset="0"/>
              </a:rPr>
              <a:t>	 OUT	DX, AL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latin typeface="Times New Roman" pitchFamily="18" charset="0"/>
              </a:rPr>
              <a:t>	 MOV	DX, 0FF02H	; 8259</a:t>
            </a:r>
            <a:r>
              <a:rPr lang="zh-CN" altLang="en-US" sz="2000" dirty="0">
                <a:latin typeface="Times New Roman" pitchFamily="18" charset="0"/>
              </a:rPr>
              <a:t>地址</a:t>
            </a:r>
            <a:r>
              <a:rPr lang="en-US" altLang="zh-CN" sz="2000" u="sng" dirty="0">
                <a:solidFill>
                  <a:srgbClr val="FF0066"/>
                </a:solidFill>
                <a:latin typeface="Times New Roman" pitchFamily="18" charset="0"/>
              </a:rPr>
              <a:t>A0=1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latin typeface="Times New Roman" pitchFamily="18" charset="0"/>
              </a:rPr>
              <a:t>	 MOV	AL,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</a:rPr>
              <a:t>48H</a:t>
            </a:r>
            <a:r>
              <a:rPr lang="en-US" altLang="zh-CN" sz="2000" dirty="0">
                <a:latin typeface="Times New Roman" pitchFamily="18" charset="0"/>
              </a:rPr>
              <a:t>	</a:t>
            </a:r>
            <a:r>
              <a:rPr lang="en-US" altLang="zh-CN" sz="2000" dirty="0" smtClean="0">
                <a:latin typeface="Times New Roman" pitchFamily="18" charset="0"/>
              </a:rPr>
              <a:t>; </a:t>
            </a:r>
            <a:r>
              <a:rPr lang="zh-CN" altLang="en-US" sz="2000" dirty="0">
                <a:latin typeface="Times New Roman" pitchFamily="18" charset="0"/>
              </a:rPr>
              <a:t>写</a:t>
            </a:r>
            <a:r>
              <a:rPr lang="en-US" altLang="zh-CN" sz="2000" dirty="0">
                <a:solidFill>
                  <a:srgbClr val="CC0000"/>
                </a:solidFill>
                <a:latin typeface="Times New Roman" pitchFamily="18" charset="0"/>
                <a:hlinkClick r:id="" action="ppaction://noaction"/>
              </a:rPr>
              <a:t>ICW2</a:t>
            </a:r>
            <a:r>
              <a:rPr lang="zh-CN" altLang="en-US" sz="2000" dirty="0">
                <a:latin typeface="Times New Roman" pitchFamily="18" charset="0"/>
              </a:rPr>
              <a:t>，设置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</a:rPr>
              <a:t>中断向量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</a:rPr>
              <a:t>码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</a:rPr>
              <a:t>48H~4FH</a:t>
            </a:r>
            <a:endParaRPr lang="zh-CN" altLang="en-US" sz="2000" dirty="0">
              <a:solidFill>
                <a:srgbClr val="FF0000"/>
              </a:solidFill>
              <a:latin typeface="Times New Roman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latin typeface="Times New Roman" pitchFamily="18" charset="0"/>
              </a:rPr>
              <a:t>	 OUT	DX, AL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latin typeface="Times New Roman" pitchFamily="18" charset="0"/>
              </a:rPr>
              <a:t>	 MOV	AL, </a:t>
            </a:r>
            <a:r>
              <a:rPr lang="en-US" altLang="zh-CN" sz="2000" dirty="0">
                <a:solidFill>
                  <a:srgbClr val="CC0000"/>
                </a:solidFill>
                <a:latin typeface="Times New Roman" pitchFamily="18" charset="0"/>
              </a:rPr>
              <a:t>03H</a:t>
            </a:r>
            <a:r>
              <a:rPr lang="en-US" altLang="zh-CN" sz="2000" dirty="0">
                <a:latin typeface="Times New Roman" pitchFamily="18" charset="0"/>
              </a:rPr>
              <a:t>	</a:t>
            </a:r>
            <a:r>
              <a:rPr lang="en-US" altLang="zh-CN" sz="2000" dirty="0" smtClean="0">
                <a:latin typeface="Times New Roman" pitchFamily="18" charset="0"/>
              </a:rPr>
              <a:t>; </a:t>
            </a:r>
            <a:r>
              <a:rPr lang="zh-CN" altLang="en-US" sz="2000" dirty="0">
                <a:latin typeface="Times New Roman" pitchFamily="18" charset="0"/>
              </a:rPr>
              <a:t>写</a:t>
            </a:r>
            <a:r>
              <a:rPr lang="en-US" altLang="zh-CN" sz="2000" dirty="0">
                <a:solidFill>
                  <a:srgbClr val="CC0000"/>
                </a:solidFill>
                <a:latin typeface="Times New Roman" pitchFamily="18" charset="0"/>
                <a:hlinkClick r:id="" action="ppaction://noaction"/>
              </a:rPr>
              <a:t>ICW4</a:t>
            </a:r>
            <a:r>
              <a:rPr lang="zh-CN" altLang="en-US" sz="2000" dirty="0">
                <a:latin typeface="Times New Roman" pitchFamily="18" charset="0"/>
              </a:rPr>
              <a:t>，</a:t>
            </a:r>
            <a:r>
              <a:rPr lang="en-US" altLang="zh-CN" sz="2000" dirty="0">
                <a:latin typeface="Times New Roman" pitchFamily="18" charset="0"/>
              </a:rPr>
              <a:t>8086/88</a:t>
            </a:r>
            <a:r>
              <a:rPr lang="zh-CN" altLang="en-US" sz="2000" dirty="0">
                <a:latin typeface="Times New Roman" pitchFamily="18" charset="0"/>
              </a:rPr>
              <a:t>模式，自动</a:t>
            </a:r>
            <a:r>
              <a:rPr lang="en-US" altLang="zh-CN" sz="2000" dirty="0">
                <a:latin typeface="Times New Roman" pitchFamily="18" charset="0"/>
              </a:rPr>
              <a:t>EOI</a:t>
            </a:r>
            <a:r>
              <a:rPr lang="zh-CN" altLang="en-US" sz="2000" dirty="0" smtClean="0">
                <a:latin typeface="Times New Roman" pitchFamily="18" charset="0"/>
              </a:rPr>
              <a:t>，非</a:t>
            </a:r>
            <a:r>
              <a:rPr lang="zh-CN" altLang="en-US" sz="2000" dirty="0">
                <a:latin typeface="Times New Roman" pitchFamily="18" charset="0"/>
              </a:rPr>
              <a:t>缓冲，一般嵌套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latin typeface="Times New Roman" pitchFamily="18" charset="0"/>
              </a:rPr>
              <a:t>	 OUT	DX, AL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latin typeface="Times New Roman" pitchFamily="18" charset="0"/>
              </a:rPr>
              <a:t>	 </a:t>
            </a:r>
            <a:endParaRPr lang="en-US" altLang="zh-CN" sz="2000" dirty="0" smtClean="0">
              <a:latin typeface="Times New Roman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000" dirty="0">
                <a:latin typeface="Times New Roman" pitchFamily="18" charset="0"/>
              </a:rPr>
              <a:t> </a:t>
            </a:r>
            <a:r>
              <a:rPr lang="zh-CN" altLang="en-US" sz="2000" dirty="0" smtClean="0">
                <a:latin typeface="Times New Roman" pitchFamily="18" charset="0"/>
              </a:rPr>
              <a:t>               </a:t>
            </a:r>
            <a:r>
              <a:rPr lang="en-US" altLang="zh-CN" sz="2000" dirty="0" smtClean="0">
                <a:latin typeface="Times New Roman" pitchFamily="18" charset="0"/>
              </a:rPr>
              <a:t>MOV</a:t>
            </a:r>
            <a:r>
              <a:rPr lang="en-US" altLang="zh-CN" sz="2000" dirty="0">
                <a:latin typeface="Times New Roman" pitchFamily="18" charset="0"/>
              </a:rPr>
              <a:t>	AL,</a:t>
            </a:r>
            <a:r>
              <a:rPr lang="en-US" altLang="zh-CN" sz="2000" dirty="0">
                <a:solidFill>
                  <a:srgbClr val="CC0000"/>
                </a:solidFill>
                <a:latin typeface="Times New Roman" pitchFamily="18" charset="0"/>
              </a:rPr>
              <a:t> 0E0H</a:t>
            </a:r>
            <a:r>
              <a:rPr lang="en-US" altLang="zh-CN" sz="2000" dirty="0">
                <a:latin typeface="Times New Roman" pitchFamily="18" charset="0"/>
              </a:rPr>
              <a:t>	; </a:t>
            </a:r>
            <a:r>
              <a:rPr lang="zh-CN" altLang="en-US" sz="2000" dirty="0">
                <a:latin typeface="Times New Roman" pitchFamily="18" charset="0"/>
              </a:rPr>
              <a:t>写</a:t>
            </a:r>
            <a:r>
              <a:rPr lang="en-US" altLang="zh-CN" sz="2000" dirty="0">
                <a:solidFill>
                  <a:srgbClr val="CC0000"/>
                </a:solidFill>
                <a:latin typeface="Times New Roman" pitchFamily="18" charset="0"/>
                <a:hlinkClick r:id="" action="ppaction://noaction"/>
              </a:rPr>
              <a:t>OCW1</a:t>
            </a:r>
            <a:r>
              <a:rPr lang="zh-CN" altLang="en-US" sz="2000" dirty="0">
                <a:latin typeface="Times New Roman" pitchFamily="18" charset="0"/>
              </a:rPr>
              <a:t>，屏蔽</a:t>
            </a:r>
            <a:r>
              <a:rPr lang="en-US" altLang="zh-CN" sz="2000" dirty="0">
                <a:latin typeface="Times New Roman" pitchFamily="18" charset="0"/>
              </a:rPr>
              <a:t>IR5</a:t>
            </a:r>
            <a:r>
              <a:rPr lang="zh-CN" altLang="en-US" sz="2000" dirty="0">
                <a:latin typeface="Times New Roman" pitchFamily="18" charset="0"/>
              </a:rPr>
              <a:t>、</a:t>
            </a:r>
            <a:r>
              <a:rPr lang="en-US" altLang="zh-CN" sz="2000" dirty="0">
                <a:latin typeface="Times New Roman" pitchFamily="18" charset="0"/>
              </a:rPr>
              <a:t>IR6</a:t>
            </a:r>
            <a:r>
              <a:rPr lang="zh-CN" altLang="en-US" sz="2000" dirty="0">
                <a:latin typeface="Times New Roman" pitchFamily="18" charset="0"/>
              </a:rPr>
              <a:t>、</a:t>
            </a:r>
            <a:r>
              <a:rPr lang="en-US" altLang="zh-CN" sz="2000" dirty="0">
                <a:latin typeface="Times New Roman" pitchFamily="18" charset="0"/>
              </a:rPr>
              <a:t>IR7</a:t>
            </a:r>
            <a:br>
              <a:rPr lang="en-US" altLang="zh-CN" sz="2000" dirty="0">
                <a:latin typeface="Times New Roman" pitchFamily="18" charset="0"/>
              </a:rPr>
            </a:br>
            <a:r>
              <a:rPr lang="en-US" altLang="zh-CN" sz="2000" dirty="0">
                <a:latin typeface="Times New Roman" pitchFamily="18" charset="0"/>
              </a:rPr>
              <a:t>	 			; </a:t>
            </a:r>
            <a:r>
              <a:rPr lang="zh-CN" altLang="en-US" sz="2000" dirty="0">
                <a:latin typeface="Times New Roman" pitchFamily="18" charset="0"/>
              </a:rPr>
              <a:t>（假定这</a:t>
            </a:r>
            <a:r>
              <a:rPr lang="en-US" altLang="zh-CN" sz="2000" dirty="0">
                <a:latin typeface="Times New Roman" pitchFamily="18" charset="0"/>
              </a:rPr>
              <a:t>3</a:t>
            </a:r>
            <a:r>
              <a:rPr lang="zh-CN" altLang="en-US" sz="2000" dirty="0">
                <a:latin typeface="Times New Roman" pitchFamily="18" charset="0"/>
              </a:rPr>
              <a:t>个</a:t>
            </a:r>
            <a:r>
              <a:rPr lang="zh-CN" altLang="en-US" sz="2000" dirty="0" smtClean="0">
                <a:latin typeface="Times New Roman" pitchFamily="18" charset="0"/>
              </a:rPr>
              <a:t>中断请求输入</a:t>
            </a:r>
            <a:r>
              <a:rPr lang="zh-CN" altLang="en-US" sz="2000" dirty="0">
                <a:latin typeface="Times New Roman" pitchFamily="18" charset="0"/>
              </a:rPr>
              <a:t>未用）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latin typeface="Times New Roman" pitchFamily="18" charset="0"/>
              </a:rPr>
              <a:t>	 OUT	DX, AL </a:t>
            </a:r>
            <a:endParaRPr lang="zh-CN" altLang="en-US" sz="2000" dirty="0">
              <a:latin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6.18</a:t>
            </a:r>
            <a:r>
              <a:rPr lang="zh-CN" altLang="en-US" dirty="0" smtClean="0"/>
              <a:t> 利用</a:t>
            </a:r>
            <a:r>
              <a:rPr lang="en-US" altLang="zh-CN" dirty="0"/>
              <a:t>8259</a:t>
            </a:r>
            <a:r>
              <a:rPr lang="zh-CN" altLang="en-US" dirty="0"/>
              <a:t>实现可屏蔽中断</a:t>
            </a:r>
            <a:r>
              <a:rPr lang="zh-CN" altLang="en-US" dirty="0"/>
              <a:t>的示例</a:t>
            </a:r>
            <a:endParaRPr lang="zh-CN" altLang="en-US" dirty="0">
              <a:solidFill>
                <a:srgbClr val="D600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4872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3055F4-BB33-4923-848A-FAF3FE2BFDAF}" type="slidenum">
              <a:rPr lang="zh-CN" altLang="en-US"/>
              <a:pPr/>
              <a:t>6</a:t>
            </a:fld>
            <a:endParaRPr lang="en-US" altLang="zh-CN" dirty="0"/>
          </a:p>
        </p:txBody>
      </p:sp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828000" y="828000"/>
            <a:ext cx="85693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400" dirty="0">
                <a:solidFill>
                  <a:srgbClr val="D60093"/>
                </a:solidFill>
                <a:latin typeface="+mj-lt"/>
                <a:ea typeface="+mj-ea"/>
              </a:rPr>
              <a:t>② 设置中断向量表</a:t>
            </a:r>
            <a:endParaRPr lang="en-US" altLang="zh-CN" sz="2400" dirty="0">
              <a:solidFill>
                <a:srgbClr val="D60093"/>
              </a:solidFill>
              <a:latin typeface="+mj-lt"/>
              <a:ea typeface="+mj-ea"/>
            </a:endParaRPr>
          </a:p>
        </p:txBody>
      </p:sp>
      <p:sp>
        <p:nvSpPr>
          <p:cNvPr id="1038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52000" y="1368000"/>
            <a:ext cx="9937103" cy="1024050"/>
          </a:xfrm>
          <a:noFill/>
          <a:ln/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因为定时中断请求加在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sz="24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en-US" altLang="zh-CN" sz="2400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IR0</a:t>
            </a:r>
            <a:r>
              <a:rPr lang="zh-CN" altLang="en-US" sz="24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，根据初始化对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ICW2</a:t>
            </a:r>
            <a:r>
              <a:rPr lang="zh-CN" altLang="en-US" sz="24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的设置，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IR0</a:t>
            </a:r>
            <a:r>
              <a:rPr lang="zh-CN" altLang="en-US" sz="24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zh-CN" altLang="en-US" sz="24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向量</a:t>
            </a:r>
            <a:r>
              <a:rPr lang="zh-CN" altLang="en-US" sz="24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码为</a:t>
            </a:r>
            <a:r>
              <a:rPr lang="en-US" altLang="zh-CN" sz="2400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48H</a:t>
            </a:r>
            <a:r>
              <a:rPr lang="zh-CN" altLang="en-US" sz="24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，设定中断处理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程序入口</a:t>
            </a:r>
            <a:r>
              <a:rPr lang="zh-CN" altLang="en-US" sz="24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地址为</a:t>
            </a:r>
            <a:r>
              <a:rPr lang="en-US" altLang="zh-CN" sz="2400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CLOCK</a:t>
            </a:r>
            <a:r>
              <a:rPr lang="zh-CN" altLang="en-US" sz="24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endParaRPr lang="zh-CN" altLang="en-US" sz="2400" dirty="0">
              <a:solidFill>
                <a:srgbClr val="0000FF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38343" name="Rectangle 7"/>
          <p:cNvSpPr>
            <a:spLocks noChangeArrowheads="1"/>
          </p:cNvSpPr>
          <p:nvPr/>
        </p:nvSpPr>
        <p:spPr bwMode="auto">
          <a:xfrm>
            <a:off x="1008000" y="2520000"/>
            <a:ext cx="10416592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ts val="600"/>
              </a:spcBef>
              <a:buClr>
                <a:schemeClr val="bg2"/>
              </a:buClr>
              <a:buSzPct val="75000"/>
            </a:pPr>
            <a:r>
              <a:rPr lang="en-US" altLang="zh-CN" sz="2000" dirty="0"/>
              <a:t>INTITB: MOV   AX, </a:t>
            </a:r>
            <a:r>
              <a:rPr lang="en-US" altLang="zh-CN" sz="2000" dirty="0">
                <a:solidFill>
                  <a:srgbClr val="0000FF"/>
                </a:solidFill>
              </a:rPr>
              <a:t>0</a:t>
            </a:r>
          </a:p>
          <a:p>
            <a:pPr algn="l">
              <a:spcBef>
                <a:spcPts val="600"/>
              </a:spcBef>
              <a:buClr>
                <a:schemeClr val="bg2"/>
              </a:buClr>
              <a:buSzPct val="75000"/>
            </a:pPr>
            <a:r>
              <a:rPr lang="en-US" altLang="zh-CN" sz="2000" dirty="0" smtClean="0"/>
              <a:t>	  MOV    DS, AX		</a:t>
            </a:r>
            <a:r>
              <a:rPr lang="zh-CN" altLang="en-US" sz="2000" dirty="0" smtClean="0"/>
              <a:t>              </a:t>
            </a:r>
            <a:r>
              <a:rPr lang="en-US" altLang="zh-CN" sz="2000" dirty="0" smtClean="0"/>
              <a:t>; </a:t>
            </a:r>
            <a:r>
              <a:rPr lang="zh-CN" altLang="en-US" sz="2000" dirty="0" smtClean="0"/>
              <a:t>将中断向量表设置在主存地址最低端</a:t>
            </a:r>
          </a:p>
          <a:p>
            <a:pPr algn="l">
              <a:spcBef>
                <a:spcPts val="600"/>
              </a:spcBef>
              <a:buClr>
                <a:schemeClr val="bg2"/>
              </a:buClr>
              <a:buSzPct val="75000"/>
            </a:pPr>
            <a:r>
              <a:rPr lang="zh-CN" altLang="en-US" sz="2000" dirty="0" smtClean="0"/>
              <a:t>	  </a:t>
            </a:r>
            <a:r>
              <a:rPr lang="en-US" altLang="zh-CN" sz="2000" dirty="0" smtClean="0"/>
              <a:t>MOV    SI, </a:t>
            </a:r>
            <a:r>
              <a:rPr lang="en-US" altLang="zh-CN" sz="2000" dirty="0" smtClean="0">
                <a:solidFill>
                  <a:srgbClr val="0000FF"/>
                </a:solidFill>
              </a:rPr>
              <a:t>0120H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              </a:t>
            </a:r>
            <a:r>
              <a:rPr lang="en-US" altLang="zh-CN" sz="2000" dirty="0" smtClean="0"/>
              <a:t>; n=48H, </a:t>
            </a:r>
            <a:r>
              <a:rPr lang="en-US" altLang="zh-CN" sz="2000" dirty="0" smtClean="0">
                <a:solidFill>
                  <a:srgbClr val="0000FF"/>
                </a:solidFill>
              </a:rPr>
              <a:t>4×n=120H</a:t>
            </a:r>
          </a:p>
          <a:p>
            <a:pPr algn="l">
              <a:spcBef>
                <a:spcPts val="600"/>
              </a:spcBef>
              <a:buClr>
                <a:schemeClr val="bg2"/>
              </a:buClr>
              <a:buSzPct val="75000"/>
            </a:pPr>
            <a:r>
              <a:rPr lang="en-US" altLang="zh-CN" sz="2000" dirty="0"/>
              <a:t>	  MOV  AX, </a:t>
            </a:r>
            <a:r>
              <a:rPr lang="en-US" altLang="zh-CN" sz="2000" dirty="0">
                <a:solidFill>
                  <a:srgbClr val="CC0000"/>
                </a:solidFill>
              </a:rPr>
              <a:t>OFFSET</a:t>
            </a:r>
            <a:r>
              <a:rPr lang="en-US" altLang="zh-CN" sz="2000" dirty="0"/>
              <a:t> CLOCK	; </a:t>
            </a:r>
            <a:r>
              <a:rPr lang="zh-CN" altLang="en-US" sz="2000" dirty="0"/>
              <a:t>获取中断处理程序首地址</a:t>
            </a:r>
            <a:r>
              <a:rPr lang="zh-CN" altLang="en-US" sz="2000" dirty="0" smtClean="0"/>
              <a:t>之</a:t>
            </a:r>
            <a:r>
              <a:rPr lang="zh-CN" altLang="en-US" sz="2000" dirty="0" smtClean="0">
                <a:solidFill>
                  <a:srgbClr val="C00000"/>
                </a:solidFill>
              </a:rPr>
              <a:t>段</a:t>
            </a:r>
            <a:r>
              <a:rPr lang="zh-CN" altLang="en-US" sz="2000" dirty="0">
                <a:solidFill>
                  <a:srgbClr val="C00000"/>
                </a:solidFill>
              </a:rPr>
              <a:t>内偏移地址</a:t>
            </a:r>
          </a:p>
          <a:p>
            <a:pPr algn="l">
              <a:spcBef>
                <a:spcPts val="600"/>
              </a:spcBef>
              <a:buClr>
                <a:schemeClr val="bg2"/>
              </a:buClr>
              <a:buSzPct val="75000"/>
            </a:pPr>
            <a:r>
              <a:rPr lang="zh-CN" altLang="en-US" sz="2000" dirty="0"/>
              <a:t>	  </a:t>
            </a:r>
            <a:r>
              <a:rPr lang="en-US" altLang="zh-CN" sz="2000" dirty="0"/>
              <a:t>MOV</a:t>
            </a:r>
            <a:r>
              <a:rPr lang="zh-CN" altLang="en-US" sz="2000" dirty="0"/>
              <a:t>［</a:t>
            </a:r>
            <a:r>
              <a:rPr lang="en-US" altLang="zh-CN" sz="2000" dirty="0"/>
              <a:t>SI</a:t>
            </a:r>
            <a:r>
              <a:rPr lang="zh-CN" altLang="en-US" sz="2000" dirty="0"/>
              <a:t>］</a:t>
            </a:r>
            <a:r>
              <a:rPr lang="en-US" altLang="zh-CN" sz="2000" dirty="0"/>
              <a:t>, AX	</a:t>
            </a:r>
            <a:r>
              <a:rPr lang="zh-CN" altLang="en-US" sz="2000" dirty="0" smtClean="0"/>
              <a:t>              </a:t>
            </a:r>
            <a:r>
              <a:rPr lang="en-US" altLang="zh-CN" sz="2000" dirty="0" smtClean="0"/>
              <a:t>; </a:t>
            </a:r>
            <a:r>
              <a:rPr lang="zh-CN" altLang="en-US" sz="2000" dirty="0" smtClean="0"/>
              <a:t>偏移</a:t>
            </a:r>
            <a:r>
              <a:rPr lang="zh-CN" altLang="en-US" sz="2000" dirty="0"/>
              <a:t>地址</a:t>
            </a:r>
            <a:r>
              <a:rPr lang="zh-CN" altLang="en-US" sz="2000" dirty="0" smtClean="0"/>
              <a:t>写入中断</a:t>
            </a:r>
            <a:r>
              <a:rPr lang="zh-CN" altLang="en-US" sz="2000" dirty="0"/>
              <a:t>向量表</a:t>
            </a:r>
            <a:r>
              <a:rPr lang="en-US" altLang="zh-CN" sz="2000" dirty="0">
                <a:solidFill>
                  <a:srgbClr val="C00000"/>
                </a:solidFill>
              </a:rPr>
              <a:t>4×n</a:t>
            </a:r>
            <a:r>
              <a:rPr lang="zh-CN" altLang="en-US" sz="2000" dirty="0"/>
              <a:t>地址处</a:t>
            </a:r>
          </a:p>
          <a:p>
            <a:pPr algn="l">
              <a:spcBef>
                <a:spcPts val="600"/>
              </a:spcBef>
              <a:buClr>
                <a:schemeClr val="bg2"/>
              </a:buClr>
              <a:buSzPct val="75000"/>
            </a:pPr>
            <a:r>
              <a:rPr lang="zh-CN" altLang="en-US" sz="2000" dirty="0"/>
              <a:t>	  </a:t>
            </a:r>
            <a:r>
              <a:rPr lang="en-US" altLang="zh-CN" sz="2000" dirty="0"/>
              <a:t>MOV AX, </a:t>
            </a:r>
            <a:r>
              <a:rPr lang="en-US" altLang="zh-CN" sz="2000" dirty="0">
                <a:solidFill>
                  <a:srgbClr val="CC0000"/>
                </a:solidFill>
              </a:rPr>
              <a:t>SEG</a:t>
            </a:r>
            <a:r>
              <a:rPr lang="en-US" altLang="zh-CN" sz="2000" dirty="0"/>
              <a:t> CLOCK	; </a:t>
            </a:r>
            <a:r>
              <a:rPr lang="zh-CN" altLang="en-US" sz="2000" dirty="0" smtClean="0"/>
              <a:t>获取首</a:t>
            </a:r>
            <a:r>
              <a:rPr lang="zh-CN" altLang="en-US" sz="2000" dirty="0"/>
              <a:t>地址</a:t>
            </a:r>
            <a:r>
              <a:rPr lang="zh-CN" altLang="en-US" sz="2000" dirty="0" smtClean="0"/>
              <a:t>之</a:t>
            </a:r>
            <a:r>
              <a:rPr lang="zh-CN" altLang="en-US" sz="2000" dirty="0" smtClean="0">
                <a:solidFill>
                  <a:srgbClr val="C00000"/>
                </a:solidFill>
              </a:rPr>
              <a:t>段地址</a:t>
            </a:r>
            <a:endParaRPr lang="zh-CN" altLang="en-US" sz="2000" dirty="0">
              <a:solidFill>
                <a:srgbClr val="C00000"/>
              </a:solidFill>
            </a:endParaRPr>
          </a:p>
          <a:p>
            <a:pPr algn="l">
              <a:spcBef>
                <a:spcPts val="600"/>
              </a:spcBef>
              <a:buClr>
                <a:schemeClr val="bg2"/>
              </a:buClr>
              <a:buSzPct val="75000"/>
            </a:pPr>
            <a:r>
              <a:rPr lang="zh-CN" altLang="en-US" sz="2000" dirty="0"/>
              <a:t>	  </a:t>
            </a:r>
            <a:r>
              <a:rPr lang="en-US" altLang="zh-CN" sz="2000" dirty="0"/>
              <a:t>MOV</a:t>
            </a:r>
            <a:r>
              <a:rPr lang="zh-CN" altLang="en-US" sz="2000" dirty="0"/>
              <a:t>［</a:t>
            </a:r>
            <a:r>
              <a:rPr lang="en-US" altLang="zh-CN" sz="2000" dirty="0"/>
              <a:t>SI+2</a:t>
            </a:r>
            <a:r>
              <a:rPr lang="zh-CN" altLang="en-US" sz="2000" dirty="0"/>
              <a:t>］</a:t>
            </a:r>
            <a:r>
              <a:rPr lang="en-US" altLang="zh-CN" sz="2000" dirty="0"/>
              <a:t>, AX	</a:t>
            </a:r>
            <a:r>
              <a:rPr lang="zh-CN" altLang="en-US" sz="2000" dirty="0" smtClean="0"/>
              <a:t>               </a:t>
            </a:r>
            <a:r>
              <a:rPr lang="en-US" altLang="zh-CN" sz="2000" dirty="0" smtClean="0"/>
              <a:t>; </a:t>
            </a:r>
            <a:r>
              <a:rPr lang="zh-CN" altLang="en-US" sz="2000" dirty="0" smtClean="0"/>
              <a:t>写入</a:t>
            </a:r>
            <a:r>
              <a:rPr lang="en-US" altLang="zh-CN" sz="2000" dirty="0" smtClean="0">
                <a:solidFill>
                  <a:srgbClr val="C00000"/>
                </a:solidFill>
              </a:rPr>
              <a:t>4</a:t>
            </a:r>
            <a:r>
              <a:rPr lang="en-US" altLang="zh-CN" sz="2000" dirty="0" smtClean="0">
                <a:solidFill>
                  <a:srgbClr val="C00000"/>
                </a:solidFill>
                <a:latin typeface="宋体" pitchFamily="2" charset="-122"/>
              </a:rPr>
              <a:t>×</a:t>
            </a:r>
            <a:r>
              <a:rPr lang="en-US" altLang="zh-CN" sz="2000" dirty="0" smtClean="0">
                <a:solidFill>
                  <a:srgbClr val="C00000"/>
                </a:solidFill>
              </a:rPr>
              <a:t>n</a:t>
            </a:r>
            <a:r>
              <a:rPr lang="zh-CN" altLang="en-US" sz="2000" dirty="0">
                <a:solidFill>
                  <a:srgbClr val="C00000"/>
                </a:solidFill>
              </a:rPr>
              <a:t>＋</a:t>
            </a:r>
            <a:r>
              <a:rPr lang="en-US" altLang="zh-CN" sz="2000" dirty="0">
                <a:solidFill>
                  <a:srgbClr val="C00000"/>
                </a:solidFill>
              </a:rPr>
              <a:t>2</a:t>
            </a:r>
            <a:r>
              <a:rPr lang="zh-CN" altLang="en-US" sz="2000" dirty="0"/>
              <a:t>地址处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6.18</a:t>
            </a:r>
            <a:r>
              <a:rPr lang="zh-CN" altLang="en-US" dirty="0" smtClean="0"/>
              <a:t> </a:t>
            </a:r>
            <a:r>
              <a:rPr lang="zh-CN" altLang="en-US" dirty="0" smtClean="0"/>
              <a:t>利用</a:t>
            </a:r>
            <a:r>
              <a:rPr lang="en-US" altLang="zh-CN" dirty="0"/>
              <a:t>8259</a:t>
            </a:r>
            <a:r>
              <a:rPr lang="zh-CN" altLang="en-US" dirty="0"/>
              <a:t>实现可屏蔽中断</a:t>
            </a:r>
            <a:r>
              <a:rPr lang="zh-CN" altLang="en-US" dirty="0"/>
              <a:t>的示例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75063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ED85A5-4ECD-4645-AF06-2D384090B834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1045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80000" y="1440000"/>
            <a:ext cx="8137525" cy="4896272"/>
          </a:xfrm>
          <a:noFill/>
          <a:ln/>
        </p:spPr>
        <p:txBody>
          <a:bodyPr/>
          <a:lstStyle/>
          <a:p>
            <a:pPr marL="352425" indent="-352425">
              <a:buNone/>
            </a:pPr>
            <a:r>
              <a:rPr lang="en-US" altLang="zh-CN" sz="2000" dirty="0">
                <a:latin typeface="Times New Roman" pitchFamily="18" charset="0"/>
              </a:rPr>
              <a:t>CLOCK  PROC  FAR</a:t>
            </a:r>
          </a:p>
          <a:p>
            <a:pPr marL="352425" indent="-352425">
              <a:buNone/>
            </a:pPr>
            <a:r>
              <a:rPr lang="en-US" altLang="zh-CN" sz="2000" dirty="0">
                <a:latin typeface="Times New Roman" pitchFamily="18" charset="0"/>
              </a:rPr>
              <a:t>                PUSH	AX</a:t>
            </a:r>
          </a:p>
          <a:p>
            <a:pPr marL="352425" indent="-352425">
              <a:buNone/>
            </a:pPr>
            <a:r>
              <a:rPr lang="en-US" altLang="zh-CN" sz="2000" dirty="0">
                <a:latin typeface="Times New Roman" pitchFamily="18" charset="0"/>
              </a:rPr>
              <a:t>                PUSH	SI</a:t>
            </a:r>
          </a:p>
          <a:p>
            <a:pPr marL="352425" indent="-352425">
              <a:buNone/>
            </a:pPr>
            <a:r>
              <a:rPr lang="en-US" altLang="zh-CN" sz="2000" dirty="0">
                <a:latin typeface="Times New Roman" pitchFamily="18" charset="0"/>
              </a:rPr>
              <a:t>                MOV	AX, SEG  TIMER</a:t>
            </a:r>
          </a:p>
          <a:p>
            <a:pPr marL="352425" indent="-352425">
              <a:buNone/>
            </a:pPr>
            <a:r>
              <a:rPr lang="en-US" altLang="zh-CN" sz="2000" dirty="0">
                <a:latin typeface="Times New Roman" pitchFamily="18" charset="0"/>
              </a:rPr>
              <a:t>                MOV	DS, AX</a:t>
            </a:r>
          </a:p>
          <a:p>
            <a:pPr marL="352425" indent="-352425">
              <a:buNone/>
            </a:pPr>
            <a:r>
              <a:rPr lang="en-US" altLang="zh-CN" sz="2000" dirty="0">
                <a:latin typeface="Times New Roman" pitchFamily="18" charset="0"/>
              </a:rPr>
              <a:t>                MOV	SI, OFFSET  TIMER</a:t>
            </a:r>
          </a:p>
          <a:p>
            <a:pPr marL="352425" indent="-352425">
              <a:buNone/>
            </a:pPr>
            <a:r>
              <a:rPr lang="en-US" altLang="zh-CN" sz="2000" dirty="0">
                <a:latin typeface="Times New Roman" pitchFamily="18" charset="0"/>
              </a:rPr>
              <a:t>                MOV	AL,</a:t>
            </a:r>
            <a:r>
              <a:rPr lang="zh-CN" altLang="en-US" sz="2000" dirty="0">
                <a:latin typeface="Times New Roman" pitchFamily="18" charset="0"/>
              </a:rPr>
              <a:t>［</a:t>
            </a:r>
            <a:r>
              <a:rPr lang="en-US" altLang="zh-CN" sz="2000" dirty="0">
                <a:latin typeface="Times New Roman" pitchFamily="18" charset="0"/>
              </a:rPr>
              <a:t>SI</a:t>
            </a:r>
            <a:r>
              <a:rPr lang="zh-CN" altLang="en-US" sz="2000" dirty="0">
                <a:latin typeface="Times New Roman" pitchFamily="18" charset="0"/>
              </a:rPr>
              <a:t>］	</a:t>
            </a:r>
            <a:r>
              <a:rPr lang="en-US" altLang="zh-CN" sz="2000" dirty="0" smtClean="0">
                <a:latin typeface="Times New Roman" pitchFamily="18" charset="0"/>
              </a:rPr>
              <a:t>; </a:t>
            </a:r>
            <a:r>
              <a:rPr lang="zh-CN" altLang="en-US" sz="2000" dirty="0">
                <a:latin typeface="Times New Roman" pitchFamily="18" charset="0"/>
              </a:rPr>
              <a:t>取</a:t>
            </a:r>
            <a:r>
              <a:rPr lang="en-US" altLang="zh-CN" sz="2000" dirty="0">
                <a:latin typeface="Times New Roman" pitchFamily="18" charset="0"/>
              </a:rPr>
              <a:t>50</a:t>
            </a:r>
            <a:r>
              <a:rPr lang="zh-CN" altLang="en-US" sz="2000" dirty="0">
                <a:latin typeface="Times New Roman" pitchFamily="18" charset="0"/>
              </a:rPr>
              <a:t>次计数</a:t>
            </a:r>
          </a:p>
          <a:p>
            <a:pPr marL="352425" indent="-352425">
              <a:buNone/>
            </a:pPr>
            <a:r>
              <a:rPr lang="zh-CN" altLang="en-US" sz="2000" dirty="0">
                <a:latin typeface="Times New Roman" pitchFamily="18" charset="0"/>
              </a:rPr>
              <a:t>                </a:t>
            </a:r>
            <a:r>
              <a:rPr lang="en-US" altLang="zh-CN" sz="2000" dirty="0">
                <a:latin typeface="Times New Roman" pitchFamily="18" charset="0"/>
              </a:rPr>
              <a:t>INC	AL</a:t>
            </a:r>
          </a:p>
          <a:p>
            <a:pPr marL="352425" indent="-352425">
              <a:buNone/>
            </a:pPr>
            <a:r>
              <a:rPr lang="en-US" altLang="zh-CN" sz="2000" dirty="0">
                <a:latin typeface="Times New Roman" pitchFamily="18" charset="0"/>
              </a:rPr>
              <a:t>                MOV </a:t>
            </a:r>
            <a:r>
              <a:rPr lang="zh-CN" altLang="en-US" sz="2000" dirty="0">
                <a:latin typeface="Times New Roman" pitchFamily="18" charset="0"/>
              </a:rPr>
              <a:t>［</a:t>
            </a:r>
            <a:r>
              <a:rPr lang="en-US" altLang="zh-CN" sz="2000" dirty="0">
                <a:latin typeface="Times New Roman" pitchFamily="18" charset="0"/>
              </a:rPr>
              <a:t>SI</a:t>
            </a:r>
            <a:r>
              <a:rPr lang="zh-CN" altLang="en-US" sz="2000" dirty="0">
                <a:latin typeface="Times New Roman" pitchFamily="18" charset="0"/>
              </a:rPr>
              <a:t>］</a:t>
            </a:r>
            <a:r>
              <a:rPr lang="en-US" altLang="zh-CN" sz="2000" dirty="0">
                <a:latin typeface="Times New Roman" pitchFamily="18" charset="0"/>
              </a:rPr>
              <a:t>, AL</a:t>
            </a:r>
          </a:p>
          <a:p>
            <a:pPr marL="352425" indent="-352425">
              <a:buNone/>
            </a:pPr>
            <a:r>
              <a:rPr lang="en-US" altLang="zh-CN" sz="2000" dirty="0">
                <a:latin typeface="Times New Roman" pitchFamily="18" charset="0"/>
              </a:rPr>
              <a:t>                CMP	AL, 50		</a:t>
            </a:r>
            <a:r>
              <a:rPr lang="en-US" altLang="zh-CN" sz="2000" dirty="0" smtClean="0">
                <a:latin typeface="Times New Roman" pitchFamily="18" charset="0"/>
              </a:rPr>
              <a:t>; </a:t>
            </a:r>
            <a:r>
              <a:rPr lang="zh-CN" altLang="en-US" sz="2000" dirty="0">
                <a:latin typeface="Times New Roman" pitchFamily="18" charset="0"/>
              </a:rPr>
              <a:t>判断</a:t>
            </a:r>
            <a:r>
              <a:rPr lang="en-US" altLang="zh-CN" sz="2000" dirty="0">
                <a:latin typeface="Times New Roman" pitchFamily="18" charset="0"/>
              </a:rPr>
              <a:t>1s</a:t>
            </a:r>
            <a:r>
              <a:rPr lang="zh-CN" altLang="en-US" sz="2000" dirty="0">
                <a:latin typeface="Times New Roman" pitchFamily="18" charset="0"/>
              </a:rPr>
              <a:t>到否</a:t>
            </a:r>
            <a:r>
              <a:rPr lang="en-US" altLang="zh-CN" sz="2000" dirty="0">
                <a:latin typeface="Times New Roman" pitchFamily="18" charset="0"/>
              </a:rPr>
              <a:t>?</a:t>
            </a:r>
          </a:p>
          <a:p>
            <a:pPr marL="352425" indent="-352425">
              <a:buNone/>
            </a:pPr>
            <a:r>
              <a:rPr lang="en-US" altLang="zh-CN" sz="2000" dirty="0">
                <a:latin typeface="Times New Roman" pitchFamily="18" charset="0"/>
              </a:rPr>
              <a:t>                JNE	TRNED</a:t>
            </a:r>
          </a:p>
          <a:p>
            <a:pPr marL="352425" indent="-352425">
              <a:buNone/>
            </a:pPr>
            <a:r>
              <a:rPr lang="en-US" altLang="zh-CN" sz="2000" dirty="0">
                <a:latin typeface="Times New Roman" pitchFamily="18" charset="0"/>
              </a:rPr>
              <a:t>                MOV	AL, 0</a:t>
            </a:r>
          </a:p>
          <a:p>
            <a:pPr marL="352425" indent="-352425">
              <a:buNone/>
            </a:pPr>
            <a:r>
              <a:rPr lang="en-US" altLang="zh-CN" sz="2000" dirty="0">
                <a:latin typeface="Times New Roman" pitchFamily="18" charset="0"/>
              </a:rPr>
              <a:t>                MOV</a:t>
            </a:r>
            <a:r>
              <a:rPr lang="zh-CN" altLang="en-US" sz="2000" dirty="0">
                <a:latin typeface="Times New Roman" pitchFamily="18" charset="0"/>
              </a:rPr>
              <a:t>［</a:t>
            </a:r>
            <a:r>
              <a:rPr lang="en-US" altLang="zh-CN" sz="2000" dirty="0">
                <a:latin typeface="Times New Roman" pitchFamily="18" charset="0"/>
              </a:rPr>
              <a:t>SI</a:t>
            </a:r>
            <a:r>
              <a:rPr lang="zh-CN" altLang="en-US" sz="2000" dirty="0">
                <a:latin typeface="Times New Roman" pitchFamily="18" charset="0"/>
              </a:rPr>
              <a:t>］</a:t>
            </a:r>
            <a:r>
              <a:rPr lang="en-US" altLang="zh-CN" sz="2000" dirty="0">
                <a:latin typeface="Times New Roman" pitchFamily="18" charset="0"/>
              </a:rPr>
              <a:t>, AL</a:t>
            </a:r>
          </a:p>
        </p:txBody>
      </p:sp>
      <p:sp>
        <p:nvSpPr>
          <p:cNvPr id="1045509" name="AutoShape 5"/>
          <p:cNvSpPr>
            <a:spLocks/>
          </p:cNvSpPr>
          <p:nvPr/>
        </p:nvSpPr>
        <p:spPr bwMode="auto">
          <a:xfrm>
            <a:off x="1908000" y="1908000"/>
            <a:ext cx="180000" cy="576064"/>
          </a:xfrm>
          <a:prstGeom prst="leftBrace">
            <a:avLst>
              <a:gd name="adj1" fmla="val 33242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045510" name="Text Box 6"/>
          <p:cNvSpPr txBox="1">
            <a:spLocks noChangeArrowheads="1"/>
          </p:cNvSpPr>
          <p:nvPr/>
        </p:nvSpPr>
        <p:spPr bwMode="auto">
          <a:xfrm>
            <a:off x="371723" y="1988840"/>
            <a:ext cx="1547813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</a:rPr>
              <a:t>保护寄存器</a:t>
            </a:r>
          </a:p>
        </p:txBody>
      </p:sp>
      <p:sp>
        <p:nvSpPr>
          <p:cNvPr id="1045511" name="AutoShape 7"/>
          <p:cNvSpPr>
            <a:spLocks/>
          </p:cNvSpPr>
          <p:nvPr/>
        </p:nvSpPr>
        <p:spPr bwMode="auto">
          <a:xfrm>
            <a:off x="1872000" y="3744000"/>
            <a:ext cx="216000" cy="2412000"/>
          </a:xfrm>
          <a:prstGeom prst="leftBrace">
            <a:avLst>
              <a:gd name="adj1" fmla="val 34813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45513" name="Text Box 9"/>
          <p:cNvSpPr txBox="1">
            <a:spLocks noChangeArrowheads="1"/>
          </p:cNvSpPr>
          <p:nvPr/>
        </p:nvSpPr>
        <p:spPr bwMode="auto">
          <a:xfrm>
            <a:off x="928228" y="4751562"/>
            <a:ext cx="1008063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1/50 </a:t>
            </a:r>
            <a:r>
              <a:rPr lang="zh-CN" altLang="en-US" sz="2000" dirty="0">
                <a:solidFill>
                  <a:srgbClr val="0000FF"/>
                </a:solidFill>
              </a:rPr>
              <a:t>秒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28000" y="828000"/>
            <a:ext cx="85693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400" dirty="0">
                <a:solidFill>
                  <a:srgbClr val="D60093"/>
                </a:solidFill>
                <a:latin typeface="Arial" charset="0"/>
              </a:rPr>
              <a:t>③</a:t>
            </a:r>
            <a:r>
              <a:rPr lang="zh-CN" altLang="en-US" sz="2400" dirty="0" smtClean="0">
                <a:solidFill>
                  <a:srgbClr val="D60093"/>
                </a:solidFill>
                <a:latin typeface="+mj-lt"/>
                <a:ea typeface="+mj-ea"/>
              </a:rPr>
              <a:t> 中断处理程序</a:t>
            </a:r>
            <a:r>
              <a:rPr lang="en-US" altLang="zh-CN" sz="2400" dirty="0">
                <a:solidFill>
                  <a:srgbClr val="D60093"/>
                </a:solidFill>
                <a:latin typeface="+mj-lt"/>
                <a:ea typeface="+mj-ea"/>
              </a:rPr>
              <a:t>CLOCK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954927"/>
              </p:ext>
            </p:extLst>
          </p:nvPr>
        </p:nvGraphicFramePr>
        <p:xfrm>
          <a:off x="7392144" y="116632"/>
          <a:ext cx="2205037" cy="666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7" name="Visio" r:id="rId4" imgW="2755934" imgH="8336085" progId="">
                  <p:embed/>
                </p:oleObj>
              </mc:Choice>
              <mc:Fallback>
                <p:oleObj name="Visio" r:id="rId4" imgW="2755934" imgH="8336085" progId="">
                  <p:embed/>
                  <p:pic>
                    <p:nvPicPr>
                      <p:cNvPr id="104756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2144" y="116632"/>
                        <a:ext cx="2205037" cy="666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787400" y="44451"/>
            <a:ext cx="10972800" cy="523875"/>
          </a:xfrm>
        </p:spPr>
        <p:txBody>
          <a:bodyPr/>
          <a:lstStyle/>
          <a:p>
            <a:r>
              <a:rPr lang="en-US" altLang="zh-CN" dirty="0"/>
              <a:t>6.18</a:t>
            </a:r>
            <a:r>
              <a:rPr lang="zh-CN" altLang="en-US" dirty="0"/>
              <a:t> 利用</a:t>
            </a:r>
            <a:r>
              <a:rPr lang="en-US" altLang="zh-CN" dirty="0"/>
              <a:t>8259</a:t>
            </a:r>
            <a:r>
              <a:rPr lang="zh-CN" altLang="en-US" dirty="0"/>
              <a:t>实现可屏蔽中断的示例</a:t>
            </a:r>
          </a:p>
        </p:txBody>
      </p:sp>
    </p:spTree>
    <p:extLst>
      <p:ext uri="{BB962C8B-B14F-4D97-AF65-F5344CB8AC3E}">
        <p14:creationId xmlns:p14="http://schemas.microsoft.com/office/powerpoint/2010/main" val="34534241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A4ADFE-89B4-42D3-B017-032B36BAB127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1046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88000" y="764704"/>
            <a:ext cx="7129463" cy="5976664"/>
          </a:xfrm>
          <a:noFill/>
          <a:ln/>
        </p:spPr>
        <p:txBody>
          <a:bodyPr/>
          <a:lstStyle/>
          <a:p>
            <a:pPr marL="352425" indent="-352425">
              <a:buNone/>
            </a:pPr>
            <a:r>
              <a:rPr lang="en-US" altLang="zh-CN" sz="2000" dirty="0">
                <a:latin typeface="Times New Roman" pitchFamily="18" charset="0"/>
              </a:rPr>
              <a:t>MOV	AL,</a:t>
            </a:r>
            <a:r>
              <a:rPr lang="zh-CN" altLang="en-US" sz="2000" dirty="0">
                <a:latin typeface="Times New Roman" pitchFamily="18" charset="0"/>
              </a:rPr>
              <a:t>［</a:t>
            </a:r>
            <a:r>
              <a:rPr lang="en-US" altLang="zh-CN" sz="2000" dirty="0">
                <a:latin typeface="Times New Roman" pitchFamily="18" charset="0"/>
              </a:rPr>
              <a:t>SI+1</a:t>
            </a:r>
            <a:r>
              <a:rPr lang="zh-CN" altLang="en-US" sz="2000" dirty="0">
                <a:latin typeface="Times New Roman" pitchFamily="18" charset="0"/>
              </a:rPr>
              <a:t>］	</a:t>
            </a:r>
            <a:r>
              <a:rPr lang="en-US" altLang="zh-CN" sz="2000" dirty="0">
                <a:latin typeface="Times New Roman" pitchFamily="18" charset="0"/>
              </a:rPr>
              <a:t>; </a:t>
            </a:r>
            <a:r>
              <a:rPr lang="zh-CN" altLang="en-US" sz="2000" dirty="0">
                <a:latin typeface="Times New Roman" pitchFamily="18" charset="0"/>
              </a:rPr>
              <a:t>取</a:t>
            </a:r>
            <a:r>
              <a:rPr lang="en-US" altLang="zh-CN" sz="2000" dirty="0">
                <a:latin typeface="Times New Roman" pitchFamily="18" charset="0"/>
              </a:rPr>
              <a:t>60s</a:t>
            </a:r>
            <a:r>
              <a:rPr lang="zh-CN" altLang="en-US" sz="2000" dirty="0">
                <a:latin typeface="Times New Roman" pitchFamily="18" charset="0"/>
              </a:rPr>
              <a:t>计数</a:t>
            </a:r>
          </a:p>
          <a:p>
            <a:pPr marL="352425" indent="-352425">
              <a:buNone/>
            </a:pPr>
            <a:r>
              <a:rPr lang="en-US" altLang="zh-CN" sz="2000" dirty="0">
                <a:latin typeface="Times New Roman" pitchFamily="18" charset="0"/>
              </a:rPr>
              <a:t>ADD	AL, 1</a:t>
            </a:r>
          </a:p>
          <a:p>
            <a:pPr marL="352425" indent="-352425">
              <a:buNone/>
            </a:pPr>
            <a:r>
              <a:rPr lang="en-US" altLang="zh-CN" sz="2000" dirty="0">
                <a:latin typeface="Times New Roman" pitchFamily="18" charset="0"/>
              </a:rPr>
              <a:t>DAA			; </a:t>
            </a:r>
            <a:r>
              <a:rPr lang="zh-CN" altLang="en-US" sz="2000" dirty="0">
                <a:latin typeface="Times New Roman" pitchFamily="18" charset="0"/>
              </a:rPr>
              <a:t>压缩十进制</a:t>
            </a:r>
            <a:r>
              <a:rPr lang="zh-CN" altLang="en-US" sz="2000" dirty="0" smtClean="0">
                <a:latin typeface="Times New Roman" pitchFamily="18" charset="0"/>
              </a:rPr>
              <a:t>调整</a:t>
            </a:r>
            <a:endParaRPr lang="en-US" altLang="zh-CN" sz="2000" dirty="0">
              <a:latin typeface="Times New Roman" pitchFamily="18" charset="0"/>
            </a:endParaRPr>
          </a:p>
          <a:p>
            <a:pPr marL="352425" indent="-352425">
              <a:buNone/>
            </a:pPr>
            <a:r>
              <a:rPr lang="en-US" altLang="zh-CN" sz="2000" dirty="0">
                <a:latin typeface="Times New Roman" pitchFamily="18" charset="0"/>
              </a:rPr>
              <a:t>MOV   </a:t>
            </a:r>
            <a:r>
              <a:rPr lang="zh-CN" altLang="en-US" sz="2000" dirty="0">
                <a:latin typeface="Times New Roman" pitchFamily="18" charset="0"/>
              </a:rPr>
              <a:t>［</a:t>
            </a:r>
            <a:r>
              <a:rPr lang="en-US" altLang="zh-CN" sz="2000" dirty="0">
                <a:latin typeface="Times New Roman" pitchFamily="18" charset="0"/>
              </a:rPr>
              <a:t>SI+1</a:t>
            </a:r>
            <a:r>
              <a:rPr lang="zh-CN" altLang="en-US" sz="2000" dirty="0">
                <a:latin typeface="Times New Roman" pitchFamily="18" charset="0"/>
              </a:rPr>
              <a:t>］</a:t>
            </a:r>
            <a:r>
              <a:rPr lang="en-US" altLang="zh-CN" sz="2000" dirty="0">
                <a:latin typeface="Times New Roman" pitchFamily="18" charset="0"/>
              </a:rPr>
              <a:t>, AL</a:t>
            </a:r>
          </a:p>
          <a:p>
            <a:pPr marL="352425" indent="-352425">
              <a:buNone/>
            </a:pPr>
            <a:r>
              <a:rPr lang="en-US" altLang="zh-CN" sz="2000" dirty="0">
                <a:latin typeface="Times New Roman" pitchFamily="18" charset="0"/>
              </a:rPr>
              <a:t>CMP	AL, 60H	; </a:t>
            </a:r>
            <a:r>
              <a:rPr lang="zh-CN" altLang="en-US" sz="2000" dirty="0">
                <a:latin typeface="Times New Roman" pitchFamily="18" charset="0"/>
              </a:rPr>
              <a:t>判断</a:t>
            </a:r>
            <a:r>
              <a:rPr lang="en-US" altLang="zh-CN" sz="2000" dirty="0">
                <a:latin typeface="Times New Roman" pitchFamily="18" charset="0"/>
              </a:rPr>
              <a:t>1min</a:t>
            </a:r>
            <a:r>
              <a:rPr lang="zh-CN" altLang="en-US" sz="2000" dirty="0">
                <a:latin typeface="Times New Roman" pitchFamily="18" charset="0"/>
              </a:rPr>
              <a:t>到否</a:t>
            </a:r>
            <a:r>
              <a:rPr lang="en-US" altLang="zh-CN" sz="2000" dirty="0">
                <a:latin typeface="Times New Roman" pitchFamily="18" charset="0"/>
              </a:rPr>
              <a:t>?</a:t>
            </a:r>
          </a:p>
          <a:p>
            <a:pPr marL="352425" indent="-352425">
              <a:buNone/>
            </a:pPr>
            <a:r>
              <a:rPr lang="en-US" altLang="zh-CN" sz="2000" dirty="0">
                <a:latin typeface="Times New Roman" pitchFamily="18" charset="0"/>
              </a:rPr>
              <a:t>JNE	TRNED</a:t>
            </a:r>
          </a:p>
          <a:p>
            <a:pPr marL="352425" indent="-352425">
              <a:buNone/>
            </a:pPr>
            <a:r>
              <a:rPr lang="en-US" altLang="zh-CN" sz="2000" dirty="0">
                <a:latin typeface="Times New Roman" pitchFamily="18" charset="0"/>
              </a:rPr>
              <a:t>MOV	AL, 0</a:t>
            </a:r>
          </a:p>
          <a:p>
            <a:pPr marL="352425" indent="-352425">
              <a:buNone/>
            </a:pPr>
            <a:r>
              <a:rPr lang="en-US" altLang="zh-CN" sz="2000" dirty="0">
                <a:latin typeface="Times New Roman" pitchFamily="18" charset="0"/>
              </a:rPr>
              <a:t>MOV  </a:t>
            </a:r>
            <a:r>
              <a:rPr lang="zh-CN" altLang="en-US" sz="2000" dirty="0">
                <a:latin typeface="Times New Roman" pitchFamily="18" charset="0"/>
              </a:rPr>
              <a:t>［</a:t>
            </a:r>
            <a:r>
              <a:rPr lang="en-US" altLang="zh-CN" sz="2000" dirty="0">
                <a:latin typeface="Times New Roman" pitchFamily="18" charset="0"/>
              </a:rPr>
              <a:t>SI+1</a:t>
            </a:r>
            <a:r>
              <a:rPr lang="zh-CN" altLang="en-US" sz="2000" dirty="0">
                <a:latin typeface="Times New Roman" pitchFamily="18" charset="0"/>
              </a:rPr>
              <a:t>］</a:t>
            </a:r>
            <a:r>
              <a:rPr lang="en-US" altLang="zh-CN" sz="2000" dirty="0">
                <a:latin typeface="Times New Roman" pitchFamily="18" charset="0"/>
              </a:rPr>
              <a:t>, AL</a:t>
            </a:r>
          </a:p>
          <a:p>
            <a:pPr marL="352425" indent="-352425">
              <a:buNone/>
            </a:pPr>
            <a:r>
              <a:rPr lang="en-US" altLang="zh-CN" sz="2000" dirty="0">
                <a:latin typeface="Times New Roman" pitchFamily="18" charset="0"/>
              </a:rPr>
              <a:t>MOV	AL,</a:t>
            </a:r>
            <a:r>
              <a:rPr lang="zh-CN" altLang="en-US" sz="2000" dirty="0">
                <a:latin typeface="Times New Roman" pitchFamily="18" charset="0"/>
              </a:rPr>
              <a:t>［</a:t>
            </a:r>
            <a:r>
              <a:rPr lang="en-US" altLang="zh-CN" sz="2000" dirty="0">
                <a:latin typeface="Times New Roman" pitchFamily="18" charset="0"/>
              </a:rPr>
              <a:t>SI+2</a:t>
            </a:r>
            <a:r>
              <a:rPr lang="zh-CN" altLang="en-US" sz="2000" dirty="0">
                <a:latin typeface="Times New Roman" pitchFamily="18" charset="0"/>
              </a:rPr>
              <a:t>］	</a:t>
            </a:r>
            <a:r>
              <a:rPr lang="en-US" altLang="zh-CN" sz="2000" dirty="0">
                <a:latin typeface="Times New Roman" pitchFamily="18" charset="0"/>
              </a:rPr>
              <a:t>; </a:t>
            </a:r>
            <a:r>
              <a:rPr lang="zh-CN" altLang="en-US" sz="2000" dirty="0">
                <a:latin typeface="Times New Roman" pitchFamily="18" charset="0"/>
              </a:rPr>
              <a:t>取</a:t>
            </a:r>
            <a:r>
              <a:rPr lang="en-US" altLang="zh-CN" sz="2000" dirty="0">
                <a:latin typeface="Times New Roman" pitchFamily="18" charset="0"/>
              </a:rPr>
              <a:t>60min</a:t>
            </a:r>
            <a:r>
              <a:rPr lang="zh-CN" altLang="en-US" sz="2000" dirty="0">
                <a:latin typeface="Times New Roman" pitchFamily="18" charset="0"/>
              </a:rPr>
              <a:t>计数</a:t>
            </a:r>
          </a:p>
          <a:p>
            <a:pPr marL="352425" indent="-352425">
              <a:buNone/>
            </a:pPr>
            <a:r>
              <a:rPr lang="en-US" altLang="zh-CN" sz="2000" dirty="0">
                <a:latin typeface="Times New Roman" pitchFamily="18" charset="0"/>
              </a:rPr>
              <a:t>ADD	AL, 1</a:t>
            </a:r>
          </a:p>
          <a:p>
            <a:pPr marL="352425" indent="-352425">
              <a:buNone/>
            </a:pPr>
            <a:r>
              <a:rPr lang="en-US" altLang="zh-CN" sz="2000" dirty="0">
                <a:latin typeface="Times New Roman" pitchFamily="18" charset="0"/>
              </a:rPr>
              <a:t>DAA</a:t>
            </a:r>
          </a:p>
          <a:p>
            <a:pPr marL="352425" indent="-352425">
              <a:buNone/>
            </a:pPr>
            <a:r>
              <a:rPr lang="en-US" altLang="zh-CN" sz="2000" dirty="0">
                <a:latin typeface="Times New Roman" pitchFamily="18" charset="0"/>
              </a:rPr>
              <a:t>MOV  </a:t>
            </a:r>
            <a:r>
              <a:rPr lang="zh-CN" altLang="en-US" sz="2000" dirty="0">
                <a:latin typeface="Times New Roman" pitchFamily="18" charset="0"/>
              </a:rPr>
              <a:t>［</a:t>
            </a:r>
            <a:r>
              <a:rPr lang="en-US" altLang="zh-CN" sz="2000" dirty="0">
                <a:latin typeface="Times New Roman" pitchFamily="18" charset="0"/>
              </a:rPr>
              <a:t>SI+2</a:t>
            </a:r>
            <a:r>
              <a:rPr lang="zh-CN" altLang="en-US" sz="2000" dirty="0">
                <a:latin typeface="Times New Roman" pitchFamily="18" charset="0"/>
              </a:rPr>
              <a:t>］</a:t>
            </a:r>
            <a:r>
              <a:rPr lang="en-US" altLang="zh-CN" sz="2000" dirty="0">
                <a:latin typeface="Times New Roman" pitchFamily="18" charset="0"/>
              </a:rPr>
              <a:t>, AL</a:t>
            </a:r>
          </a:p>
          <a:p>
            <a:pPr marL="352425" indent="-352425">
              <a:buNone/>
            </a:pPr>
            <a:r>
              <a:rPr lang="en-US" altLang="zh-CN" sz="2000" dirty="0">
                <a:latin typeface="Times New Roman" pitchFamily="18" charset="0"/>
              </a:rPr>
              <a:t>CMP	AL, 60H	; </a:t>
            </a:r>
            <a:r>
              <a:rPr lang="zh-CN" altLang="en-US" sz="2000" dirty="0">
                <a:latin typeface="Times New Roman" pitchFamily="18" charset="0"/>
              </a:rPr>
              <a:t>判断</a:t>
            </a:r>
            <a:r>
              <a:rPr lang="en-US" altLang="zh-CN" sz="2000" dirty="0">
                <a:latin typeface="Times New Roman" pitchFamily="18" charset="0"/>
              </a:rPr>
              <a:t>1h</a:t>
            </a:r>
            <a:r>
              <a:rPr lang="zh-CN" altLang="en-US" sz="2000" dirty="0">
                <a:latin typeface="Times New Roman" pitchFamily="18" charset="0"/>
              </a:rPr>
              <a:t>到否</a:t>
            </a:r>
            <a:r>
              <a:rPr lang="en-US" altLang="zh-CN" sz="2000" dirty="0">
                <a:latin typeface="Times New Roman" pitchFamily="18" charset="0"/>
              </a:rPr>
              <a:t>?</a:t>
            </a:r>
          </a:p>
          <a:p>
            <a:pPr marL="352425" indent="-352425">
              <a:buNone/>
            </a:pPr>
            <a:r>
              <a:rPr lang="en-US" altLang="zh-CN" sz="2000" dirty="0">
                <a:latin typeface="Times New Roman" pitchFamily="18" charset="0"/>
              </a:rPr>
              <a:t>JNE	TRNED</a:t>
            </a:r>
          </a:p>
          <a:p>
            <a:pPr marL="352425" indent="-352425">
              <a:buNone/>
            </a:pPr>
            <a:r>
              <a:rPr lang="en-US" altLang="zh-CN" sz="2000" dirty="0">
                <a:latin typeface="Times New Roman" pitchFamily="18" charset="0"/>
              </a:rPr>
              <a:t>MOV	AL, 0</a:t>
            </a:r>
          </a:p>
          <a:p>
            <a:pPr marL="352425" indent="-352425">
              <a:buNone/>
            </a:pPr>
            <a:r>
              <a:rPr lang="en-US" altLang="zh-CN" sz="2000" dirty="0">
                <a:latin typeface="Times New Roman" pitchFamily="18" charset="0"/>
              </a:rPr>
              <a:t>MOV  </a:t>
            </a:r>
            <a:r>
              <a:rPr lang="zh-CN" altLang="en-US" sz="2000" dirty="0">
                <a:latin typeface="Times New Roman" pitchFamily="18" charset="0"/>
              </a:rPr>
              <a:t>［</a:t>
            </a:r>
            <a:r>
              <a:rPr lang="en-US" altLang="zh-CN" sz="2000" dirty="0">
                <a:latin typeface="Times New Roman" pitchFamily="18" charset="0"/>
              </a:rPr>
              <a:t>SI+2</a:t>
            </a:r>
            <a:r>
              <a:rPr lang="zh-CN" altLang="en-US" sz="2000" dirty="0">
                <a:latin typeface="Times New Roman" pitchFamily="18" charset="0"/>
              </a:rPr>
              <a:t>］</a:t>
            </a:r>
            <a:r>
              <a:rPr lang="en-US" altLang="zh-CN" sz="2000" dirty="0">
                <a:latin typeface="Times New Roman" pitchFamily="18" charset="0"/>
              </a:rPr>
              <a:t>, AL</a:t>
            </a:r>
          </a:p>
        </p:txBody>
      </p:sp>
      <p:sp>
        <p:nvSpPr>
          <p:cNvPr id="1046531" name="AutoShape 3"/>
          <p:cNvSpPr>
            <a:spLocks/>
          </p:cNvSpPr>
          <p:nvPr/>
        </p:nvSpPr>
        <p:spPr bwMode="auto">
          <a:xfrm>
            <a:off x="1872000" y="864000"/>
            <a:ext cx="216000" cy="2808000"/>
          </a:xfrm>
          <a:prstGeom prst="leftBrace">
            <a:avLst>
              <a:gd name="adj1" fmla="val 38781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46532" name="Text Box 4"/>
          <p:cNvSpPr txBox="1">
            <a:spLocks noChangeArrowheads="1"/>
          </p:cNvSpPr>
          <p:nvPr/>
        </p:nvSpPr>
        <p:spPr bwMode="auto">
          <a:xfrm>
            <a:off x="1343472" y="2039400"/>
            <a:ext cx="5762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秒</a:t>
            </a:r>
          </a:p>
        </p:txBody>
      </p:sp>
      <p:sp>
        <p:nvSpPr>
          <p:cNvPr id="1046533" name="AutoShape 5"/>
          <p:cNvSpPr>
            <a:spLocks/>
          </p:cNvSpPr>
          <p:nvPr/>
        </p:nvSpPr>
        <p:spPr bwMode="auto">
          <a:xfrm>
            <a:off x="1872000" y="3789040"/>
            <a:ext cx="216000" cy="2772000"/>
          </a:xfrm>
          <a:prstGeom prst="leftBrace">
            <a:avLst>
              <a:gd name="adj1" fmla="val 38781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46534" name="Text Box 6"/>
          <p:cNvSpPr txBox="1">
            <a:spLocks noChangeArrowheads="1"/>
          </p:cNvSpPr>
          <p:nvPr/>
        </p:nvSpPr>
        <p:spPr bwMode="auto">
          <a:xfrm>
            <a:off x="1343273" y="4916016"/>
            <a:ext cx="5762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分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787400" y="44451"/>
            <a:ext cx="10972800" cy="523875"/>
          </a:xfrm>
        </p:spPr>
        <p:txBody>
          <a:bodyPr/>
          <a:lstStyle/>
          <a:p>
            <a:r>
              <a:rPr lang="en-US" altLang="zh-CN" dirty="0"/>
              <a:t>6.18</a:t>
            </a:r>
            <a:r>
              <a:rPr lang="zh-CN" altLang="en-US" dirty="0"/>
              <a:t> 利用</a:t>
            </a:r>
            <a:r>
              <a:rPr lang="en-US" altLang="zh-CN" dirty="0"/>
              <a:t>8259</a:t>
            </a:r>
            <a:r>
              <a:rPr lang="zh-CN" altLang="en-US" dirty="0"/>
              <a:t>实现可屏蔽中断的示例</a:t>
            </a:r>
          </a:p>
        </p:txBody>
      </p:sp>
    </p:spTree>
    <p:extLst>
      <p:ext uri="{BB962C8B-B14F-4D97-AF65-F5344CB8AC3E}">
        <p14:creationId xmlns:p14="http://schemas.microsoft.com/office/powerpoint/2010/main" val="30833651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CC7A3B-9C01-4BB2-B2EC-F9E2311AB20C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1047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08000" y="836712"/>
            <a:ext cx="8137525" cy="5832376"/>
          </a:xfrm>
          <a:noFill/>
          <a:ln/>
        </p:spPr>
        <p:txBody>
          <a:bodyPr/>
          <a:lstStyle/>
          <a:p>
            <a:pPr marL="352425" indent="-352425">
              <a:buNone/>
            </a:pPr>
            <a:r>
              <a:rPr lang="en-US" altLang="zh-CN" sz="2000" dirty="0">
                <a:latin typeface="Times New Roman" pitchFamily="18" charset="0"/>
              </a:rPr>
              <a:t>                 MOV	AL,</a:t>
            </a:r>
            <a:r>
              <a:rPr lang="zh-CN" altLang="en-US" sz="2000" dirty="0">
                <a:latin typeface="Times New Roman" pitchFamily="18" charset="0"/>
              </a:rPr>
              <a:t>［</a:t>
            </a:r>
            <a:r>
              <a:rPr lang="en-US" altLang="zh-CN" sz="2000" dirty="0">
                <a:latin typeface="Times New Roman" pitchFamily="18" charset="0"/>
              </a:rPr>
              <a:t>SI+3</a:t>
            </a:r>
            <a:r>
              <a:rPr lang="zh-CN" altLang="en-US" sz="2000" dirty="0">
                <a:latin typeface="Times New Roman" pitchFamily="18" charset="0"/>
              </a:rPr>
              <a:t>］	</a:t>
            </a:r>
            <a:r>
              <a:rPr lang="en-US" altLang="zh-CN" sz="2000" dirty="0">
                <a:latin typeface="Times New Roman" pitchFamily="18" charset="0"/>
              </a:rPr>
              <a:t>; </a:t>
            </a:r>
            <a:r>
              <a:rPr lang="zh-CN" altLang="en-US" sz="2000" dirty="0">
                <a:latin typeface="Times New Roman" pitchFamily="18" charset="0"/>
              </a:rPr>
              <a:t>取小时计数</a:t>
            </a:r>
          </a:p>
          <a:p>
            <a:pPr marL="352425" indent="-352425">
              <a:buNone/>
            </a:pPr>
            <a:r>
              <a:rPr lang="en-US" altLang="zh-CN" sz="2000" dirty="0">
                <a:latin typeface="Times New Roman" pitchFamily="18" charset="0"/>
              </a:rPr>
              <a:t>                 ADD	AL, 1</a:t>
            </a:r>
          </a:p>
          <a:p>
            <a:pPr marL="352425" indent="-352425">
              <a:buNone/>
            </a:pPr>
            <a:r>
              <a:rPr lang="en-US" altLang="zh-CN" sz="2000" dirty="0">
                <a:latin typeface="Times New Roman" pitchFamily="18" charset="0"/>
              </a:rPr>
              <a:t>                 DAA</a:t>
            </a:r>
          </a:p>
          <a:p>
            <a:pPr marL="352425" indent="-352425">
              <a:buNone/>
            </a:pPr>
            <a:r>
              <a:rPr lang="en-US" altLang="zh-CN" sz="2000" dirty="0">
                <a:latin typeface="Times New Roman" pitchFamily="18" charset="0"/>
              </a:rPr>
              <a:t>                 MOV</a:t>
            </a:r>
            <a:r>
              <a:rPr lang="zh-CN" altLang="en-US" sz="2000" dirty="0">
                <a:latin typeface="Times New Roman" pitchFamily="18" charset="0"/>
              </a:rPr>
              <a:t>［</a:t>
            </a:r>
            <a:r>
              <a:rPr lang="en-US" altLang="zh-CN" sz="2000" dirty="0">
                <a:latin typeface="Times New Roman" pitchFamily="18" charset="0"/>
              </a:rPr>
              <a:t>SI+3</a:t>
            </a:r>
            <a:r>
              <a:rPr lang="zh-CN" altLang="en-US" sz="2000" dirty="0">
                <a:latin typeface="Times New Roman" pitchFamily="18" charset="0"/>
              </a:rPr>
              <a:t>］</a:t>
            </a:r>
            <a:r>
              <a:rPr lang="en-US" altLang="zh-CN" sz="2000" dirty="0">
                <a:latin typeface="Times New Roman" pitchFamily="18" charset="0"/>
              </a:rPr>
              <a:t>, AL</a:t>
            </a:r>
          </a:p>
          <a:p>
            <a:pPr marL="352425" indent="-352425">
              <a:buNone/>
            </a:pPr>
            <a:r>
              <a:rPr lang="en-US" altLang="zh-CN" sz="2000" dirty="0">
                <a:latin typeface="Times New Roman" pitchFamily="18" charset="0"/>
              </a:rPr>
              <a:t>                 CMP	AL, 24H	; </a:t>
            </a:r>
            <a:r>
              <a:rPr lang="zh-CN" altLang="en-US" sz="2000" dirty="0">
                <a:latin typeface="Times New Roman" pitchFamily="18" charset="0"/>
              </a:rPr>
              <a:t>判</a:t>
            </a:r>
            <a:r>
              <a:rPr lang="en-US" altLang="zh-CN" sz="2000" dirty="0">
                <a:latin typeface="Times New Roman" pitchFamily="18" charset="0"/>
              </a:rPr>
              <a:t>24h</a:t>
            </a:r>
            <a:r>
              <a:rPr lang="zh-CN" altLang="en-US" sz="2000" dirty="0">
                <a:latin typeface="Times New Roman" pitchFamily="18" charset="0"/>
              </a:rPr>
              <a:t>到否</a:t>
            </a:r>
          </a:p>
          <a:p>
            <a:pPr marL="352425" indent="-352425">
              <a:buNone/>
            </a:pPr>
            <a:r>
              <a:rPr lang="zh-CN" altLang="en-US" sz="2000" dirty="0">
                <a:latin typeface="Times New Roman" pitchFamily="18" charset="0"/>
              </a:rPr>
              <a:t>                 </a:t>
            </a:r>
            <a:r>
              <a:rPr lang="en-US" altLang="zh-CN" sz="2000" dirty="0">
                <a:latin typeface="Times New Roman" pitchFamily="18" charset="0"/>
              </a:rPr>
              <a:t>JNE	TRNED</a:t>
            </a:r>
          </a:p>
          <a:p>
            <a:pPr marL="352425" indent="-352425">
              <a:buNone/>
            </a:pPr>
            <a:r>
              <a:rPr lang="en-US" altLang="zh-CN" sz="2000" dirty="0">
                <a:latin typeface="Times New Roman" pitchFamily="18" charset="0"/>
              </a:rPr>
              <a:t>                 MOV	AL, 0</a:t>
            </a:r>
          </a:p>
          <a:p>
            <a:pPr marL="352425" indent="-352425">
              <a:buNone/>
            </a:pPr>
            <a:r>
              <a:rPr lang="en-US" altLang="zh-CN" sz="2000" dirty="0">
                <a:latin typeface="Times New Roman" pitchFamily="18" charset="0"/>
              </a:rPr>
              <a:t>                 MOV</a:t>
            </a:r>
            <a:r>
              <a:rPr lang="zh-CN" altLang="en-US" sz="2000" dirty="0">
                <a:latin typeface="Times New Roman" pitchFamily="18" charset="0"/>
              </a:rPr>
              <a:t>［</a:t>
            </a:r>
            <a:r>
              <a:rPr lang="en-US" altLang="zh-CN" sz="2000" dirty="0">
                <a:latin typeface="Times New Roman" pitchFamily="18" charset="0"/>
              </a:rPr>
              <a:t>SI+3</a:t>
            </a:r>
            <a:r>
              <a:rPr lang="zh-CN" altLang="en-US" sz="2000" dirty="0">
                <a:latin typeface="Times New Roman" pitchFamily="18" charset="0"/>
              </a:rPr>
              <a:t>］</a:t>
            </a:r>
            <a:r>
              <a:rPr lang="en-US" altLang="zh-CN" sz="2000" dirty="0">
                <a:latin typeface="Times New Roman" pitchFamily="18" charset="0"/>
              </a:rPr>
              <a:t>, AL</a:t>
            </a:r>
          </a:p>
          <a:p>
            <a:pPr marL="352425" indent="-352425">
              <a:buNone/>
            </a:pPr>
            <a:r>
              <a:rPr lang="en-US" altLang="zh-CN" sz="2000" dirty="0">
                <a:latin typeface="Times New Roman" pitchFamily="18" charset="0"/>
              </a:rPr>
              <a:t>TRNED:  POP	SI</a:t>
            </a:r>
          </a:p>
          <a:p>
            <a:pPr marL="352425" indent="-352425">
              <a:buNone/>
            </a:pPr>
            <a:r>
              <a:rPr lang="en-US" altLang="zh-CN" sz="2000" dirty="0">
                <a:latin typeface="Times New Roman" pitchFamily="18" charset="0"/>
              </a:rPr>
              <a:t>                 POP	AX</a:t>
            </a:r>
          </a:p>
          <a:p>
            <a:pPr marL="352425" indent="-352425"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          IRET</a:t>
            </a:r>
            <a:endParaRPr lang="en-US" altLang="zh-CN" sz="2000" dirty="0">
              <a:latin typeface="Times New Roman" pitchFamily="18" charset="0"/>
            </a:endParaRPr>
          </a:p>
          <a:p>
            <a:pPr marL="352425" indent="-352425">
              <a:buNone/>
            </a:pPr>
            <a:r>
              <a:rPr lang="en-US" altLang="zh-CN" sz="2000" dirty="0">
                <a:latin typeface="Times New Roman" pitchFamily="18" charset="0"/>
              </a:rPr>
              <a:t>                 ENDP </a:t>
            </a:r>
          </a:p>
        </p:txBody>
      </p:sp>
      <p:sp>
        <p:nvSpPr>
          <p:cNvPr id="1047555" name="AutoShape 3"/>
          <p:cNvSpPr>
            <a:spLocks/>
          </p:cNvSpPr>
          <p:nvPr/>
        </p:nvSpPr>
        <p:spPr bwMode="auto">
          <a:xfrm>
            <a:off x="1872000" y="936000"/>
            <a:ext cx="216000" cy="2772000"/>
          </a:xfrm>
          <a:prstGeom prst="leftBrace">
            <a:avLst>
              <a:gd name="adj1" fmla="val 38781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47556" name="Text Box 4"/>
          <p:cNvSpPr txBox="1">
            <a:spLocks noChangeArrowheads="1"/>
          </p:cNvSpPr>
          <p:nvPr/>
        </p:nvSpPr>
        <p:spPr bwMode="auto">
          <a:xfrm>
            <a:off x="1343273" y="2093400"/>
            <a:ext cx="5762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时</a:t>
            </a:r>
          </a:p>
        </p:txBody>
      </p:sp>
      <p:sp>
        <p:nvSpPr>
          <p:cNvPr id="1047557" name="AutoShape 5"/>
          <p:cNvSpPr>
            <a:spLocks/>
          </p:cNvSpPr>
          <p:nvPr/>
        </p:nvSpPr>
        <p:spPr bwMode="auto">
          <a:xfrm flipH="1">
            <a:off x="3528000" y="3852000"/>
            <a:ext cx="180000" cy="609243"/>
          </a:xfrm>
          <a:prstGeom prst="leftBrace">
            <a:avLst>
              <a:gd name="adj1" fmla="val 33242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47558" name="Text Box 6"/>
          <p:cNvSpPr txBox="1">
            <a:spLocks noChangeArrowheads="1"/>
          </p:cNvSpPr>
          <p:nvPr/>
        </p:nvSpPr>
        <p:spPr bwMode="auto">
          <a:xfrm>
            <a:off x="3725205" y="3958183"/>
            <a:ext cx="1547813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</a:rPr>
              <a:t>恢复寄存器</a:t>
            </a:r>
          </a:p>
        </p:txBody>
      </p:sp>
      <p:sp>
        <p:nvSpPr>
          <p:cNvPr id="1047560" name="Text Box 8"/>
          <p:cNvSpPr txBox="1">
            <a:spLocks noChangeArrowheads="1"/>
          </p:cNvSpPr>
          <p:nvPr/>
        </p:nvSpPr>
        <p:spPr bwMode="auto">
          <a:xfrm>
            <a:off x="3708000" y="4860000"/>
            <a:ext cx="1547813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</a:rPr>
              <a:t>过程结束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787400" y="44451"/>
            <a:ext cx="10972800" cy="523875"/>
          </a:xfrm>
        </p:spPr>
        <p:txBody>
          <a:bodyPr/>
          <a:lstStyle/>
          <a:p>
            <a:r>
              <a:rPr lang="en-US" altLang="zh-CN" dirty="0"/>
              <a:t>6.18</a:t>
            </a:r>
            <a:r>
              <a:rPr lang="zh-CN" altLang="en-US" dirty="0"/>
              <a:t> 利用</a:t>
            </a:r>
            <a:r>
              <a:rPr lang="en-US" altLang="zh-CN" dirty="0"/>
              <a:t>8259</a:t>
            </a:r>
            <a:r>
              <a:rPr lang="zh-CN" altLang="en-US" dirty="0"/>
              <a:t>实现可屏蔽中断的示例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708000" y="4464000"/>
            <a:ext cx="1547813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</a:rPr>
              <a:t>中断返回</a:t>
            </a:r>
          </a:p>
        </p:txBody>
      </p:sp>
    </p:spTree>
    <p:extLst>
      <p:ext uri="{BB962C8B-B14F-4D97-AF65-F5344CB8AC3E}">
        <p14:creationId xmlns:p14="http://schemas.microsoft.com/office/powerpoint/2010/main" val="1354547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自定义 3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0000FF"/>
      </a:hlink>
      <a:folHlink>
        <a:srgbClr val="9900CC"/>
      </a:folHlink>
    </a:clrScheme>
    <a:fontScheme name="Pixel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 bwMode="auto">
        <a:noFill/>
        <a:ln w="28575" algn="ctr">
          <a:noFill/>
          <a:miter lim="800000"/>
          <a:headEnd/>
          <a:tailEnd type="none" w="med" len="lg"/>
        </a:ln>
        <a:effectLst/>
      </a:spPr>
      <a:bodyPr>
        <a:spAutoFit/>
      </a:bodyPr>
      <a:lstStyle>
        <a:defPPr algn="l">
          <a:spcBef>
            <a:spcPts val="0"/>
          </a:spcBef>
          <a:defRPr sz="1800" dirty="0"/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34989</TotalTime>
  <Words>851</Words>
  <Application>Microsoft Office PowerPoint</Application>
  <PresentationFormat>宽屏</PresentationFormat>
  <Paragraphs>156</Paragraphs>
  <Slides>12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黑体</vt:lpstr>
      <vt:lpstr>楷体</vt:lpstr>
      <vt:lpstr>楷体_GB2312</vt:lpstr>
      <vt:lpstr>宋体</vt:lpstr>
      <vt:lpstr>Arial</vt:lpstr>
      <vt:lpstr>Arial Black</vt:lpstr>
      <vt:lpstr>Courier New</vt:lpstr>
      <vt:lpstr>Times New Roman</vt:lpstr>
      <vt:lpstr>Wingdings</vt:lpstr>
      <vt:lpstr>Pixel</vt:lpstr>
      <vt:lpstr>Visio</vt:lpstr>
      <vt:lpstr>微机原理与系统设计 第6章  输入/输出技术</vt:lpstr>
      <vt:lpstr>6.18 利用8259实现可屏蔽中断的示例</vt:lpstr>
      <vt:lpstr>6.18 利用8259实现可屏蔽中断的示例</vt:lpstr>
      <vt:lpstr>6.18 利用8259实现可屏蔽中断的示例</vt:lpstr>
      <vt:lpstr>6.18 利用8259实现可屏蔽中断的示例</vt:lpstr>
      <vt:lpstr>6.18 利用8259实现可屏蔽中断的示例</vt:lpstr>
      <vt:lpstr>6.18 利用8259实现可屏蔽中断的示例</vt:lpstr>
      <vt:lpstr>6.18 利用8259实现可屏蔽中断的示例</vt:lpstr>
      <vt:lpstr>6.18 利用8259实现可屏蔽中断的示例</vt:lpstr>
      <vt:lpstr>6.18 利用8259实现可屏蔽中断的示例</vt:lpstr>
      <vt:lpstr>PowerPoint 演示文稿</vt:lpstr>
      <vt:lpstr>PowerPoint 演示文稿</vt:lpstr>
    </vt:vector>
  </TitlesOfParts>
  <Company>西安电子科技大学 计算机学院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计算机组成与体系结构</dc:title>
  <dc:subject>第6章 输入输出技术</dc:subject>
  <dc:creator>qiu</dc:creator>
  <cp:lastModifiedBy>Think</cp:lastModifiedBy>
  <cp:revision>1586</cp:revision>
  <dcterms:created xsi:type="dcterms:W3CDTF">1601-01-01T00:00:00Z</dcterms:created>
  <dcterms:modified xsi:type="dcterms:W3CDTF">2019-11-21T13:21:18Z</dcterms:modified>
</cp:coreProperties>
</file>