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1" r:id="rId3"/>
  </p:sldMasterIdLst>
  <p:notesMasterIdLst>
    <p:notesMasterId r:id="rId5"/>
  </p:notesMasterIdLst>
  <p:sldIdLst>
    <p:sldId id="256" r:id="rId4"/>
    <p:sldId id="257" r:id="rId6"/>
    <p:sldId id="299" r:id="rId7"/>
    <p:sldId id="301" r:id="rId8"/>
    <p:sldId id="300" r:id="rId9"/>
    <p:sldId id="258" r:id="rId10"/>
    <p:sldId id="259" r:id="rId11"/>
    <p:sldId id="260" r:id="rId12"/>
    <p:sldId id="261" r:id="rId13"/>
    <p:sldId id="275" r:id="rId14"/>
    <p:sldId id="325" r:id="rId15"/>
    <p:sldId id="302" r:id="rId16"/>
    <p:sldId id="303" r:id="rId17"/>
    <p:sldId id="304" r:id="rId18"/>
    <p:sldId id="305" r:id="rId19"/>
    <p:sldId id="262" r:id="rId20"/>
    <p:sldId id="310" r:id="rId21"/>
    <p:sldId id="323" r:id="rId22"/>
    <p:sldId id="324" r:id="rId23"/>
    <p:sldId id="263" r:id="rId24"/>
    <p:sldId id="266" r:id="rId25"/>
    <p:sldId id="268" r:id="rId26"/>
    <p:sldId id="269" r:id="rId27"/>
    <p:sldId id="306" r:id="rId28"/>
    <p:sldId id="307" r:id="rId29"/>
    <p:sldId id="309" r:id="rId30"/>
    <p:sldId id="295" r:id="rId31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46" d="100"/>
          <a:sy n="146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021451-1387-4CA6-816F-3879F97B5CBC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021451-1387-4CA6-816F-3879F97B5CBC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021451-1387-4CA6-816F-3879F97B5CBC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021451-1387-4CA6-816F-3879F97B5CBC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021451-1387-4CA6-816F-3879F97B5CBC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021451-1387-4CA6-816F-3879F97B5CBC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021451-1387-4CA6-816F-3879F97B5CBC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021451-1387-4CA6-816F-3879F97B5CBC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021451-1387-4CA6-816F-3879F97B5CBC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021451-1387-4CA6-816F-3879F97B5CBC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021451-1387-4CA6-816F-3879F97B5CBC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021451-1387-4CA6-816F-3879F97B5CBC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021451-1387-4CA6-816F-3879F97B5CBC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021451-1387-4CA6-816F-3879F97B5CBC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+mn-ea"/>
                <a:cs typeface="+mn-cs"/>
              </a:rPr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PTIST_MAST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PTIST_MAST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6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3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8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040837" y="3305060"/>
            <a:ext cx="3062326" cy="403957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1295" dirty="0">
                <a:solidFill>
                  <a:srgbClr val="00215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汇报人</a:t>
            </a:r>
            <a:r>
              <a:rPr lang="en-US" sz="1295" dirty="0">
                <a:solidFill>
                  <a:srgbClr val="00215F"/>
                </a:solidFill>
                <a:latin typeface="Arial" panose="020B0604020202020204" pitchFamily="34" charset="0"/>
                <a:ea typeface="Arial" panose="020B0604020202020204" pitchFamily="34" charset="-122"/>
                <a:cs typeface="Arial" panose="020B0604020202020204" pitchFamily="34" charset="-120"/>
              </a:rPr>
              <a:t>:</a:t>
            </a:r>
            <a:r>
              <a:rPr lang="en-US" sz="1295" dirty="0">
                <a:solidFill>
                  <a:srgbClr val="00215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 </a:t>
            </a:r>
            <a:r>
              <a:rPr lang="zh-CN" altLang="en-US" sz="1295" dirty="0">
                <a:solidFill>
                  <a:srgbClr val="00215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党子清</a:t>
            </a:r>
            <a:endParaRPr lang="en-US" sz="1440" dirty="0"/>
          </a:p>
        </p:txBody>
      </p:sp>
      <p:sp>
        <p:nvSpPr>
          <p:cNvPr id="3" name="Text 1"/>
          <p:cNvSpPr/>
          <p:nvPr/>
        </p:nvSpPr>
        <p:spPr>
          <a:xfrm>
            <a:off x="432664" y="1784498"/>
            <a:ext cx="8278672" cy="804672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4030" b="1" kern="0" spc="288" dirty="0">
                <a:solidFill>
                  <a:srgbClr val="002B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竞赛组织管理系统开发报告</a:t>
            </a:r>
            <a:endParaRPr lang="en-US" sz="1440" dirty="0"/>
          </a:p>
        </p:txBody>
      </p:sp>
      <p:sp>
        <p:nvSpPr>
          <p:cNvPr id="4" name="Text 2"/>
          <p:cNvSpPr/>
          <p:nvPr/>
        </p:nvSpPr>
        <p:spPr>
          <a:xfrm>
            <a:off x="432511" y="2433218"/>
            <a:ext cx="8278978" cy="722376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735" dirty="0">
                <a:solidFill>
                  <a:srgbClr val="5A85D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基于</a:t>
            </a:r>
            <a:r>
              <a:rPr lang="en-US" sz="2735" dirty="0">
                <a:solidFill>
                  <a:srgbClr val="5A85D9"/>
                </a:solidFill>
                <a:latin typeface="Arial" panose="020B0604020202020204" pitchFamily="34" charset="0"/>
                <a:ea typeface="Arial" panose="020B0604020202020204" pitchFamily="34" charset="-122"/>
                <a:cs typeface="Arial" panose="020B0604020202020204" pitchFamily="34" charset="-120"/>
              </a:rPr>
              <a:t>DM8</a:t>
            </a:r>
            <a:r>
              <a:rPr lang="en-US" sz="2735" dirty="0">
                <a:solidFill>
                  <a:srgbClr val="5A85D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数据库的实现</a:t>
            </a:r>
            <a:endParaRPr lang="en-US" sz="1440" dirty="0"/>
          </a:p>
        </p:txBody>
      </p:sp>
      <p:sp>
        <p:nvSpPr>
          <p:cNvPr id="5" name="Shape 3"/>
          <p:cNvSpPr/>
          <p:nvPr/>
        </p:nvSpPr>
        <p:spPr>
          <a:xfrm>
            <a:off x="2462257" y="3218026"/>
            <a:ext cx="4219486" cy="0"/>
          </a:xfrm>
          <a:custGeom>
            <a:avLst/>
            <a:gdLst/>
            <a:ahLst/>
            <a:cxnLst/>
            <a:rect l="l" t="t" r="r" b="b"/>
            <a:pathLst>
              <a:path w="4219486">
                <a:moveTo>
                  <a:pt x="0" y="0"/>
                </a:moveTo>
                <a:moveTo>
                  <a:pt x="0" y="0"/>
                </a:moveTo>
                <a:lnTo>
                  <a:pt x="4219486" y="0"/>
                </a:lnTo>
              </a:path>
            </a:pathLst>
          </a:custGeom>
          <a:noFill/>
          <a:ln w="9525">
            <a:solidFill>
              <a:srgbClr val="FFFFFF"/>
            </a:solidFill>
            <a:prstDash val="solid"/>
            <a:headEnd type="none"/>
            <a:tailEnd type="none"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63370" y="1959269"/>
            <a:ext cx="5221112" cy="710516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3170" b="1" dirty="0" err="1">
                <a:solidFill>
                  <a:srgbClr val="0055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关系</a:t>
            </a:r>
            <a:r>
              <a:rPr lang="zh-CN" altLang="en-US" sz="3170" b="1" dirty="0">
                <a:solidFill>
                  <a:srgbClr val="0055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设计</a:t>
            </a:r>
            <a:endParaRPr lang="en-US" sz="1440" dirty="0"/>
          </a:p>
        </p:txBody>
      </p:sp>
      <p:sp>
        <p:nvSpPr>
          <p:cNvPr id="3" name="Shape 1"/>
          <p:cNvSpPr/>
          <p:nvPr/>
        </p:nvSpPr>
        <p:spPr>
          <a:xfrm>
            <a:off x="463370" y="438260"/>
            <a:ext cx="914028" cy="914028"/>
          </a:xfrm>
          <a:custGeom>
            <a:avLst/>
            <a:gdLst/>
            <a:ahLst/>
            <a:cxnLst/>
            <a:rect l="l" t="t" r="r" b="b"/>
            <a:pathLst>
              <a:path w="914028" h="914028">
                <a:moveTo>
                  <a:pt x="457014" y="0"/>
                </a:moveTo>
                <a:moveTo>
                  <a:pt x="457014" y="0"/>
                </a:moveTo>
                <a:cubicBezTo>
                  <a:pt x="709247" y="0"/>
                  <a:pt x="914028" y="204781"/>
                  <a:pt x="914028" y="457014"/>
                </a:cubicBezTo>
                <a:cubicBezTo>
                  <a:pt x="914028" y="709247"/>
                  <a:pt x="709247" y="914028"/>
                  <a:pt x="457014" y="914028"/>
                </a:cubicBezTo>
                <a:cubicBezTo>
                  <a:pt x="204781" y="914028"/>
                  <a:pt x="0" y="709247"/>
                  <a:pt x="0" y="457014"/>
                </a:cubicBezTo>
                <a:cubicBezTo>
                  <a:pt x="0" y="204781"/>
                  <a:pt x="204781" y="0"/>
                  <a:pt x="457014" y="0"/>
                </a:cubicBezTo>
                <a:close/>
              </a:path>
            </a:pathLst>
          </a:custGeom>
          <a:solidFill>
            <a:srgbClr val="0055FF"/>
          </a:solidFill>
        </p:spPr>
      </p:sp>
      <p:sp>
        <p:nvSpPr>
          <p:cNvPr id="4" name="Text 2"/>
          <p:cNvSpPr/>
          <p:nvPr/>
        </p:nvSpPr>
        <p:spPr>
          <a:xfrm>
            <a:off x="345154" y="742055"/>
            <a:ext cx="1356643" cy="827214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3890" b="1" dirty="0">
                <a:solidFill>
                  <a:srgbClr val="002B7F"/>
                </a:solidFill>
                <a:latin typeface="Arial" panose="020B0604020202020204" pitchFamily="34" charset="0"/>
                <a:ea typeface="Arial" panose="020B0604020202020204" pitchFamily="34" charset="-122"/>
                <a:cs typeface="Arial" panose="020B0604020202020204" pitchFamily="34" charset="-120"/>
              </a:rPr>
              <a:t>03</a:t>
            </a:r>
            <a:endParaRPr lang="en-US" sz="144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128484" y="189853"/>
            <a:ext cx="7417158" cy="521553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3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15" b="1" i="0" u="none" strike="noStrike" kern="1200" cap="none" spc="0" normalizeH="0" baseline="0" noProof="0" dirty="0">
                <a:ln>
                  <a:noFill/>
                </a:ln>
                <a:solidFill>
                  <a:srgbClr val="002B7F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-122"/>
                <a:cs typeface="Arial" panose="020B0604020202020204" pitchFamily="34" charset="-120"/>
              </a:rPr>
              <a:t>ER</a:t>
            </a:r>
            <a:r>
              <a:rPr kumimoji="0" lang="zh-CN" altLang="en-US" sz="2015" b="1" i="0" u="none" strike="noStrike" kern="1200" cap="none" spc="0" normalizeH="0" baseline="0" noProof="0" dirty="0">
                <a:ln>
                  <a:noFill/>
                </a:ln>
                <a:solidFill>
                  <a:srgbClr val="002B7F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-122"/>
                <a:cs typeface="Arial" panose="020B0604020202020204" pitchFamily="34" charset="-120"/>
              </a:rPr>
              <a:t>图</a:t>
            </a:r>
            <a:endParaRPr kumimoji="0" lang="en-US" sz="144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99" y="281813"/>
            <a:ext cx="595863" cy="401295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640" y="313792"/>
            <a:ext cx="595863" cy="401295"/>
          </a:xfrm>
          <a:prstGeom prst="rect">
            <a:avLst/>
          </a:prstGeom>
        </p:spPr>
      </p:pic>
      <p:pic>
        <p:nvPicPr>
          <p:cNvPr id="17" name="图片 16" descr="3f6ea9ce47bc24261ba5ea0a90b6b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503" y="715087"/>
            <a:ext cx="7129602" cy="423855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128484" y="189853"/>
            <a:ext cx="7417158" cy="522131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3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15" b="1" i="0" u="none" strike="noStrike" kern="1200" cap="none" spc="0" normalizeH="0" baseline="0" noProof="0" dirty="0">
                <a:ln>
                  <a:noFill/>
                </a:ln>
                <a:solidFill>
                  <a:srgbClr val="002B7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团队与团队成员</a:t>
            </a:r>
            <a:endParaRPr kumimoji="0" lang="en-US" sz="144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99" y="281813"/>
            <a:ext cx="595863" cy="401295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640" y="313792"/>
            <a:ext cx="595863" cy="401295"/>
          </a:xfrm>
          <a:prstGeom prst="rect">
            <a:avLst/>
          </a:prstGeom>
        </p:spPr>
      </p:pic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854062" y="1259020"/>
          <a:ext cx="1592186" cy="14368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92186"/>
              </a:tblGrid>
              <a:tr h="239481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编号</a:t>
                      </a:r>
                      <a:r>
                        <a:rPr lang="en-US" sz="1200" kern="100">
                          <a:effectLst/>
                        </a:rPr>
                        <a:t>(</a:t>
                      </a:r>
                      <a:r>
                        <a:rPr lang="zh-CN" sz="1200" kern="100">
                          <a:effectLst/>
                        </a:rPr>
                        <a:t>主键</a:t>
                      </a:r>
                      <a:r>
                        <a:rPr lang="en-US" sz="1200" kern="100">
                          <a:effectLst/>
                        </a:rPr>
                        <a:t>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9481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姓名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9481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 dirty="0">
                          <a:effectLst/>
                        </a:rPr>
                        <a:t>性别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9481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就读大学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9481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角色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9481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 dirty="0">
                          <a:effectLst/>
                        </a:rPr>
                        <a:t>团队编号（外键）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854062" y="3151347"/>
          <a:ext cx="1592186" cy="7972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92186"/>
              </a:tblGrid>
              <a:tr h="398635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 dirty="0">
                          <a:effectLst/>
                        </a:rPr>
                        <a:t>团队编号</a:t>
                      </a:r>
                      <a:r>
                        <a:rPr lang="en-US" sz="1200" kern="100" dirty="0">
                          <a:effectLst/>
                        </a:rPr>
                        <a:t> (</a:t>
                      </a:r>
                      <a:r>
                        <a:rPr lang="zh-CN" sz="1200" kern="100" dirty="0">
                          <a:effectLst/>
                        </a:rPr>
                        <a:t>主键</a:t>
                      </a:r>
                      <a:r>
                        <a:rPr lang="en-US" sz="1200" kern="100" dirty="0">
                          <a:effectLst/>
                        </a:rPr>
                        <a:t>)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98635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 dirty="0">
                          <a:effectLst/>
                        </a:rPr>
                        <a:t>团队名称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3" name="Text 1"/>
          <p:cNvSpPr/>
          <p:nvPr/>
        </p:nvSpPr>
        <p:spPr>
          <a:xfrm>
            <a:off x="3141674" y="2198571"/>
            <a:ext cx="5605085" cy="746358"/>
          </a:xfrm>
          <a:prstGeom prst="rect">
            <a:avLst/>
          </a:prstGeom>
          <a:noFill/>
        </p:spPr>
        <p:txBody>
          <a:bodyPr wrap="square" lIns="95250" tIns="95250" rIns="95250" bIns="95250" rtlCol="0" anchor="ctr">
            <a:spAutoFit/>
          </a:bodyPr>
          <a:lstStyle/>
          <a:p>
            <a:pPr indent="266700"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关系：一对多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(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一个团队有多个成员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外键：团队成员表中的“团队编号”关联团队表。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128484" y="189853"/>
            <a:ext cx="7417158" cy="522131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3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15" b="1" i="0" u="none" strike="noStrike" kern="1200" cap="none" spc="0" normalizeH="0" baseline="0" noProof="0" dirty="0">
                <a:ln>
                  <a:noFill/>
                </a:ln>
                <a:solidFill>
                  <a:srgbClr val="002B7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参赛赛题与团队</a:t>
            </a:r>
            <a:endParaRPr kumimoji="0" lang="en-US" sz="144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99" y="281813"/>
            <a:ext cx="595863" cy="401295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640" y="313792"/>
            <a:ext cx="595863" cy="401295"/>
          </a:xfrm>
          <a:prstGeom prst="rect">
            <a:avLst/>
          </a:prstGeom>
        </p:spPr>
      </p:pic>
      <p:sp>
        <p:nvSpPr>
          <p:cNvPr id="13" name="Text 1"/>
          <p:cNvSpPr/>
          <p:nvPr/>
        </p:nvSpPr>
        <p:spPr>
          <a:xfrm>
            <a:off x="3538915" y="2206227"/>
            <a:ext cx="5605085" cy="1023357"/>
          </a:xfrm>
          <a:prstGeom prst="rect">
            <a:avLst/>
          </a:prstGeom>
          <a:noFill/>
        </p:spPr>
        <p:txBody>
          <a:bodyPr wrap="square" lIns="95250" tIns="95250" rIns="95250" bIns="95250" rtlCol="0" anchor="ctr">
            <a:spAutoFit/>
          </a:bodyPr>
          <a:lstStyle/>
          <a:p>
            <a:pPr marL="0" marR="0" lvl="0" indent="2667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关系：多对一 </a:t>
            </a:r>
            <a:r>
              <a: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kumimoji="0" lang="zh-CN" alt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一个赛题可以由多个团队选择</a:t>
            </a:r>
            <a:r>
              <a: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kumimoji="0" lang="en-US" altLang="zh-CN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2667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外键：参赛赛题表中的“出题与团队编号”关联团队表。</a:t>
            </a:r>
            <a:endParaRPr kumimoji="0" lang="zh-CN" altLang="en-US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58199" y="1481150"/>
          <a:ext cx="3006818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06818"/>
              </a:tblGrid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 dirty="0">
                          <a:effectLst/>
                        </a:rPr>
                        <a:t>编号</a:t>
                      </a:r>
                      <a:r>
                        <a:rPr lang="en-US" sz="1200" kern="100" dirty="0">
                          <a:effectLst/>
                        </a:rPr>
                        <a:t>(</a:t>
                      </a:r>
                      <a:r>
                        <a:rPr lang="zh-CN" sz="1200" kern="100" dirty="0">
                          <a:effectLst/>
                        </a:rPr>
                        <a:t>主键</a:t>
                      </a:r>
                      <a:r>
                        <a:rPr lang="en-US" sz="1200" kern="100" dirty="0">
                          <a:effectLst/>
                        </a:rPr>
                        <a:t>)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赛题类型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 dirty="0">
                          <a:effectLst/>
                        </a:rPr>
                        <a:t>出题与团队编号</a:t>
                      </a:r>
                      <a:r>
                        <a:rPr lang="en-US" sz="1200" kern="100" dirty="0">
                          <a:effectLst/>
                        </a:rPr>
                        <a:t> (</a:t>
                      </a:r>
                      <a:r>
                        <a:rPr lang="zh-CN" sz="1200" kern="100" dirty="0">
                          <a:effectLst/>
                        </a:rPr>
                        <a:t>外键，关联团队表</a:t>
                      </a:r>
                      <a:r>
                        <a:rPr lang="en-US" sz="1200" kern="100" dirty="0">
                          <a:effectLst/>
                        </a:rPr>
                        <a:t>)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赛题名称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 dirty="0">
                          <a:effectLst/>
                        </a:rPr>
                        <a:t>出题企业</a:t>
                      </a:r>
                      <a:r>
                        <a:rPr lang="en-US" sz="1200" kern="100" dirty="0">
                          <a:effectLst/>
                        </a:rPr>
                        <a:t> (</a:t>
                      </a:r>
                      <a:r>
                        <a:rPr lang="zh-CN" sz="1200" kern="100" dirty="0">
                          <a:effectLst/>
                        </a:rPr>
                        <a:t>外键，关联企业表</a:t>
                      </a:r>
                      <a:r>
                        <a:rPr lang="en-US" sz="1200" kern="100" dirty="0">
                          <a:effectLst/>
                        </a:rPr>
                        <a:t>)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58199" y="2717906"/>
          <a:ext cx="3006818" cy="1097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06818"/>
              </a:tblGrid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 dirty="0">
                          <a:effectLst/>
                        </a:rPr>
                        <a:t>编号</a:t>
                      </a:r>
                      <a:r>
                        <a:rPr lang="en-US" sz="1200" kern="100" dirty="0">
                          <a:effectLst/>
                        </a:rPr>
                        <a:t>(</a:t>
                      </a:r>
                      <a:r>
                        <a:rPr lang="zh-CN" sz="1200" kern="100" dirty="0">
                          <a:effectLst/>
                        </a:rPr>
                        <a:t>主键</a:t>
                      </a:r>
                      <a:r>
                        <a:rPr lang="en-US" sz="1200" kern="100" dirty="0">
                          <a:effectLst/>
                        </a:rPr>
                        <a:t>)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姓名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 dirty="0">
                          <a:effectLst/>
                        </a:rPr>
                        <a:t>性别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 dirty="0">
                          <a:effectLst/>
                        </a:rPr>
                        <a:t>就读大学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角色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 dirty="0">
                          <a:effectLst/>
                        </a:rPr>
                        <a:t>团队编号（外键）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128484" y="189853"/>
            <a:ext cx="7417158" cy="522131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3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15" b="1" i="0" u="none" strike="noStrike" kern="1200" cap="none" spc="0" normalizeH="0" baseline="0" noProof="0" dirty="0">
                <a:ln>
                  <a:noFill/>
                </a:ln>
                <a:solidFill>
                  <a:srgbClr val="002B7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团队与指导教师</a:t>
            </a:r>
            <a:endParaRPr kumimoji="0" lang="en-US" sz="144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99" y="281813"/>
            <a:ext cx="595863" cy="401295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640" y="313792"/>
            <a:ext cx="595863" cy="401295"/>
          </a:xfrm>
          <a:prstGeom prst="rect">
            <a:avLst/>
          </a:prstGeom>
        </p:spPr>
      </p:pic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854062" y="2890637"/>
          <a:ext cx="1592186" cy="7972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92186"/>
              </a:tblGrid>
              <a:tr h="398635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 dirty="0">
                          <a:effectLst/>
                        </a:rPr>
                        <a:t>团队编号</a:t>
                      </a:r>
                      <a:r>
                        <a:rPr lang="en-US" sz="1200" kern="100" dirty="0">
                          <a:effectLst/>
                        </a:rPr>
                        <a:t> (</a:t>
                      </a:r>
                      <a:r>
                        <a:rPr lang="zh-CN" sz="1200" kern="100" dirty="0">
                          <a:effectLst/>
                        </a:rPr>
                        <a:t>主键</a:t>
                      </a:r>
                      <a:r>
                        <a:rPr lang="en-US" sz="1200" kern="100" dirty="0">
                          <a:effectLst/>
                        </a:rPr>
                        <a:t>)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98635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 dirty="0">
                          <a:effectLst/>
                        </a:rPr>
                        <a:t>团队名称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3" name="Text 1"/>
          <p:cNvSpPr/>
          <p:nvPr/>
        </p:nvSpPr>
        <p:spPr>
          <a:xfrm>
            <a:off x="3141674" y="1921572"/>
            <a:ext cx="5605085" cy="1300356"/>
          </a:xfrm>
          <a:prstGeom prst="rect">
            <a:avLst/>
          </a:prstGeom>
          <a:noFill/>
        </p:spPr>
        <p:txBody>
          <a:bodyPr wrap="square" lIns="95250" tIns="95250" rIns="95250" bIns="95250" rtlCol="0" anchor="ctr">
            <a:spAutoFit/>
          </a:bodyPr>
          <a:lstStyle/>
          <a:p>
            <a:pPr marL="0" marR="0" lvl="0" indent="2667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关系：多对多 </a:t>
            </a:r>
            <a:r>
              <a: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kumimoji="0" lang="zh-CN" alt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一个团队可以有多个指导教师，一个教师可以指导多个团队</a:t>
            </a:r>
            <a:r>
              <a: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kumimoji="0" lang="en-US" altLang="zh-CN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2667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解决方式：增加中间表，包含“团队编号”和“指导编号”作为联合主键。</a:t>
            </a:r>
            <a:endParaRPr kumimoji="0" lang="zh-CN" altLang="en-US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854062" y="1550350"/>
          <a:ext cx="1592186" cy="731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92186"/>
              </a:tblGrid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指导编号</a:t>
                      </a:r>
                      <a:r>
                        <a:rPr lang="en-US" sz="1200" kern="100">
                          <a:effectLst/>
                        </a:rPr>
                        <a:t> (</a:t>
                      </a:r>
                      <a:r>
                        <a:rPr lang="zh-CN" sz="1200" kern="100">
                          <a:effectLst/>
                        </a:rPr>
                        <a:t>主键</a:t>
                      </a:r>
                      <a:r>
                        <a:rPr lang="en-US" sz="1200" kern="100">
                          <a:effectLst/>
                        </a:rPr>
                        <a:t>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教师姓名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电话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 dirty="0">
                          <a:effectLst/>
                        </a:rPr>
                        <a:t>单位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128484" y="189853"/>
            <a:ext cx="7417158" cy="454035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3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B7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评审记录与团队、评审专家</a:t>
            </a:r>
            <a:endParaRPr kumimoji="0" lang="en-US" sz="144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99" y="281813"/>
            <a:ext cx="595863" cy="401295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640" y="313792"/>
            <a:ext cx="595863" cy="401295"/>
          </a:xfrm>
          <a:prstGeom prst="rect">
            <a:avLst/>
          </a:prstGeom>
        </p:spPr>
      </p:pic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854062" y="3326115"/>
          <a:ext cx="1592186" cy="7972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92186"/>
              </a:tblGrid>
              <a:tr h="398635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 dirty="0">
                          <a:effectLst/>
                        </a:rPr>
                        <a:t>团队编号</a:t>
                      </a:r>
                      <a:r>
                        <a:rPr lang="en-US" sz="1200" kern="100" dirty="0">
                          <a:effectLst/>
                        </a:rPr>
                        <a:t> (</a:t>
                      </a:r>
                      <a:r>
                        <a:rPr lang="zh-CN" sz="1200" kern="100" dirty="0">
                          <a:effectLst/>
                        </a:rPr>
                        <a:t>主键</a:t>
                      </a:r>
                      <a:r>
                        <a:rPr lang="en-US" sz="1200" kern="100" dirty="0">
                          <a:effectLst/>
                        </a:rPr>
                        <a:t>)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98635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 dirty="0">
                          <a:effectLst/>
                        </a:rPr>
                        <a:t>团队名称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3" name="Text 1"/>
          <p:cNvSpPr/>
          <p:nvPr/>
        </p:nvSpPr>
        <p:spPr>
          <a:xfrm>
            <a:off x="3141674" y="1783073"/>
            <a:ext cx="5605085" cy="1577355"/>
          </a:xfrm>
          <a:prstGeom prst="rect">
            <a:avLst/>
          </a:prstGeom>
          <a:noFill/>
        </p:spPr>
        <p:txBody>
          <a:bodyPr wrap="square" lIns="95250" tIns="95250" rIns="95250" bIns="95250" rtlCol="0" anchor="ctr">
            <a:spAutoFit/>
          </a:bodyPr>
          <a:lstStyle/>
          <a:p>
            <a:pPr marL="0" marR="0" lvl="0" indent="2667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关系：</a:t>
            </a:r>
            <a:endParaRPr kumimoji="0" lang="zh-CN" altLang="en-US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2667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多对一 </a:t>
            </a:r>
            <a:r>
              <a: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kumimoji="0" lang="zh-CN" alt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一个评审记录对应一个团队</a:t>
            </a:r>
            <a:r>
              <a: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kumimoji="0" lang="en-US" altLang="zh-CN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2667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多对一 </a:t>
            </a:r>
            <a:r>
              <a: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kumimoji="0" lang="zh-CN" alt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一个评审记录对应一个评审专家</a:t>
            </a:r>
            <a:r>
              <a:rPr kumimoji="0" lang="en-US" altLang="zh-CN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kumimoji="0" lang="en-US" altLang="zh-CN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2667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外键：评审记录表中的“团队编号”关联团队表，“专家编号”关联评审专家表。</a:t>
            </a:r>
            <a:endParaRPr kumimoji="0" lang="zh-CN" altLang="en-US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854062" y="1734664"/>
          <a:ext cx="1592186" cy="1280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92186"/>
              </a:tblGrid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编号</a:t>
                      </a:r>
                      <a:r>
                        <a:rPr lang="en-US" sz="1200" kern="100">
                          <a:effectLst/>
                        </a:rPr>
                        <a:t>(</a:t>
                      </a:r>
                      <a:r>
                        <a:rPr lang="zh-CN" sz="1200" kern="100">
                          <a:effectLst/>
                        </a:rPr>
                        <a:t>主键</a:t>
                      </a:r>
                      <a:r>
                        <a:rPr lang="en-US" sz="1200" kern="100">
                          <a:effectLst/>
                        </a:rPr>
                        <a:t>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赛题类型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专家编号</a:t>
                      </a:r>
                      <a:r>
                        <a:rPr lang="en-US" sz="1200" kern="100">
                          <a:effectLst/>
                        </a:rPr>
                        <a:t>(</a:t>
                      </a:r>
                      <a:r>
                        <a:rPr lang="zh-CN" sz="1200" kern="100">
                          <a:effectLst/>
                        </a:rPr>
                        <a:t>外键，关联评审专家表</a:t>
                      </a:r>
                      <a:r>
                        <a:rPr lang="en-US" sz="1200" kern="100">
                          <a:effectLst/>
                        </a:rPr>
                        <a:t>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团队编号</a:t>
                      </a:r>
                      <a:r>
                        <a:rPr lang="en-US" sz="1200" kern="100">
                          <a:effectLst/>
                        </a:rPr>
                        <a:t>(</a:t>
                      </a:r>
                      <a:r>
                        <a:rPr lang="zh-CN" sz="1200" kern="100">
                          <a:effectLst/>
                        </a:rPr>
                        <a:t>外键，关联团队表</a:t>
                      </a:r>
                      <a:r>
                        <a:rPr lang="en-US" sz="1200" kern="100">
                          <a:effectLst/>
                        </a:rPr>
                        <a:t>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 dirty="0">
                          <a:effectLst/>
                        </a:rPr>
                        <a:t>得分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854062" y="1020115"/>
          <a:ext cx="1592186" cy="548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92186"/>
              </a:tblGrid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评审专家编号</a:t>
                      </a:r>
                      <a:r>
                        <a:rPr lang="en-US" sz="1200" kern="100">
                          <a:effectLst/>
                        </a:rPr>
                        <a:t> (</a:t>
                      </a:r>
                      <a:r>
                        <a:rPr lang="zh-CN" sz="1200" kern="100">
                          <a:effectLst/>
                        </a:rPr>
                        <a:t>主键</a:t>
                      </a:r>
                      <a:r>
                        <a:rPr lang="en-US" sz="1200" kern="100">
                          <a:effectLst/>
                        </a:rPr>
                        <a:t>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>
                          <a:effectLst/>
                        </a:rPr>
                        <a:t>姓名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zh-CN" sz="1200" kern="100" dirty="0">
                          <a:effectLst/>
                        </a:rPr>
                        <a:t>单位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63370" y="1959269"/>
            <a:ext cx="5221112" cy="786384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3170" b="1" dirty="0">
                <a:solidFill>
                  <a:srgbClr val="0055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系统实现</a:t>
            </a:r>
            <a:endParaRPr lang="en-US" sz="1440" dirty="0"/>
          </a:p>
        </p:txBody>
      </p:sp>
      <p:sp>
        <p:nvSpPr>
          <p:cNvPr id="3" name="Shape 1"/>
          <p:cNvSpPr/>
          <p:nvPr/>
        </p:nvSpPr>
        <p:spPr>
          <a:xfrm>
            <a:off x="463370" y="438260"/>
            <a:ext cx="914028" cy="914028"/>
          </a:xfrm>
          <a:custGeom>
            <a:avLst/>
            <a:gdLst/>
            <a:ahLst/>
            <a:cxnLst/>
            <a:rect l="l" t="t" r="r" b="b"/>
            <a:pathLst>
              <a:path w="914028" h="914028">
                <a:moveTo>
                  <a:pt x="457014" y="0"/>
                </a:moveTo>
                <a:moveTo>
                  <a:pt x="457014" y="0"/>
                </a:moveTo>
                <a:cubicBezTo>
                  <a:pt x="709247" y="0"/>
                  <a:pt x="914028" y="204781"/>
                  <a:pt x="914028" y="457014"/>
                </a:cubicBezTo>
                <a:cubicBezTo>
                  <a:pt x="914028" y="709247"/>
                  <a:pt x="709247" y="914028"/>
                  <a:pt x="457014" y="914028"/>
                </a:cubicBezTo>
                <a:cubicBezTo>
                  <a:pt x="204781" y="914028"/>
                  <a:pt x="0" y="709247"/>
                  <a:pt x="0" y="457014"/>
                </a:cubicBezTo>
                <a:cubicBezTo>
                  <a:pt x="0" y="204781"/>
                  <a:pt x="204781" y="0"/>
                  <a:pt x="457014" y="0"/>
                </a:cubicBezTo>
                <a:close/>
              </a:path>
            </a:pathLst>
          </a:custGeom>
          <a:solidFill>
            <a:srgbClr val="0055FF"/>
          </a:solidFill>
        </p:spPr>
      </p:sp>
      <p:sp>
        <p:nvSpPr>
          <p:cNvPr id="4" name="Text 2"/>
          <p:cNvSpPr/>
          <p:nvPr/>
        </p:nvSpPr>
        <p:spPr>
          <a:xfrm>
            <a:off x="345154" y="742055"/>
            <a:ext cx="1356643" cy="827214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3890" b="1" dirty="0">
                <a:solidFill>
                  <a:srgbClr val="002B7F"/>
                </a:solidFill>
                <a:latin typeface="Arial" panose="020B0604020202020204" pitchFamily="34" charset="0"/>
                <a:ea typeface="Arial" panose="020B0604020202020204" pitchFamily="34" charset="-122"/>
                <a:cs typeface="Arial" panose="020B0604020202020204" pitchFamily="34" charset="-120"/>
              </a:rPr>
              <a:t>04</a:t>
            </a:r>
            <a:endParaRPr lang="en-US" sz="144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128484" y="189853"/>
            <a:ext cx="7417158" cy="524182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3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15" b="1" dirty="0">
                <a:solidFill>
                  <a:srgbClr val="002B7F"/>
                </a:solidFill>
                <a:latin typeface="Arial" panose="020B0604020202020204" pitchFamily="34" charset="0"/>
                <a:cs typeface="Arial" panose="020B0604020202020204" pitchFamily="34" charset="-120"/>
              </a:rPr>
              <a:t>索引</a:t>
            </a:r>
            <a:endParaRPr kumimoji="0" lang="en-US" sz="144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99" y="281813"/>
            <a:ext cx="595863" cy="401295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640" y="313792"/>
            <a:ext cx="595863" cy="401295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30227" y="1853089"/>
          <a:ext cx="7883545" cy="2296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16681"/>
                <a:gridCol w="3866864"/>
              </a:tblGrid>
              <a:tr h="0">
                <a:tc>
                  <a:txBody>
                    <a:bodyPr/>
                    <a:lstStyle/>
                    <a:p>
                      <a:pPr algn="ctr" fontAlgn="ctr">
                        <a:lnSpc>
                          <a:spcPts val="1320"/>
                        </a:lnSpc>
                      </a:pPr>
                      <a:r>
                        <a:rPr lang="zh-CN" sz="800" kern="0">
                          <a:effectLst/>
                        </a:rPr>
                        <a:t>语义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320"/>
                        </a:lnSpc>
                      </a:pPr>
                      <a:r>
                        <a:rPr lang="zh-CN" sz="800" kern="0">
                          <a:effectLst/>
                        </a:rPr>
                        <a:t>实体</a:t>
                      </a:r>
                      <a:r>
                        <a:rPr lang="en-US" sz="800" kern="0">
                          <a:effectLst/>
                        </a:rPr>
                        <a:t>/</a:t>
                      </a:r>
                      <a:r>
                        <a:rPr lang="zh-CN" sz="800" kern="0">
                          <a:effectLst/>
                        </a:rPr>
                        <a:t>模式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>
                        <a:lnSpc>
                          <a:spcPts val="1320"/>
                        </a:lnSpc>
                      </a:pPr>
                      <a:r>
                        <a:rPr lang="zh-CN" sz="800" kern="100">
                          <a:effectLst/>
                        </a:rPr>
                        <a:t>团队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320"/>
                        </a:lnSpc>
                      </a:pPr>
                      <a:r>
                        <a:rPr lang="en-US" sz="800" kern="0">
                          <a:effectLst/>
                        </a:rPr>
                        <a:t>Team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>
                        <a:lnSpc>
                          <a:spcPts val="1320"/>
                        </a:lnSpc>
                      </a:pPr>
                      <a:r>
                        <a:rPr lang="zh-CN" sz="800" kern="100">
                          <a:effectLst/>
                        </a:rPr>
                        <a:t>成员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320"/>
                        </a:lnSpc>
                      </a:pPr>
                      <a:r>
                        <a:rPr lang="en-US" sz="800" kern="0">
                          <a:effectLst/>
                        </a:rPr>
                        <a:t>Member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>
                        <a:lnSpc>
                          <a:spcPts val="1320"/>
                        </a:lnSpc>
                      </a:pPr>
                      <a:r>
                        <a:rPr lang="zh-CN" sz="800" kern="0">
                          <a:effectLst/>
                        </a:rPr>
                        <a:t>指导老师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320"/>
                        </a:lnSpc>
                      </a:pPr>
                      <a:r>
                        <a:rPr lang="en-US" sz="800" kern="0">
                          <a:effectLst/>
                        </a:rPr>
                        <a:t>Advisor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>
                        <a:lnSpc>
                          <a:spcPts val="1320"/>
                        </a:lnSpc>
                      </a:pPr>
                      <a:r>
                        <a:rPr lang="en-US" sz="800" kern="0">
                          <a:effectLst/>
                        </a:rPr>
                        <a:t>A</a:t>
                      </a:r>
                      <a:r>
                        <a:rPr lang="zh-CN" sz="800" kern="0">
                          <a:effectLst/>
                        </a:rPr>
                        <a:t>题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320"/>
                        </a:lnSpc>
                      </a:pPr>
                      <a:r>
                        <a:rPr lang="en-US" sz="800" kern="0">
                          <a:effectLst/>
                        </a:rPr>
                        <a:t>AProblem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>
                        <a:lnSpc>
                          <a:spcPts val="1320"/>
                        </a:lnSpc>
                      </a:pPr>
                      <a:r>
                        <a:rPr lang="en-US" sz="800" kern="0">
                          <a:effectLst/>
                        </a:rPr>
                        <a:t>B</a:t>
                      </a:r>
                      <a:r>
                        <a:rPr lang="zh-CN" sz="800" kern="0">
                          <a:effectLst/>
                        </a:rPr>
                        <a:t>题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320"/>
                        </a:lnSpc>
                      </a:pPr>
                      <a:r>
                        <a:rPr lang="en-US" sz="800" kern="0">
                          <a:effectLst/>
                        </a:rPr>
                        <a:t>BProblem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>
                        <a:lnSpc>
                          <a:spcPts val="1320"/>
                        </a:lnSpc>
                      </a:pPr>
                      <a:r>
                        <a:rPr lang="zh-CN" sz="800" kern="0">
                          <a:effectLst/>
                        </a:rPr>
                        <a:t>专家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320"/>
                        </a:lnSpc>
                      </a:pPr>
                      <a:r>
                        <a:rPr lang="en-US" sz="800" kern="0">
                          <a:effectLst/>
                        </a:rPr>
                        <a:t>Expert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>
                        <a:lnSpc>
                          <a:spcPts val="1320"/>
                        </a:lnSpc>
                      </a:pPr>
                      <a:r>
                        <a:rPr lang="zh-CN" sz="800" kern="0">
                          <a:effectLst/>
                        </a:rPr>
                        <a:t>评审信息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320"/>
                        </a:lnSpc>
                      </a:pPr>
                      <a:r>
                        <a:rPr lang="en-US" sz="800" kern="0" dirty="0" err="1">
                          <a:effectLst/>
                        </a:rPr>
                        <a:t>ReviewInfo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128484" y="189853"/>
            <a:ext cx="7417158" cy="524182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3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15" b="1" dirty="0">
                <a:solidFill>
                  <a:srgbClr val="002B7F"/>
                </a:solidFill>
                <a:latin typeface="Arial" panose="020B0604020202020204" pitchFamily="34" charset="0"/>
                <a:cs typeface="Arial" panose="020B0604020202020204" pitchFamily="34" charset="-120"/>
              </a:rPr>
              <a:t>索引</a:t>
            </a:r>
            <a:endParaRPr kumimoji="0" lang="en-US" sz="144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99" y="281813"/>
            <a:ext cx="595863" cy="401295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640" y="313792"/>
            <a:ext cx="595863" cy="401295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30227" y="1853089"/>
          <a:ext cx="7883545" cy="2296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16681"/>
                <a:gridCol w="3866864"/>
              </a:tblGrid>
              <a:tr h="0">
                <a:tc>
                  <a:txBody>
                    <a:bodyPr/>
                    <a:lstStyle/>
                    <a:p>
                      <a:pPr algn="ctr" fontAlgn="ctr">
                        <a:lnSpc>
                          <a:spcPts val="1320"/>
                        </a:lnSpc>
                      </a:pPr>
                      <a:r>
                        <a:rPr lang="zh-CN" sz="800" kern="0">
                          <a:effectLst/>
                        </a:rPr>
                        <a:t>语义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320"/>
                        </a:lnSpc>
                      </a:pPr>
                      <a:r>
                        <a:rPr lang="zh-CN" sz="800" kern="0">
                          <a:effectLst/>
                        </a:rPr>
                        <a:t>实体</a:t>
                      </a:r>
                      <a:r>
                        <a:rPr lang="en-US" sz="800" kern="0">
                          <a:effectLst/>
                        </a:rPr>
                        <a:t>/</a:t>
                      </a:r>
                      <a:r>
                        <a:rPr lang="zh-CN" sz="800" kern="0">
                          <a:effectLst/>
                        </a:rPr>
                        <a:t>模式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>
                        <a:lnSpc>
                          <a:spcPts val="1320"/>
                        </a:lnSpc>
                      </a:pPr>
                      <a:r>
                        <a:rPr lang="zh-CN" sz="800" kern="100">
                          <a:effectLst/>
                        </a:rPr>
                        <a:t>团队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320"/>
                        </a:lnSpc>
                      </a:pPr>
                      <a:r>
                        <a:rPr lang="en-US" sz="800" kern="0">
                          <a:effectLst/>
                        </a:rPr>
                        <a:t>Team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>
                        <a:lnSpc>
                          <a:spcPts val="1320"/>
                        </a:lnSpc>
                      </a:pPr>
                      <a:r>
                        <a:rPr lang="zh-CN" sz="800" kern="100">
                          <a:effectLst/>
                        </a:rPr>
                        <a:t>成员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320"/>
                        </a:lnSpc>
                      </a:pPr>
                      <a:r>
                        <a:rPr lang="en-US" sz="800" kern="0">
                          <a:effectLst/>
                        </a:rPr>
                        <a:t>Member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>
                        <a:lnSpc>
                          <a:spcPts val="1320"/>
                        </a:lnSpc>
                      </a:pPr>
                      <a:r>
                        <a:rPr lang="zh-CN" sz="800" kern="0">
                          <a:effectLst/>
                        </a:rPr>
                        <a:t>指导老师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320"/>
                        </a:lnSpc>
                      </a:pPr>
                      <a:r>
                        <a:rPr lang="en-US" sz="800" kern="0">
                          <a:effectLst/>
                        </a:rPr>
                        <a:t>Advisor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>
                        <a:lnSpc>
                          <a:spcPts val="1320"/>
                        </a:lnSpc>
                      </a:pPr>
                      <a:r>
                        <a:rPr lang="en-US" sz="800" kern="0">
                          <a:effectLst/>
                        </a:rPr>
                        <a:t>A</a:t>
                      </a:r>
                      <a:r>
                        <a:rPr lang="zh-CN" sz="800" kern="0">
                          <a:effectLst/>
                        </a:rPr>
                        <a:t>题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320"/>
                        </a:lnSpc>
                      </a:pPr>
                      <a:r>
                        <a:rPr lang="en-US" sz="800" kern="0">
                          <a:effectLst/>
                        </a:rPr>
                        <a:t>AProblem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>
                        <a:lnSpc>
                          <a:spcPts val="1320"/>
                        </a:lnSpc>
                      </a:pPr>
                      <a:r>
                        <a:rPr lang="en-US" sz="800" kern="0">
                          <a:effectLst/>
                        </a:rPr>
                        <a:t>B</a:t>
                      </a:r>
                      <a:r>
                        <a:rPr lang="zh-CN" sz="800" kern="0">
                          <a:effectLst/>
                        </a:rPr>
                        <a:t>题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320"/>
                        </a:lnSpc>
                      </a:pPr>
                      <a:r>
                        <a:rPr lang="en-US" sz="800" kern="0">
                          <a:effectLst/>
                        </a:rPr>
                        <a:t>BProblem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>
                        <a:lnSpc>
                          <a:spcPts val="1320"/>
                        </a:lnSpc>
                      </a:pPr>
                      <a:r>
                        <a:rPr lang="zh-CN" sz="800" kern="0">
                          <a:effectLst/>
                        </a:rPr>
                        <a:t>专家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320"/>
                        </a:lnSpc>
                      </a:pPr>
                      <a:r>
                        <a:rPr lang="en-US" sz="800" kern="0">
                          <a:effectLst/>
                        </a:rPr>
                        <a:t>Expert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>
                        <a:lnSpc>
                          <a:spcPts val="1320"/>
                        </a:lnSpc>
                      </a:pPr>
                      <a:r>
                        <a:rPr lang="zh-CN" sz="800" kern="0">
                          <a:effectLst/>
                        </a:rPr>
                        <a:t>评审信息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320"/>
                        </a:lnSpc>
                      </a:pPr>
                      <a:r>
                        <a:rPr lang="en-US" sz="800" kern="0" dirty="0" err="1">
                          <a:effectLst/>
                        </a:rPr>
                        <a:t>ReviewInfo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128484" y="189853"/>
            <a:ext cx="7417158" cy="524182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3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15" b="1" dirty="0">
                <a:solidFill>
                  <a:srgbClr val="002B7F"/>
                </a:solidFill>
                <a:latin typeface="Arial" panose="020B0604020202020204" pitchFamily="34" charset="0"/>
                <a:cs typeface="Arial" panose="020B0604020202020204" pitchFamily="34" charset="-120"/>
              </a:rPr>
              <a:t>索引</a:t>
            </a:r>
            <a:endParaRPr kumimoji="0" lang="en-US" sz="144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99" y="281813"/>
            <a:ext cx="595863" cy="401295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640" y="313792"/>
            <a:ext cx="595863" cy="401295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30227" y="1853089"/>
          <a:ext cx="7883545" cy="2296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16681"/>
                <a:gridCol w="3866864"/>
              </a:tblGrid>
              <a:tr h="0">
                <a:tc>
                  <a:txBody>
                    <a:bodyPr/>
                    <a:lstStyle/>
                    <a:p>
                      <a:pPr algn="ctr" fontAlgn="ctr">
                        <a:lnSpc>
                          <a:spcPts val="1320"/>
                        </a:lnSpc>
                      </a:pPr>
                      <a:r>
                        <a:rPr lang="zh-CN" sz="800" kern="0">
                          <a:effectLst/>
                        </a:rPr>
                        <a:t>语义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320"/>
                        </a:lnSpc>
                      </a:pPr>
                      <a:r>
                        <a:rPr lang="zh-CN" sz="800" kern="0">
                          <a:effectLst/>
                        </a:rPr>
                        <a:t>实体</a:t>
                      </a:r>
                      <a:r>
                        <a:rPr lang="en-US" sz="800" kern="0">
                          <a:effectLst/>
                        </a:rPr>
                        <a:t>/</a:t>
                      </a:r>
                      <a:r>
                        <a:rPr lang="zh-CN" sz="800" kern="0">
                          <a:effectLst/>
                        </a:rPr>
                        <a:t>模式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>
                        <a:lnSpc>
                          <a:spcPts val="1320"/>
                        </a:lnSpc>
                      </a:pPr>
                      <a:r>
                        <a:rPr lang="zh-CN" sz="800" kern="100">
                          <a:effectLst/>
                        </a:rPr>
                        <a:t>团队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320"/>
                        </a:lnSpc>
                      </a:pPr>
                      <a:r>
                        <a:rPr lang="en-US" sz="800" kern="0">
                          <a:effectLst/>
                        </a:rPr>
                        <a:t>Team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>
                        <a:lnSpc>
                          <a:spcPts val="1320"/>
                        </a:lnSpc>
                      </a:pPr>
                      <a:r>
                        <a:rPr lang="zh-CN" sz="800" kern="100">
                          <a:effectLst/>
                        </a:rPr>
                        <a:t>成员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320"/>
                        </a:lnSpc>
                      </a:pPr>
                      <a:r>
                        <a:rPr lang="en-US" sz="800" kern="0">
                          <a:effectLst/>
                        </a:rPr>
                        <a:t>Member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>
                        <a:lnSpc>
                          <a:spcPts val="1320"/>
                        </a:lnSpc>
                      </a:pPr>
                      <a:r>
                        <a:rPr lang="zh-CN" sz="800" kern="0">
                          <a:effectLst/>
                        </a:rPr>
                        <a:t>指导老师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320"/>
                        </a:lnSpc>
                      </a:pPr>
                      <a:r>
                        <a:rPr lang="en-US" sz="800" kern="0">
                          <a:effectLst/>
                        </a:rPr>
                        <a:t>Advisor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>
                        <a:lnSpc>
                          <a:spcPts val="1320"/>
                        </a:lnSpc>
                      </a:pPr>
                      <a:r>
                        <a:rPr lang="en-US" sz="800" kern="0">
                          <a:effectLst/>
                        </a:rPr>
                        <a:t>A</a:t>
                      </a:r>
                      <a:r>
                        <a:rPr lang="zh-CN" sz="800" kern="0">
                          <a:effectLst/>
                        </a:rPr>
                        <a:t>题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320"/>
                        </a:lnSpc>
                      </a:pPr>
                      <a:r>
                        <a:rPr lang="en-US" sz="800" kern="0">
                          <a:effectLst/>
                        </a:rPr>
                        <a:t>AProblem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>
                        <a:lnSpc>
                          <a:spcPts val="1320"/>
                        </a:lnSpc>
                      </a:pPr>
                      <a:r>
                        <a:rPr lang="en-US" sz="800" kern="0">
                          <a:effectLst/>
                        </a:rPr>
                        <a:t>B</a:t>
                      </a:r>
                      <a:r>
                        <a:rPr lang="zh-CN" sz="800" kern="0">
                          <a:effectLst/>
                        </a:rPr>
                        <a:t>题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320"/>
                        </a:lnSpc>
                      </a:pPr>
                      <a:r>
                        <a:rPr lang="en-US" sz="800" kern="0">
                          <a:effectLst/>
                        </a:rPr>
                        <a:t>BProblem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>
                        <a:lnSpc>
                          <a:spcPts val="1320"/>
                        </a:lnSpc>
                      </a:pPr>
                      <a:r>
                        <a:rPr lang="zh-CN" sz="800" kern="0">
                          <a:effectLst/>
                        </a:rPr>
                        <a:t>专家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320"/>
                        </a:lnSpc>
                      </a:pPr>
                      <a:r>
                        <a:rPr lang="en-US" sz="800" kern="0">
                          <a:effectLst/>
                        </a:rPr>
                        <a:t>Expert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 anchor="ctr"/>
                </a:tc>
              </a:tr>
              <a:tr h="0">
                <a:tc>
                  <a:txBody>
                    <a:bodyPr/>
                    <a:lstStyle/>
                    <a:p>
                      <a:pPr algn="ctr" fontAlgn="ctr">
                        <a:lnSpc>
                          <a:spcPts val="1320"/>
                        </a:lnSpc>
                      </a:pPr>
                      <a:r>
                        <a:rPr lang="zh-CN" sz="800" kern="0">
                          <a:effectLst/>
                        </a:rPr>
                        <a:t>评审信息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320"/>
                        </a:lnSpc>
                      </a:pPr>
                      <a:r>
                        <a:rPr lang="en-US" sz="800" kern="0" dirty="0" err="1">
                          <a:effectLst/>
                        </a:rPr>
                        <a:t>ReviewInfo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27503" y="395723"/>
            <a:ext cx="8578704" cy="4659681"/>
          </a:xfrm>
          <a:custGeom>
            <a:avLst/>
            <a:gdLst/>
            <a:ahLst/>
            <a:cxnLst/>
            <a:rect l="l" t="t" r="r" b="b"/>
            <a:pathLst>
              <a:path w="8578704" h="4659681">
                <a:moveTo>
                  <a:pt x="582460" y="0"/>
                </a:moveTo>
                <a:moveTo>
                  <a:pt x="582460" y="0"/>
                </a:moveTo>
                <a:lnTo>
                  <a:pt x="8578704" y="0"/>
                </a:lnTo>
                <a:lnTo>
                  <a:pt x="8578704" y="4077221"/>
                </a:lnTo>
                <a:quadBezTo>
                  <a:pt x="8578704" y="4659681"/>
                  <a:pt x="7996244" y="4659681"/>
                </a:quadBezTo>
                <a:lnTo>
                  <a:pt x="0" y="4659681"/>
                </a:lnTo>
                <a:lnTo>
                  <a:pt x="0" y="582460"/>
                </a:lnTo>
                <a:quadBezTo>
                  <a:pt x="0" y="0"/>
                  <a:pt x="582460" y="0"/>
                </a:quadBezTo>
                <a:close/>
              </a:path>
            </a:pathLst>
          </a:custGeom>
          <a:solidFill>
            <a:srgbClr val="FFFFFF">
              <a:alpha val="18000"/>
            </a:srgbClr>
          </a:solidFill>
          <a:ln w="9525">
            <a:solidFill>
              <a:srgbClr val="FFFFFF"/>
            </a:solidFill>
            <a:prstDash val="solid"/>
          </a:ln>
        </p:spPr>
      </p:sp>
      <p:sp>
        <p:nvSpPr>
          <p:cNvPr id="3" name="Text 1"/>
          <p:cNvSpPr/>
          <p:nvPr/>
        </p:nvSpPr>
        <p:spPr>
          <a:xfrm>
            <a:off x="303329" y="139079"/>
            <a:ext cx="4113526" cy="1170432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5185" b="1" dirty="0">
                <a:solidFill>
                  <a:srgbClr val="5A85D9">
                    <a:alpha val="1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CONTENTS</a:t>
            </a:r>
            <a:endParaRPr lang="en-US" sz="1440" dirty="0"/>
          </a:p>
        </p:txBody>
      </p:sp>
      <p:sp>
        <p:nvSpPr>
          <p:cNvPr id="4" name="Text 2"/>
          <p:cNvSpPr/>
          <p:nvPr/>
        </p:nvSpPr>
        <p:spPr>
          <a:xfrm>
            <a:off x="528866" y="505095"/>
            <a:ext cx="1699339" cy="950976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4030" b="1" dirty="0">
                <a:solidFill>
                  <a:srgbClr val="0055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目录</a:t>
            </a:r>
            <a:endParaRPr lang="en-US" sz="1440" dirty="0"/>
          </a:p>
        </p:txBody>
      </p:sp>
      <p:sp>
        <p:nvSpPr>
          <p:cNvPr id="5" name="Text 3"/>
          <p:cNvSpPr/>
          <p:nvPr/>
        </p:nvSpPr>
        <p:spPr>
          <a:xfrm>
            <a:off x="2777977" y="1819393"/>
            <a:ext cx="3017520" cy="424155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zh-CN" altLang="en-US" sz="1440" dirty="0">
                <a:solidFill>
                  <a:srgbClr val="00070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小组成员及其分工</a:t>
            </a:r>
            <a:endParaRPr lang="zh-CN" altLang="en-US" sz="1440" dirty="0">
              <a:solidFill>
                <a:srgbClr val="00070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6" name="Text 4"/>
          <p:cNvSpPr/>
          <p:nvPr/>
        </p:nvSpPr>
        <p:spPr>
          <a:xfrm>
            <a:off x="2163520" y="1707334"/>
            <a:ext cx="713232" cy="621792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305" b="1" dirty="0">
                <a:solidFill>
                  <a:srgbClr val="002B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01</a:t>
            </a:r>
            <a:endParaRPr lang="en-US" sz="1440" dirty="0"/>
          </a:p>
        </p:txBody>
      </p:sp>
      <p:sp>
        <p:nvSpPr>
          <p:cNvPr id="7" name="Text 5"/>
          <p:cNvSpPr/>
          <p:nvPr/>
        </p:nvSpPr>
        <p:spPr>
          <a:xfrm>
            <a:off x="5529853" y="2211000"/>
            <a:ext cx="3017520" cy="427874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zh-CN" altLang="en-US" sz="1440" dirty="0">
                <a:solidFill>
                  <a:srgbClr val="00070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lang="en-US" sz="1440" dirty="0"/>
          </a:p>
        </p:txBody>
      </p:sp>
      <p:sp>
        <p:nvSpPr>
          <p:cNvPr id="8" name="Text 6"/>
          <p:cNvSpPr/>
          <p:nvPr/>
        </p:nvSpPr>
        <p:spPr>
          <a:xfrm>
            <a:off x="4915397" y="2098941"/>
            <a:ext cx="713232" cy="621792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305" b="1" dirty="0">
                <a:solidFill>
                  <a:srgbClr val="002B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02</a:t>
            </a:r>
            <a:endParaRPr lang="en-US" sz="1440" dirty="0"/>
          </a:p>
        </p:txBody>
      </p:sp>
      <p:sp>
        <p:nvSpPr>
          <p:cNvPr id="9" name="Text 7"/>
          <p:cNvSpPr/>
          <p:nvPr/>
        </p:nvSpPr>
        <p:spPr>
          <a:xfrm>
            <a:off x="2777977" y="2432591"/>
            <a:ext cx="3017520" cy="424155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zh-CN" altLang="en-US" sz="1440" dirty="0">
                <a:solidFill>
                  <a:srgbClr val="00070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关系设计</a:t>
            </a:r>
            <a:endParaRPr lang="zh-CN" altLang="en-US" sz="1440" dirty="0">
              <a:solidFill>
                <a:srgbClr val="00070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2163520" y="2320532"/>
            <a:ext cx="713232" cy="621792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305" b="1" dirty="0">
                <a:solidFill>
                  <a:srgbClr val="002B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03</a:t>
            </a:r>
            <a:endParaRPr lang="en-US" sz="1440" dirty="0"/>
          </a:p>
        </p:txBody>
      </p:sp>
      <p:sp>
        <p:nvSpPr>
          <p:cNvPr id="11" name="Text 9"/>
          <p:cNvSpPr/>
          <p:nvPr/>
        </p:nvSpPr>
        <p:spPr>
          <a:xfrm>
            <a:off x="5529853" y="2823913"/>
            <a:ext cx="3017520" cy="427874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zh-CN" altLang="en-US" sz="1440" dirty="0">
                <a:solidFill>
                  <a:srgbClr val="00070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系统实现</a:t>
            </a:r>
            <a:endParaRPr lang="en-US" sz="1440" dirty="0"/>
          </a:p>
        </p:txBody>
      </p:sp>
      <p:sp>
        <p:nvSpPr>
          <p:cNvPr id="12" name="Text 10"/>
          <p:cNvSpPr/>
          <p:nvPr/>
        </p:nvSpPr>
        <p:spPr>
          <a:xfrm>
            <a:off x="4915397" y="2711854"/>
            <a:ext cx="713232" cy="621792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305" b="1" dirty="0">
                <a:solidFill>
                  <a:srgbClr val="002B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04</a:t>
            </a:r>
            <a:endParaRPr lang="en-US" sz="1440" dirty="0"/>
          </a:p>
        </p:txBody>
      </p:sp>
      <p:sp>
        <p:nvSpPr>
          <p:cNvPr id="13" name="Text 11"/>
          <p:cNvSpPr/>
          <p:nvPr/>
        </p:nvSpPr>
        <p:spPr>
          <a:xfrm>
            <a:off x="2777977" y="3045239"/>
            <a:ext cx="3017520" cy="427874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zh-CN" altLang="en-US" sz="1440" dirty="0"/>
              <a:t>成果展示</a:t>
            </a:r>
            <a:endParaRPr lang="en-US" sz="1440" dirty="0"/>
          </a:p>
        </p:txBody>
      </p:sp>
      <p:sp>
        <p:nvSpPr>
          <p:cNvPr id="14" name="Text 12"/>
          <p:cNvSpPr/>
          <p:nvPr/>
        </p:nvSpPr>
        <p:spPr>
          <a:xfrm>
            <a:off x="2163520" y="2933180"/>
            <a:ext cx="713232" cy="621792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305" b="1" dirty="0">
                <a:solidFill>
                  <a:srgbClr val="002B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05</a:t>
            </a:r>
            <a:endParaRPr lang="en-US" sz="1440" dirty="0"/>
          </a:p>
        </p:txBody>
      </p:sp>
      <p:sp>
        <p:nvSpPr>
          <p:cNvPr id="15" name="Text 13"/>
          <p:cNvSpPr/>
          <p:nvPr/>
        </p:nvSpPr>
        <p:spPr>
          <a:xfrm>
            <a:off x="7188713" y="3581433"/>
            <a:ext cx="3017520" cy="427874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endParaRPr lang="en-US" sz="1440" dirty="0"/>
          </a:p>
        </p:txBody>
      </p:sp>
      <p:sp>
        <p:nvSpPr>
          <p:cNvPr id="16" name="Text 14"/>
          <p:cNvSpPr/>
          <p:nvPr/>
        </p:nvSpPr>
        <p:spPr>
          <a:xfrm>
            <a:off x="6574257" y="3469374"/>
            <a:ext cx="713232" cy="42890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3000"/>
              </a:lnSpc>
              <a:spcBef>
                <a:spcPts val="375"/>
              </a:spcBef>
              <a:buNone/>
            </a:pPr>
            <a:endParaRPr lang="en-US" sz="1440" dirty="0"/>
          </a:p>
        </p:txBody>
      </p:sp>
      <p:sp>
        <p:nvSpPr>
          <p:cNvPr id="17" name="Text 15"/>
          <p:cNvSpPr/>
          <p:nvPr/>
        </p:nvSpPr>
        <p:spPr>
          <a:xfrm>
            <a:off x="3858368" y="7535010"/>
            <a:ext cx="3017520" cy="45720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endParaRPr lang="en-US" sz="144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128484" y="189853"/>
            <a:ext cx="7417158" cy="585216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015" b="1" dirty="0">
                <a:solidFill>
                  <a:srgbClr val="002B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后端实现</a:t>
            </a:r>
            <a:endParaRPr lang="en-US" sz="144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99" y="281813"/>
            <a:ext cx="595863" cy="401295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640" y="313792"/>
            <a:ext cx="595863" cy="40129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743200" y="1025863"/>
            <a:ext cx="3657600" cy="448056"/>
          </a:xfrm>
          <a:prstGeom prst="rect">
            <a:avLst/>
          </a:prstGeom>
          <a:noFill/>
        </p:spPr>
        <p:txBody>
          <a:bodyPr wrap="square" lIns="95250" tIns="95250" rIns="95250" bIns="95250" rtlCol="0" anchor="ctr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730" b="1" dirty="0">
                <a:solidFill>
                  <a:srgbClr val="0055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数据库交互层设计</a:t>
            </a:r>
            <a:endParaRPr lang="en-US" sz="1440" dirty="0"/>
          </a:p>
        </p:txBody>
      </p:sp>
      <p:sp>
        <p:nvSpPr>
          <p:cNvPr id="6" name="Text 2"/>
          <p:cNvSpPr/>
          <p:nvPr/>
        </p:nvSpPr>
        <p:spPr>
          <a:xfrm>
            <a:off x="2743200" y="1368172"/>
            <a:ext cx="3657600" cy="1060704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采用达梦数据库的dmPython模块，通过ODBC接口实现Python与DM数据库的连接和操作。配置ODBC数据源后，利用游标对象执行SQL语句，完成对数据库的查询、更新、插入和删除操作。</a:t>
            </a:r>
            <a:endParaRPr lang="en-US" sz="1440" dirty="0"/>
          </a:p>
        </p:txBody>
      </p:sp>
      <p:sp>
        <p:nvSpPr>
          <p:cNvPr id="7" name="Text 3"/>
          <p:cNvSpPr/>
          <p:nvPr/>
        </p:nvSpPr>
        <p:spPr>
          <a:xfrm>
            <a:off x="522708" y="2567541"/>
            <a:ext cx="3657600" cy="448056"/>
          </a:xfrm>
          <a:prstGeom prst="rect">
            <a:avLst/>
          </a:prstGeom>
          <a:noFill/>
        </p:spPr>
        <p:txBody>
          <a:bodyPr wrap="square" lIns="95250" tIns="95250" rIns="95250" bIns="95250" rtlCol="0" anchor="ctr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730" b="1" dirty="0">
                <a:solidFill>
                  <a:srgbClr val="0055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系统架构设计</a:t>
            </a:r>
            <a:endParaRPr lang="en-US" sz="1440" dirty="0"/>
          </a:p>
        </p:txBody>
      </p:sp>
      <p:sp>
        <p:nvSpPr>
          <p:cNvPr id="8" name="Text 4"/>
          <p:cNvSpPr/>
          <p:nvPr/>
        </p:nvSpPr>
        <p:spPr>
          <a:xfrm>
            <a:off x="522708" y="2899468"/>
            <a:ext cx="3657600" cy="1060704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后端基于Flask框架开发，Flask是一个轻量级的Web应用框架，适用于构建中小型的Web应用系统。这种选择使得系统具有高效性和灵活性，便于快速开发和维护。</a:t>
            </a:r>
            <a:endParaRPr lang="en-US" sz="1440" dirty="0"/>
          </a:p>
        </p:txBody>
      </p:sp>
      <p:sp>
        <p:nvSpPr>
          <p:cNvPr id="9" name="Text 5"/>
          <p:cNvSpPr/>
          <p:nvPr/>
        </p:nvSpPr>
        <p:spPr>
          <a:xfrm>
            <a:off x="4963692" y="2567541"/>
            <a:ext cx="3657600" cy="448056"/>
          </a:xfrm>
          <a:prstGeom prst="rect">
            <a:avLst/>
          </a:prstGeom>
          <a:noFill/>
        </p:spPr>
        <p:txBody>
          <a:bodyPr wrap="square" lIns="95250" tIns="95250" rIns="95250" bIns="95250" rtlCol="0" anchor="ctr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730" b="1" dirty="0">
                <a:solidFill>
                  <a:srgbClr val="0055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功能模块实现</a:t>
            </a:r>
            <a:endParaRPr lang="en-US" sz="1440" dirty="0"/>
          </a:p>
        </p:txBody>
      </p:sp>
      <p:sp>
        <p:nvSpPr>
          <p:cNvPr id="10" name="Text 6"/>
          <p:cNvSpPr/>
          <p:nvPr/>
        </p:nvSpPr>
        <p:spPr>
          <a:xfrm>
            <a:off x="4963692" y="2899468"/>
            <a:ext cx="3657600" cy="1060704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11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包括管理员用户功能和普通用户功能。管理员用户可以增加、修改和删除表中记录；普通用户可以通过特定API查看团队获奖等级。这些功能的实现确保了系统的完整性和用户体验。</a:t>
            </a:r>
            <a:endParaRPr lang="en-US" sz="144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128484" y="189853"/>
            <a:ext cx="7417158" cy="585216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015" b="1" dirty="0">
                <a:solidFill>
                  <a:srgbClr val="002B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前端实现</a:t>
            </a:r>
            <a:endParaRPr lang="en-US" sz="144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99" y="281813"/>
            <a:ext cx="595863" cy="401295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640" y="313792"/>
            <a:ext cx="595863" cy="40129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5114054" y="1611994"/>
            <a:ext cx="3216830" cy="2258439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algn="just">
              <a:lnSpc>
                <a:spcPct val="113000"/>
              </a:lnSpc>
              <a:spcBef>
                <a:spcPts val="375"/>
              </a:spcBef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   前端界面使用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HTML+CSS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制作，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不仅关注技术实现，更注重用户体验。合理的布局、清晰的导航和响应式设计是提升用户满意度的关键因素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。</a:t>
            </a:r>
            <a:endParaRPr lang="en-US" sz="2000" dirty="0"/>
          </a:p>
        </p:txBody>
      </p:sp>
      <p:sp>
        <p:nvSpPr>
          <p:cNvPr id="14" name="Text 10"/>
          <p:cNvSpPr/>
          <p:nvPr/>
        </p:nvSpPr>
        <p:spPr>
          <a:xfrm>
            <a:off x="6118036" y="1920279"/>
            <a:ext cx="2212848" cy="42890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just">
              <a:lnSpc>
                <a:spcPct val="113000"/>
              </a:lnSpc>
              <a:spcBef>
                <a:spcPts val="375"/>
              </a:spcBef>
              <a:buNone/>
            </a:pPr>
            <a:endParaRPr lang="en-US" sz="1440" dirty="0"/>
          </a:p>
        </p:txBody>
      </p:sp>
      <p:pic>
        <p:nvPicPr>
          <p:cNvPr id="18" name="图片 17" descr="e8b9dc771849936916e574b9a66e5f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787" y="1758066"/>
            <a:ext cx="3815511" cy="1842431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128484" y="189853"/>
            <a:ext cx="7417158" cy="585216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015" b="1" dirty="0">
                <a:solidFill>
                  <a:srgbClr val="002B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数据交互</a:t>
            </a:r>
            <a:endParaRPr lang="en-US" sz="144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99" y="281813"/>
            <a:ext cx="595863" cy="401295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640" y="313792"/>
            <a:ext cx="595863" cy="401295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5510252" y="2264253"/>
            <a:ext cx="2689524" cy="445315"/>
          </a:xfrm>
          <a:custGeom>
            <a:avLst/>
            <a:gdLst/>
            <a:ahLst/>
            <a:cxnLst/>
            <a:rect l="l" t="t" r="r" b="b"/>
            <a:pathLst>
              <a:path w="2689524" h="445315">
                <a:moveTo>
                  <a:pt x="0" y="0"/>
                </a:moveTo>
                <a:moveTo>
                  <a:pt x="0" y="0"/>
                </a:moveTo>
                <a:lnTo>
                  <a:pt x="2689524" y="0"/>
                </a:lnTo>
                <a:lnTo>
                  <a:pt x="2689524" y="445315"/>
                </a:lnTo>
                <a:lnTo>
                  <a:pt x="0" y="445315"/>
                </a:lnTo>
                <a:close/>
              </a:path>
            </a:pathLst>
          </a:custGeom>
          <a:solidFill>
            <a:srgbClr val="5A85D9"/>
          </a:solidFill>
        </p:spPr>
      </p:sp>
      <p:sp>
        <p:nvSpPr>
          <p:cNvPr id="6" name="Shape 2"/>
          <p:cNvSpPr/>
          <p:nvPr/>
        </p:nvSpPr>
        <p:spPr>
          <a:xfrm rot="-8100000">
            <a:off x="7748355" y="2055442"/>
            <a:ext cx="731520" cy="731520"/>
          </a:xfrm>
          <a:custGeom>
            <a:avLst/>
            <a:gdLst/>
            <a:ahLst/>
            <a:cxnLst/>
            <a:rect l="l" t="t" r="r" b="b"/>
            <a:pathLst>
              <a:path w="731520" h="731520">
                <a:moveTo>
                  <a:pt x="0" y="0"/>
                </a:moveTo>
                <a:moveTo>
                  <a:pt x="0" y="0"/>
                </a:moveTo>
                <a:lnTo>
                  <a:pt x="0" y="731520"/>
                </a:lnTo>
                <a:lnTo>
                  <a:pt x="731520" y="731520"/>
                </a:lnTo>
                <a:close/>
              </a:path>
            </a:pathLst>
          </a:custGeom>
          <a:solidFill>
            <a:srgbClr val="5A85D9"/>
          </a:solidFill>
        </p:spPr>
      </p:sp>
      <p:sp>
        <p:nvSpPr>
          <p:cNvPr id="7" name="Shape 3"/>
          <p:cNvSpPr/>
          <p:nvPr/>
        </p:nvSpPr>
        <p:spPr>
          <a:xfrm>
            <a:off x="512622" y="1319563"/>
            <a:ext cx="7687154" cy="576734"/>
          </a:xfrm>
          <a:custGeom>
            <a:avLst/>
            <a:gdLst/>
            <a:ahLst/>
            <a:cxnLst/>
            <a:rect l="l" t="t" r="r" b="b"/>
            <a:pathLst>
              <a:path w="7687154" h="576734">
                <a:moveTo>
                  <a:pt x="0" y="0"/>
                </a:moveTo>
                <a:moveTo>
                  <a:pt x="0" y="0"/>
                </a:moveTo>
                <a:lnTo>
                  <a:pt x="7687154" y="0"/>
                </a:lnTo>
                <a:lnTo>
                  <a:pt x="7687154" y="576734"/>
                </a:lnTo>
                <a:lnTo>
                  <a:pt x="0" y="576734"/>
                </a:lnTo>
                <a:close/>
              </a:path>
            </a:pathLst>
          </a:custGeom>
          <a:solidFill>
            <a:srgbClr val="5A85D9"/>
          </a:solidFill>
        </p:spPr>
      </p:sp>
      <p:sp>
        <p:nvSpPr>
          <p:cNvPr id="8" name="Shape 4"/>
          <p:cNvSpPr/>
          <p:nvPr/>
        </p:nvSpPr>
        <p:spPr>
          <a:xfrm rot="-8100000">
            <a:off x="7739211" y="1242170"/>
            <a:ext cx="731520" cy="731520"/>
          </a:xfrm>
          <a:custGeom>
            <a:avLst/>
            <a:gdLst/>
            <a:ahLst/>
            <a:cxnLst/>
            <a:rect l="l" t="t" r="r" b="b"/>
            <a:pathLst>
              <a:path w="731520" h="731520">
                <a:moveTo>
                  <a:pt x="0" y="0"/>
                </a:moveTo>
                <a:moveTo>
                  <a:pt x="0" y="0"/>
                </a:moveTo>
                <a:lnTo>
                  <a:pt x="0" y="731520"/>
                </a:lnTo>
                <a:lnTo>
                  <a:pt x="731520" y="731520"/>
                </a:lnTo>
                <a:close/>
              </a:path>
            </a:pathLst>
          </a:custGeom>
          <a:solidFill>
            <a:srgbClr val="5A85D9"/>
          </a:solidFill>
        </p:spPr>
      </p:sp>
      <p:sp>
        <p:nvSpPr>
          <p:cNvPr id="9" name="Shape 5"/>
          <p:cNvSpPr/>
          <p:nvPr/>
        </p:nvSpPr>
        <p:spPr>
          <a:xfrm rot="-8100000">
            <a:off x="7730067" y="1610126"/>
            <a:ext cx="731520" cy="731520"/>
          </a:xfrm>
          <a:custGeom>
            <a:avLst/>
            <a:gdLst/>
            <a:ahLst/>
            <a:cxnLst/>
            <a:rect l="l" t="t" r="r" b="b"/>
            <a:pathLst>
              <a:path w="731520" h="731520">
                <a:moveTo>
                  <a:pt x="0" y="0"/>
                </a:moveTo>
                <a:moveTo>
                  <a:pt x="0" y="0"/>
                </a:moveTo>
                <a:lnTo>
                  <a:pt x="0" y="731520"/>
                </a:lnTo>
                <a:lnTo>
                  <a:pt x="731520" y="731520"/>
                </a:lnTo>
                <a:close/>
              </a:path>
            </a:pathLst>
          </a:custGeom>
          <a:solidFill>
            <a:srgbClr val="0055FF"/>
          </a:solidFill>
        </p:spPr>
      </p:sp>
      <p:sp>
        <p:nvSpPr>
          <p:cNvPr id="10" name="Shape 6"/>
          <p:cNvSpPr/>
          <p:nvPr/>
        </p:nvSpPr>
        <p:spPr>
          <a:xfrm>
            <a:off x="521766" y="1903939"/>
            <a:ext cx="2511105" cy="1682799"/>
          </a:xfrm>
          <a:custGeom>
            <a:avLst/>
            <a:gdLst/>
            <a:ahLst/>
            <a:cxnLst/>
            <a:rect l="l" t="t" r="r" b="b"/>
            <a:pathLst>
              <a:path w="2511105" h="1682799">
                <a:moveTo>
                  <a:pt x="0" y="0"/>
                </a:moveTo>
                <a:moveTo>
                  <a:pt x="0" y="0"/>
                </a:moveTo>
                <a:lnTo>
                  <a:pt x="2511105" y="0"/>
                </a:lnTo>
                <a:lnTo>
                  <a:pt x="2511105" y="1682799"/>
                </a:lnTo>
                <a:lnTo>
                  <a:pt x="0" y="168279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9050">
            <a:solidFill>
              <a:srgbClr val="5A85D9"/>
            </a:solidFill>
            <a:prstDash val="solid"/>
          </a:ln>
        </p:spPr>
      </p:sp>
      <p:sp>
        <p:nvSpPr>
          <p:cNvPr id="11" name="Shape 7"/>
          <p:cNvSpPr/>
          <p:nvPr/>
        </p:nvSpPr>
        <p:spPr>
          <a:xfrm>
            <a:off x="3030749" y="2264253"/>
            <a:ext cx="2488647" cy="1682799"/>
          </a:xfrm>
          <a:custGeom>
            <a:avLst/>
            <a:gdLst/>
            <a:ahLst/>
            <a:cxnLst/>
            <a:rect l="l" t="t" r="r" b="b"/>
            <a:pathLst>
              <a:path w="2488647" h="1682799">
                <a:moveTo>
                  <a:pt x="0" y="0"/>
                </a:moveTo>
                <a:moveTo>
                  <a:pt x="0" y="0"/>
                </a:moveTo>
                <a:lnTo>
                  <a:pt x="2488647" y="0"/>
                </a:lnTo>
                <a:lnTo>
                  <a:pt x="2488647" y="1682799"/>
                </a:lnTo>
                <a:lnTo>
                  <a:pt x="0" y="168279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9050">
            <a:solidFill>
              <a:srgbClr val="0055FF"/>
            </a:solidFill>
            <a:prstDash val="solid"/>
          </a:ln>
        </p:spPr>
      </p:sp>
      <p:sp>
        <p:nvSpPr>
          <p:cNvPr id="12" name="Shape 8"/>
          <p:cNvSpPr/>
          <p:nvPr/>
        </p:nvSpPr>
        <p:spPr>
          <a:xfrm>
            <a:off x="5519396" y="2709569"/>
            <a:ext cx="2591353" cy="1682799"/>
          </a:xfrm>
          <a:custGeom>
            <a:avLst/>
            <a:gdLst/>
            <a:ahLst/>
            <a:cxnLst/>
            <a:rect l="l" t="t" r="r" b="b"/>
            <a:pathLst>
              <a:path w="2591353" h="1682799">
                <a:moveTo>
                  <a:pt x="0" y="0"/>
                </a:moveTo>
                <a:moveTo>
                  <a:pt x="0" y="0"/>
                </a:moveTo>
                <a:lnTo>
                  <a:pt x="2591353" y="0"/>
                </a:lnTo>
                <a:lnTo>
                  <a:pt x="2591353" y="1682799"/>
                </a:lnTo>
                <a:lnTo>
                  <a:pt x="0" y="168279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9050">
            <a:solidFill>
              <a:srgbClr val="5A85D9"/>
            </a:solidFill>
            <a:prstDash val="solid"/>
          </a:ln>
        </p:spPr>
      </p:sp>
      <p:sp>
        <p:nvSpPr>
          <p:cNvPr id="13" name="Text 9"/>
          <p:cNvSpPr/>
          <p:nvPr/>
        </p:nvSpPr>
        <p:spPr>
          <a:xfrm>
            <a:off x="602401" y="1406762"/>
            <a:ext cx="2430470" cy="402336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73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配置ODBC数据源</a:t>
            </a:r>
            <a:endParaRPr lang="en-US" sz="1440" dirty="0"/>
          </a:p>
        </p:txBody>
      </p:sp>
      <p:sp>
        <p:nvSpPr>
          <p:cNvPr id="14" name="Text 10"/>
          <p:cNvSpPr/>
          <p:nvPr/>
        </p:nvSpPr>
        <p:spPr>
          <a:xfrm>
            <a:off x="512622" y="1864695"/>
            <a:ext cx="2501961" cy="146304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just">
              <a:lnSpc>
                <a:spcPct val="101000"/>
              </a:lnSpc>
              <a:spcBef>
                <a:spcPts val="375"/>
              </a:spcBef>
              <a:buNone/>
            </a:pPr>
            <a:r>
              <a:rPr lang="en-US" sz="11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在实现数据交互前，首要步骤是配置ODBC数据源。这一过程涉及设置数据库连接参数，确保应用程序能通过ODBC接口与达梦数据库建立稳定、高效的通信链路。</a:t>
            </a:r>
            <a:endParaRPr lang="en-US" sz="1440" dirty="0"/>
          </a:p>
        </p:txBody>
      </p:sp>
      <p:sp>
        <p:nvSpPr>
          <p:cNvPr id="15" name="Text 11"/>
          <p:cNvSpPr/>
          <p:nvPr/>
        </p:nvSpPr>
        <p:spPr>
          <a:xfrm>
            <a:off x="3017435" y="2264253"/>
            <a:ext cx="2501961" cy="1719072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just">
              <a:lnSpc>
                <a:spcPct val="101000"/>
              </a:lnSpc>
              <a:spcBef>
                <a:spcPts val="375"/>
              </a:spcBef>
              <a:buNone/>
            </a:pPr>
            <a:r>
              <a:rPr lang="en-US" sz="11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通过创建和使用游标对象，开发者能够执行SQL语句进行数据库的查询、更新、插入和删除等操作。游标作为数据库操作的桥梁，使得高级编程语言能够灵活地与数据库交互。</a:t>
            </a:r>
            <a:endParaRPr lang="en-US" sz="1440" dirty="0"/>
          </a:p>
        </p:txBody>
      </p:sp>
      <p:sp>
        <p:nvSpPr>
          <p:cNvPr id="16" name="Text 12"/>
          <p:cNvSpPr/>
          <p:nvPr/>
        </p:nvSpPr>
        <p:spPr>
          <a:xfrm>
            <a:off x="5510252" y="2307233"/>
            <a:ext cx="3139414" cy="458267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730" b="1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基于Flask框架</a:t>
            </a:r>
            <a:r>
              <a:rPr lang="zh-CN" altLang="en-US" sz="173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实现具体功能</a:t>
            </a:r>
            <a:endParaRPr lang="en-US" sz="1440" dirty="0"/>
          </a:p>
        </p:txBody>
      </p:sp>
      <p:sp>
        <p:nvSpPr>
          <p:cNvPr id="17" name="Text 13"/>
          <p:cNvSpPr/>
          <p:nvPr/>
        </p:nvSpPr>
        <p:spPr>
          <a:xfrm>
            <a:off x="5519396" y="2709569"/>
            <a:ext cx="2501961" cy="146304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just">
              <a:lnSpc>
                <a:spcPct val="101000"/>
              </a:lnSpc>
              <a:spcBef>
                <a:spcPts val="375"/>
              </a:spcBef>
              <a:buNone/>
            </a:pPr>
            <a:r>
              <a:rPr lang="en-US" sz="11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后端开发采用Flask框架，这是一个轻量级且功能强大的Web应用框架。它支持快速开发，同时保证了系统的灵活性和可扩展性，非常适合构建中小型的Web应用系统。</a:t>
            </a:r>
            <a:endParaRPr lang="en-US" sz="1440" dirty="0"/>
          </a:p>
        </p:txBody>
      </p:sp>
      <p:sp>
        <p:nvSpPr>
          <p:cNvPr id="18" name="Shape 14"/>
          <p:cNvSpPr/>
          <p:nvPr/>
        </p:nvSpPr>
        <p:spPr>
          <a:xfrm>
            <a:off x="3023727" y="1687519"/>
            <a:ext cx="5176049" cy="576734"/>
          </a:xfrm>
          <a:custGeom>
            <a:avLst/>
            <a:gdLst/>
            <a:ahLst/>
            <a:cxnLst/>
            <a:rect l="l" t="t" r="r" b="b"/>
            <a:pathLst>
              <a:path w="5176049" h="576734">
                <a:moveTo>
                  <a:pt x="0" y="0"/>
                </a:moveTo>
                <a:moveTo>
                  <a:pt x="0" y="0"/>
                </a:moveTo>
                <a:lnTo>
                  <a:pt x="5176049" y="0"/>
                </a:lnTo>
                <a:lnTo>
                  <a:pt x="5176049" y="576734"/>
                </a:lnTo>
                <a:lnTo>
                  <a:pt x="0" y="576734"/>
                </a:lnTo>
                <a:close/>
              </a:path>
            </a:pathLst>
          </a:custGeom>
          <a:solidFill>
            <a:srgbClr val="0055FF"/>
          </a:solidFill>
        </p:spPr>
      </p:sp>
      <p:sp>
        <p:nvSpPr>
          <p:cNvPr id="19" name="Text 15"/>
          <p:cNvSpPr/>
          <p:nvPr/>
        </p:nvSpPr>
        <p:spPr>
          <a:xfrm>
            <a:off x="3014582" y="1774718"/>
            <a:ext cx="2913251" cy="458267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73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利用游标对象操作数据库</a:t>
            </a:r>
            <a:endParaRPr lang="en-US" sz="144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128484" y="189853"/>
            <a:ext cx="7417158" cy="585216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015" b="1" dirty="0">
                <a:solidFill>
                  <a:srgbClr val="002B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安全性保障</a:t>
            </a:r>
            <a:endParaRPr lang="en-US" sz="144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99" y="281813"/>
            <a:ext cx="595863" cy="401295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640" y="313792"/>
            <a:ext cx="595863" cy="401295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4148425" y="2215286"/>
            <a:ext cx="576615" cy="834888"/>
          </a:xfrm>
          <a:custGeom>
            <a:avLst/>
            <a:gdLst/>
            <a:ahLst/>
            <a:cxnLst/>
            <a:rect l="l" t="t" r="r" b="b"/>
            <a:pathLst>
              <a:path w="576615" h="834888">
                <a:moveTo>
                  <a:pt x="576615" y="0"/>
                </a:moveTo>
                <a:moveTo>
                  <a:pt x="576615" y="0"/>
                </a:moveTo>
                <a:lnTo>
                  <a:pt x="0" y="834888"/>
                </a:lnTo>
              </a:path>
            </a:pathLst>
          </a:custGeom>
          <a:noFill/>
          <a:ln w="19050">
            <a:solidFill>
              <a:srgbClr val="0055FF"/>
            </a:solidFill>
            <a:prstDash val="solid"/>
            <a:headEnd type="none"/>
            <a:tailEnd type="none"/>
          </a:ln>
        </p:spPr>
      </p:sp>
      <p:sp>
        <p:nvSpPr>
          <p:cNvPr id="6" name="Shape 2"/>
          <p:cNvSpPr/>
          <p:nvPr/>
        </p:nvSpPr>
        <p:spPr>
          <a:xfrm>
            <a:off x="4160714" y="1450417"/>
            <a:ext cx="564612" cy="751974"/>
          </a:xfrm>
          <a:custGeom>
            <a:avLst/>
            <a:gdLst/>
            <a:ahLst/>
            <a:cxnLst/>
            <a:rect l="l" t="t" r="r" b="b"/>
            <a:pathLst>
              <a:path w="564612" h="751974">
                <a:moveTo>
                  <a:pt x="0" y="0"/>
                </a:moveTo>
                <a:moveTo>
                  <a:pt x="0" y="0"/>
                </a:moveTo>
                <a:lnTo>
                  <a:pt x="564612" y="751974"/>
                </a:lnTo>
              </a:path>
            </a:pathLst>
          </a:custGeom>
          <a:noFill/>
          <a:ln w="19050">
            <a:solidFill>
              <a:srgbClr val="0055FF"/>
            </a:solidFill>
            <a:prstDash val="solid"/>
            <a:headEnd type="none"/>
            <a:tailEnd type="none"/>
          </a:ln>
        </p:spPr>
      </p:sp>
      <p:sp>
        <p:nvSpPr>
          <p:cNvPr id="7" name="Shape 3"/>
          <p:cNvSpPr/>
          <p:nvPr/>
        </p:nvSpPr>
        <p:spPr>
          <a:xfrm>
            <a:off x="646624" y="1078530"/>
            <a:ext cx="556517" cy="556517"/>
          </a:xfrm>
          <a:custGeom>
            <a:avLst/>
            <a:gdLst/>
            <a:ahLst/>
            <a:cxnLst/>
            <a:rect l="l" t="t" r="r" b="b"/>
            <a:pathLst>
              <a:path w="556517" h="556517">
                <a:moveTo>
                  <a:pt x="0" y="0"/>
                </a:moveTo>
                <a:moveTo>
                  <a:pt x="0" y="0"/>
                </a:moveTo>
                <a:lnTo>
                  <a:pt x="556517" y="0"/>
                </a:lnTo>
                <a:lnTo>
                  <a:pt x="556517" y="556517"/>
                </a:lnTo>
                <a:lnTo>
                  <a:pt x="0" y="556517"/>
                </a:lnTo>
                <a:close/>
              </a:path>
            </a:pathLst>
          </a:custGeom>
          <a:solidFill>
            <a:srgbClr val="0055FF"/>
          </a:solidFill>
        </p:spPr>
      </p:sp>
      <p:sp>
        <p:nvSpPr>
          <p:cNvPr id="8" name="Shape 4"/>
          <p:cNvSpPr/>
          <p:nvPr/>
        </p:nvSpPr>
        <p:spPr>
          <a:xfrm>
            <a:off x="1203141" y="1359276"/>
            <a:ext cx="2868202" cy="0"/>
          </a:xfrm>
          <a:custGeom>
            <a:avLst/>
            <a:gdLst/>
            <a:ahLst/>
            <a:cxnLst/>
            <a:rect l="l" t="t" r="r" b="b"/>
            <a:pathLst>
              <a:path w="2868202">
                <a:moveTo>
                  <a:pt x="0" y="0"/>
                </a:moveTo>
                <a:moveTo>
                  <a:pt x="0" y="0"/>
                </a:moveTo>
                <a:lnTo>
                  <a:pt x="2868202" y="0"/>
                </a:lnTo>
              </a:path>
            </a:pathLst>
          </a:custGeom>
          <a:noFill/>
          <a:ln w="19050">
            <a:solidFill>
              <a:srgbClr val="0055FF"/>
            </a:solidFill>
            <a:prstDash val="solid"/>
            <a:headEnd type="none"/>
            <a:tailEnd type="none"/>
          </a:ln>
        </p:spPr>
      </p:sp>
      <p:sp>
        <p:nvSpPr>
          <p:cNvPr id="9" name="Shape 5"/>
          <p:cNvSpPr/>
          <p:nvPr/>
        </p:nvSpPr>
        <p:spPr>
          <a:xfrm>
            <a:off x="4056069" y="1350132"/>
            <a:ext cx="192640" cy="192640"/>
          </a:xfrm>
          <a:custGeom>
            <a:avLst/>
            <a:gdLst/>
            <a:ahLst/>
            <a:cxnLst/>
            <a:rect l="l" t="t" r="r" b="b"/>
            <a:pathLst>
              <a:path w="192640" h="192640">
                <a:moveTo>
                  <a:pt x="0" y="0"/>
                </a:moveTo>
                <a:moveTo>
                  <a:pt x="0" y="0"/>
                </a:moveTo>
                <a:lnTo>
                  <a:pt x="192640" y="0"/>
                </a:lnTo>
                <a:lnTo>
                  <a:pt x="192640" y="192640"/>
                </a:lnTo>
                <a:lnTo>
                  <a:pt x="0" y="192640"/>
                </a:lnTo>
                <a:close/>
              </a:path>
            </a:pathLst>
          </a:custGeom>
          <a:solidFill>
            <a:srgbClr val="0055FF"/>
          </a:solidFill>
        </p:spPr>
      </p:sp>
      <p:sp>
        <p:nvSpPr>
          <p:cNvPr id="10" name="Shape 6"/>
          <p:cNvSpPr/>
          <p:nvPr/>
        </p:nvSpPr>
        <p:spPr>
          <a:xfrm>
            <a:off x="4056069" y="2932872"/>
            <a:ext cx="192640" cy="192640"/>
          </a:xfrm>
          <a:custGeom>
            <a:avLst/>
            <a:gdLst/>
            <a:ahLst/>
            <a:cxnLst/>
            <a:rect l="l" t="t" r="r" b="b"/>
            <a:pathLst>
              <a:path w="192640" h="192640">
                <a:moveTo>
                  <a:pt x="0" y="0"/>
                </a:moveTo>
                <a:moveTo>
                  <a:pt x="0" y="0"/>
                </a:moveTo>
                <a:lnTo>
                  <a:pt x="192640" y="0"/>
                </a:lnTo>
                <a:lnTo>
                  <a:pt x="192640" y="192640"/>
                </a:lnTo>
                <a:lnTo>
                  <a:pt x="0" y="192640"/>
                </a:lnTo>
                <a:close/>
              </a:path>
            </a:pathLst>
          </a:custGeom>
          <a:solidFill>
            <a:srgbClr val="0055FF"/>
          </a:solidFill>
        </p:spPr>
      </p:sp>
      <p:sp>
        <p:nvSpPr>
          <p:cNvPr id="11" name="Shape 7"/>
          <p:cNvSpPr/>
          <p:nvPr/>
        </p:nvSpPr>
        <p:spPr>
          <a:xfrm>
            <a:off x="4838991" y="2211190"/>
            <a:ext cx="3224944" cy="0"/>
          </a:xfrm>
          <a:custGeom>
            <a:avLst/>
            <a:gdLst/>
            <a:ahLst/>
            <a:cxnLst/>
            <a:rect l="l" t="t" r="r" b="b"/>
            <a:pathLst>
              <a:path w="3224944">
                <a:moveTo>
                  <a:pt x="0" y="0"/>
                </a:moveTo>
                <a:moveTo>
                  <a:pt x="0" y="0"/>
                </a:moveTo>
                <a:lnTo>
                  <a:pt x="3224944" y="0"/>
                </a:lnTo>
              </a:path>
            </a:pathLst>
          </a:custGeom>
          <a:noFill/>
          <a:ln w="19050">
            <a:solidFill>
              <a:srgbClr val="0055FF"/>
            </a:solidFill>
            <a:prstDash val="solid"/>
            <a:headEnd type="none"/>
            <a:tailEnd type="none"/>
          </a:ln>
        </p:spPr>
      </p:sp>
      <p:sp>
        <p:nvSpPr>
          <p:cNvPr id="12" name="Shape 8"/>
          <p:cNvSpPr/>
          <p:nvPr/>
        </p:nvSpPr>
        <p:spPr>
          <a:xfrm>
            <a:off x="7940859" y="1957076"/>
            <a:ext cx="556517" cy="556517"/>
          </a:xfrm>
          <a:custGeom>
            <a:avLst/>
            <a:gdLst/>
            <a:ahLst/>
            <a:cxnLst/>
            <a:rect l="l" t="t" r="r" b="b"/>
            <a:pathLst>
              <a:path w="556517" h="556517">
                <a:moveTo>
                  <a:pt x="0" y="0"/>
                </a:moveTo>
                <a:moveTo>
                  <a:pt x="0" y="0"/>
                </a:moveTo>
                <a:lnTo>
                  <a:pt x="556517" y="0"/>
                </a:lnTo>
                <a:lnTo>
                  <a:pt x="556517" y="556517"/>
                </a:lnTo>
                <a:lnTo>
                  <a:pt x="0" y="556517"/>
                </a:lnTo>
                <a:close/>
              </a:path>
            </a:pathLst>
          </a:custGeom>
          <a:solidFill>
            <a:srgbClr val="0055FF"/>
          </a:solidFill>
        </p:spPr>
      </p:sp>
      <p:sp>
        <p:nvSpPr>
          <p:cNvPr id="13" name="Shape 9"/>
          <p:cNvSpPr/>
          <p:nvPr/>
        </p:nvSpPr>
        <p:spPr>
          <a:xfrm>
            <a:off x="1203141" y="3113881"/>
            <a:ext cx="2886490" cy="2488"/>
          </a:xfrm>
          <a:custGeom>
            <a:avLst/>
            <a:gdLst/>
            <a:ahLst/>
            <a:cxnLst/>
            <a:rect l="l" t="t" r="r" b="b"/>
            <a:pathLst>
              <a:path w="2886490" h="2488">
                <a:moveTo>
                  <a:pt x="0" y="0"/>
                </a:moveTo>
                <a:moveTo>
                  <a:pt x="0" y="0"/>
                </a:moveTo>
                <a:lnTo>
                  <a:pt x="2886490" y="2488"/>
                </a:lnTo>
              </a:path>
            </a:pathLst>
          </a:custGeom>
          <a:noFill/>
          <a:ln w="19050">
            <a:solidFill>
              <a:srgbClr val="0055FF"/>
            </a:solidFill>
            <a:prstDash val="solid"/>
            <a:headEnd type="none"/>
            <a:tailEnd type="none"/>
          </a:ln>
        </p:spPr>
      </p:sp>
      <p:sp>
        <p:nvSpPr>
          <p:cNvPr id="14" name="Shape 10"/>
          <p:cNvSpPr/>
          <p:nvPr/>
        </p:nvSpPr>
        <p:spPr>
          <a:xfrm>
            <a:off x="646624" y="2835622"/>
            <a:ext cx="556517" cy="556517"/>
          </a:xfrm>
          <a:custGeom>
            <a:avLst/>
            <a:gdLst/>
            <a:ahLst/>
            <a:cxnLst/>
            <a:rect l="l" t="t" r="r" b="b"/>
            <a:pathLst>
              <a:path w="556517" h="556517">
                <a:moveTo>
                  <a:pt x="0" y="0"/>
                </a:moveTo>
                <a:moveTo>
                  <a:pt x="0" y="0"/>
                </a:moveTo>
                <a:lnTo>
                  <a:pt x="556517" y="0"/>
                </a:lnTo>
                <a:lnTo>
                  <a:pt x="556517" y="556517"/>
                </a:lnTo>
                <a:lnTo>
                  <a:pt x="0" y="556517"/>
                </a:lnTo>
                <a:close/>
              </a:path>
            </a:pathLst>
          </a:custGeom>
          <a:solidFill>
            <a:srgbClr val="0055FF"/>
          </a:solidFill>
        </p:spPr>
      </p:sp>
      <p:sp>
        <p:nvSpPr>
          <p:cNvPr id="15" name="Text 11"/>
          <p:cNvSpPr/>
          <p:nvPr/>
        </p:nvSpPr>
        <p:spPr>
          <a:xfrm>
            <a:off x="646624" y="1105962"/>
            <a:ext cx="556517" cy="512064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216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01</a:t>
            </a:r>
            <a:endParaRPr lang="en-US" sz="1440" dirty="0"/>
          </a:p>
        </p:txBody>
      </p:sp>
      <p:sp>
        <p:nvSpPr>
          <p:cNvPr id="16" name="Text 12"/>
          <p:cNvSpPr/>
          <p:nvPr/>
        </p:nvSpPr>
        <p:spPr>
          <a:xfrm>
            <a:off x="7940859" y="1984508"/>
            <a:ext cx="556517" cy="512064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216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02</a:t>
            </a:r>
            <a:endParaRPr lang="en-US" sz="1440" dirty="0"/>
          </a:p>
        </p:txBody>
      </p:sp>
      <p:sp>
        <p:nvSpPr>
          <p:cNvPr id="17" name="Text 13"/>
          <p:cNvSpPr/>
          <p:nvPr/>
        </p:nvSpPr>
        <p:spPr>
          <a:xfrm>
            <a:off x="646624" y="2862421"/>
            <a:ext cx="556517" cy="512064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216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03</a:t>
            </a:r>
            <a:endParaRPr lang="en-US" sz="1440" dirty="0"/>
          </a:p>
        </p:txBody>
      </p:sp>
      <p:sp>
        <p:nvSpPr>
          <p:cNvPr id="18" name="Text 14"/>
          <p:cNvSpPr/>
          <p:nvPr/>
        </p:nvSpPr>
        <p:spPr>
          <a:xfrm>
            <a:off x="1203140" y="957284"/>
            <a:ext cx="3368859" cy="458267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730" b="1" dirty="0">
                <a:solidFill>
                  <a:srgbClr val="0055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基于角色的访问控制（RBAC）</a:t>
            </a:r>
            <a:endParaRPr lang="en-US" sz="1440" dirty="0"/>
          </a:p>
        </p:txBody>
      </p:sp>
      <p:sp>
        <p:nvSpPr>
          <p:cNvPr id="19" name="Text 15"/>
          <p:cNvSpPr/>
          <p:nvPr/>
        </p:nvSpPr>
        <p:spPr>
          <a:xfrm>
            <a:off x="1203665" y="1359620"/>
            <a:ext cx="2852928" cy="1060704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通过为不同用户角色分配特定权限，RBAC确保只有授权用户才能访问和操作敏感资源，从而有效防止未授权访问和数据泄露。</a:t>
            </a:r>
            <a:endParaRPr lang="en-US" sz="1440" dirty="0"/>
          </a:p>
        </p:txBody>
      </p:sp>
      <p:sp>
        <p:nvSpPr>
          <p:cNvPr id="20" name="Text 16"/>
          <p:cNvSpPr/>
          <p:nvPr/>
        </p:nvSpPr>
        <p:spPr>
          <a:xfrm>
            <a:off x="4838690" y="1808486"/>
            <a:ext cx="2852928" cy="402336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730" b="1" dirty="0">
                <a:solidFill>
                  <a:srgbClr val="0055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Flask认证机制</a:t>
            </a:r>
            <a:endParaRPr lang="en-US" sz="1440" dirty="0"/>
          </a:p>
        </p:txBody>
      </p:sp>
      <p:sp>
        <p:nvSpPr>
          <p:cNvPr id="21" name="Text 17"/>
          <p:cNvSpPr/>
          <p:nvPr/>
        </p:nvSpPr>
        <p:spPr>
          <a:xfrm>
            <a:off x="4838405" y="2210926"/>
            <a:ext cx="2852928" cy="1060704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利用Flask框架实现的用户认证功能，确保只有经过验证的用户才能登录系统并访问受保护的资源，增强系统的安全性和可靠性。</a:t>
            </a:r>
            <a:endParaRPr lang="en-US" sz="1440" dirty="0"/>
          </a:p>
        </p:txBody>
      </p:sp>
      <p:sp>
        <p:nvSpPr>
          <p:cNvPr id="22" name="Text 18"/>
          <p:cNvSpPr/>
          <p:nvPr/>
        </p:nvSpPr>
        <p:spPr>
          <a:xfrm>
            <a:off x="1203141" y="2704702"/>
            <a:ext cx="2852928" cy="402336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730" b="1" dirty="0">
                <a:solidFill>
                  <a:srgbClr val="0055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受限数据库视图</a:t>
            </a:r>
            <a:endParaRPr lang="en-US" sz="1440" dirty="0"/>
          </a:p>
        </p:txBody>
      </p:sp>
      <p:sp>
        <p:nvSpPr>
          <p:cNvPr id="23" name="Text 19"/>
          <p:cNvSpPr/>
          <p:nvPr/>
        </p:nvSpPr>
        <p:spPr>
          <a:xfrm>
            <a:off x="1203141" y="3125512"/>
            <a:ext cx="2852928" cy="1060704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为普通用户创建受限的数据库视图，以保护敏感数据不被未授权访问，同时允许他们进行必要的数据操作如插入、更新和查询。</a:t>
            </a:r>
            <a:endParaRPr lang="en-US" sz="1440" dirty="0"/>
          </a:p>
        </p:txBody>
      </p:sp>
      <p:sp>
        <p:nvSpPr>
          <p:cNvPr id="24" name="Shape 20"/>
          <p:cNvSpPr/>
          <p:nvPr/>
        </p:nvSpPr>
        <p:spPr>
          <a:xfrm>
            <a:off x="4646351" y="2114870"/>
            <a:ext cx="192640" cy="192640"/>
          </a:xfrm>
          <a:custGeom>
            <a:avLst/>
            <a:gdLst/>
            <a:ahLst/>
            <a:cxnLst/>
            <a:rect l="l" t="t" r="r" b="b"/>
            <a:pathLst>
              <a:path w="192640" h="192640">
                <a:moveTo>
                  <a:pt x="0" y="0"/>
                </a:moveTo>
                <a:moveTo>
                  <a:pt x="0" y="0"/>
                </a:moveTo>
                <a:lnTo>
                  <a:pt x="192640" y="0"/>
                </a:lnTo>
                <a:lnTo>
                  <a:pt x="192640" y="192640"/>
                </a:lnTo>
                <a:lnTo>
                  <a:pt x="0" y="192640"/>
                </a:lnTo>
                <a:close/>
              </a:path>
            </a:pathLst>
          </a:custGeom>
          <a:solidFill>
            <a:srgbClr val="0055FF"/>
          </a:solidFill>
        </p:spPr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63370" y="1959269"/>
            <a:ext cx="5221112" cy="710516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3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170" b="1" i="0" u="none" strike="noStrike" kern="1200" cap="none" spc="0" normalizeH="0" baseline="0" noProof="0" dirty="0">
                <a:ln>
                  <a:noFill/>
                </a:ln>
                <a:solidFill>
                  <a:srgbClr val="0055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成果展示</a:t>
            </a:r>
            <a:endParaRPr kumimoji="0" lang="en-US" sz="144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hape 1"/>
          <p:cNvSpPr/>
          <p:nvPr/>
        </p:nvSpPr>
        <p:spPr>
          <a:xfrm>
            <a:off x="463370" y="438260"/>
            <a:ext cx="914028" cy="914028"/>
          </a:xfrm>
          <a:custGeom>
            <a:avLst/>
            <a:gdLst/>
            <a:ahLst/>
            <a:cxnLst/>
            <a:rect l="l" t="t" r="r" b="b"/>
            <a:pathLst>
              <a:path w="914028" h="914028">
                <a:moveTo>
                  <a:pt x="457014" y="0"/>
                </a:moveTo>
                <a:moveTo>
                  <a:pt x="457014" y="0"/>
                </a:moveTo>
                <a:cubicBezTo>
                  <a:pt x="709247" y="0"/>
                  <a:pt x="914028" y="204781"/>
                  <a:pt x="914028" y="457014"/>
                </a:cubicBezTo>
                <a:cubicBezTo>
                  <a:pt x="914028" y="709247"/>
                  <a:pt x="709247" y="914028"/>
                  <a:pt x="457014" y="914028"/>
                </a:cubicBezTo>
                <a:cubicBezTo>
                  <a:pt x="204781" y="914028"/>
                  <a:pt x="0" y="709247"/>
                  <a:pt x="0" y="457014"/>
                </a:cubicBezTo>
                <a:cubicBezTo>
                  <a:pt x="0" y="204781"/>
                  <a:pt x="204781" y="0"/>
                  <a:pt x="457014" y="0"/>
                </a:cubicBezTo>
                <a:close/>
              </a:path>
            </a:pathLst>
          </a:custGeom>
          <a:solidFill>
            <a:srgbClr val="0055FF"/>
          </a:solidFill>
        </p:spPr>
      </p:sp>
      <p:sp>
        <p:nvSpPr>
          <p:cNvPr id="4" name="Text 2"/>
          <p:cNvSpPr/>
          <p:nvPr/>
        </p:nvSpPr>
        <p:spPr>
          <a:xfrm>
            <a:off x="345154" y="742055"/>
            <a:ext cx="1356643" cy="827214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3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890" b="1" i="0" u="none" strike="noStrike" kern="1200" cap="none" spc="0" normalizeH="0" baseline="0" noProof="0" dirty="0">
                <a:ln>
                  <a:noFill/>
                </a:ln>
                <a:solidFill>
                  <a:srgbClr val="002B7F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-122"/>
                <a:cs typeface="Arial" panose="020B0604020202020204" pitchFamily="34" charset="-120"/>
              </a:rPr>
              <a:t>0</a:t>
            </a:r>
            <a:r>
              <a:rPr lang="en-US" sz="3890" b="1" dirty="0">
                <a:solidFill>
                  <a:srgbClr val="002B7F"/>
                </a:solidFill>
                <a:latin typeface="Arial" panose="020B0604020202020204" pitchFamily="34" charset="0"/>
                <a:ea typeface="Arial" panose="020B0604020202020204" pitchFamily="34" charset="-122"/>
                <a:cs typeface="Arial" panose="020B0604020202020204" pitchFamily="34" charset="-120"/>
              </a:rPr>
              <a:t>5</a:t>
            </a:r>
            <a:endParaRPr kumimoji="0" lang="en-US" sz="144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128484" y="189853"/>
            <a:ext cx="7417158" cy="522131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3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15" b="1" dirty="0">
                <a:solidFill>
                  <a:srgbClr val="002B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注册与登录</a:t>
            </a:r>
            <a:endParaRPr kumimoji="0" lang="en-US" sz="144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99" y="281813"/>
            <a:ext cx="595863" cy="401295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640" y="313792"/>
            <a:ext cx="595863" cy="401295"/>
          </a:xfrm>
          <a:prstGeom prst="rect">
            <a:avLst/>
          </a:prstGeom>
        </p:spPr>
      </p:pic>
      <p:sp>
        <p:nvSpPr>
          <p:cNvPr id="7" name="Shape 3"/>
          <p:cNvSpPr/>
          <p:nvPr/>
        </p:nvSpPr>
        <p:spPr>
          <a:xfrm rot="-8100000">
            <a:off x="8148204" y="3558047"/>
            <a:ext cx="325055" cy="325055"/>
          </a:xfrm>
          <a:custGeom>
            <a:avLst/>
            <a:gdLst/>
            <a:ahLst/>
            <a:cxnLst/>
            <a:rect l="l" t="t" r="r" b="b"/>
            <a:pathLst>
              <a:path w="325055" h="325055">
                <a:moveTo>
                  <a:pt x="0" y="0"/>
                </a:moveTo>
                <a:moveTo>
                  <a:pt x="0" y="0"/>
                </a:moveTo>
                <a:lnTo>
                  <a:pt x="0" y="325055"/>
                </a:lnTo>
                <a:lnTo>
                  <a:pt x="325055" y="325055"/>
                </a:lnTo>
                <a:close/>
              </a:path>
            </a:pathLst>
          </a:custGeom>
          <a:solidFill>
            <a:srgbClr val="E1E1E1">
              <a:alpha val="20000"/>
            </a:srgbClr>
          </a:solidFill>
        </p:spPr>
      </p:sp>
      <p:sp>
        <p:nvSpPr>
          <p:cNvPr id="9" name="Shape 5"/>
          <p:cNvSpPr/>
          <p:nvPr/>
        </p:nvSpPr>
        <p:spPr>
          <a:xfrm rot="-8100000">
            <a:off x="8148223" y="2543063"/>
            <a:ext cx="325055" cy="325055"/>
          </a:xfrm>
          <a:custGeom>
            <a:avLst/>
            <a:gdLst/>
            <a:ahLst/>
            <a:cxnLst/>
            <a:rect l="l" t="t" r="r" b="b"/>
            <a:pathLst>
              <a:path w="325055" h="325055">
                <a:moveTo>
                  <a:pt x="0" y="0"/>
                </a:moveTo>
                <a:moveTo>
                  <a:pt x="0" y="0"/>
                </a:moveTo>
                <a:lnTo>
                  <a:pt x="0" y="325055"/>
                </a:lnTo>
                <a:lnTo>
                  <a:pt x="325055" y="325055"/>
                </a:lnTo>
                <a:close/>
              </a:path>
            </a:pathLst>
          </a:custGeom>
          <a:solidFill>
            <a:srgbClr val="E1E1E1">
              <a:alpha val="20000"/>
            </a:srgbClr>
          </a:solidFill>
        </p:spPr>
      </p:sp>
      <p:sp>
        <p:nvSpPr>
          <p:cNvPr id="10" name="Shape 6"/>
          <p:cNvSpPr/>
          <p:nvPr/>
        </p:nvSpPr>
        <p:spPr>
          <a:xfrm rot="-8100000">
            <a:off x="8148185" y="1394239"/>
            <a:ext cx="325055" cy="325055"/>
          </a:xfrm>
          <a:custGeom>
            <a:avLst/>
            <a:gdLst/>
            <a:ahLst/>
            <a:cxnLst/>
            <a:rect l="l" t="t" r="r" b="b"/>
            <a:pathLst>
              <a:path w="325055" h="325055">
                <a:moveTo>
                  <a:pt x="0" y="0"/>
                </a:moveTo>
                <a:moveTo>
                  <a:pt x="0" y="0"/>
                </a:moveTo>
                <a:lnTo>
                  <a:pt x="0" y="325055"/>
                </a:lnTo>
                <a:lnTo>
                  <a:pt x="325055" y="325055"/>
                </a:lnTo>
                <a:close/>
              </a:path>
            </a:pathLst>
          </a:custGeom>
          <a:solidFill>
            <a:srgbClr val="E1E1E1">
              <a:alpha val="20000"/>
            </a:srgbClr>
          </a:solidFill>
        </p:spPr>
      </p:sp>
      <p:pic>
        <p:nvPicPr>
          <p:cNvPr id="6" name="图片 5" descr="050b1e72ec1cbfed207bcb3c99d8a4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503" y="1799838"/>
            <a:ext cx="3268738" cy="1729743"/>
          </a:xfrm>
          <a:prstGeom prst="rect">
            <a:avLst/>
          </a:prstGeom>
        </p:spPr>
      </p:pic>
      <p:pic>
        <p:nvPicPr>
          <p:cNvPr id="8" name="图片 7" descr="c773cfc7cec0ae65b2aa70089f480f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0461" y="1813410"/>
            <a:ext cx="3268738" cy="172974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128484" y="189853"/>
            <a:ext cx="7417158" cy="522131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3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15" b="1" dirty="0">
                <a:solidFill>
                  <a:srgbClr val="002B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kumimoji="0" lang="zh-CN" altLang="en-US" sz="2015" b="1" i="0" u="none" strike="noStrike" kern="1200" cap="none" spc="0" normalizeH="0" baseline="0" noProof="0" dirty="0">
                <a:ln>
                  <a:noFill/>
                </a:ln>
                <a:solidFill>
                  <a:srgbClr val="002B7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视图</a:t>
            </a:r>
            <a:endParaRPr kumimoji="0" lang="en-US" sz="144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99" y="281813"/>
            <a:ext cx="595863" cy="401295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640" y="313792"/>
            <a:ext cx="595863" cy="401295"/>
          </a:xfrm>
          <a:prstGeom prst="rect">
            <a:avLst/>
          </a:prstGeom>
        </p:spPr>
      </p:pic>
      <p:sp>
        <p:nvSpPr>
          <p:cNvPr id="7" name="Shape 3"/>
          <p:cNvSpPr/>
          <p:nvPr/>
        </p:nvSpPr>
        <p:spPr>
          <a:xfrm rot="-8100000">
            <a:off x="8148204" y="3558047"/>
            <a:ext cx="325055" cy="325055"/>
          </a:xfrm>
          <a:custGeom>
            <a:avLst/>
            <a:gdLst/>
            <a:ahLst/>
            <a:cxnLst/>
            <a:rect l="l" t="t" r="r" b="b"/>
            <a:pathLst>
              <a:path w="325055" h="325055">
                <a:moveTo>
                  <a:pt x="0" y="0"/>
                </a:moveTo>
                <a:moveTo>
                  <a:pt x="0" y="0"/>
                </a:moveTo>
                <a:lnTo>
                  <a:pt x="0" y="325055"/>
                </a:lnTo>
                <a:lnTo>
                  <a:pt x="325055" y="325055"/>
                </a:lnTo>
                <a:close/>
              </a:path>
            </a:pathLst>
          </a:custGeom>
          <a:solidFill>
            <a:srgbClr val="E1E1E1">
              <a:alpha val="20000"/>
            </a:srgbClr>
          </a:solidFill>
        </p:spPr>
      </p:sp>
      <p:sp>
        <p:nvSpPr>
          <p:cNvPr id="9" name="Shape 5"/>
          <p:cNvSpPr/>
          <p:nvPr/>
        </p:nvSpPr>
        <p:spPr>
          <a:xfrm rot="-8100000">
            <a:off x="8148223" y="2543063"/>
            <a:ext cx="325055" cy="325055"/>
          </a:xfrm>
          <a:custGeom>
            <a:avLst/>
            <a:gdLst/>
            <a:ahLst/>
            <a:cxnLst/>
            <a:rect l="l" t="t" r="r" b="b"/>
            <a:pathLst>
              <a:path w="325055" h="325055">
                <a:moveTo>
                  <a:pt x="0" y="0"/>
                </a:moveTo>
                <a:moveTo>
                  <a:pt x="0" y="0"/>
                </a:moveTo>
                <a:lnTo>
                  <a:pt x="0" y="325055"/>
                </a:lnTo>
                <a:lnTo>
                  <a:pt x="325055" y="325055"/>
                </a:lnTo>
                <a:close/>
              </a:path>
            </a:pathLst>
          </a:custGeom>
          <a:solidFill>
            <a:srgbClr val="E1E1E1">
              <a:alpha val="20000"/>
            </a:srgbClr>
          </a:solidFill>
        </p:spPr>
      </p:sp>
      <p:sp>
        <p:nvSpPr>
          <p:cNvPr id="10" name="Shape 6"/>
          <p:cNvSpPr/>
          <p:nvPr/>
        </p:nvSpPr>
        <p:spPr>
          <a:xfrm rot="-8100000">
            <a:off x="8148185" y="1394239"/>
            <a:ext cx="325055" cy="325055"/>
          </a:xfrm>
          <a:custGeom>
            <a:avLst/>
            <a:gdLst/>
            <a:ahLst/>
            <a:cxnLst/>
            <a:rect l="l" t="t" r="r" b="b"/>
            <a:pathLst>
              <a:path w="325055" h="325055">
                <a:moveTo>
                  <a:pt x="0" y="0"/>
                </a:moveTo>
                <a:moveTo>
                  <a:pt x="0" y="0"/>
                </a:moveTo>
                <a:lnTo>
                  <a:pt x="0" y="325055"/>
                </a:lnTo>
                <a:lnTo>
                  <a:pt x="325055" y="325055"/>
                </a:lnTo>
                <a:close/>
              </a:path>
            </a:pathLst>
          </a:custGeom>
          <a:solidFill>
            <a:srgbClr val="E1E1E1">
              <a:alpha val="20000"/>
            </a:srgbClr>
          </a:solidFill>
        </p:spPr>
      </p:sp>
      <p:pic>
        <p:nvPicPr>
          <p:cNvPr id="5" name="图片 4" descr="e8b9dc771849936916e574b9a66e5f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1" y="1039994"/>
            <a:ext cx="3670408" cy="1772364"/>
          </a:xfrm>
          <a:prstGeom prst="rect">
            <a:avLst/>
          </a:prstGeom>
        </p:spPr>
      </p:pic>
      <p:pic>
        <p:nvPicPr>
          <p:cNvPr id="6" name="图片 5" descr="e1926bb74fe17fcd15b3972499bd89d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571" y="3134321"/>
            <a:ext cx="3670408" cy="1772364"/>
          </a:xfrm>
          <a:prstGeom prst="rect">
            <a:avLst/>
          </a:prstGeom>
        </p:spPr>
      </p:pic>
      <p:pic>
        <p:nvPicPr>
          <p:cNvPr id="8" name="图片 7" descr="39bba852fc06cc11c71f421d0ade42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2339" y="1003213"/>
            <a:ext cx="3670408" cy="1772364"/>
          </a:xfrm>
          <a:prstGeom prst="rect">
            <a:avLst/>
          </a:prstGeom>
        </p:spPr>
      </p:pic>
      <p:pic>
        <p:nvPicPr>
          <p:cNvPr id="11" name="图片 10" descr="ca4c9b9f48ae2ac4cae8084096de91d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32339" y="3135522"/>
            <a:ext cx="3670408" cy="1772364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415396" y="1973275"/>
            <a:ext cx="4313208" cy="1207008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5185" b="1" dirty="0">
                <a:solidFill>
                  <a:srgbClr val="002B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谢谢观看</a:t>
            </a:r>
            <a:endParaRPr lang="en-US" sz="144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63370" y="1959269"/>
            <a:ext cx="5221112" cy="710516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3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170" b="1" dirty="0">
                <a:solidFill>
                  <a:srgbClr val="0055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小组成员及其分工</a:t>
            </a:r>
            <a:endParaRPr kumimoji="0" lang="en-US" sz="144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hape 1"/>
          <p:cNvSpPr/>
          <p:nvPr/>
        </p:nvSpPr>
        <p:spPr>
          <a:xfrm>
            <a:off x="463370" y="438260"/>
            <a:ext cx="914028" cy="914028"/>
          </a:xfrm>
          <a:custGeom>
            <a:avLst/>
            <a:gdLst/>
            <a:ahLst/>
            <a:cxnLst/>
            <a:rect l="l" t="t" r="r" b="b"/>
            <a:pathLst>
              <a:path w="914028" h="914028">
                <a:moveTo>
                  <a:pt x="457014" y="0"/>
                </a:moveTo>
                <a:moveTo>
                  <a:pt x="457014" y="0"/>
                </a:moveTo>
                <a:cubicBezTo>
                  <a:pt x="709247" y="0"/>
                  <a:pt x="914028" y="204781"/>
                  <a:pt x="914028" y="457014"/>
                </a:cubicBezTo>
                <a:cubicBezTo>
                  <a:pt x="914028" y="709247"/>
                  <a:pt x="709247" y="914028"/>
                  <a:pt x="457014" y="914028"/>
                </a:cubicBezTo>
                <a:cubicBezTo>
                  <a:pt x="204781" y="914028"/>
                  <a:pt x="0" y="709247"/>
                  <a:pt x="0" y="457014"/>
                </a:cubicBezTo>
                <a:cubicBezTo>
                  <a:pt x="0" y="204781"/>
                  <a:pt x="204781" y="0"/>
                  <a:pt x="457014" y="0"/>
                </a:cubicBezTo>
                <a:close/>
              </a:path>
            </a:pathLst>
          </a:custGeom>
          <a:solidFill>
            <a:srgbClr val="0055FF"/>
          </a:solidFill>
        </p:spPr>
      </p:sp>
      <p:sp>
        <p:nvSpPr>
          <p:cNvPr id="4" name="Text 2"/>
          <p:cNvSpPr/>
          <p:nvPr/>
        </p:nvSpPr>
        <p:spPr>
          <a:xfrm>
            <a:off x="345154" y="742055"/>
            <a:ext cx="1356643" cy="827214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3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890" b="1" i="0" u="none" strike="noStrike" kern="1200" cap="none" spc="0" normalizeH="0" baseline="0" noProof="0" dirty="0">
                <a:ln>
                  <a:noFill/>
                </a:ln>
                <a:solidFill>
                  <a:srgbClr val="002B7F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-122"/>
                <a:cs typeface="Arial" panose="020B0604020202020204" pitchFamily="34" charset="-120"/>
              </a:rPr>
              <a:t>0</a:t>
            </a:r>
            <a:r>
              <a:rPr lang="en-US" sz="3890" b="1" dirty="0">
                <a:solidFill>
                  <a:srgbClr val="002B7F"/>
                </a:solidFill>
                <a:latin typeface="Arial" panose="020B0604020202020204" pitchFamily="34" charset="0"/>
                <a:ea typeface="Arial" panose="020B0604020202020204" pitchFamily="34" charset="-122"/>
                <a:cs typeface="Arial" panose="020B0604020202020204" pitchFamily="34" charset="-120"/>
              </a:rPr>
              <a:t>1</a:t>
            </a:r>
            <a:endParaRPr kumimoji="0" lang="en-US" sz="144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128484" y="189853"/>
            <a:ext cx="7417158" cy="522131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3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15" b="1" i="0" u="none" strike="noStrike" kern="1200" cap="none" spc="0" normalizeH="0" baseline="0" noProof="0" dirty="0">
                <a:ln>
                  <a:noFill/>
                </a:ln>
                <a:solidFill>
                  <a:srgbClr val="002B7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团队成员</a:t>
            </a:r>
            <a:endParaRPr kumimoji="0" lang="en-US" sz="144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99" y="281813"/>
            <a:ext cx="595863" cy="401295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640" y="313792"/>
            <a:ext cx="595863" cy="401295"/>
          </a:xfrm>
          <a:prstGeom prst="rect">
            <a:avLst/>
          </a:prstGeom>
        </p:spPr>
      </p:pic>
      <p:sp>
        <p:nvSpPr>
          <p:cNvPr id="7" name="Shape 3"/>
          <p:cNvSpPr/>
          <p:nvPr/>
        </p:nvSpPr>
        <p:spPr>
          <a:xfrm rot="-8100000">
            <a:off x="8148204" y="3558047"/>
            <a:ext cx="325055" cy="325055"/>
          </a:xfrm>
          <a:custGeom>
            <a:avLst/>
            <a:gdLst/>
            <a:ahLst/>
            <a:cxnLst/>
            <a:rect l="l" t="t" r="r" b="b"/>
            <a:pathLst>
              <a:path w="325055" h="325055">
                <a:moveTo>
                  <a:pt x="0" y="0"/>
                </a:moveTo>
                <a:moveTo>
                  <a:pt x="0" y="0"/>
                </a:moveTo>
                <a:lnTo>
                  <a:pt x="0" y="325055"/>
                </a:lnTo>
                <a:lnTo>
                  <a:pt x="325055" y="325055"/>
                </a:lnTo>
                <a:close/>
              </a:path>
            </a:pathLst>
          </a:custGeom>
          <a:solidFill>
            <a:srgbClr val="E1E1E1">
              <a:alpha val="20000"/>
            </a:srgbClr>
          </a:solidFill>
        </p:spPr>
      </p:sp>
      <p:sp>
        <p:nvSpPr>
          <p:cNvPr id="9" name="Shape 5"/>
          <p:cNvSpPr/>
          <p:nvPr/>
        </p:nvSpPr>
        <p:spPr>
          <a:xfrm rot="-8100000">
            <a:off x="8148223" y="2543063"/>
            <a:ext cx="325055" cy="325055"/>
          </a:xfrm>
          <a:custGeom>
            <a:avLst/>
            <a:gdLst/>
            <a:ahLst/>
            <a:cxnLst/>
            <a:rect l="l" t="t" r="r" b="b"/>
            <a:pathLst>
              <a:path w="325055" h="325055">
                <a:moveTo>
                  <a:pt x="0" y="0"/>
                </a:moveTo>
                <a:moveTo>
                  <a:pt x="0" y="0"/>
                </a:moveTo>
                <a:lnTo>
                  <a:pt x="0" y="325055"/>
                </a:lnTo>
                <a:lnTo>
                  <a:pt x="325055" y="325055"/>
                </a:lnTo>
                <a:close/>
              </a:path>
            </a:pathLst>
          </a:custGeom>
          <a:solidFill>
            <a:srgbClr val="E1E1E1">
              <a:alpha val="20000"/>
            </a:srgbClr>
          </a:solidFill>
        </p:spPr>
      </p:sp>
      <p:sp>
        <p:nvSpPr>
          <p:cNvPr id="10" name="Shape 6"/>
          <p:cNvSpPr/>
          <p:nvPr/>
        </p:nvSpPr>
        <p:spPr>
          <a:xfrm rot="-8100000">
            <a:off x="8148185" y="1394239"/>
            <a:ext cx="325055" cy="325055"/>
          </a:xfrm>
          <a:custGeom>
            <a:avLst/>
            <a:gdLst/>
            <a:ahLst/>
            <a:cxnLst/>
            <a:rect l="l" t="t" r="r" b="b"/>
            <a:pathLst>
              <a:path w="325055" h="325055">
                <a:moveTo>
                  <a:pt x="0" y="0"/>
                </a:moveTo>
                <a:moveTo>
                  <a:pt x="0" y="0"/>
                </a:moveTo>
                <a:lnTo>
                  <a:pt x="0" y="325055"/>
                </a:lnTo>
                <a:lnTo>
                  <a:pt x="325055" y="325055"/>
                </a:lnTo>
                <a:close/>
              </a:path>
            </a:pathLst>
          </a:custGeom>
          <a:solidFill>
            <a:srgbClr val="E1E1E1">
              <a:alpha val="20000"/>
            </a:srgbClr>
          </a:solidFill>
        </p:spPr>
      </p:sp>
      <p:sp>
        <p:nvSpPr>
          <p:cNvPr id="5" name="Text 0"/>
          <p:cNvSpPr/>
          <p:nvPr/>
        </p:nvSpPr>
        <p:spPr>
          <a:xfrm>
            <a:off x="533404" y="2183185"/>
            <a:ext cx="8077192" cy="710516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zh-CN" altLang="en-US" sz="3170" b="1" dirty="0">
                <a:solidFill>
                  <a:srgbClr val="0055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团队成员：党子清，田一涵，刘恩，包乃涆</a:t>
            </a:r>
            <a:endParaRPr lang="en-US" sz="144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128484" y="189853"/>
            <a:ext cx="7417158" cy="522131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3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15" b="1" dirty="0">
                <a:solidFill>
                  <a:srgbClr val="002B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团队分工</a:t>
            </a:r>
            <a:endParaRPr kumimoji="0" lang="en-US" sz="144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99" y="281813"/>
            <a:ext cx="595863" cy="401295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640" y="313792"/>
            <a:ext cx="595863" cy="401295"/>
          </a:xfrm>
          <a:prstGeom prst="rect">
            <a:avLst/>
          </a:prstGeom>
        </p:spPr>
      </p:pic>
      <p:sp>
        <p:nvSpPr>
          <p:cNvPr id="7" name="Shape 3"/>
          <p:cNvSpPr/>
          <p:nvPr/>
        </p:nvSpPr>
        <p:spPr>
          <a:xfrm rot="-8100000">
            <a:off x="8148204" y="3558047"/>
            <a:ext cx="325055" cy="325055"/>
          </a:xfrm>
          <a:custGeom>
            <a:avLst/>
            <a:gdLst/>
            <a:ahLst/>
            <a:cxnLst/>
            <a:rect l="l" t="t" r="r" b="b"/>
            <a:pathLst>
              <a:path w="325055" h="325055">
                <a:moveTo>
                  <a:pt x="0" y="0"/>
                </a:moveTo>
                <a:moveTo>
                  <a:pt x="0" y="0"/>
                </a:moveTo>
                <a:lnTo>
                  <a:pt x="0" y="325055"/>
                </a:lnTo>
                <a:lnTo>
                  <a:pt x="325055" y="325055"/>
                </a:lnTo>
                <a:close/>
              </a:path>
            </a:pathLst>
          </a:custGeom>
          <a:solidFill>
            <a:srgbClr val="E1E1E1">
              <a:alpha val="20000"/>
            </a:srgbClr>
          </a:solidFill>
        </p:spPr>
      </p:sp>
      <p:sp>
        <p:nvSpPr>
          <p:cNvPr id="9" name="Shape 5"/>
          <p:cNvSpPr/>
          <p:nvPr/>
        </p:nvSpPr>
        <p:spPr>
          <a:xfrm rot="-8100000">
            <a:off x="8148223" y="2543063"/>
            <a:ext cx="325055" cy="325055"/>
          </a:xfrm>
          <a:custGeom>
            <a:avLst/>
            <a:gdLst/>
            <a:ahLst/>
            <a:cxnLst/>
            <a:rect l="l" t="t" r="r" b="b"/>
            <a:pathLst>
              <a:path w="325055" h="325055">
                <a:moveTo>
                  <a:pt x="0" y="0"/>
                </a:moveTo>
                <a:moveTo>
                  <a:pt x="0" y="0"/>
                </a:moveTo>
                <a:lnTo>
                  <a:pt x="0" y="325055"/>
                </a:lnTo>
                <a:lnTo>
                  <a:pt x="325055" y="325055"/>
                </a:lnTo>
                <a:close/>
              </a:path>
            </a:pathLst>
          </a:custGeom>
          <a:solidFill>
            <a:srgbClr val="E1E1E1">
              <a:alpha val="20000"/>
            </a:srgbClr>
          </a:solidFill>
        </p:spPr>
      </p:sp>
      <p:sp>
        <p:nvSpPr>
          <p:cNvPr id="10" name="Shape 6"/>
          <p:cNvSpPr/>
          <p:nvPr/>
        </p:nvSpPr>
        <p:spPr>
          <a:xfrm rot="-8100000">
            <a:off x="8148185" y="1394239"/>
            <a:ext cx="325055" cy="325055"/>
          </a:xfrm>
          <a:custGeom>
            <a:avLst/>
            <a:gdLst/>
            <a:ahLst/>
            <a:cxnLst/>
            <a:rect l="l" t="t" r="r" b="b"/>
            <a:pathLst>
              <a:path w="325055" h="325055">
                <a:moveTo>
                  <a:pt x="0" y="0"/>
                </a:moveTo>
                <a:moveTo>
                  <a:pt x="0" y="0"/>
                </a:moveTo>
                <a:lnTo>
                  <a:pt x="0" y="325055"/>
                </a:lnTo>
                <a:lnTo>
                  <a:pt x="325055" y="325055"/>
                </a:lnTo>
                <a:close/>
              </a:path>
            </a:pathLst>
          </a:custGeom>
          <a:solidFill>
            <a:srgbClr val="E1E1E1">
              <a:alpha val="20000"/>
            </a:srgbClr>
          </a:solidFill>
        </p:spPr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556130" y="1786616"/>
          <a:ext cx="7885125" cy="15144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68915"/>
                <a:gridCol w="1972070"/>
                <a:gridCol w="1972070"/>
                <a:gridCol w="1972070"/>
              </a:tblGrid>
              <a:tr h="302895">
                <a:tc>
                  <a:txBody>
                    <a:bodyPr/>
                    <a:lstStyle/>
                    <a:p>
                      <a:pPr algn="ctr" latinLnBrk="1">
                        <a:lnSpc>
                          <a:spcPts val="1320"/>
                        </a:lnSpc>
                      </a:pPr>
                      <a:r>
                        <a:rPr lang="zh-CN" sz="900">
                          <a:effectLst/>
                        </a:rPr>
                        <a:t>学号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340" marR="5334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320"/>
                        </a:lnSpc>
                      </a:pPr>
                      <a:r>
                        <a:rPr lang="zh-CN" sz="900">
                          <a:effectLst/>
                        </a:rPr>
                        <a:t>姓名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340" marR="5334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320"/>
                        </a:lnSpc>
                      </a:pPr>
                      <a:r>
                        <a:rPr lang="zh-CN" sz="900">
                          <a:effectLst/>
                        </a:rPr>
                        <a:t>任务分配内容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340" marR="5334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320"/>
                        </a:lnSpc>
                      </a:pPr>
                      <a:r>
                        <a:rPr lang="zh-CN" sz="900">
                          <a:effectLst/>
                        </a:rPr>
                        <a:t>项目贡献比重</a:t>
                      </a:r>
                      <a:endParaRPr lang="zh-CN" sz="1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340" marR="53340" marT="0" marB="0"/>
                </a:tc>
              </a:tr>
              <a:tr h="302895">
                <a:tc>
                  <a:txBody>
                    <a:bodyPr/>
                    <a:lstStyle/>
                    <a:p>
                      <a:pPr algn="l" latinLnBrk="1">
                        <a:lnSpc>
                          <a:spcPts val="1320"/>
                        </a:lnSpc>
                      </a:pPr>
                      <a:r>
                        <a:rPr lang="en-US" sz="900" kern="100">
                          <a:effectLst/>
                        </a:rPr>
                        <a:t>22009201170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340" marR="53340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20"/>
                        </a:lnSpc>
                      </a:pPr>
                      <a:r>
                        <a:rPr lang="zh-CN" sz="900" kern="100">
                          <a:effectLst/>
                        </a:rPr>
                        <a:t>党子清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340" marR="53340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20"/>
                        </a:lnSpc>
                      </a:pPr>
                      <a:r>
                        <a:rPr lang="zh-CN" sz="900" kern="100">
                          <a:effectLst/>
                        </a:rPr>
                        <a:t>数据库创建，前后端交互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340" marR="5334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320"/>
                        </a:lnSpc>
                      </a:pPr>
                      <a:r>
                        <a:rPr lang="en-US" sz="900" kern="100">
                          <a:effectLst/>
                        </a:rPr>
                        <a:t>3.5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340" marR="53340" marT="0" marB="0"/>
                </a:tc>
              </a:tr>
              <a:tr h="302895">
                <a:tc>
                  <a:txBody>
                    <a:bodyPr/>
                    <a:lstStyle/>
                    <a:p>
                      <a:pPr algn="l" latinLnBrk="1">
                        <a:lnSpc>
                          <a:spcPts val="1320"/>
                        </a:lnSpc>
                      </a:pPr>
                      <a:r>
                        <a:rPr lang="en-US" sz="900" kern="100">
                          <a:effectLst/>
                        </a:rPr>
                        <a:t>22009200561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340" marR="53340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20"/>
                        </a:lnSpc>
                      </a:pPr>
                      <a:r>
                        <a:rPr lang="zh-CN" sz="900" kern="100">
                          <a:effectLst/>
                        </a:rPr>
                        <a:t>包乃涆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340" marR="53340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20"/>
                        </a:lnSpc>
                      </a:pPr>
                      <a:r>
                        <a:rPr lang="zh-CN" sz="900" kern="100" dirty="0">
                          <a:effectLst/>
                        </a:rPr>
                        <a:t>前端设计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340" marR="5334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320"/>
                        </a:lnSpc>
                      </a:pPr>
                      <a:r>
                        <a:rPr lang="en-US" sz="9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340" marR="53340" marT="0" marB="0"/>
                </a:tc>
              </a:tr>
              <a:tr h="302895">
                <a:tc>
                  <a:txBody>
                    <a:bodyPr/>
                    <a:lstStyle/>
                    <a:p>
                      <a:pPr algn="l" latinLnBrk="1">
                        <a:lnSpc>
                          <a:spcPts val="1320"/>
                        </a:lnSpc>
                      </a:pPr>
                      <a:r>
                        <a:rPr lang="en-US" sz="900" kern="100">
                          <a:effectLst/>
                        </a:rPr>
                        <a:t>22009200652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340" marR="53340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20"/>
                        </a:lnSpc>
                      </a:pPr>
                      <a:r>
                        <a:rPr lang="zh-CN" sz="900" kern="100">
                          <a:effectLst/>
                        </a:rPr>
                        <a:t>刘恩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340" marR="53340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20"/>
                        </a:lnSpc>
                      </a:pPr>
                      <a:r>
                        <a:rPr lang="zh-CN" sz="900" kern="100" dirty="0">
                          <a:effectLst/>
                        </a:rPr>
                        <a:t>撰写报告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340" marR="5334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320"/>
                        </a:lnSpc>
                      </a:pPr>
                      <a:r>
                        <a:rPr lang="en-US" sz="90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340" marR="53340" marT="0" marB="0"/>
                </a:tc>
              </a:tr>
              <a:tr h="302895">
                <a:tc>
                  <a:txBody>
                    <a:bodyPr/>
                    <a:lstStyle/>
                    <a:p>
                      <a:pPr algn="l" latinLnBrk="1">
                        <a:lnSpc>
                          <a:spcPts val="1320"/>
                        </a:lnSpc>
                      </a:pPr>
                      <a:r>
                        <a:rPr lang="en-US" sz="900" kern="100">
                          <a:effectLst/>
                        </a:rPr>
                        <a:t>22009200239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340" marR="53340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20"/>
                        </a:lnSpc>
                      </a:pPr>
                      <a:r>
                        <a:rPr lang="zh-CN" sz="900" kern="100">
                          <a:effectLst/>
                        </a:rPr>
                        <a:t>田一涵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340" marR="53340" marT="0" marB="0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ts val="1320"/>
                        </a:lnSpc>
                      </a:pPr>
                      <a:r>
                        <a:rPr lang="zh-CN" sz="900" kern="100">
                          <a:effectLst/>
                        </a:rPr>
                        <a:t>撰写报告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340" marR="5334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ts val="1320"/>
                        </a:lnSpc>
                      </a:pPr>
                      <a:r>
                        <a:rPr lang="en-US" sz="900" kern="100" dirty="0">
                          <a:effectLst/>
                        </a:rPr>
                        <a:t>2.5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3340" marR="5334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63370" y="1959269"/>
            <a:ext cx="5221112" cy="786384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3170" b="1" dirty="0">
                <a:solidFill>
                  <a:srgbClr val="0055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需求分析</a:t>
            </a:r>
            <a:endParaRPr lang="en-US" sz="1440" dirty="0"/>
          </a:p>
        </p:txBody>
      </p:sp>
      <p:sp>
        <p:nvSpPr>
          <p:cNvPr id="3" name="Shape 1"/>
          <p:cNvSpPr/>
          <p:nvPr/>
        </p:nvSpPr>
        <p:spPr>
          <a:xfrm>
            <a:off x="463370" y="438260"/>
            <a:ext cx="914028" cy="914028"/>
          </a:xfrm>
          <a:custGeom>
            <a:avLst/>
            <a:gdLst/>
            <a:ahLst/>
            <a:cxnLst/>
            <a:rect l="l" t="t" r="r" b="b"/>
            <a:pathLst>
              <a:path w="914028" h="914028">
                <a:moveTo>
                  <a:pt x="457014" y="0"/>
                </a:moveTo>
                <a:moveTo>
                  <a:pt x="457014" y="0"/>
                </a:moveTo>
                <a:cubicBezTo>
                  <a:pt x="709247" y="0"/>
                  <a:pt x="914028" y="204781"/>
                  <a:pt x="914028" y="457014"/>
                </a:cubicBezTo>
                <a:cubicBezTo>
                  <a:pt x="914028" y="709247"/>
                  <a:pt x="709247" y="914028"/>
                  <a:pt x="457014" y="914028"/>
                </a:cubicBezTo>
                <a:cubicBezTo>
                  <a:pt x="204781" y="914028"/>
                  <a:pt x="0" y="709247"/>
                  <a:pt x="0" y="457014"/>
                </a:cubicBezTo>
                <a:cubicBezTo>
                  <a:pt x="0" y="204781"/>
                  <a:pt x="204781" y="0"/>
                  <a:pt x="457014" y="0"/>
                </a:cubicBezTo>
                <a:close/>
              </a:path>
            </a:pathLst>
          </a:custGeom>
          <a:solidFill>
            <a:srgbClr val="0055FF"/>
          </a:solidFill>
        </p:spPr>
      </p:sp>
      <p:sp>
        <p:nvSpPr>
          <p:cNvPr id="4" name="Text 2"/>
          <p:cNvSpPr/>
          <p:nvPr/>
        </p:nvSpPr>
        <p:spPr>
          <a:xfrm>
            <a:off x="345154" y="742055"/>
            <a:ext cx="1356643" cy="827214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3890" b="1" dirty="0">
                <a:solidFill>
                  <a:srgbClr val="002B7F"/>
                </a:solidFill>
                <a:latin typeface="Arial" panose="020B0604020202020204" pitchFamily="34" charset="0"/>
                <a:ea typeface="Arial" panose="020B0604020202020204" pitchFamily="34" charset="-122"/>
                <a:cs typeface="Arial" panose="020B0604020202020204" pitchFamily="34" charset="-120"/>
              </a:rPr>
              <a:t>02</a:t>
            </a:r>
            <a:endParaRPr lang="en-US" sz="144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128484" y="189853"/>
            <a:ext cx="7417158" cy="585216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015" b="1" dirty="0">
                <a:solidFill>
                  <a:srgbClr val="002B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数据库设计</a:t>
            </a:r>
            <a:endParaRPr lang="en-US" sz="144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99" y="281813"/>
            <a:ext cx="595863" cy="401295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640" y="313792"/>
            <a:ext cx="595863" cy="401295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786369" y="2290075"/>
            <a:ext cx="683510" cy="42890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3000"/>
              </a:lnSpc>
              <a:spcBef>
                <a:spcPts val="375"/>
              </a:spcBef>
              <a:buNone/>
            </a:pPr>
            <a:endParaRPr lang="en-US" sz="1440" dirty="0"/>
          </a:p>
        </p:txBody>
      </p:sp>
      <p:sp>
        <p:nvSpPr>
          <p:cNvPr id="11" name="Text 7"/>
          <p:cNvSpPr/>
          <p:nvPr/>
        </p:nvSpPr>
        <p:spPr>
          <a:xfrm>
            <a:off x="786369" y="3319915"/>
            <a:ext cx="683510" cy="42890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3000"/>
              </a:lnSpc>
              <a:spcBef>
                <a:spcPts val="375"/>
              </a:spcBef>
              <a:buNone/>
            </a:pPr>
            <a:endParaRPr lang="en-US" sz="1440" dirty="0"/>
          </a:p>
        </p:txBody>
      </p:sp>
      <p:sp>
        <p:nvSpPr>
          <p:cNvPr id="12" name="Text 8"/>
          <p:cNvSpPr/>
          <p:nvPr/>
        </p:nvSpPr>
        <p:spPr>
          <a:xfrm>
            <a:off x="786369" y="1216795"/>
            <a:ext cx="683510" cy="42890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3000"/>
              </a:lnSpc>
              <a:spcBef>
                <a:spcPts val="375"/>
              </a:spcBef>
              <a:buNone/>
            </a:pPr>
            <a:endParaRPr lang="en-US" sz="1440" dirty="0"/>
          </a:p>
        </p:txBody>
      </p:sp>
      <p:sp>
        <p:nvSpPr>
          <p:cNvPr id="13" name="Shape 9"/>
          <p:cNvSpPr/>
          <p:nvPr/>
        </p:nvSpPr>
        <p:spPr>
          <a:xfrm>
            <a:off x="1377951" y="1108896"/>
            <a:ext cx="7030578" cy="822960"/>
          </a:xfrm>
          <a:custGeom>
            <a:avLst/>
            <a:gdLst/>
            <a:ahLst/>
            <a:cxnLst/>
            <a:rect l="l" t="t" r="r" b="b"/>
            <a:pathLst>
              <a:path w="7030578" h="822960">
                <a:moveTo>
                  <a:pt x="102870" y="0"/>
                </a:moveTo>
                <a:moveTo>
                  <a:pt x="102870" y="0"/>
                </a:moveTo>
                <a:lnTo>
                  <a:pt x="6927708" y="0"/>
                </a:lnTo>
                <a:quadBezTo>
                  <a:pt x="7030578" y="0"/>
                  <a:pt x="7030578" y="102870"/>
                </a:quadBezTo>
                <a:lnTo>
                  <a:pt x="7030578" y="720090"/>
                </a:lnTo>
                <a:quadBezTo>
                  <a:pt x="7030578" y="822960"/>
                  <a:pt x="6927708" y="822960"/>
                </a:quadBezTo>
                <a:lnTo>
                  <a:pt x="102870" y="822960"/>
                </a:lnTo>
                <a:quadBezTo>
                  <a:pt x="0" y="822960"/>
                  <a:pt x="0" y="720090"/>
                </a:quadBezTo>
                <a:lnTo>
                  <a:pt x="0" y="102870"/>
                </a:lnTo>
                <a:quadBezTo>
                  <a:pt x="0" y="0"/>
                  <a:pt x="102870" y="0"/>
                </a:quadBezTo>
                <a:close/>
              </a:path>
            </a:pathLst>
          </a:custGeom>
          <a:solidFill>
            <a:srgbClr val="000000">
              <a:alpha val="0"/>
            </a:srgbClr>
          </a:solidFill>
          <a:ln w="19050">
            <a:solidFill>
              <a:srgbClr val="0055FF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1529002" y="1296348"/>
            <a:ext cx="2377440" cy="448056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730" b="1" dirty="0">
                <a:solidFill>
                  <a:srgbClr val="2D82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概念结构设计</a:t>
            </a:r>
            <a:endParaRPr lang="en-US" sz="1440" dirty="0"/>
          </a:p>
        </p:txBody>
      </p:sp>
      <p:sp>
        <p:nvSpPr>
          <p:cNvPr id="15" name="Text 11"/>
          <p:cNvSpPr/>
          <p:nvPr/>
        </p:nvSpPr>
        <p:spPr>
          <a:xfrm>
            <a:off x="3906614" y="1099752"/>
            <a:ext cx="4501915" cy="621792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1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概念结构设计是数据库设计的首要步骤，它基于语义描述来构建数据库的概念模型，并通过绘制ER图来直观展示实体间的关系。</a:t>
            </a:r>
            <a:endParaRPr lang="en-US" sz="1440" dirty="0"/>
          </a:p>
        </p:txBody>
      </p:sp>
      <p:sp>
        <p:nvSpPr>
          <p:cNvPr id="16" name="Shape 12"/>
          <p:cNvSpPr/>
          <p:nvPr/>
        </p:nvSpPr>
        <p:spPr>
          <a:xfrm>
            <a:off x="1369725" y="2181487"/>
            <a:ext cx="7038804" cy="822960"/>
          </a:xfrm>
          <a:custGeom>
            <a:avLst/>
            <a:gdLst/>
            <a:ahLst/>
            <a:cxnLst/>
            <a:rect l="l" t="t" r="r" b="b"/>
            <a:pathLst>
              <a:path w="7038804" h="822960">
                <a:moveTo>
                  <a:pt x="102870" y="0"/>
                </a:moveTo>
                <a:moveTo>
                  <a:pt x="102870" y="0"/>
                </a:moveTo>
                <a:lnTo>
                  <a:pt x="6935934" y="0"/>
                </a:lnTo>
                <a:quadBezTo>
                  <a:pt x="7038804" y="0"/>
                  <a:pt x="7038804" y="102870"/>
                </a:quadBezTo>
                <a:lnTo>
                  <a:pt x="7038804" y="720090"/>
                </a:lnTo>
                <a:quadBezTo>
                  <a:pt x="7038804" y="822960"/>
                  <a:pt x="6935934" y="822960"/>
                </a:quadBezTo>
                <a:lnTo>
                  <a:pt x="102870" y="822960"/>
                </a:lnTo>
                <a:quadBezTo>
                  <a:pt x="0" y="822960"/>
                  <a:pt x="0" y="720090"/>
                </a:quadBezTo>
                <a:lnTo>
                  <a:pt x="0" y="102870"/>
                </a:lnTo>
                <a:quadBezTo>
                  <a:pt x="0" y="0"/>
                  <a:pt x="102870" y="0"/>
                </a:quadBezTo>
                <a:close/>
              </a:path>
            </a:pathLst>
          </a:custGeom>
          <a:solidFill>
            <a:srgbClr val="000000">
              <a:alpha val="0"/>
            </a:srgbClr>
          </a:solidFill>
          <a:ln w="19050">
            <a:solidFill>
              <a:srgbClr val="0055FF"/>
            </a:solidFill>
            <a:prstDash val="solid"/>
          </a:ln>
        </p:spPr>
      </p:sp>
      <p:sp>
        <p:nvSpPr>
          <p:cNvPr id="17" name="Shape 13"/>
          <p:cNvSpPr/>
          <p:nvPr/>
        </p:nvSpPr>
        <p:spPr>
          <a:xfrm>
            <a:off x="1377951" y="3212016"/>
            <a:ext cx="7030578" cy="822960"/>
          </a:xfrm>
          <a:custGeom>
            <a:avLst/>
            <a:gdLst/>
            <a:ahLst/>
            <a:cxnLst/>
            <a:rect l="l" t="t" r="r" b="b"/>
            <a:pathLst>
              <a:path w="7030578" h="822960">
                <a:moveTo>
                  <a:pt x="102870" y="0"/>
                </a:moveTo>
                <a:moveTo>
                  <a:pt x="102870" y="0"/>
                </a:moveTo>
                <a:lnTo>
                  <a:pt x="6927708" y="0"/>
                </a:lnTo>
                <a:quadBezTo>
                  <a:pt x="7030578" y="0"/>
                  <a:pt x="7030578" y="102870"/>
                </a:quadBezTo>
                <a:lnTo>
                  <a:pt x="7030578" y="720090"/>
                </a:lnTo>
                <a:quadBezTo>
                  <a:pt x="7030578" y="822960"/>
                  <a:pt x="6927708" y="822960"/>
                </a:quadBezTo>
                <a:lnTo>
                  <a:pt x="102870" y="822960"/>
                </a:lnTo>
                <a:quadBezTo>
                  <a:pt x="0" y="822960"/>
                  <a:pt x="0" y="720090"/>
                </a:quadBezTo>
                <a:lnTo>
                  <a:pt x="0" y="102870"/>
                </a:lnTo>
                <a:quadBezTo>
                  <a:pt x="0" y="0"/>
                  <a:pt x="102870" y="0"/>
                </a:quadBezTo>
                <a:close/>
              </a:path>
            </a:pathLst>
          </a:custGeom>
          <a:solidFill>
            <a:srgbClr val="000000">
              <a:alpha val="0"/>
            </a:srgbClr>
          </a:solidFill>
          <a:ln w="19050">
            <a:solidFill>
              <a:srgbClr val="0055FF"/>
            </a:solidFill>
            <a:prstDash val="solid"/>
          </a:ln>
        </p:spPr>
      </p:sp>
      <p:sp>
        <p:nvSpPr>
          <p:cNvPr id="18" name="Text 14"/>
          <p:cNvSpPr/>
          <p:nvPr/>
        </p:nvSpPr>
        <p:spPr>
          <a:xfrm>
            <a:off x="1529002" y="2300359"/>
            <a:ext cx="2377440" cy="713232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730" b="1" dirty="0">
                <a:solidFill>
                  <a:srgbClr val="2D82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关系模型转化与数据库创建</a:t>
            </a:r>
            <a:endParaRPr lang="en-US" sz="1440" dirty="0"/>
          </a:p>
        </p:txBody>
      </p:sp>
      <p:sp>
        <p:nvSpPr>
          <p:cNvPr id="19" name="Text 15"/>
          <p:cNvSpPr/>
          <p:nvPr/>
        </p:nvSpPr>
        <p:spPr>
          <a:xfrm>
            <a:off x="3906614" y="2172343"/>
            <a:ext cx="4501915" cy="841248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将ER图转化为关系模型是实现数据逻辑结构的关键一步，此过程涉及确定主码、外码及完整性约束，随后创建后台数据库和基本表以支撑应用需求。</a:t>
            </a:r>
            <a:endParaRPr lang="en-US" sz="1440" dirty="0"/>
          </a:p>
        </p:txBody>
      </p:sp>
      <p:sp>
        <p:nvSpPr>
          <p:cNvPr id="20" name="Text 16"/>
          <p:cNvSpPr/>
          <p:nvPr/>
        </p:nvSpPr>
        <p:spPr>
          <a:xfrm>
            <a:off x="1529174" y="3399468"/>
            <a:ext cx="2377440" cy="448056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730" b="1" dirty="0">
                <a:solidFill>
                  <a:srgbClr val="2D82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角色与权限需求分析</a:t>
            </a:r>
            <a:endParaRPr lang="en-US" sz="1440" dirty="0"/>
          </a:p>
        </p:txBody>
      </p:sp>
      <p:sp>
        <p:nvSpPr>
          <p:cNvPr id="21" name="Text 17"/>
          <p:cNvSpPr/>
          <p:nvPr/>
        </p:nvSpPr>
        <p:spPr>
          <a:xfrm>
            <a:off x="3908443" y="3202872"/>
            <a:ext cx="4500086" cy="841248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在数据库设计中，明确不同用户角色及其权限至关重要。通过创建管理员和普通用户两种角色，并赋予相应的操作权限，可以有效保障数据的安全性和访问控制。</a:t>
            </a:r>
            <a:endParaRPr lang="en-US" sz="144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128484" y="189853"/>
            <a:ext cx="7417158" cy="522131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zh-CN" altLang="en-US" sz="2015" b="1" dirty="0">
                <a:solidFill>
                  <a:srgbClr val="002B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用户功能</a:t>
            </a:r>
            <a:endParaRPr lang="en-US" sz="144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99" y="281813"/>
            <a:ext cx="595863" cy="401295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640" y="313792"/>
            <a:ext cx="595863" cy="401295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603401" y="1099566"/>
            <a:ext cx="7497539" cy="1573985"/>
          </a:xfrm>
          <a:custGeom>
            <a:avLst/>
            <a:gdLst/>
            <a:ahLst/>
            <a:cxnLst/>
            <a:rect l="l" t="t" r="r" b="b"/>
            <a:pathLst>
              <a:path w="7497539" h="1021473">
                <a:moveTo>
                  <a:pt x="127684" y="0"/>
                </a:moveTo>
                <a:moveTo>
                  <a:pt x="127684" y="0"/>
                </a:moveTo>
                <a:lnTo>
                  <a:pt x="7369855" y="0"/>
                </a:lnTo>
                <a:quadBezTo>
                  <a:pt x="7497539" y="0"/>
                  <a:pt x="7497539" y="127684"/>
                </a:quadBezTo>
                <a:lnTo>
                  <a:pt x="7497539" y="893789"/>
                </a:lnTo>
                <a:quadBezTo>
                  <a:pt x="7497539" y="1021473"/>
                  <a:pt x="7369855" y="1021473"/>
                </a:quadBezTo>
                <a:lnTo>
                  <a:pt x="127684" y="1021473"/>
                </a:lnTo>
                <a:quadBezTo>
                  <a:pt x="0" y="1021473"/>
                  <a:pt x="0" y="893789"/>
                </a:quadBezTo>
                <a:lnTo>
                  <a:pt x="0" y="127684"/>
                </a:lnTo>
                <a:quadBezTo>
                  <a:pt x="0" y="0"/>
                  <a:pt x="127684" y="0"/>
                </a:quadBezTo>
                <a:close/>
              </a:path>
            </a:pathLst>
          </a:custGeom>
          <a:solidFill>
            <a:srgbClr val="E1E1E1">
              <a:alpha val="20000"/>
            </a:srgbClr>
          </a:solidFill>
        </p:spPr>
      </p:sp>
      <p:sp>
        <p:nvSpPr>
          <p:cNvPr id="7" name="Shape 3"/>
          <p:cNvSpPr/>
          <p:nvPr/>
        </p:nvSpPr>
        <p:spPr>
          <a:xfrm rot="-8100000">
            <a:off x="8148204" y="3558047"/>
            <a:ext cx="325055" cy="325055"/>
          </a:xfrm>
          <a:custGeom>
            <a:avLst/>
            <a:gdLst/>
            <a:ahLst/>
            <a:cxnLst/>
            <a:rect l="l" t="t" r="r" b="b"/>
            <a:pathLst>
              <a:path w="325055" h="325055">
                <a:moveTo>
                  <a:pt x="0" y="0"/>
                </a:moveTo>
                <a:moveTo>
                  <a:pt x="0" y="0"/>
                </a:moveTo>
                <a:lnTo>
                  <a:pt x="0" y="325055"/>
                </a:lnTo>
                <a:lnTo>
                  <a:pt x="325055" y="325055"/>
                </a:lnTo>
                <a:close/>
              </a:path>
            </a:pathLst>
          </a:custGeom>
          <a:solidFill>
            <a:srgbClr val="E1E1E1">
              <a:alpha val="20000"/>
            </a:srgbClr>
          </a:solidFill>
        </p:spPr>
      </p:sp>
      <p:sp>
        <p:nvSpPr>
          <p:cNvPr id="8" name="Shape 4"/>
          <p:cNvSpPr/>
          <p:nvPr/>
        </p:nvSpPr>
        <p:spPr>
          <a:xfrm>
            <a:off x="603401" y="2900902"/>
            <a:ext cx="7497539" cy="1311175"/>
          </a:xfrm>
          <a:custGeom>
            <a:avLst/>
            <a:gdLst/>
            <a:ahLst/>
            <a:cxnLst/>
            <a:rect l="l" t="t" r="r" b="b"/>
            <a:pathLst>
              <a:path w="7497539" h="914400">
                <a:moveTo>
                  <a:pt x="114300" y="0"/>
                </a:moveTo>
                <a:moveTo>
                  <a:pt x="114300" y="0"/>
                </a:moveTo>
                <a:lnTo>
                  <a:pt x="7383239" y="0"/>
                </a:lnTo>
                <a:quadBezTo>
                  <a:pt x="7497539" y="0"/>
                  <a:pt x="7497539" y="114300"/>
                </a:quadBezTo>
                <a:lnTo>
                  <a:pt x="7497539" y="800100"/>
                </a:lnTo>
                <a:quadBezTo>
                  <a:pt x="7497539" y="914400"/>
                  <a:pt x="7383239" y="914400"/>
                </a:quadBezTo>
                <a:lnTo>
                  <a:pt x="114300" y="914400"/>
                </a:lnTo>
                <a:quadBezTo>
                  <a:pt x="0" y="914400"/>
                  <a:pt x="0" y="800100"/>
                </a:quadBezTo>
                <a:lnTo>
                  <a:pt x="0" y="114300"/>
                </a:lnTo>
                <a:quadBezTo>
                  <a:pt x="0" y="0"/>
                  <a:pt x="114300" y="0"/>
                </a:quadBezTo>
                <a:close/>
              </a:path>
            </a:pathLst>
          </a:custGeom>
          <a:solidFill>
            <a:srgbClr val="E1E1E1">
              <a:alpha val="20000"/>
            </a:srgbClr>
          </a:solidFill>
        </p:spPr>
      </p:sp>
      <p:sp>
        <p:nvSpPr>
          <p:cNvPr id="9" name="Shape 5"/>
          <p:cNvSpPr/>
          <p:nvPr/>
        </p:nvSpPr>
        <p:spPr>
          <a:xfrm rot="-8100000">
            <a:off x="8148223" y="2543063"/>
            <a:ext cx="325055" cy="325055"/>
          </a:xfrm>
          <a:custGeom>
            <a:avLst/>
            <a:gdLst/>
            <a:ahLst/>
            <a:cxnLst/>
            <a:rect l="l" t="t" r="r" b="b"/>
            <a:pathLst>
              <a:path w="325055" h="325055">
                <a:moveTo>
                  <a:pt x="0" y="0"/>
                </a:moveTo>
                <a:moveTo>
                  <a:pt x="0" y="0"/>
                </a:moveTo>
                <a:lnTo>
                  <a:pt x="0" y="325055"/>
                </a:lnTo>
                <a:lnTo>
                  <a:pt x="325055" y="325055"/>
                </a:lnTo>
                <a:close/>
              </a:path>
            </a:pathLst>
          </a:custGeom>
          <a:solidFill>
            <a:srgbClr val="E1E1E1">
              <a:alpha val="20000"/>
            </a:srgbClr>
          </a:solidFill>
        </p:spPr>
      </p:sp>
      <p:sp>
        <p:nvSpPr>
          <p:cNvPr id="10" name="Shape 6"/>
          <p:cNvSpPr/>
          <p:nvPr/>
        </p:nvSpPr>
        <p:spPr>
          <a:xfrm rot="-8100000">
            <a:off x="8148185" y="1394239"/>
            <a:ext cx="325055" cy="325055"/>
          </a:xfrm>
          <a:custGeom>
            <a:avLst/>
            <a:gdLst/>
            <a:ahLst/>
            <a:cxnLst/>
            <a:rect l="l" t="t" r="r" b="b"/>
            <a:pathLst>
              <a:path w="325055" h="325055">
                <a:moveTo>
                  <a:pt x="0" y="0"/>
                </a:moveTo>
                <a:moveTo>
                  <a:pt x="0" y="0"/>
                </a:moveTo>
                <a:lnTo>
                  <a:pt x="0" y="325055"/>
                </a:lnTo>
                <a:lnTo>
                  <a:pt x="325055" y="325055"/>
                </a:lnTo>
                <a:close/>
              </a:path>
            </a:pathLst>
          </a:custGeom>
          <a:solidFill>
            <a:srgbClr val="E1E1E1">
              <a:alpha val="20000"/>
            </a:srgbClr>
          </a:solidFill>
        </p:spPr>
      </p:sp>
      <p:sp>
        <p:nvSpPr>
          <p:cNvPr id="11" name="Text 7"/>
          <p:cNvSpPr/>
          <p:nvPr/>
        </p:nvSpPr>
        <p:spPr>
          <a:xfrm>
            <a:off x="1041722" y="1702489"/>
            <a:ext cx="2045080" cy="458267"/>
          </a:xfrm>
          <a:prstGeom prst="rect">
            <a:avLst/>
          </a:prstGeom>
          <a:noFill/>
        </p:spPr>
        <p:txBody>
          <a:bodyPr wrap="square" lIns="95250" tIns="95250" rIns="95250" bIns="95250" rtlCol="0" anchor="ctr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730" b="1" dirty="0">
                <a:solidFill>
                  <a:srgbClr val="0055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查询获奖信息</a:t>
            </a:r>
            <a:endParaRPr lang="en-US" sz="1440" dirty="0"/>
          </a:p>
        </p:txBody>
      </p:sp>
      <p:sp>
        <p:nvSpPr>
          <p:cNvPr id="12" name="Text 8"/>
          <p:cNvSpPr/>
          <p:nvPr/>
        </p:nvSpPr>
        <p:spPr>
          <a:xfrm>
            <a:off x="2795812" y="1391877"/>
            <a:ext cx="6348187" cy="1078757"/>
          </a:xfrm>
          <a:prstGeom prst="rect">
            <a:avLst/>
          </a:prstGeom>
          <a:noFill/>
        </p:spPr>
        <p:txBody>
          <a:bodyPr wrap="square" lIns="95250" tIns="95250" rIns="95250" bIns="95250" rtlCol="0" anchor="ctr">
            <a:spAutoFit/>
          </a:bodyPr>
          <a:lstStyle/>
          <a:p>
            <a:pPr marL="533400" indent="266700"/>
            <a:r>
              <a:rPr lang="zh-CN" altLang="zh-CN" sz="1440" dirty="0"/>
              <a:t>① 修改团队获奖等级。</a:t>
            </a:r>
            <a:endParaRPr lang="zh-CN" altLang="zh-CN" sz="1440" dirty="0"/>
          </a:p>
          <a:p>
            <a:pPr marL="533400" indent="266700"/>
            <a:r>
              <a:rPr lang="zh-CN" altLang="zh-CN" sz="1440" dirty="0"/>
              <a:t>② 查询各团队最终得分</a:t>
            </a:r>
            <a:endParaRPr lang="en-US" altLang="zh-CN" sz="1440" dirty="0"/>
          </a:p>
          <a:p>
            <a:pPr marL="533400" indent="266700"/>
            <a:r>
              <a:rPr lang="zh-CN" altLang="zh-CN" sz="1440" dirty="0"/>
              <a:t>③ 查询获奖团队详情信息。</a:t>
            </a:r>
            <a:endParaRPr lang="zh-CN" altLang="zh-CN" sz="1440" dirty="0"/>
          </a:p>
          <a:p>
            <a:pPr marL="533400" indent="266700"/>
            <a:r>
              <a:rPr lang="zh-CN" altLang="zh-CN" sz="1440" dirty="0"/>
              <a:t>④  根据团队号查询该团队是否获奖。</a:t>
            </a:r>
            <a:endParaRPr lang="zh-CN" altLang="zh-CN" sz="1440" dirty="0"/>
          </a:p>
        </p:txBody>
      </p:sp>
      <p:sp>
        <p:nvSpPr>
          <p:cNvPr id="13" name="Text 9"/>
          <p:cNvSpPr/>
          <p:nvPr/>
        </p:nvSpPr>
        <p:spPr>
          <a:xfrm>
            <a:off x="1055517" y="3382431"/>
            <a:ext cx="2531059" cy="458267"/>
          </a:xfrm>
          <a:prstGeom prst="rect">
            <a:avLst/>
          </a:prstGeom>
          <a:noFill/>
        </p:spPr>
        <p:txBody>
          <a:bodyPr wrap="square" lIns="95250" tIns="95250" rIns="95250" bIns="95250" rtlCol="0" anchor="ctr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zh-CN" altLang="en-US" sz="1730" b="1" dirty="0">
                <a:solidFill>
                  <a:srgbClr val="0055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生成电子证书</a:t>
            </a:r>
            <a:endParaRPr lang="en-US" sz="1440" dirty="0"/>
          </a:p>
        </p:txBody>
      </p:sp>
      <p:sp>
        <p:nvSpPr>
          <p:cNvPr id="14" name="Text 10"/>
          <p:cNvSpPr/>
          <p:nvPr/>
        </p:nvSpPr>
        <p:spPr>
          <a:xfrm>
            <a:off x="3586576" y="3404585"/>
            <a:ext cx="4333133" cy="413959"/>
          </a:xfrm>
          <a:prstGeom prst="rect">
            <a:avLst/>
          </a:prstGeom>
          <a:noFill/>
        </p:spPr>
        <p:txBody>
          <a:bodyPr wrap="square" lIns="95250" tIns="95250" rIns="95250" bIns="95250" rtlCol="0" anchor="ctr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zh-CN" altLang="en-US" sz="1440" dirty="0"/>
              <a:t>查看并下载团队电子证书表</a:t>
            </a:r>
            <a:endParaRPr lang="en-US" sz="144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128484" y="189853"/>
            <a:ext cx="7417158" cy="522131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zh-CN" altLang="en-US" sz="2015" b="1" dirty="0">
                <a:solidFill>
                  <a:srgbClr val="002B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管理员功能</a:t>
            </a:r>
            <a:endParaRPr lang="en-US" sz="144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99" y="281813"/>
            <a:ext cx="595863" cy="401295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640" y="313792"/>
            <a:ext cx="595863" cy="40129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914400" y="1584000"/>
            <a:ext cx="3657600" cy="561692"/>
          </a:xfrm>
          <a:prstGeom prst="rect">
            <a:avLst/>
          </a:prstGeom>
          <a:noFill/>
        </p:spPr>
        <p:txBody>
          <a:bodyPr wrap="square" lIns="95250" tIns="95250" rIns="95250" bIns="95250" rtlCol="0" anchor="ctr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2400" b="1" dirty="0" err="1">
                <a:solidFill>
                  <a:srgbClr val="0055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数据导入</a:t>
            </a:r>
            <a:endParaRPr lang="en-US" sz="2400" dirty="0"/>
          </a:p>
        </p:txBody>
      </p:sp>
      <p:sp>
        <p:nvSpPr>
          <p:cNvPr id="6" name="Text 2"/>
          <p:cNvSpPr/>
          <p:nvPr/>
        </p:nvSpPr>
        <p:spPr>
          <a:xfrm>
            <a:off x="914400" y="1983127"/>
            <a:ext cx="3657600" cy="1177245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管理员用户通过上传Excel文件的方式，将赛题信息、评委信息、参赛团队信息等关键数据导入系统，确保了数据的完整性和准确性。</a:t>
            </a:r>
            <a:endParaRPr lang="en-US" sz="1600" dirty="0"/>
          </a:p>
        </p:txBody>
      </p:sp>
      <p:sp>
        <p:nvSpPr>
          <p:cNvPr id="7" name="Text 3"/>
          <p:cNvSpPr/>
          <p:nvPr/>
        </p:nvSpPr>
        <p:spPr>
          <a:xfrm>
            <a:off x="4754240" y="2678870"/>
            <a:ext cx="3657600" cy="561692"/>
          </a:xfrm>
          <a:prstGeom prst="rect">
            <a:avLst/>
          </a:prstGeom>
          <a:noFill/>
        </p:spPr>
        <p:txBody>
          <a:bodyPr wrap="square" lIns="95250" tIns="95250" rIns="95250" bIns="95250" rtlCol="0" anchor="ctr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2400" b="1" dirty="0" err="1">
                <a:solidFill>
                  <a:srgbClr val="0055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记录管理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754240" y="3067615"/>
            <a:ext cx="3657600" cy="1177245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管理员可以增加、修改和删除数据库中的记录，这包括对各种信息的维护，如参赛团队信息、团队成员信息等，保证了数据的实时更新和准确性。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2233</Words>
  <Application>WPS 演示</Application>
  <PresentationFormat>全屏显示(16:9)</PresentationFormat>
  <Paragraphs>387</Paragraphs>
  <Slides>27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41" baseType="lpstr">
      <vt:lpstr>Arial</vt:lpstr>
      <vt:lpstr>宋体</vt:lpstr>
      <vt:lpstr>Wingdings</vt:lpstr>
      <vt:lpstr>微软雅黑</vt:lpstr>
      <vt:lpstr>微软雅黑</vt:lpstr>
      <vt:lpstr>Arial</vt:lpstr>
      <vt:lpstr>Arial</vt:lpstr>
      <vt:lpstr>Calibri</vt:lpstr>
      <vt:lpstr>等线</vt:lpstr>
      <vt:lpstr>Times New Roman</vt:lpstr>
      <vt:lpstr>Calibri</vt:lpstr>
      <vt:lpstr>Arial Unicode MS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从此</cp:lastModifiedBy>
  <cp:revision>5</cp:revision>
  <dcterms:created xsi:type="dcterms:W3CDTF">2024-12-24T15:02:00Z</dcterms:created>
  <dcterms:modified xsi:type="dcterms:W3CDTF">2024-12-25T02:19:30Z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124459BE14474CAF8B7A501FA7199FC8_12</vt:lpwstr>
  </property>
  <property fmtid="{D5CDD505-2E9C-101B-9397-08002B2CF9AE}" pid="3" name="KSOProductBuildVer">
    <vt:lpwstr>2052-12.1.0.19302</vt:lpwstr>
  </property>
</Properties>
</file>