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58" r:id="rId6"/>
    <p:sldId id="261"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0679" autoAdjust="0"/>
  </p:normalViewPr>
  <p:slideViewPr>
    <p:cSldViewPr snapToGrid="0">
      <p:cViewPr varScale="1">
        <p:scale>
          <a:sx n="108" d="100"/>
          <a:sy n="108" d="100"/>
        </p:scale>
        <p:origin x="840"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2/12/23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xcalidraw.com/#json=g9RBQNyOCyXaJiW1QyLsY,kcjMP5_OhWzlYWk45xgQaQ"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Predicting remaining useful life of turbofan engines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57042"/>
            <a:ext cx="4941770" cy="396660"/>
          </a:xfrm>
        </p:spPr>
        <p:txBody>
          <a:bodyPr>
            <a:normAutofit/>
          </a:bodyPr>
          <a:lstStyle/>
          <a:p>
            <a:r>
              <a:rPr lang="en-US" dirty="0"/>
              <a:t>Infrastructure Diagram and Model Explainability</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0"/>
            <a:ext cx="5111750" cy="605238"/>
          </a:xfrm>
        </p:spPr>
        <p:txBody>
          <a:bodyPr/>
          <a:lstStyle/>
          <a:p>
            <a:r>
              <a:rPr lang="en-US" dirty="0"/>
              <a:t>INFRASTRUCTURE DIAGRAM</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799" y="6356350"/>
            <a:ext cx="4010025" cy="365125"/>
          </a:xfrm>
        </p:spPr>
        <p:txBody>
          <a:bodyPr/>
          <a:lstStyle/>
          <a:p>
            <a:r>
              <a:rPr lang="en-US" dirty="0"/>
              <a:t>PREDICTING RUL OF TURBOFAN ENGINES: INFRASTRUCTURE DIAGRAM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02B97729-DEE8-8D4B-0911-3B0FEDCE1640}"/>
              </a:ext>
            </a:extLst>
          </p:cNvPr>
          <p:cNvSpPr txBox="1"/>
          <p:nvPr/>
        </p:nvSpPr>
        <p:spPr>
          <a:xfrm>
            <a:off x="1885374" y="5840842"/>
            <a:ext cx="7744608" cy="338554"/>
          </a:xfrm>
          <a:prstGeom prst="rect">
            <a:avLst/>
          </a:prstGeom>
          <a:noFill/>
        </p:spPr>
        <p:txBody>
          <a:bodyPr wrap="square">
            <a:spAutoFit/>
          </a:bodyPr>
          <a:lstStyle/>
          <a:p>
            <a:r>
              <a:rPr lang="en-CA"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https://excalidraw.com/#json=g9RBQNyOCyXaJiW1QyLsY,kcjMP5_OhWzlYWk45xgQaQ</a:t>
            </a:r>
            <a:endParaRPr lang="en-CA"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ACAE03-89FD-0247-A32A-ABD7B08A1E08}"/>
              </a:ext>
            </a:extLst>
          </p:cNvPr>
          <p:cNvPicPr>
            <a:picLocks noChangeAspect="1"/>
          </p:cNvPicPr>
          <p:nvPr/>
        </p:nvPicPr>
        <p:blipFill>
          <a:blip r:embed="rId3"/>
          <a:stretch>
            <a:fillRect/>
          </a:stretch>
        </p:blipFill>
        <p:spPr>
          <a:xfrm>
            <a:off x="1857582" y="501649"/>
            <a:ext cx="7772400" cy="5308971"/>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0"/>
            <a:ext cx="8421688" cy="1325563"/>
          </a:xfrm>
        </p:spPr>
        <p:txBody>
          <a:bodyPr/>
          <a:lstStyle/>
          <a:p>
            <a:r>
              <a:rPr lang="en-US" dirty="0"/>
              <a:t>MODEL EXPLAINABILITY</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2976901" y="1874334"/>
            <a:ext cx="2882475" cy="823912"/>
          </a:xfrm>
        </p:spPr>
        <p:txBody>
          <a:bodyPr/>
          <a:lstStyle/>
          <a:p>
            <a:r>
              <a:rPr lang="en-US" dirty="0"/>
              <a:t>GLOBAL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976901" y="2663200"/>
            <a:ext cx="2882475" cy="3120586"/>
          </a:xfrm>
        </p:spPr>
        <p:txBody>
          <a:bodyPr>
            <a:normAutofit lnSpcReduction="10000"/>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4" pitchFamily="34" charset="0"/>
              </a:rPr>
              <a:t>This helps in understanding how a model makes decisions for the overall structure</a:t>
            </a:r>
            <a:r>
              <a:rPr lang="en-US" dirty="0"/>
              <a:t>​</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Global interpretation help in understanding the suitability of the model for deployment</a:t>
            </a: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how does the SVR model work, how were the hyperparameters calculated and what assumptions did we make in training</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6381462" y="1874334"/>
            <a:ext cx="2896671" cy="823912"/>
          </a:xfrm>
        </p:spPr>
        <p:txBody>
          <a:bodyPr/>
          <a:lstStyle/>
          <a:p>
            <a:r>
              <a:rPr lang="en-US" dirty="0"/>
              <a:t>LOCAL</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381462" y="2663200"/>
            <a:ext cx="2896671" cy="3120586"/>
          </a:xfrm>
        </p:spPr>
        <p:txBody>
          <a:bodyPr>
            <a:normAutofit/>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This helps in understanding how the model makes decisions for a single instance</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Using local interpretation we can explain the individual predictions</a:t>
            </a:r>
            <a:endParaRPr lang="en-CA" dirty="0">
              <a:solidFill>
                <a:srgbClr val="222222"/>
              </a:solidFill>
              <a:latin typeface="Lato" panose="020F0502020204030203" pitchFamily="34" charset="0"/>
            </a:endParaRP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for a single set of sensor readings, what sensors were the most influential in determining the prediction the SVR model made </a:t>
            </a:r>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12" name="Content Placeholder 3">
            <a:extLst>
              <a:ext uri="{FF2B5EF4-FFF2-40B4-BE49-F238E27FC236}">
                <a16:creationId xmlns:a16="http://schemas.microsoft.com/office/drawing/2014/main" id="{53BEAFA6-498F-9A71-1EA9-F1D0BF61330B}"/>
              </a:ext>
            </a:extLst>
          </p:cNvPr>
          <p:cNvSpPr txBox="1">
            <a:spLocks/>
          </p:cNvSpPr>
          <p:nvPr/>
        </p:nvSpPr>
        <p:spPr>
          <a:xfrm>
            <a:off x="1504146" y="1052316"/>
            <a:ext cx="9444750" cy="10733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drawback of machine learning models is that they are inherently difficult to explain in terms of causality, i.e. what is the theoretical rationale for their parameter outputs in relation to the target response. Our best approach to help turbofan engineers understand predictions made by our model is to provide both a ‘global’ explanation and a ‘local’ one.</a:t>
            </a:r>
          </a:p>
        </p:txBody>
      </p:sp>
    </p:spTree>
    <p:extLst>
      <p:ext uri="{BB962C8B-B14F-4D97-AF65-F5344CB8AC3E}">
        <p14:creationId xmlns:p14="http://schemas.microsoft.com/office/powerpoint/2010/main" val="142942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0" y="327732"/>
            <a:ext cx="12192000" cy="752514"/>
          </a:xfrm>
        </p:spPr>
        <p:txBody>
          <a:bodyPr/>
          <a:lstStyle/>
          <a:p>
            <a:r>
              <a:rPr lang="en-US" dirty="0"/>
              <a:t>MODEL EXPLAINABILITY LIBRARIES</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5" name="Text Placeholder 2">
            <a:extLst>
              <a:ext uri="{FF2B5EF4-FFF2-40B4-BE49-F238E27FC236}">
                <a16:creationId xmlns:a16="http://schemas.microsoft.com/office/drawing/2014/main" id="{02FCCBE8-3683-D496-6F99-27CE79D081F9}"/>
              </a:ext>
            </a:extLst>
          </p:cNvPr>
          <p:cNvSpPr txBox="1">
            <a:spLocks/>
          </p:cNvSpPr>
          <p:nvPr/>
        </p:nvSpPr>
        <p:spPr>
          <a:xfrm>
            <a:off x="3213525" y="1407978"/>
            <a:ext cx="2882475" cy="8239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SHAPLEY </a:t>
            </a:r>
          </a:p>
        </p:txBody>
      </p:sp>
      <p:sp>
        <p:nvSpPr>
          <p:cNvPr id="6" name="Content Placeholder 3">
            <a:extLst>
              <a:ext uri="{FF2B5EF4-FFF2-40B4-BE49-F238E27FC236}">
                <a16:creationId xmlns:a16="http://schemas.microsoft.com/office/drawing/2014/main" id="{0ED8AA7C-E0D8-9994-C038-5A4529152B15}"/>
              </a:ext>
            </a:extLst>
          </p:cNvPr>
          <p:cNvSpPr txBox="1">
            <a:spLocks/>
          </p:cNvSpPr>
          <p:nvPr/>
        </p:nvSpPr>
        <p:spPr>
          <a:xfrm>
            <a:off x="3213525" y="1977259"/>
            <a:ext cx="2882475" cy="19978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TBD</a:t>
            </a:r>
          </a:p>
          <a:p>
            <a:r>
              <a:rPr lang="en-US" dirty="0"/>
              <a:t>TBD</a:t>
            </a:r>
          </a:p>
        </p:txBody>
      </p:sp>
      <p:sp>
        <p:nvSpPr>
          <p:cNvPr id="9" name="Text Placeholder 4">
            <a:extLst>
              <a:ext uri="{FF2B5EF4-FFF2-40B4-BE49-F238E27FC236}">
                <a16:creationId xmlns:a16="http://schemas.microsoft.com/office/drawing/2014/main" id="{FA7F913A-2C46-2CD6-9579-3AF7BE9FE77E}"/>
              </a:ext>
            </a:extLst>
          </p:cNvPr>
          <p:cNvSpPr txBox="1">
            <a:spLocks/>
          </p:cNvSpPr>
          <p:nvPr/>
        </p:nvSpPr>
        <p:spPr>
          <a:xfrm>
            <a:off x="6618086" y="1407978"/>
            <a:ext cx="2896671"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ELI-5</a:t>
            </a:r>
          </a:p>
        </p:txBody>
      </p:sp>
      <p:sp>
        <p:nvSpPr>
          <p:cNvPr id="10" name="Content Placeholder 5">
            <a:extLst>
              <a:ext uri="{FF2B5EF4-FFF2-40B4-BE49-F238E27FC236}">
                <a16:creationId xmlns:a16="http://schemas.microsoft.com/office/drawing/2014/main" id="{7BDAEB6B-3CB5-6FD4-D325-5C3754918EE6}"/>
              </a:ext>
            </a:extLst>
          </p:cNvPr>
          <p:cNvSpPr txBox="1">
            <a:spLocks/>
          </p:cNvSpPr>
          <p:nvPr/>
        </p:nvSpPr>
        <p:spPr>
          <a:xfrm>
            <a:off x="6618086" y="1977259"/>
            <a:ext cx="2896671" cy="19978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TBD </a:t>
            </a:r>
          </a:p>
          <a:p>
            <a:r>
              <a:rPr lang="en-US" dirty="0"/>
              <a:t>TBD</a:t>
            </a:r>
          </a:p>
        </p:txBody>
      </p:sp>
      <p:sp>
        <p:nvSpPr>
          <p:cNvPr id="2" name="TextBox 1">
            <a:extLst>
              <a:ext uri="{FF2B5EF4-FFF2-40B4-BE49-F238E27FC236}">
                <a16:creationId xmlns:a16="http://schemas.microsoft.com/office/drawing/2014/main" id="{DDC847CA-B353-EE8A-30A9-1D99307363CA}"/>
              </a:ext>
            </a:extLst>
          </p:cNvPr>
          <p:cNvSpPr txBox="1"/>
          <p:nvPr/>
        </p:nvSpPr>
        <p:spPr>
          <a:xfrm>
            <a:off x="2577771" y="5769152"/>
            <a:ext cx="8776029" cy="369332"/>
          </a:xfrm>
          <a:prstGeom prst="rect">
            <a:avLst/>
          </a:prstGeom>
          <a:noFill/>
        </p:spPr>
        <p:txBody>
          <a:bodyPr wrap="square">
            <a:spAutoFit/>
          </a:bodyPr>
          <a:lstStyle/>
          <a:p>
            <a:r>
              <a:rPr lang="en-US" dirty="0"/>
              <a:t>https://</a:t>
            </a:r>
            <a:r>
              <a:rPr lang="en-US" dirty="0" err="1"/>
              <a:t>www.analyticsvidhya.com</a:t>
            </a:r>
            <a:r>
              <a:rPr lang="en-US" dirty="0"/>
              <a:t>/blog/2021/11/model-</a:t>
            </a:r>
            <a:r>
              <a:rPr lang="en-US" dirty="0" err="1"/>
              <a:t>explainability</a:t>
            </a:r>
            <a:r>
              <a:rPr lang="en-US" dirty="0"/>
              <a:t>/</a:t>
            </a:r>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TBD</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251</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Lato</vt:lpstr>
      <vt:lpstr>Tenorite</vt:lpstr>
      <vt:lpstr>Office Theme</vt:lpstr>
      <vt:lpstr>Predicting remaining useful life of turbofan engines</vt:lpstr>
      <vt:lpstr>INFRASTRUCTURE DIAGRAM</vt:lpstr>
      <vt:lpstr>MODEL EXPLAINABILITY</vt:lpstr>
      <vt:lpstr>MODEL EXPLAINABILITY LIBRARIES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2023-02-12T15:07:09Z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