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0"/>
  </p:notesMasterIdLst>
  <p:handoutMasterIdLst>
    <p:handoutMasterId r:id="rId11"/>
  </p:handoutMasterIdLst>
  <p:sldIdLst>
    <p:sldId id="256" r:id="rId5"/>
    <p:sldId id="258" r:id="rId6"/>
    <p:sldId id="261" r:id="rId7"/>
    <p:sldId id="270"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0661" autoAdjust="0"/>
  </p:normalViewPr>
  <p:slideViewPr>
    <p:cSldViewPr snapToGrid="0">
      <p:cViewPr varScale="1">
        <p:scale>
          <a:sx n="109" d="100"/>
          <a:sy n="109" d="100"/>
        </p:scale>
        <p:origin x="784"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2/19/23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xcalidraw.com/#json=g9RBQNyOCyXaJiW1QyLsY,kcjMP5_OhWzlYWk45xgQaQ"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Predicting remaining useful life of turbofan engines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57042"/>
            <a:ext cx="4941770" cy="396660"/>
          </a:xfrm>
        </p:spPr>
        <p:txBody>
          <a:bodyPr>
            <a:normAutofit/>
          </a:bodyPr>
          <a:lstStyle/>
          <a:p>
            <a:r>
              <a:rPr lang="en-US" dirty="0"/>
              <a:t>Infrastructure Diagram and Model Explainability</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0"/>
            <a:ext cx="5111750" cy="605238"/>
          </a:xfrm>
        </p:spPr>
        <p:txBody>
          <a:bodyPr/>
          <a:lstStyle/>
          <a:p>
            <a:r>
              <a:rPr lang="en-US" dirty="0"/>
              <a:t>INFRASTRUCTURE DIAGRAM</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799" y="6356350"/>
            <a:ext cx="4010025" cy="365125"/>
          </a:xfrm>
        </p:spPr>
        <p:txBody>
          <a:bodyPr/>
          <a:lstStyle/>
          <a:p>
            <a:r>
              <a:rPr lang="en-US" dirty="0"/>
              <a:t>PREDICTING RUL OF TURBOFAN ENGINES: INFRASTRUCTURE DIAGRAM</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4" name="TextBox 3">
            <a:extLst>
              <a:ext uri="{FF2B5EF4-FFF2-40B4-BE49-F238E27FC236}">
                <a16:creationId xmlns:a16="http://schemas.microsoft.com/office/drawing/2014/main" id="{02B97729-DEE8-8D4B-0911-3B0FEDCE1640}"/>
              </a:ext>
            </a:extLst>
          </p:cNvPr>
          <p:cNvSpPr txBox="1"/>
          <p:nvPr/>
        </p:nvSpPr>
        <p:spPr>
          <a:xfrm>
            <a:off x="1885374" y="5840842"/>
            <a:ext cx="7744608" cy="338554"/>
          </a:xfrm>
          <a:prstGeom prst="rect">
            <a:avLst/>
          </a:prstGeom>
          <a:noFill/>
        </p:spPr>
        <p:txBody>
          <a:bodyPr wrap="square">
            <a:spAutoFit/>
          </a:bodyPr>
          <a:lstStyle/>
          <a:p>
            <a:r>
              <a:rPr lang="en-CA" sz="16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https://excalidraw.com/#json=g9RBQNyOCyXaJiW1QyLsY,kcjMP5_OhWzlYWk45xgQaQ</a:t>
            </a:r>
            <a:endParaRPr lang="en-CA"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EACAE03-89FD-0247-A32A-ABD7B08A1E08}"/>
              </a:ext>
            </a:extLst>
          </p:cNvPr>
          <p:cNvPicPr>
            <a:picLocks noChangeAspect="1"/>
          </p:cNvPicPr>
          <p:nvPr/>
        </p:nvPicPr>
        <p:blipFill>
          <a:blip r:embed="rId3"/>
          <a:stretch>
            <a:fillRect/>
          </a:stretch>
        </p:blipFill>
        <p:spPr>
          <a:xfrm>
            <a:off x="1857582" y="501649"/>
            <a:ext cx="7772400" cy="5308971"/>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0"/>
            <a:ext cx="8421688" cy="1325563"/>
          </a:xfrm>
        </p:spPr>
        <p:txBody>
          <a:bodyPr/>
          <a:lstStyle/>
          <a:p>
            <a:r>
              <a:rPr lang="en-US" dirty="0"/>
              <a:t>MODEL EXPLAINABILITY</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2976901" y="1874334"/>
            <a:ext cx="2882475" cy="823912"/>
          </a:xfrm>
        </p:spPr>
        <p:txBody>
          <a:bodyPr/>
          <a:lstStyle/>
          <a:p>
            <a:r>
              <a:rPr lang="en-US" dirty="0"/>
              <a:t>GLOBAL </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2976901" y="2663200"/>
            <a:ext cx="2882475" cy="3120586"/>
          </a:xfrm>
        </p:spPr>
        <p:txBody>
          <a:bodyPr>
            <a:normAutofit lnSpcReduction="10000"/>
          </a:bodyPr>
          <a:lstStyle/>
          <a:p>
            <a:pPr marL="285750" indent="-285750">
              <a:buFont typeface="Arial" panose="020B0604020202020204" pitchFamily="34" charset="0"/>
              <a:buChar char="•"/>
            </a:pPr>
            <a:r>
              <a:rPr lang="en-CA" b="0" i="0" u="none" strike="noStrike" dirty="0">
                <a:solidFill>
                  <a:srgbClr val="222222"/>
                </a:solidFill>
                <a:effectLst/>
                <a:latin typeface="Lato" panose="020F0502020204030204" pitchFamily="34" charset="0"/>
              </a:rPr>
              <a:t>This helps in understanding how a model makes decisions for the overall structure</a:t>
            </a:r>
            <a:r>
              <a:rPr lang="en-US" dirty="0"/>
              <a:t>​</a:t>
            </a:r>
          </a:p>
          <a:p>
            <a:pPr marL="285750" indent="-285750">
              <a:buFont typeface="Arial" panose="020B0604020202020204" pitchFamily="34" charset="0"/>
              <a:buChar char="•"/>
            </a:pPr>
            <a:r>
              <a:rPr lang="en-CA" b="0" i="0" u="none" strike="noStrike" dirty="0">
                <a:solidFill>
                  <a:srgbClr val="222222"/>
                </a:solidFill>
                <a:effectLst/>
                <a:latin typeface="Lato" panose="020F0502020204030203" pitchFamily="34" charset="0"/>
              </a:rPr>
              <a:t>Global interpretation helps in understanding the suitability of the model for deployment</a:t>
            </a:r>
          </a:p>
          <a:p>
            <a:pPr marL="285750" indent="-285750">
              <a:buFont typeface="Arial" panose="020B0604020202020204" pitchFamily="34" charset="0"/>
              <a:buChar char="•"/>
            </a:pPr>
            <a:r>
              <a:rPr lang="en-CA" dirty="0">
                <a:solidFill>
                  <a:srgbClr val="222222"/>
                </a:solidFill>
                <a:latin typeface="Lato" panose="020F0502020204030203" pitchFamily="34" charset="0"/>
              </a:rPr>
              <a:t>In our case, how does the SVR model work, how were the hyperparameters calculated and what assumptions did we make in training</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6381462" y="1874334"/>
            <a:ext cx="2896671" cy="823912"/>
          </a:xfrm>
        </p:spPr>
        <p:txBody>
          <a:bodyPr/>
          <a:lstStyle/>
          <a:p>
            <a:r>
              <a:rPr lang="en-US" dirty="0"/>
              <a:t>LOCAL</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6381462" y="2663200"/>
            <a:ext cx="2896671" cy="3120586"/>
          </a:xfrm>
        </p:spPr>
        <p:txBody>
          <a:bodyPr>
            <a:normAutofit/>
          </a:bodyPr>
          <a:lstStyle/>
          <a:p>
            <a:pPr marL="285750" indent="-285750">
              <a:buFont typeface="Arial" panose="020B0604020202020204" pitchFamily="34" charset="0"/>
              <a:buChar char="•"/>
            </a:pPr>
            <a:r>
              <a:rPr lang="en-CA" b="0" i="0" u="none" strike="noStrike" dirty="0">
                <a:solidFill>
                  <a:srgbClr val="222222"/>
                </a:solidFill>
                <a:effectLst/>
                <a:latin typeface="Lato" panose="020F0502020204030203" pitchFamily="34" charset="0"/>
              </a:rPr>
              <a:t>This helps in understanding how the model makes decisions for a single instance</a:t>
            </a:r>
          </a:p>
          <a:p>
            <a:pPr marL="285750" indent="-285750">
              <a:buFont typeface="Arial" panose="020B0604020202020204" pitchFamily="34" charset="0"/>
              <a:buChar char="•"/>
            </a:pPr>
            <a:r>
              <a:rPr lang="en-CA" b="0" i="0" u="none" strike="noStrike" dirty="0">
                <a:solidFill>
                  <a:srgbClr val="222222"/>
                </a:solidFill>
                <a:effectLst/>
                <a:latin typeface="Lato" panose="020F0502020204030203" pitchFamily="34" charset="0"/>
              </a:rPr>
              <a:t>Using local interpretation we can explain the individual predictions</a:t>
            </a:r>
            <a:endParaRPr lang="en-CA" dirty="0">
              <a:solidFill>
                <a:srgbClr val="222222"/>
              </a:solidFill>
              <a:latin typeface="Lato" panose="020F0502020204030203" pitchFamily="34" charset="0"/>
            </a:endParaRPr>
          </a:p>
          <a:p>
            <a:pPr marL="285750" indent="-285750">
              <a:buFont typeface="Arial" panose="020B0604020202020204" pitchFamily="34" charset="0"/>
              <a:buChar char="•"/>
            </a:pPr>
            <a:r>
              <a:rPr lang="en-CA" dirty="0">
                <a:solidFill>
                  <a:srgbClr val="222222"/>
                </a:solidFill>
                <a:latin typeface="Lato" panose="020F0502020204030203" pitchFamily="34" charset="0"/>
              </a:rPr>
              <a:t>In our case, for a single set of sensor readings, what sensors were the most influential in determining the prediction the SVR model made </a:t>
            </a:r>
            <a:endParaRPr lang="en-US" dirty="0"/>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PREDICTING RUL OF TURBOFAN ENGINES: MODEL EXPLAINABILITY</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12" name="Content Placeholder 3">
            <a:extLst>
              <a:ext uri="{FF2B5EF4-FFF2-40B4-BE49-F238E27FC236}">
                <a16:creationId xmlns:a16="http://schemas.microsoft.com/office/drawing/2014/main" id="{53BEAFA6-498F-9A71-1EA9-F1D0BF61330B}"/>
              </a:ext>
            </a:extLst>
          </p:cNvPr>
          <p:cNvSpPr txBox="1">
            <a:spLocks/>
          </p:cNvSpPr>
          <p:nvPr/>
        </p:nvSpPr>
        <p:spPr>
          <a:xfrm>
            <a:off x="1504146" y="1052316"/>
            <a:ext cx="9444750" cy="107336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drawback of machine learning models is that they are inherently difficult to explain in terms of causality, i.e. what is the theoretical rationale for their parameter outputs in relation to the target response. Our best approach to help turbofan engineers understand predictions made by our model is to provide both a ‘global’ explanation and a ‘local’ one.</a:t>
            </a:r>
          </a:p>
        </p:txBody>
      </p:sp>
    </p:spTree>
    <p:extLst>
      <p:ext uri="{BB962C8B-B14F-4D97-AF65-F5344CB8AC3E}">
        <p14:creationId xmlns:p14="http://schemas.microsoft.com/office/powerpoint/2010/main" val="142942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0" y="327732"/>
            <a:ext cx="12192000" cy="752514"/>
          </a:xfrm>
        </p:spPr>
        <p:txBody>
          <a:bodyPr/>
          <a:lstStyle/>
          <a:p>
            <a:r>
              <a:rPr lang="en-US" dirty="0"/>
              <a:t>MODEL EXPLAINABILITY LIBRARIES</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PREDICTING RUL OF TURBOFAN ENGINES: MODEL EXPLAINABILITY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5" name="Text Placeholder 2">
            <a:extLst>
              <a:ext uri="{FF2B5EF4-FFF2-40B4-BE49-F238E27FC236}">
                <a16:creationId xmlns:a16="http://schemas.microsoft.com/office/drawing/2014/main" id="{02FCCBE8-3683-D496-6F99-27CE79D081F9}"/>
              </a:ext>
            </a:extLst>
          </p:cNvPr>
          <p:cNvSpPr txBox="1">
            <a:spLocks/>
          </p:cNvSpPr>
          <p:nvPr/>
        </p:nvSpPr>
        <p:spPr>
          <a:xfrm>
            <a:off x="3389370" y="1407978"/>
            <a:ext cx="2882475" cy="8239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SHAPLEY </a:t>
            </a:r>
          </a:p>
        </p:txBody>
      </p:sp>
      <p:sp>
        <p:nvSpPr>
          <p:cNvPr id="6" name="Content Placeholder 3">
            <a:extLst>
              <a:ext uri="{FF2B5EF4-FFF2-40B4-BE49-F238E27FC236}">
                <a16:creationId xmlns:a16="http://schemas.microsoft.com/office/drawing/2014/main" id="{0ED8AA7C-E0D8-9994-C038-5A4529152B15}"/>
              </a:ext>
            </a:extLst>
          </p:cNvPr>
          <p:cNvSpPr txBox="1">
            <a:spLocks/>
          </p:cNvSpPr>
          <p:nvPr/>
        </p:nvSpPr>
        <p:spPr>
          <a:xfrm>
            <a:off x="3389370" y="1977259"/>
            <a:ext cx="2882475" cy="19978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TBD</a:t>
            </a:r>
          </a:p>
          <a:p>
            <a:r>
              <a:rPr lang="en-US" dirty="0"/>
              <a:t>TBD</a:t>
            </a:r>
          </a:p>
        </p:txBody>
      </p:sp>
      <p:sp>
        <p:nvSpPr>
          <p:cNvPr id="9" name="Text Placeholder 4">
            <a:extLst>
              <a:ext uri="{FF2B5EF4-FFF2-40B4-BE49-F238E27FC236}">
                <a16:creationId xmlns:a16="http://schemas.microsoft.com/office/drawing/2014/main" id="{FA7F913A-2C46-2CD6-9579-3AF7BE9FE77E}"/>
              </a:ext>
            </a:extLst>
          </p:cNvPr>
          <p:cNvSpPr txBox="1">
            <a:spLocks/>
          </p:cNvSpPr>
          <p:nvPr/>
        </p:nvSpPr>
        <p:spPr>
          <a:xfrm>
            <a:off x="6793931" y="1407978"/>
            <a:ext cx="2896671"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ELI-5</a:t>
            </a:r>
          </a:p>
        </p:txBody>
      </p:sp>
      <p:sp>
        <p:nvSpPr>
          <p:cNvPr id="10" name="Content Placeholder 5">
            <a:extLst>
              <a:ext uri="{FF2B5EF4-FFF2-40B4-BE49-F238E27FC236}">
                <a16:creationId xmlns:a16="http://schemas.microsoft.com/office/drawing/2014/main" id="{7BDAEB6B-3CB5-6FD4-D325-5C3754918EE6}"/>
              </a:ext>
            </a:extLst>
          </p:cNvPr>
          <p:cNvSpPr txBox="1">
            <a:spLocks/>
          </p:cNvSpPr>
          <p:nvPr/>
        </p:nvSpPr>
        <p:spPr>
          <a:xfrm>
            <a:off x="6793931" y="1977259"/>
            <a:ext cx="2896671" cy="19978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TBD </a:t>
            </a:r>
          </a:p>
          <a:p>
            <a:r>
              <a:rPr lang="en-US" dirty="0"/>
              <a:t>TBD</a:t>
            </a:r>
          </a:p>
        </p:txBody>
      </p:sp>
    </p:spTree>
    <p:extLst>
      <p:ext uri="{BB962C8B-B14F-4D97-AF65-F5344CB8AC3E}">
        <p14:creationId xmlns:p14="http://schemas.microsoft.com/office/powerpoint/2010/main" val="289638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TBD</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237</Words>
  <Application>Microsoft Macintosh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Lato</vt:lpstr>
      <vt:lpstr>Tenorite</vt:lpstr>
      <vt:lpstr>Office Theme</vt:lpstr>
      <vt:lpstr>Predicting remaining useful life of turbofan engines</vt:lpstr>
      <vt:lpstr>INFRASTRUCTURE DIAGRAM</vt:lpstr>
      <vt:lpstr>MODEL EXPLAINABILITY</vt:lpstr>
      <vt:lpstr>MODEL EXPLAINABILITY LIBRARIES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2023-02-19T08:11:26Z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