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70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0661" autoAdjust="0"/>
  </p:normalViewPr>
  <p:slideViewPr>
    <p:cSldViewPr snapToGrid="0">
      <p:cViewPr varScale="1">
        <p:scale>
          <a:sx n="93" d="100"/>
          <a:sy n="93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248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9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1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58" r:id="rId5"/>
    <p:sldLayoutId id="2147483759" r:id="rId6"/>
    <p:sldLayoutId id="2147483765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7" y="4188278"/>
            <a:ext cx="3833037" cy="16387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PAGE NARRATIVE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D32366E-9B6C-0972-172E-6446B05E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744193"/>
            <a:ext cx="3659575" cy="2762980"/>
          </a:xfrm>
          <a:prstGeom prst="rect">
            <a:avLst/>
          </a:prstGeom>
        </p:spPr>
      </p:pic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0AF7B9E-8D8D-386B-F280-96DC1401E478}"/>
              </a:ext>
            </a:extLst>
          </p:cNvPr>
          <p:cNvSpPr txBox="1">
            <a:spLocks/>
          </p:cNvSpPr>
          <p:nvPr/>
        </p:nvSpPr>
        <p:spPr>
          <a:xfrm>
            <a:off x="4958862" y="960119"/>
            <a:ext cx="6635261" cy="539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sz="1400" b="1" dirty="0">
                <a:effectLst/>
                <a:latin typeface="+mn-lt"/>
                <a:ea typeface="+mn-ea"/>
                <a:cs typeface="+mn-cs"/>
              </a:rPr>
              <a:t>The U.S. DoD’s Joint Artificial Intelligence Center has designated Predictive Maintenance as one of its two founding National Mission Initiatives (NMIs).</a:t>
            </a:r>
          </a:p>
          <a:p>
            <a:pPr algn="l">
              <a:lnSpc>
                <a:spcPct val="120000"/>
              </a:lnSpc>
              <a:spcAft>
                <a:spcPts val="600"/>
              </a:spcAft>
              <a:buSzPct val="87000"/>
            </a:pPr>
            <a:endParaRPr lang="en-US" sz="1400" b="1" dirty="0">
              <a:effectLst/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sz="1200" b="1" dirty="0">
                <a:latin typeface="+mn-lt"/>
                <a:ea typeface="+mn-ea"/>
                <a:cs typeface="+mn-cs"/>
              </a:rPr>
              <a:t>Better predictive maintenance can have significant impacts across the </a:t>
            </a:r>
            <a:r>
              <a:rPr lang="en-US" sz="1200" b="1" dirty="0" err="1">
                <a:latin typeface="+mn-lt"/>
                <a:ea typeface="+mn-ea"/>
                <a:cs typeface="+mn-cs"/>
              </a:rPr>
              <a:t>dod’s</a:t>
            </a:r>
            <a:r>
              <a:rPr lang="en-US" sz="1200" b="1" dirty="0">
                <a:latin typeface="+mn-lt"/>
                <a:ea typeface="+mn-ea"/>
                <a:cs typeface="+mn-cs"/>
              </a:rPr>
              <a:t> scope of responsibilities including engineering, supply chain, finance and most importantly field operations. </a:t>
            </a:r>
          </a:p>
          <a:p>
            <a:pPr algn="l">
              <a:lnSpc>
                <a:spcPct val="120000"/>
              </a:lnSpc>
              <a:spcAft>
                <a:spcPts val="600"/>
              </a:spcAft>
              <a:buSzPct val="87000"/>
            </a:pPr>
            <a:endParaRPr lang="en-US" sz="1200" b="1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sz="1200" b="1" dirty="0">
                <a:latin typeface="+mn-lt"/>
                <a:ea typeface="+mn-ea"/>
                <a:cs typeface="+mn-cs"/>
              </a:rPr>
              <a:t>RUL ML™ will serve as a core engineering tool allowing maintenance teams better predictability at scale of the remaining useful life of turbofan engines. The tool allows engineering teams to: </a:t>
            </a:r>
          </a:p>
          <a:p>
            <a:pPr marL="171450" indent="-171450" algn="l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  <a:ea typeface="+mn-ea"/>
                <a:cs typeface="+mn-cs"/>
              </a:rPr>
              <a:t>explore relationships across engines and sensors, </a:t>
            </a:r>
          </a:p>
          <a:p>
            <a:pPr marL="171450" indent="-171450" algn="l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  <a:ea typeface="+mn-ea"/>
                <a:cs typeface="+mn-cs"/>
              </a:rPr>
              <a:t>upload sensor readings for </a:t>
            </a:r>
            <a:r>
              <a:rPr lang="en-US" sz="1200" b="1" dirty="0" err="1">
                <a:latin typeface="+mn-lt"/>
                <a:ea typeface="+mn-ea"/>
                <a:cs typeface="+mn-cs"/>
              </a:rPr>
              <a:t>rul</a:t>
            </a:r>
            <a:r>
              <a:rPr lang="en-US" sz="1200" b="1" dirty="0">
                <a:latin typeface="+mn-lt"/>
                <a:ea typeface="+mn-ea"/>
                <a:cs typeface="+mn-cs"/>
              </a:rPr>
              <a:t> predictions at scale </a:t>
            </a:r>
          </a:p>
          <a:p>
            <a:pPr marL="171450" indent="-171450" algn="l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  <a:ea typeface="+mn-ea"/>
                <a:cs typeface="+mn-cs"/>
              </a:rPr>
              <a:t>simulate the impact on </a:t>
            </a:r>
            <a:r>
              <a:rPr lang="en-US" sz="1200" b="1" dirty="0" err="1">
                <a:latin typeface="+mn-lt"/>
                <a:ea typeface="+mn-ea"/>
                <a:cs typeface="+mn-cs"/>
              </a:rPr>
              <a:t>rul</a:t>
            </a:r>
            <a:r>
              <a:rPr lang="en-US" sz="1200" b="1" dirty="0">
                <a:latin typeface="+mn-lt"/>
                <a:ea typeface="+mn-ea"/>
                <a:cs typeface="+mn-cs"/>
              </a:rPr>
              <a:t> from varying specific sensor inputs</a:t>
            </a:r>
          </a:p>
          <a:p>
            <a:pPr marL="171450" indent="-171450" algn="l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+mn-lt"/>
                <a:ea typeface="+mn-ea"/>
                <a:cs typeface="+mn-cs"/>
              </a:rPr>
              <a:t>RETrain</a:t>
            </a:r>
            <a:r>
              <a:rPr lang="en-US" sz="1200" b="1" dirty="0">
                <a:latin typeface="+mn-lt"/>
                <a:ea typeface="+mn-ea"/>
                <a:cs typeface="+mn-cs"/>
              </a:rPr>
              <a:t> the underlying model to re-optimize hyperparameters and feature inputs if the model drifts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PREDICTING RUL OF TURBOFAN ENGINEs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3BEAFA6-498F-9A71-1EA9-F1D0BF61330B}"/>
              </a:ext>
            </a:extLst>
          </p:cNvPr>
          <p:cNvSpPr txBox="1">
            <a:spLocks/>
          </p:cNvSpPr>
          <p:nvPr/>
        </p:nvSpPr>
        <p:spPr>
          <a:xfrm>
            <a:off x="1504146" y="1052316"/>
            <a:ext cx="9444750" cy="107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E5BDD6-CD57-D411-EFAA-41E0413267D1}"/>
              </a:ext>
            </a:extLst>
          </p:cNvPr>
          <p:cNvCxnSpPr>
            <a:cxnSpLocks/>
          </p:cNvCxnSpPr>
          <p:nvPr/>
        </p:nvCxnSpPr>
        <p:spPr>
          <a:xfrm>
            <a:off x="4889587" y="2203948"/>
            <a:ext cx="0" cy="83019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312B9F-113C-7FFD-A2AF-61C6A2897D3B}"/>
              </a:ext>
            </a:extLst>
          </p:cNvPr>
          <p:cNvCxnSpPr>
            <a:cxnSpLocks/>
          </p:cNvCxnSpPr>
          <p:nvPr/>
        </p:nvCxnSpPr>
        <p:spPr>
          <a:xfrm>
            <a:off x="4902376" y="3443940"/>
            <a:ext cx="0" cy="229184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Grandview Display</vt:lpstr>
      <vt:lpstr>DashVTI</vt:lpstr>
      <vt:lpstr>ONE PAGE NARRATIVE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2023-02-19T08:39:29Z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