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E4BA74-0F6A-470F-BDE1-59137C884F12}"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134508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35904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3739280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447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05832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E4BA74-0F6A-470F-BDE1-59137C884F12}"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120965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E4BA74-0F6A-470F-BDE1-59137C884F12}"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5791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4BA74-0F6A-470F-BDE1-59137C884F12}"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579754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4BA74-0F6A-470F-BDE1-59137C884F12}"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73301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4BA74-0F6A-470F-BDE1-59137C884F12}"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425039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4BA74-0F6A-470F-BDE1-59137C884F12}"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69533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190592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4BA74-0F6A-470F-BDE1-59137C884F12}"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78593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4BA74-0F6A-470F-BDE1-59137C884F12}"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305679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6E4BA74-0F6A-470F-BDE1-59137C884F12}"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404890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220847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4BA74-0F6A-470F-BDE1-59137C884F12}"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4DF5-354B-46CB-ABCB-9C7A7776C88F}" type="slidenum">
              <a:rPr lang="en-IN" smtClean="0"/>
              <a:t>‹#›</a:t>
            </a:fld>
            <a:endParaRPr lang="en-IN"/>
          </a:p>
        </p:txBody>
      </p:sp>
    </p:spTree>
    <p:extLst>
      <p:ext uri="{BB962C8B-B14F-4D97-AF65-F5344CB8AC3E}">
        <p14:creationId xmlns:p14="http://schemas.microsoft.com/office/powerpoint/2010/main" val="72398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6E4BA74-0F6A-470F-BDE1-59137C884F12}" type="datetimeFigureOut">
              <a:rPr lang="en-IN" smtClean="0"/>
              <a:t>27-06-2024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6E4DF5-354B-46CB-ABCB-9C7A7776C88F}" type="slidenum">
              <a:rPr lang="en-IN" smtClean="0"/>
              <a:t>‹#›</a:t>
            </a:fld>
            <a:endParaRPr lang="en-IN"/>
          </a:p>
        </p:txBody>
      </p:sp>
    </p:spTree>
    <p:extLst>
      <p:ext uri="{BB962C8B-B14F-4D97-AF65-F5344CB8AC3E}">
        <p14:creationId xmlns:p14="http://schemas.microsoft.com/office/powerpoint/2010/main" val="35071550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EABA-3F20-D05C-DB44-3AA7D436BB7F}"/>
              </a:ext>
            </a:extLst>
          </p:cNvPr>
          <p:cNvSpPr>
            <a:spLocks noGrp="1"/>
          </p:cNvSpPr>
          <p:nvPr>
            <p:ph type="ctrTitle"/>
          </p:nvPr>
        </p:nvSpPr>
        <p:spPr>
          <a:xfrm>
            <a:off x="1666171" y="712397"/>
            <a:ext cx="8689976" cy="2509213"/>
          </a:xfrm>
        </p:spPr>
        <p:txBody>
          <a:bodyPr/>
          <a:lstStyle/>
          <a:p>
            <a:r>
              <a:rPr lang="en-IN" b="1" dirty="0">
                <a:solidFill>
                  <a:schemeClr val="accent1">
                    <a:lumMod val="75000"/>
                  </a:schemeClr>
                </a:solidFill>
              </a:rPr>
              <a:t>Amazon sales analysis using SQL</a:t>
            </a:r>
            <a:endParaRPr lang="en-IN" dirty="0"/>
          </a:p>
        </p:txBody>
      </p:sp>
      <p:sp>
        <p:nvSpPr>
          <p:cNvPr id="3" name="Subtitle 2">
            <a:extLst>
              <a:ext uri="{FF2B5EF4-FFF2-40B4-BE49-F238E27FC236}">
                <a16:creationId xmlns:a16="http://schemas.microsoft.com/office/drawing/2014/main" id="{F25BE1C4-BF6D-311E-9B37-4E65402260CA}"/>
              </a:ext>
            </a:extLst>
          </p:cNvPr>
          <p:cNvSpPr>
            <a:spLocks noGrp="1"/>
          </p:cNvSpPr>
          <p:nvPr>
            <p:ph type="subTitle" idx="1"/>
          </p:nvPr>
        </p:nvSpPr>
        <p:spPr>
          <a:xfrm>
            <a:off x="7060677" y="3895626"/>
            <a:ext cx="3789575" cy="1439944"/>
          </a:xfrm>
        </p:spPr>
        <p:txBody>
          <a:bodyPr>
            <a:normAutofit fontScale="92500" lnSpcReduction="10000"/>
          </a:bodyPr>
          <a:lstStyle/>
          <a:p>
            <a:pPr algn="l"/>
            <a:r>
              <a:rPr lang="en-IN" b="1" dirty="0">
                <a:solidFill>
                  <a:schemeClr val="tx1">
                    <a:lumMod val="95000"/>
                    <a:lumOff val="5000"/>
                  </a:schemeClr>
                </a:solidFill>
              </a:rPr>
              <a:t>Presented by-</a:t>
            </a:r>
          </a:p>
          <a:p>
            <a:pPr algn="l"/>
            <a:r>
              <a:rPr lang="en-IN" b="1" dirty="0">
                <a:solidFill>
                  <a:schemeClr val="tx1">
                    <a:lumMod val="95000"/>
                    <a:lumOff val="5000"/>
                  </a:schemeClr>
                </a:solidFill>
              </a:rPr>
              <a:t>		Debashish Deb</a:t>
            </a:r>
          </a:p>
          <a:p>
            <a:pPr algn="l"/>
            <a:r>
              <a:rPr lang="en-IN" b="1" dirty="0">
                <a:solidFill>
                  <a:schemeClr val="tx1">
                    <a:lumMod val="95000"/>
                    <a:lumOff val="5000"/>
                  </a:schemeClr>
                </a:solidFill>
              </a:rPr>
              <a:t>		S8637</a:t>
            </a:r>
          </a:p>
          <a:p>
            <a:endParaRPr lang="en-IN" dirty="0"/>
          </a:p>
        </p:txBody>
      </p:sp>
    </p:spTree>
    <p:extLst>
      <p:ext uri="{BB962C8B-B14F-4D97-AF65-F5344CB8AC3E}">
        <p14:creationId xmlns:p14="http://schemas.microsoft.com/office/powerpoint/2010/main" val="412946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Ways to improve sales</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5" cy="4542658"/>
          </a:xfrm>
        </p:spPr>
        <p:txBody>
          <a:bodyPr>
            <a:normAutofit lnSpcReduction="10000"/>
          </a:bodyPr>
          <a:lstStyle/>
          <a:p>
            <a:r>
              <a:rPr lang="en-IN" cap="none" dirty="0">
                <a:solidFill>
                  <a:srgbClr val="002246"/>
                </a:solidFill>
              </a:rPr>
              <a:t>Health and Beauty products should be promoted more to increase its sales.</a:t>
            </a:r>
          </a:p>
          <a:p>
            <a:r>
              <a:rPr lang="en-IN" cap="none" dirty="0">
                <a:solidFill>
                  <a:srgbClr val="002246"/>
                </a:solidFill>
              </a:rPr>
              <a:t>Branch B of Mandalay generates the least revenue with the lowest ratings and hence Branch B must work on its services and it should be promoted as well.</a:t>
            </a:r>
          </a:p>
          <a:p>
            <a:r>
              <a:rPr lang="en-IN" cap="none" dirty="0">
                <a:solidFill>
                  <a:srgbClr val="002246"/>
                </a:solidFill>
              </a:rPr>
              <a:t>All the branches should focus on providing membership to the customers as the most amount of sales come from the members.</a:t>
            </a:r>
          </a:p>
          <a:p>
            <a:r>
              <a:rPr lang="en-IN" cap="none" dirty="0">
                <a:solidFill>
                  <a:srgbClr val="002246"/>
                </a:solidFill>
              </a:rPr>
              <a:t>New items of product lines such as Fashion Accessories, Food and Beverages, Sports and Travels should be introduced to specifically target the males as it is less popular in males and new items of Health and Beauty products should be introduced to target more females.</a:t>
            </a:r>
          </a:p>
          <a:p>
            <a:r>
              <a:rPr lang="en-IN" cap="none" dirty="0">
                <a:solidFill>
                  <a:srgbClr val="002246"/>
                </a:solidFill>
              </a:rPr>
              <a:t>Home and Lifestyle products should be improved as it has the least rating.</a:t>
            </a:r>
          </a:p>
          <a:p>
            <a:r>
              <a:rPr lang="en-IN" cap="none" dirty="0">
                <a:solidFill>
                  <a:srgbClr val="002246"/>
                </a:solidFill>
              </a:rPr>
              <a:t>The sales is maximum in the afternoon so more number of employees should be active in the afternoon.</a:t>
            </a:r>
          </a:p>
        </p:txBody>
      </p:sp>
    </p:spTree>
    <p:extLst>
      <p:ext uri="{BB962C8B-B14F-4D97-AF65-F5344CB8AC3E}">
        <p14:creationId xmlns:p14="http://schemas.microsoft.com/office/powerpoint/2010/main" val="67299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7DBC-0B07-A818-A445-BD573F59519E}"/>
              </a:ext>
            </a:extLst>
          </p:cNvPr>
          <p:cNvSpPr>
            <a:spLocks noGrp="1"/>
          </p:cNvSpPr>
          <p:nvPr>
            <p:ph type="title"/>
          </p:nvPr>
        </p:nvSpPr>
        <p:spPr>
          <a:xfrm>
            <a:off x="913774" y="2503878"/>
            <a:ext cx="10364451" cy="1596177"/>
          </a:xfrm>
        </p:spPr>
        <p:txBody>
          <a:bodyPr/>
          <a:lstStyle/>
          <a:p>
            <a:r>
              <a:rPr lang="en-IN" sz="9600" b="1" dirty="0">
                <a:solidFill>
                  <a:schemeClr val="accent1">
                    <a:lumMod val="75000"/>
                  </a:schemeClr>
                </a:solidFill>
                <a:latin typeface="Algerian" panose="04020705040A02060702" pitchFamily="82" charset="0"/>
              </a:rPr>
              <a:t>THANK YOU</a:t>
            </a:r>
            <a:endParaRPr lang="en-IN" dirty="0"/>
          </a:p>
        </p:txBody>
      </p:sp>
    </p:spTree>
    <p:extLst>
      <p:ext uri="{BB962C8B-B14F-4D97-AF65-F5344CB8AC3E}">
        <p14:creationId xmlns:p14="http://schemas.microsoft.com/office/powerpoint/2010/main" val="24917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Aim and Objective</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564850"/>
            <a:ext cx="10363826" cy="4226349"/>
          </a:xfrm>
        </p:spPr>
        <p:txBody>
          <a:bodyPr/>
          <a:lstStyle/>
          <a:p>
            <a:r>
              <a:rPr lang="en-IN" cap="none" dirty="0"/>
              <a:t>The main </a:t>
            </a:r>
            <a:r>
              <a:rPr lang="en-US" b="0" i="0" cap="none" dirty="0">
                <a:solidFill>
                  <a:srgbClr val="002246"/>
                </a:solidFill>
                <a:effectLst/>
              </a:rPr>
              <a:t>aim of this project is to gain insight into the sales data of amazon to understand the different factors that affect sales of the different branches.</a:t>
            </a:r>
            <a:endParaRPr lang="en-IN" b="0" i="0" cap="none" dirty="0">
              <a:solidFill>
                <a:srgbClr val="002246"/>
              </a:solidFill>
              <a:effectLst/>
            </a:endParaRPr>
          </a:p>
          <a:p>
            <a:r>
              <a:rPr lang="en-IN" cap="none" dirty="0">
                <a:solidFill>
                  <a:srgbClr val="002246"/>
                </a:solidFill>
              </a:rPr>
              <a:t>The best performing product items and the least performing product items.</a:t>
            </a:r>
          </a:p>
          <a:p>
            <a:r>
              <a:rPr lang="en-IN" b="0" i="0" cap="none" dirty="0">
                <a:solidFill>
                  <a:srgbClr val="002246"/>
                </a:solidFill>
                <a:effectLst/>
              </a:rPr>
              <a:t>The t</a:t>
            </a:r>
            <a:r>
              <a:rPr lang="en-IN" cap="none" dirty="0">
                <a:solidFill>
                  <a:srgbClr val="002246"/>
                </a:solidFill>
              </a:rPr>
              <a:t>ime, day or month having maximum sales and minimum sales.</a:t>
            </a:r>
          </a:p>
          <a:p>
            <a:r>
              <a:rPr lang="en-IN" b="0" i="0" cap="none" dirty="0">
                <a:solidFill>
                  <a:srgbClr val="002246"/>
                </a:solidFill>
                <a:effectLst/>
              </a:rPr>
              <a:t>The</a:t>
            </a:r>
            <a:r>
              <a:rPr lang="en-IN" cap="none" dirty="0">
                <a:solidFill>
                  <a:srgbClr val="002246"/>
                </a:solidFill>
              </a:rPr>
              <a:t> footfall on all the different branches and the gender influence on each product item.</a:t>
            </a:r>
          </a:p>
          <a:p>
            <a:r>
              <a:rPr lang="en-IN" cap="none" dirty="0">
                <a:solidFill>
                  <a:srgbClr val="002246"/>
                </a:solidFill>
              </a:rPr>
              <a:t>The revenue generated by each branch.</a:t>
            </a:r>
          </a:p>
          <a:p>
            <a:r>
              <a:rPr lang="en-IN" b="0" i="0" cap="none" dirty="0">
                <a:solidFill>
                  <a:srgbClr val="002246"/>
                </a:solidFill>
                <a:effectLst/>
              </a:rPr>
              <a:t>Ways to improve the sales of each branch and </a:t>
            </a:r>
            <a:r>
              <a:rPr lang="en-IN" cap="none" dirty="0">
                <a:solidFill>
                  <a:srgbClr val="002246"/>
                </a:solidFill>
              </a:rPr>
              <a:t>the items that is least purchased by the customers.</a:t>
            </a:r>
          </a:p>
        </p:txBody>
      </p:sp>
    </p:spTree>
    <p:extLst>
      <p:ext uri="{BB962C8B-B14F-4D97-AF65-F5344CB8AC3E}">
        <p14:creationId xmlns:p14="http://schemas.microsoft.com/office/powerpoint/2010/main" val="93734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1493086"/>
          </a:xfrm>
        </p:spPr>
        <p:txBody>
          <a:bodyPr>
            <a:normAutofit/>
          </a:bodyPr>
          <a:lstStyle/>
          <a:p>
            <a:pPr algn="l"/>
            <a:r>
              <a:rPr lang="en-IN" b="1" dirty="0">
                <a:solidFill>
                  <a:schemeClr val="accent1">
                    <a:lumMod val="75000"/>
                  </a:schemeClr>
                </a:solidFill>
              </a:rPr>
              <a:t>Create a temporary table to add columns (Time of day, Day Name and month name)</a:t>
            </a:r>
            <a:endParaRPr lang="en-IN" dirty="0"/>
          </a:p>
        </p:txBody>
      </p:sp>
      <p:pic>
        <p:nvPicPr>
          <p:cNvPr id="5" name="Content Placeholder 4">
            <a:extLst>
              <a:ext uri="{FF2B5EF4-FFF2-40B4-BE49-F238E27FC236}">
                <a16:creationId xmlns:a16="http://schemas.microsoft.com/office/drawing/2014/main" id="{23F645A3-674B-5799-3C01-CE050404F6EF}"/>
              </a:ext>
            </a:extLst>
          </p:cNvPr>
          <p:cNvPicPr>
            <a:picLocks noGrp="1" noChangeAspect="1"/>
          </p:cNvPicPr>
          <p:nvPr>
            <p:ph sz="quarter" idx="13"/>
          </p:nvPr>
        </p:nvPicPr>
        <p:blipFill>
          <a:blip r:embed="rId2"/>
          <a:stretch>
            <a:fillRect/>
          </a:stretch>
        </p:blipFill>
        <p:spPr>
          <a:xfrm>
            <a:off x="1019014" y="2281287"/>
            <a:ext cx="9905783" cy="3308807"/>
          </a:xfrm>
        </p:spPr>
      </p:pic>
    </p:spTree>
    <p:extLst>
      <p:ext uri="{BB962C8B-B14F-4D97-AF65-F5344CB8AC3E}">
        <p14:creationId xmlns:p14="http://schemas.microsoft.com/office/powerpoint/2010/main" val="186395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fontScale="90000"/>
          </a:bodyPr>
          <a:lstStyle/>
          <a:p>
            <a:pPr algn="l"/>
            <a:r>
              <a:rPr lang="en-IN" b="1" dirty="0">
                <a:solidFill>
                  <a:schemeClr val="accent1">
                    <a:lumMod val="75000"/>
                  </a:schemeClr>
                </a:solidFill>
              </a:rPr>
              <a:t>The branches of each city and the product lines available</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lnSpcReduction="10000"/>
          </a:bodyPr>
          <a:lstStyle/>
          <a:p>
            <a:r>
              <a:rPr lang="en-IN" cap="none" dirty="0">
                <a:solidFill>
                  <a:srgbClr val="002246"/>
                </a:solidFill>
              </a:rPr>
              <a:t>There are 3 branches located in different cities of Myanmar. They are-</a:t>
            </a:r>
          </a:p>
          <a:p>
            <a:pPr lvl="1">
              <a:buFont typeface="Courier New" panose="02070309020205020404" pitchFamily="49" charset="0"/>
              <a:buChar char="o"/>
            </a:pPr>
            <a:r>
              <a:rPr lang="en-IN" cap="none" dirty="0">
                <a:solidFill>
                  <a:srgbClr val="002246"/>
                </a:solidFill>
              </a:rPr>
              <a:t>Branch A in Yangon</a:t>
            </a:r>
          </a:p>
          <a:p>
            <a:pPr lvl="1">
              <a:buFont typeface="Courier New" panose="02070309020205020404" pitchFamily="49" charset="0"/>
              <a:buChar char="o"/>
            </a:pPr>
            <a:r>
              <a:rPr lang="en-IN" cap="none" dirty="0">
                <a:solidFill>
                  <a:srgbClr val="002246"/>
                </a:solidFill>
              </a:rPr>
              <a:t>Branch B in Mandalay</a:t>
            </a:r>
          </a:p>
          <a:p>
            <a:pPr lvl="1">
              <a:buFont typeface="Courier New" panose="02070309020205020404" pitchFamily="49" charset="0"/>
              <a:buChar char="o"/>
            </a:pPr>
            <a:r>
              <a:rPr lang="en-IN" cap="none" dirty="0">
                <a:solidFill>
                  <a:srgbClr val="002246"/>
                </a:solidFill>
              </a:rPr>
              <a:t>Branch C in Naypyitaw</a:t>
            </a:r>
          </a:p>
          <a:p>
            <a:r>
              <a:rPr lang="en-IN" cap="none" dirty="0">
                <a:solidFill>
                  <a:srgbClr val="002246"/>
                </a:solidFill>
              </a:rPr>
              <a:t>There are 6 product lines available in each branch. They are-</a:t>
            </a:r>
          </a:p>
          <a:p>
            <a:pPr lvl="1">
              <a:buFont typeface="Courier New" panose="02070309020205020404" pitchFamily="49" charset="0"/>
              <a:buChar char="o"/>
            </a:pPr>
            <a:r>
              <a:rPr lang="en-IN" cap="none" dirty="0">
                <a:solidFill>
                  <a:srgbClr val="002246"/>
                </a:solidFill>
              </a:rPr>
              <a:t>Health and Beauty</a:t>
            </a:r>
          </a:p>
          <a:p>
            <a:pPr lvl="1">
              <a:buFont typeface="Courier New" panose="02070309020205020404" pitchFamily="49" charset="0"/>
              <a:buChar char="o"/>
            </a:pPr>
            <a:r>
              <a:rPr lang="en-IN" cap="none" dirty="0">
                <a:solidFill>
                  <a:srgbClr val="002246"/>
                </a:solidFill>
              </a:rPr>
              <a:t>Electronic Accessories</a:t>
            </a:r>
          </a:p>
          <a:p>
            <a:pPr lvl="1">
              <a:buFont typeface="Courier New" panose="02070309020205020404" pitchFamily="49" charset="0"/>
              <a:buChar char="o"/>
            </a:pPr>
            <a:r>
              <a:rPr lang="en-IN" cap="none" dirty="0">
                <a:solidFill>
                  <a:srgbClr val="002246"/>
                </a:solidFill>
              </a:rPr>
              <a:t>Home and Lifestyle</a:t>
            </a:r>
          </a:p>
          <a:p>
            <a:pPr lvl="1">
              <a:buFont typeface="Courier New" panose="02070309020205020404" pitchFamily="49" charset="0"/>
              <a:buChar char="o"/>
            </a:pPr>
            <a:r>
              <a:rPr lang="en-IN" cap="none" dirty="0">
                <a:solidFill>
                  <a:srgbClr val="002246"/>
                </a:solidFill>
              </a:rPr>
              <a:t>Sports and Travel</a:t>
            </a:r>
          </a:p>
          <a:p>
            <a:pPr lvl="1">
              <a:buFont typeface="Courier New" panose="02070309020205020404" pitchFamily="49" charset="0"/>
              <a:buChar char="o"/>
            </a:pPr>
            <a:r>
              <a:rPr lang="en-IN" cap="none" dirty="0">
                <a:solidFill>
                  <a:srgbClr val="002246"/>
                </a:solidFill>
              </a:rPr>
              <a:t>Food and Beverages</a:t>
            </a:r>
          </a:p>
          <a:p>
            <a:pPr lvl="1">
              <a:buFont typeface="Courier New" panose="02070309020205020404" pitchFamily="49" charset="0"/>
              <a:buChar char="o"/>
            </a:pPr>
            <a:r>
              <a:rPr lang="en-IN" cap="none" dirty="0">
                <a:solidFill>
                  <a:srgbClr val="002246"/>
                </a:solidFill>
              </a:rPr>
              <a:t>Fashion Accessories</a:t>
            </a:r>
          </a:p>
        </p:txBody>
      </p:sp>
    </p:spTree>
    <p:extLst>
      <p:ext uri="{BB962C8B-B14F-4D97-AF65-F5344CB8AC3E}">
        <p14:creationId xmlns:p14="http://schemas.microsoft.com/office/powerpoint/2010/main" val="293740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Performance analysis</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a:bodyPr>
          <a:lstStyle/>
          <a:p>
            <a:r>
              <a:rPr lang="en-IN" cap="none" dirty="0">
                <a:solidFill>
                  <a:srgbClr val="002246"/>
                </a:solidFill>
              </a:rPr>
              <a:t>The product line that performs the best is Food and Beverages with the total sale of 56,144.84 Kyat generating the revenue of around 2,673.56 Kyat.</a:t>
            </a:r>
          </a:p>
          <a:p>
            <a:r>
              <a:rPr lang="en-IN" cap="none" dirty="0">
                <a:solidFill>
                  <a:srgbClr val="002246"/>
                </a:solidFill>
              </a:rPr>
              <a:t>Except for Health and Beauty all the other product lines has more than average sales.</a:t>
            </a:r>
          </a:p>
          <a:p>
            <a:r>
              <a:rPr lang="en-IN" cap="none" dirty="0">
                <a:solidFill>
                  <a:srgbClr val="002246"/>
                </a:solidFill>
              </a:rPr>
              <a:t>January month has generated the maximum amount of revenue out of the three months with the value of 5,537.71 Kyat.</a:t>
            </a:r>
          </a:p>
          <a:p>
            <a:r>
              <a:rPr lang="en-IN" cap="none" dirty="0">
                <a:solidFill>
                  <a:srgbClr val="002246"/>
                </a:solidFill>
              </a:rPr>
              <a:t>Branch C of Naypyitaw has generated the highest amount of revenue with the revenue of 5,265.18 Kyat and Branch A of Yangon has sold the maximum number of products becoming the only branch to have sold more products than the average product sold of all the three branches.</a:t>
            </a:r>
          </a:p>
        </p:txBody>
      </p:sp>
    </p:spTree>
    <p:extLst>
      <p:ext uri="{BB962C8B-B14F-4D97-AF65-F5344CB8AC3E}">
        <p14:creationId xmlns:p14="http://schemas.microsoft.com/office/powerpoint/2010/main" val="35312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Performance analysis</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a:bodyPr>
          <a:lstStyle/>
          <a:p>
            <a:r>
              <a:rPr lang="en-IN" cap="none" dirty="0">
                <a:solidFill>
                  <a:srgbClr val="002246"/>
                </a:solidFill>
              </a:rPr>
              <a:t>Each day of the week the sales are maximum in the afternoon followed by evening and morning.</a:t>
            </a:r>
          </a:p>
          <a:p>
            <a:r>
              <a:rPr lang="en-IN" cap="none" dirty="0">
                <a:solidFill>
                  <a:srgbClr val="002246"/>
                </a:solidFill>
              </a:rPr>
              <a:t>The customers having membership contributes to the maximum revenue of the branch with the revenue of 7,820.16 Kyat.</a:t>
            </a:r>
          </a:p>
          <a:p>
            <a:endParaRPr lang="en-IN" cap="none" dirty="0">
              <a:solidFill>
                <a:srgbClr val="002246"/>
              </a:solidFill>
            </a:endParaRPr>
          </a:p>
        </p:txBody>
      </p:sp>
    </p:spTree>
    <p:extLst>
      <p:ext uri="{BB962C8B-B14F-4D97-AF65-F5344CB8AC3E}">
        <p14:creationId xmlns:p14="http://schemas.microsoft.com/office/powerpoint/2010/main" val="22540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Gender distribution</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a:bodyPr>
          <a:lstStyle/>
          <a:p>
            <a:r>
              <a:rPr lang="en-IN" cap="none" dirty="0">
                <a:solidFill>
                  <a:srgbClr val="002246"/>
                </a:solidFill>
              </a:rPr>
              <a:t>Customers of both the genders (male and female) are almost equally visiting the branches when all the branches are considered together .</a:t>
            </a:r>
          </a:p>
          <a:p>
            <a:r>
              <a:rPr lang="en-IN" cap="none" dirty="0">
                <a:solidFill>
                  <a:srgbClr val="002246"/>
                </a:solidFill>
              </a:rPr>
              <a:t>Branch A of Yangon and Branch B of Mandalay attract more male customers than female customers but Branch C of Naypyitaw attract more female customers compared to male customers.</a:t>
            </a:r>
          </a:p>
          <a:p>
            <a:r>
              <a:rPr lang="en-IN" cap="none" dirty="0">
                <a:solidFill>
                  <a:srgbClr val="002246"/>
                </a:solidFill>
              </a:rPr>
              <a:t>Product lines such as Fashion Accessories, Food and Beverages, Sports and Travels are more dominated by females in purchases and the only product lines dominated by male is Health and Beauty the other two product lines has almost equal share in both the genders.</a:t>
            </a:r>
          </a:p>
        </p:txBody>
      </p:sp>
    </p:spTree>
    <p:extLst>
      <p:ext uri="{BB962C8B-B14F-4D97-AF65-F5344CB8AC3E}">
        <p14:creationId xmlns:p14="http://schemas.microsoft.com/office/powerpoint/2010/main" val="352339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Payment methods and Value added taxes</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a:bodyPr>
          <a:lstStyle/>
          <a:p>
            <a:r>
              <a:rPr lang="en-IN" cap="none" dirty="0">
                <a:solidFill>
                  <a:srgbClr val="002246"/>
                </a:solidFill>
              </a:rPr>
              <a:t>There are 3 payment methods. They are- E-wallet, Cash and Credit card.</a:t>
            </a:r>
          </a:p>
          <a:p>
            <a:r>
              <a:rPr lang="en-IN" cap="none" dirty="0">
                <a:solidFill>
                  <a:srgbClr val="002246"/>
                </a:solidFill>
              </a:rPr>
              <a:t>The payment method that is used most frequently is E-wallet.</a:t>
            </a:r>
          </a:p>
          <a:p>
            <a:r>
              <a:rPr lang="en-IN" cap="none" dirty="0">
                <a:solidFill>
                  <a:srgbClr val="002246"/>
                </a:solidFill>
              </a:rPr>
              <a:t>The product line incurring the highest value of VAT is Food and Beverages with the tax amount of 2,673.56 Kyat.</a:t>
            </a:r>
          </a:p>
          <a:p>
            <a:r>
              <a:rPr lang="en-IN" cap="none" dirty="0">
                <a:solidFill>
                  <a:srgbClr val="002246"/>
                </a:solidFill>
              </a:rPr>
              <a:t>Branch C of Naypyitaw contributes the highest amount of VAT payments out of all the three branches accounting to 34.24% of the total VAT payments.</a:t>
            </a:r>
          </a:p>
          <a:p>
            <a:r>
              <a:rPr lang="en-IN" cap="none" dirty="0">
                <a:solidFill>
                  <a:srgbClr val="002246"/>
                </a:solidFill>
              </a:rPr>
              <a:t>The members of amazon pay the highest amount of tax with the tax amount of 7,820.16 Kyat.</a:t>
            </a:r>
          </a:p>
        </p:txBody>
      </p:sp>
    </p:spTree>
    <p:extLst>
      <p:ext uri="{BB962C8B-B14F-4D97-AF65-F5344CB8AC3E}">
        <p14:creationId xmlns:p14="http://schemas.microsoft.com/office/powerpoint/2010/main" val="80586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BAC-E4E0-DFB8-945E-447B0F7DAC86}"/>
              </a:ext>
            </a:extLst>
          </p:cNvPr>
          <p:cNvSpPr>
            <a:spLocks noGrp="1"/>
          </p:cNvSpPr>
          <p:nvPr>
            <p:ph type="title"/>
          </p:nvPr>
        </p:nvSpPr>
        <p:spPr>
          <a:xfrm>
            <a:off x="913775" y="618518"/>
            <a:ext cx="10363825" cy="946332"/>
          </a:xfrm>
        </p:spPr>
        <p:txBody>
          <a:bodyPr>
            <a:normAutofit/>
          </a:bodyPr>
          <a:lstStyle/>
          <a:p>
            <a:pPr algn="l"/>
            <a:r>
              <a:rPr lang="en-IN" b="1" dirty="0">
                <a:solidFill>
                  <a:schemeClr val="accent1">
                    <a:lumMod val="75000"/>
                  </a:schemeClr>
                </a:solidFill>
              </a:rPr>
              <a:t>Ratings</a:t>
            </a:r>
            <a:endParaRPr lang="en-IN" dirty="0"/>
          </a:p>
        </p:txBody>
      </p:sp>
      <p:sp>
        <p:nvSpPr>
          <p:cNvPr id="3" name="Content Placeholder 2">
            <a:extLst>
              <a:ext uri="{FF2B5EF4-FFF2-40B4-BE49-F238E27FC236}">
                <a16:creationId xmlns:a16="http://schemas.microsoft.com/office/drawing/2014/main" id="{5672F010-FEAF-F83C-083D-331B8B0B1641}"/>
              </a:ext>
            </a:extLst>
          </p:cNvPr>
          <p:cNvSpPr>
            <a:spLocks noGrp="1"/>
          </p:cNvSpPr>
          <p:nvPr>
            <p:ph sz="quarter" idx="13"/>
          </p:nvPr>
        </p:nvSpPr>
        <p:spPr>
          <a:xfrm>
            <a:off x="913774" y="1696824"/>
            <a:ext cx="10363826" cy="4374037"/>
          </a:xfrm>
        </p:spPr>
        <p:txBody>
          <a:bodyPr>
            <a:normAutofit/>
          </a:bodyPr>
          <a:lstStyle/>
          <a:p>
            <a:r>
              <a:rPr lang="en-IN" cap="none" dirty="0">
                <a:solidFill>
                  <a:srgbClr val="002246"/>
                </a:solidFill>
              </a:rPr>
              <a:t>Food and Beverages has the highest rating out of all the product lines with the rating of 7.11 and Home and Lifestyle has the least rating with the rating of 6.84.</a:t>
            </a:r>
          </a:p>
          <a:p>
            <a:r>
              <a:rPr lang="en-IN" cap="none" dirty="0">
                <a:solidFill>
                  <a:srgbClr val="002246"/>
                </a:solidFill>
              </a:rPr>
              <a:t>The most ratings are received in the afternoon as the maximum sales also occur in the afternoon irrespective of the branch.</a:t>
            </a:r>
          </a:p>
          <a:p>
            <a:r>
              <a:rPr lang="en-IN" cap="none" dirty="0">
                <a:solidFill>
                  <a:srgbClr val="002246"/>
                </a:solidFill>
              </a:rPr>
              <a:t>The highest average rating is received on Monday when all the branches are considered together.</a:t>
            </a:r>
          </a:p>
          <a:p>
            <a:r>
              <a:rPr lang="en-IN" cap="none" dirty="0">
                <a:solidFill>
                  <a:srgbClr val="002246"/>
                </a:solidFill>
              </a:rPr>
              <a:t>When considered individually Branch A of Yangon and Branch C of Naypyitaw both has the highest average rating on Friday and Branch B of Mandalay has the highest average rating on Monday.</a:t>
            </a:r>
          </a:p>
        </p:txBody>
      </p:sp>
    </p:spTree>
    <p:extLst>
      <p:ext uri="{BB962C8B-B14F-4D97-AF65-F5344CB8AC3E}">
        <p14:creationId xmlns:p14="http://schemas.microsoft.com/office/powerpoint/2010/main" val="24209755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219</TotalTime>
  <Words>803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Courier New</vt:lpstr>
      <vt:lpstr>Tw Cen MT</vt:lpstr>
      <vt:lpstr>Droplet</vt:lpstr>
      <vt:lpstr>Amazon sales analysis using SQL</vt:lpstr>
      <vt:lpstr>Aim and Objective</vt:lpstr>
      <vt:lpstr>Create a temporary table to add columns (Time of day, Day Name and month name)</vt:lpstr>
      <vt:lpstr>The branches of each city and the product lines available</vt:lpstr>
      <vt:lpstr>Performance analysis</vt:lpstr>
      <vt:lpstr>Performance analysis</vt:lpstr>
      <vt:lpstr>Gender distribution</vt:lpstr>
      <vt:lpstr>Payment methods and Value added taxes</vt:lpstr>
      <vt:lpstr>Ratings</vt:lpstr>
      <vt:lpstr>Ways to improve sales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Debashish Deb</dc:creator>
  <cp:lastModifiedBy>Debashish Deb</cp:lastModifiedBy>
  <cp:revision>2</cp:revision>
  <dcterms:created xsi:type="dcterms:W3CDTF">2024-06-27T08:50:28Z</dcterms:created>
  <dcterms:modified xsi:type="dcterms:W3CDTF">2024-06-27T16:54:59Z</dcterms:modified>
</cp:coreProperties>
</file>