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ublic Sans Bold" charset="1" panose="00000000000000000000"/>
      <p:regular r:id="rId19"/>
    </p:embeddedFont>
    <p:embeddedFont>
      <p:font typeface="Public Sans" charset="1" panose="00000000000000000000"/>
      <p:regular r:id="rId20"/>
    </p:embeddedFont>
    <p:embeddedFont>
      <p:font typeface="Public Sans Italics" charset="1" panose="00000000000000000000"/>
      <p:regular r:id="rId21"/>
    </p:embeddedFont>
    <p:embeddedFont>
      <p:font typeface="Playfair Display Italics" charset="1" panose="00000500000000000000"/>
      <p:regular r:id="rId25"/>
    </p:embeddedFont>
    <p:embeddedFont>
      <p:font typeface="Arimo" charset="1" panose="020B0604020202020204"/>
      <p:regular r:id="rId26"/>
    </p:embeddedFont>
    <p:embeddedFont>
      <p:font typeface="Playfair Display" charset="1" panose="00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Masters/notesMaster1.xml" Type="http://schemas.openxmlformats.org/officeDocument/2006/relationships/notesMaster"/><Relationship Id="rId23" Target="theme/theme2.xml" Type="http://schemas.openxmlformats.org/officeDocument/2006/relationships/theme"/><Relationship Id="rId24" Target="notesSlides/notesSlide1.xml" Type="http://schemas.openxmlformats.org/officeDocument/2006/relationships/notes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Stock market prediction has been a long-standing challenge due to the inherent volatility of financial data. Traditional models, such as momentum and trend-based strategies, have relied on historical price trends but often fail to generalize. This research introduces an alternative approach by transforming stock price time-series data into images and applying deep learning-based Convolutional Neural Networks (CNNs) to predict stock price movements.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49343" y="0"/>
            <a:ext cx="12638657" cy="10287000"/>
          </a:xfrm>
          <a:custGeom>
            <a:avLst/>
            <a:gdLst/>
            <a:ahLst/>
            <a:cxnLst/>
            <a:rect r="r" b="b" t="t" l="l"/>
            <a:pathLst>
              <a:path h="10287000" w="12638657">
                <a:moveTo>
                  <a:pt x="0" y="0"/>
                </a:moveTo>
                <a:lnTo>
                  <a:pt x="12638657" y="0"/>
                </a:lnTo>
                <a:lnTo>
                  <a:pt x="1263865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</a:blip>
            <a:stretch>
              <a:fillRect l="-6848" t="0" r="0" b="-31274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194135" y="2386757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194140" y="2632322"/>
            <a:ext cx="16230600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 spc="54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USING CNN FOR STOCK MARKET FORECASTING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5277" y="1219200"/>
            <a:ext cx="16408332" cy="903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52"/>
              </a:lnSpc>
            </a:pPr>
            <a:r>
              <a:rPr lang="en-US" sz="7200" spc="36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(Re-)Imag(in)ing Price Trends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407" y="7602855"/>
            <a:ext cx="7862435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Ananth Mohan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Dhairya Dedhia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MGMT 590 - Machine Learning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February</a:t>
            </a: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INTERPRETABILITY-CRUCIAL YET A CHALLENGE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0529" y="2246224"/>
            <a:ext cx="16208771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CNNs extract complex patterns from non-linear transformations which makes it </a:t>
            </a: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hard to trace decision-making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as they don’t provide clear factor contributions.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Financial analysts need </a:t>
            </a: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explainable insights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, not just predictions.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4165829"/>
            <a:ext cx="5193123" cy="2667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Method #1: Comparison to Financial Signals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Week Model with WSTR:(-) 26 to 34% correlation</a:t>
            </a: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Quarter Model with Momentum: 21% correlation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36128" y="4165829"/>
            <a:ext cx="5187733" cy="2667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Method #2: Logistic Regression Comparison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Logistic Regression on 5-day with OHLC produced </a:t>
            </a:r>
            <a:r>
              <a:rPr lang="en-US" b="true" sz="24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22-35%</a:t>
            </a: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explainability (McFadden R-squared, Log-Likelihood)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59994" y="4165829"/>
            <a:ext cx="5199306" cy="3505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Method #3: Traditional Technical Analysis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Compared CNN Model with 23 popular trend patterns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13 of them have a significant association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8 of them went against conventional stock wisdom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6871" y="7958137"/>
            <a:ext cx="5193123" cy="156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110A"/>
                </a:solidFill>
                <a:latin typeface="Public Sans"/>
                <a:ea typeface="Public Sans"/>
                <a:cs typeface="Public Sans"/>
                <a:sym typeface="Public Sans"/>
              </a:rPr>
              <a:t>CNN Model, oblivious to these Human-Engineered features, picked these up!!!!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36128" y="7696199"/>
            <a:ext cx="5187733" cy="2085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110A"/>
                </a:solidFill>
                <a:latin typeface="Public Sans"/>
                <a:ea typeface="Public Sans"/>
                <a:cs typeface="Public Sans"/>
                <a:sym typeface="Public Sans"/>
              </a:rPr>
              <a:t>CNN Models capture much more intricate patterns than conventional rules and metrics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59994" y="8220074"/>
            <a:ext cx="5199306" cy="103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110A"/>
                </a:solidFill>
                <a:latin typeface="Public Sans"/>
                <a:ea typeface="Public Sans"/>
                <a:cs typeface="Public Sans"/>
                <a:sym typeface="Public Sans"/>
              </a:rPr>
              <a:t>We don’t know what’s happening in CNN!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TESTING THE RELIABILITY OF CNN 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8561007"/>
            <a:ext cx="1828800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The CNN model demonstrates strong generalizability across different markets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3107137"/>
            <a:ext cx="3971771" cy="2975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Different Model Architectures Tested</a:t>
            </a:r>
          </a:p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Varying </a:t>
            </a:r>
            <a:r>
              <a:rPr lang="en-US" b="true" sz="21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CNN layers</a:t>
            </a: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(more layers vs. fewer layers).</a:t>
            </a:r>
          </a:p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Different </a:t>
            </a:r>
            <a:r>
              <a:rPr lang="en-US" b="true" sz="21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filter sizes</a:t>
            </a: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(small vs. large convolution kernels).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100420" y="3107137"/>
            <a:ext cx="3971771" cy="371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Alternative Input Features Tested</a:t>
            </a:r>
          </a:p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Removing trading </a:t>
            </a:r>
            <a:r>
              <a:rPr lang="en-US" b="true" sz="21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volume</a:t>
            </a: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Slight performance drop.</a:t>
            </a:r>
          </a:p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Removing </a:t>
            </a:r>
            <a:r>
              <a:rPr lang="en-US" b="true" sz="21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moving averages</a:t>
            </a: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 CNN still performs well, meaning it learns smoothing automatically.</a:t>
            </a:r>
          </a:p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Different </a:t>
            </a:r>
            <a:r>
              <a:rPr lang="en-US" b="true" sz="21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price scaling</a:t>
            </a: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methods: No major impact.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93969" y="3107137"/>
            <a:ext cx="3971771" cy="334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Testing Against Other Machine Learning Methods</a:t>
            </a:r>
          </a:p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Compared to Histogram of Oriented Gradients (HOG) and HAAR-like features.</a:t>
            </a:r>
          </a:p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Traditional image-processing methods fail to match CNN performance.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287518" y="3107137"/>
            <a:ext cx="3971771" cy="2604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Testing in Different Time Periods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CNN trained on 1993-2000, tested on 2001-2019.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Predictions remain valid, proving CNNs generalize over time.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856173" y="2953110"/>
            <a:ext cx="2333949" cy="2333949"/>
          </a:xfrm>
          <a:custGeom>
            <a:avLst/>
            <a:gdLst/>
            <a:ahLst/>
            <a:cxnLst/>
            <a:rect r="r" b="b" t="t" l="l"/>
            <a:pathLst>
              <a:path h="2333949" w="2333949">
                <a:moveTo>
                  <a:pt x="0" y="0"/>
                </a:moveTo>
                <a:lnTo>
                  <a:pt x="2333949" y="0"/>
                </a:lnTo>
                <a:lnTo>
                  <a:pt x="2333949" y="2333949"/>
                </a:lnTo>
                <a:lnTo>
                  <a:pt x="0" y="2333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81524" y="2953110"/>
            <a:ext cx="2333949" cy="2333949"/>
          </a:xfrm>
          <a:custGeom>
            <a:avLst/>
            <a:gdLst/>
            <a:ahLst/>
            <a:cxnLst/>
            <a:rect r="r" b="b" t="t" l="l"/>
            <a:pathLst>
              <a:path h="2333949" w="2333949">
                <a:moveTo>
                  <a:pt x="0" y="0"/>
                </a:moveTo>
                <a:lnTo>
                  <a:pt x="2333949" y="0"/>
                </a:lnTo>
                <a:lnTo>
                  <a:pt x="2333949" y="2333949"/>
                </a:lnTo>
                <a:lnTo>
                  <a:pt x="0" y="23339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04919" y="2953110"/>
            <a:ext cx="2333949" cy="2333949"/>
          </a:xfrm>
          <a:custGeom>
            <a:avLst/>
            <a:gdLst/>
            <a:ahLst/>
            <a:cxnLst/>
            <a:rect r="r" b="b" t="t" l="l"/>
            <a:pathLst>
              <a:path h="2333949" w="2333949">
                <a:moveTo>
                  <a:pt x="0" y="0"/>
                </a:moveTo>
                <a:lnTo>
                  <a:pt x="2333949" y="0"/>
                </a:lnTo>
                <a:lnTo>
                  <a:pt x="2333949" y="2333949"/>
                </a:lnTo>
                <a:lnTo>
                  <a:pt x="0" y="23339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FUTURE RECOMMENDATIONS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85639" y="5978395"/>
            <a:ext cx="4675018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Can the model be made  interpretable?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93145" y="5978395"/>
            <a:ext cx="4310707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Could Hybrid CNN-RNN models be used for sequential learning?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36340" y="5978395"/>
            <a:ext cx="4271107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Can this be extended from classification to regression, by predicting actual return values?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5405029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1289105"/>
            <a:ext cx="16408332" cy="4017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TRADITIONAL STOCK TRADING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2521" y="3278229"/>
            <a:ext cx="17259300" cy="5195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1"/>
              </a:lnSpc>
            </a:pPr>
          </a:p>
          <a:p>
            <a:pPr algn="l">
              <a:lnSpc>
                <a:spcPts val="4621"/>
              </a:lnSpc>
            </a:pPr>
            <a:r>
              <a:rPr lang="en-US" sz="3300" i="true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“If a stock's price has dropped below resistance, wait for it to climb back above resistance before considering a buy.”</a:t>
            </a:r>
          </a:p>
          <a:p>
            <a:pPr algn="l">
              <a:lnSpc>
                <a:spcPts val="4621"/>
              </a:lnSpc>
            </a:pPr>
          </a:p>
          <a:p>
            <a:pPr algn="l">
              <a:lnSpc>
                <a:spcPts val="4621"/>
              </a:lnSpc>
            </a:pPr>
          </a:p>
          <a:p>
            <a:pPr algn="l">
              <a:lnSpc>
                <a:spcPts val="4621"/>
              </a:lnSpc>
            </a:pPr>
          </a:p>
          <a:p>
            <a:pPr algn="l">
              <a:lnSpc>
                <a:spcPts val="4621"/>
              </a:lnSpc>
            </a:pPr>
          </a:p>
          <a:p>
            <a:pPr algn="r">
              <a:lnSpc>
                <a:spcPts val="4621"/>
              </a:lnSpc>
            </a:pPr>
            <a:r>
              <a:rPr lang="en-US" sz="3300" i="true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“Buy when the 50-day moving average crosses above the 200-day moving average”</a:t>
            </a:r>
          </a:p>
          <a:p>
            <a:pPr algn="l">
              <a:lnSpc>
                <a:spcPts val="462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RESEARCH GOAL &amp; KEY QUESTIONS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61195" y="8200353"/>
            <a:ext cx="12296254" cy="1154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Do CNNs outperform conventional financial prediction models?</a:t>
            </a:r>
          </a:p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How effective is image-based deep learning?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40308" y="3992719"/>
            <a:ext cx="4044876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CNN-Based Prediction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87490" y="3992719"/>
            <a:ext cx="343272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Traditional Methods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1283" y="4731039"/>
            <a:ext cx="7953925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Manual (Indicators, Moving Averages)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Statistical Models (ARIMA, GARCH)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Predefined (Momentum, Mean-Reversion)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Limited to predefined rules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76857" y="4731039"/>
            <a:ext cx="5634707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Automatic (Extracted by CNN)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Deep Learning (CNN)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Learned from Data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Adaptive &amp; Scalable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406489"/>
            <a:ext cx="16230600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Stock Market Prediction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has been a long standing challenge due to the inherent volatality of financial data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9562532" y="4162805"/>
            <a:ext cx="0" cy="2704048"/>
          </a:xfrm>
          <a:prstGeom prst="line">
            <a:avLst/>
          </a:prstGeom>
          <a:ln cap="flat" w="28575">
            <a:solidFill>
              <a:srgbClr val="858589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431283" y="4616739"/>
            <a:ext cx="15143094" cy="0"/>
          </a:xfrm>
          <a:prstGeom prst="line">
            <a:avLst/>
          </a:prstGeom>
          <a:ln cap="flat" w="28575">
            <a:solidFill>
              <a:srgbClr val="858589"/>
            </a:solidFill>
            <a:prstDash val="lg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66800" y="3736806"/>
            <a:ext cx="3136081" cy="3869388"/>
          </a:xfrm>
          <a:custGeom>
            <a:avLst/>
            <a:gdLst/>
            <a:ahLst/>
            <a:cxnLst/>
            <a:rect r="r" b="b" t="t" l="l"/>
            <a:pathLst>
              <a:path h="3869388" w="3136081">
                <a:moveTo>
                  <a:pt x="0" y="0"/>
                </a:moveTo>
                <a:lnTo>
                  <a:pt x="3136081" y="0"/>
                </a:lnTo>
                <a:lnTo>
                  <a:pt x="3136081" y="3869388"/>
                </a:lnTo>
                <a:lnTo>
                  <a:pt x="0" y="38693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323" t="0" r="-14999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68872" y="4501125"/>
            <a:ext cx="3534534" cy="2340750"/>
          </a:xfrm>
          <a:custGeom>
            <a:avLst/>
            <a:gdLst/>
            <a:ahLst/>
            <a:cxnLst/>
            <a:rect r="r" b="b" t="t" l="l"/>
            <a:pathLst>
              <a:path h="2340750" w="3534534">
                <a:moveTo>
                  <a:pt x="0" y="0"/>
                </a:moveTo>
                <a:lnTo>
                  <a:pt x="3534534" y="0"/>
                </a:lnTo>
                <a:lnTo>
                  <a:pt x="3534534" y="2340750"/>
                </a:lnTo>
                <a:lnTo>
                  <a:pt x="0" y="23407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0461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202881" y="5652450"/>
            <a:ext cx="932600" cy="0"/>
          </a:xfrm>
          <a:prstGeom prst="line">
            <a:avLst/>
          </a:prstGeom>
          <a:ln cap="flat" w="38100">
            <a:solidFill>
              <a:srgbClr val="2B2C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>
            <a:off x="9638667" y="5652450"/>
            <a:ext cx="932600" cy="0"/>
          </a:xfrm>
          <a:prstGeom prst="line">
            <a:avLst/>
          </a:prstGeom>
          <a:ln cap="flat" w="38100">
            <a:solidFill>
              <a:srgbClr val="2B2C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>
            <a:off x="13661487" y="5633400"/>
            <a:ext cx="932600" cy="0"/>
          </a:xfrm>
          <a:prstGeom prst="line">
            <a:avLst/>
          </a:prstGeom>
          <a:ln cap="flat" w="38100">
            <a:solidFill>
              <a:srgbClr val="2B2C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786440" y="3907168"/>
            <a:ext cx="1148570" cy="2007394"/>
          </a:xfrm>
          <a:custGeom>
            <a:avLst/>
            <a:gdLst/>
            <a:ahLst/>
            <a:cxnLst/>
            <a:rect r="r" b="b" t="t" l="l"/>
            <a:pathLst>
              <a:path h="2007394" w="1148570">
                <a:moveTo>
                  <a:pt x="0" y="0"/>
                </a:moveTo>
                <a:lnTo>
                  <a:pt x="1148571" y="0"/>
                </a:lnTo>
                <a:lnTo>
                  <a:pt x="1148571" y="2007394"/>
                </a:lnTo>
                <a:lnTo>
                  <a:pt x="0" y="20073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058" t="-3729" r="-26659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052239" y="3907168"/>
            <a:ext cx="1171098" cy="2007394"/>
          </a:xfrm>
          <a:custGeom>
            <a:avLst/>
            <a:gdLst/>
            <a:ahLst/>
            <a:cxnLst/>
            <a:rect r="r" b="b" t="t" l="l"/>
            <a:pathLst>
              <a:path h="2007394" w="1171098">
                <a:moveTo>
                  <a:pt x="0" y="0"/>
                </a:moveTo>
                <a:lnTo>
                  <a:pt x="1171098" y="0"/>
                </a:lnTo>
                <a:lnTo>
                  <a:pt x="1171098" y="2007394"/>
                </a:lnTo>
                <a:lnTo>
                  <a:pt x="0" y="20073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9090" t="-3151" r="-1343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479141" y="6076487"/>
            <a:ext cx="1164780" cy="2024457"/>
          </a:xfrm>
          <a:custGeom>
            <a:avLst/>
            <a:gdLst/>
            <a:ahLst/>
            <a:cxnLst/>
            <a:rect r="r" b="b" t="t" l="l"/>
            <a:pathLst>
              <a:path h="2024457" w="1164780">
                <a:moveTo>
                  <a:pt x="0" y="0"/>
                </a:moveTo>
                <a:lnTo>
                  <a:pt x="1164780" y="0"/>
                </a:lnTo>
                <a:lnTo>
                  <a:pt x="1164780" y="2024457"/>
                </a:lnTo>
                <a:lnTo>
                  <a:pt x="0" y="20244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0434" t="-2987" r="-7505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873015" y="4608576"/>
            <a:ext cx="2087749" cy="2087749"/>
          </a:xfrm>
          <a:custGeom>
            <a:avLst/>
            <a:gdLst/>
            <a:ahLst/>
            <a:cxnLst/>
            <a:rect r="r" b="b" t="t" l="l"/>
            <a:pathLst>
              <a:path h="2087749" w="2087749">
                <a:moveTo>
                  <a:pt x="0" y="0"/>
                </a:moveTo>
                <a:lnTo>
                  <a:pt x="2087749" y="0"/>
                </a:lnTo>
                <a:lnTo>
                  <a:pt x="2087749" y="2087748"/>
                </a:lnTo>
                <a:lnTo>
                  <a:pt x="0" y="20877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WHAT DOES THE PAPER SAY?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6800" y="7730019"/>
            <a:ext cx="330941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b="true" sz="19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Source</a:t>
            </a:r>
            <a:r>
              <a:rPr lang="en-US" sz="19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- Yahoo Finance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68872" y="7730019"/>
            <a:ext cx="4438154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13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Convert stock data to images</a:t>
            </a:r>
          </a:p>
          <a:p>
            <a:pPr algn="just" marL="410213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Apply moving averages &amp; indicators</a:t>
            </a:r>
          </a:p>
          <a:p>
            <a:pPr algn="just" marL="410213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Prepare data for CNN input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66800" y="8205952"/>
            <a:ext cx="3536454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Variables:</a:t>
            </a:r>
          </a:p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Open, High, Low, Close, Volume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594087" y="7820274"/>
            <a:ext cx="3012965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Will the stock go up or down in next n days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48523" y="8424794"/>
            <a:ext cx="3012965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CNN Model can observe  visual changes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5643472" y="2756663"/>
            <a:ext cx="138677" cy="13867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28700" y="2756663"/>
            <a:ext cx="138677" cy="13867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258244" y="2756663"/>
            <a:ext cx="138677" cy="13867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4873015" y="2756663"/>
            <a:ext cx="138677" cy="13867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sp>
        <p:nvSpPr>
          <p:cNvPr name="AutoShape 30" id="30"/>
          <p:cNvSpPr/>
          <p:nvPr/>
        </p:nvSpPr>
        <p:spPr>
          <a:xfrm>
            <a:off x="1127760" y="2821239"/>
            <a:ext cx="16109711" cy="4763"/>
          </a:xfrm>
          <a:prstGeom prst="line">
            <a:avLst/>
          </a:prstGeom>
          <a:ln cap="rnd" w="28575">
            <a:solidFill>
              <a:srgbClr val="2B2C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10270944" y="3216198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i="true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CNN Model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66800" y="3216198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i="true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Data Collection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668872" y="3216198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i="true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Data Processing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873015" y="3216198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i="true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Prediction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843235" y="3259495"/>
            <a:ext cx="11301259" cy="4916048"/>
          </a:xfrm>
          <a:custGeom>
            <a:avLst/>
            <a:gdLst/>
            <a:ahLst/>
            <a:cxnLst/>
            <a:rect r="r" b="b" t="t" l="l"/>
            <a:pathLst>
              <a:path h="4916048" w="11301259">
                <a:moveTo>
                  <a:pt x="0" y="0"/>
                </a:moveTo>
                <a:lnTo>
                  <a:pt x="11301259" y="0"/>
                </a:lnTo>
                <a:lnTo>
                  <a:pt x="11301259" y="4916048"/>
                </a:lnTo>
                <a:lnTo>
                  <a:pt x="0" y="4916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351446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ADVANTAGE OF 2D CNN VS. 1D TIME SERIES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4434" y="3990216"/>
            <a:ext cx="2517874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Time Series Data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3272309" y="4136229"/>
            <a:ext cx="1128311" cy="98463"/>
          </a:xfrm>
          <a:prstGeom prst="line">
            <a:avLst/>
          </a:prstGeom>
          <a:ln cap="flat" w="38100">
            <a:solidFill>
              <a:srgbClr val="FF3131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7" id="7"/>
          <p:cNvSpPr txBox="true"/>
          <p:nvPr/>
        </p:nvSpPr>
        <p:spPr>
          <a:xfrm rot="0">
            <a:off x="6303465" y="8917134"/>
            <a:ext cx="5185544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CNN can identify degree of change</a:t>
            </a:r>
          </a:p>
        </p:txBody>
      </p:sp>
      <p:sp>
        <p:nvSpPr>
          <p:cNvPr name="AutoShape 8" id="8"/>
          <p:cNvSpPr/>
          <p:nvPr/>
        </p:nvSpPr>
        <p:spPr>
          <a:xfrm flipH="true" flipV="true">
            <a:off x="7673209" y="7477042"/>
            <a:ext cx="1223028" cy="1497242"/>
          </a:xfrm>
          <a:prstGeom prst="line">
            <a:avLst/>
          </a:prstGeom>
          <a:ln cap="flat" w="38100">
            <a:solidFill>
              <a:srgbClr val="FF3131"/>
            </a:solidFill>
            <a:prstDash val="sysDot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169900" y="3945309"/>
            <a:ext cx="11301259" cy="3588150"/>
          </a:xfrm>
          <a:custGeom>
            <a:avLst/>
            <a:gdLst/>
            <a:ahLst/>
            <a:cxnLst/>
            <a:rect r="r" b="b" t="t" l="l"/>
            <a:pathLst>
              <a:path h="3588150" w="11301259">
                <a:moveTo>
                  <a:pt x="0" y="0"/>
                </a:moveTo>
                <a:lnTo>
                  <a:pt x="11301259" y="0"/>
                </a:lnTo>
                <a:lnTo>
                  <a:pt x="11301259" y="3588150"/>
                </a:lnTo>
                <a:lnTo>
                  <a:pt x="0" y="3588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COLLECTION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71" y="2376555"/>
            <a:ext cx="1196876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Source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6871" y="4037053"/>
            <a:ext cx="1619994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Variables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6871" y="2959154"/>
            <a:ext cx="3073747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Yahoo Finance</a:t>
            </a:r>
          </a:p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i="true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CRSP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6871" y="4619652"/>
            <a:ext cx="4788322" cy="247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Open price (O)</a:t>
            </a:r>
          </a:p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High price (H)</a:t>
            </a:r>
          </a:p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Low price (L)</a:t>
            </a:r>
          </a:p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Close price (C)</a:t>
            </a:r>
          </a:p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Trading volume (V)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6871" y="7183451"/>
            <a:ext cx="299963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Derived Variables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6871" y="7766051"/>
            <a:ext cx="4788322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Future_5day_Close</a:t>
            </a:r>
          </a:p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Label (Up or Down)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829403" y="2592019"/>
            <a:ext cx="746369" cy="1990317"/>
          </a:xfrm>
          <a:custGeom>
            <a:avLst/>
            <a:gdLst/>
            <a:ahLst/>
            <a:cxnLst/>
            <a:rect r="r" b="b" t="t" l="l"/>
            <a:pathLst>
              <a:path h="1990317" w="746369">
                <a:moveTo>
                  <a:pt x="0" y="0"/>
                </a:moveTo>
                <a:lnTo>
                  <a:pt x="746369" y="0"/>
                </a:lnTo>
                <a:lnTo>
                  <a:pt x="746369" y="1990317"/>
                </a:lnTo>
                <a:lnTo>
                  <a:pt x="0" y="19903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29403" y="6320155"/>
            <a:ext cx="4602352" cy="2991529"/>
          </a:xfrm>
          <a:custGeom>
            <a:avLst/>
            <a:gdLst/>
            <a:ahLst/>
            <a:cxnLst/>
            <a:rect r="r" b="b" t="t" l="l"/>
            <a:pathLst>
              <a:path h="2991529" w="4602352">
                <a:moveTo>
                  <a:pt x="0" y="0"/>
                </a:moveTo>
                <a:lnTo>
                  <a:pt x="4602353" y="0"/>
                </a:lnTo>
                <a:lnTo>
                  <a:pt x="4602353" y="2991529"/>
                </a:lnTo>
                <a:lnTo>
                  <a:pt x="0" y="29915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699847" y="2256734"/>
            <a:ext cx="2220589" cy="2886766"/>
          </a:xfrm>
          <a:custGeom>
            <a:avLst/>
            <a:gdLst/>
            <a:ahLst/>
            <a:cxnLst/>
            <a:rect r="r" b="b" t="t" l="l"/>
            <a:pathLst>
              <a:path h="2886766" w="2220589">
                <a:moveTo>
                  <a:pt x="0" y="0"/>
                </a:moveTo>
                <a:lnTo>
                  <a:pt x="2220590" y="0"/>
                </a:lnTo>
                <a:lnTo>
                  <a:pt x="2220590" y="2886766"/>
                </a:lnTo>
                <a:lnTo>
                  <a:pt x="0" y="28867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6871" y="3702563"/>
            <a:ext cx="7694035" cy="296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Normalize stock prices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OHLC candlestick charts.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Overlay moving averages (5-day, 20-day, 60-day).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Save images in fixed dimensions (32x15, 64x60, 96x180 pixels).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94793" y="4864735"/>
            <a:ext cx="3015590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Week (5-day Image)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02347" y="5238750"/>
            <a:ext cx="3015590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Month (20-day Image)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29403" y="9387884"/>
            <a:ext cx="4602352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Quarter (60-day Image)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764082" y="6507365"/>
            <a:ext cx="2137407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Moving Average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86680" y="9042444"/>
            <a:ext cx="1119411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Volume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64082" y="8047416"/>
            <a:ext cx="2036514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Candle stick values</a:t>
            </a:r>
          </a:p>
        </p:txBody>
      </p:sp>
      <p:sp>
        <p:nvSpPr>
          <p:cNvPr name="AutoShape 14" id="14"/>
          <p:cNvSpPr/>
          <p:nvPr/>
        </p:nvSpPr>
        <p:spPr>
          <a:xfrm flipH="true">
            <a:off x="14610667" y="6970915"/>
            <a:ext cx="1153416" cy="309401"/>
          </a:xfrm>
          <a:prstGeom prst="line">
            <a:avLst/>
          </a:prstGeom>
          <a:ln cap="flat" w="38100">
            <a:solidFill>
              <a:srgbClr val="FF3131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 flipH="true" flipV="true">
            <a:off x="15034970" y="8308850"/>
            <a:ext cx="729112" cy="202115"/>
          </a:xfrm>
          <a:prstGeom prst="line">
            <a:avLst/>
          </a:prstGeom>
          <a:ln cap="flat" w="38100">
            <a:solidFill>
              <a:srgbClr val="FF3131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V="true">
            <a:off x="9606091" y="9188456"/>
            <a:ext cx="1223312" cy="98463"/>
          </a:xfrm>
          <a:prstGeom prst="line">
            <a:avLst/>
          </a:prstGeom>
          <a:ln cap="flat" w="38100">
            <a:solidFill>
              <a:srgbClr val="FF3131"/>
            </a:solidFill>
            <a:prstDash val="sysDot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316955" y="2754027"/>
            <a:ext cx="8920516" cy="5489548"/>
          </a:xfrm>
          <a:custGeom>
            <a:avLst/>
            <a:gdLst/>
            <a:ahLst/>
            <a:cxnLst/>
            <a:rect r="r" b="b" t="t" l="l"/>
            <a:pathLst>
              <a:path h="5489548" w="8920516">
                <a:moveTo>
                  <a:pt x="0" y="0"/>
                </a:moveTo>
                <a:lnTo>
                  <a:pt x="8920516" y="0"/>
                </a:lnTo>
                <a:lnTo>
                  <a:pt x="8920516" y="5489548"/>
                </a:lnTo>
                <a:lnTo>
                  <a:pt x="0" y="5489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477100" y="3462025"/>
          <a:ext cx="7315200" cy="478155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</a:tblGrid>
              <a:tr h="10273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FEE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FEE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5-day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20-day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60-day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73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Input Size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32*15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64*60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96*180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8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Convolutional Layers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2 </a:t>
                      </a:r>
                      <a:endParaRPr lang="en-US" sz="1100"/>
                    </a:p>
                    <a:p>
                      <a:pPr algn="ctr"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(64,128 filters)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 </a:t>
                      </a:r>
                      <a:endParaRPr lang="en-US" sz="1100"/>
                    </a:p>
                    <a:p>
                      <a:pPr algn="ctr"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(64, 128, 256 filters)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4 </a:t>
                      </a:r>
                      <a:endParaRPr lang="en-US" sz="1100"/>
                    </a:p>
                    <a:p>
                      <a:pPr algn="ctr">
                        <a:lnSpc>
                          <a:spcPts val="2239"/>
                        </a:lnSpc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(64, 128, 256, 512 filters)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10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Fully Connected Dense Layer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15,360</a:t>
                      </a: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Neurons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46,080 Neurons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184,320 Neurons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CNN ARCHITECTURE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MODEL TRAINING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6407" y="2813632"/>
            <a:ext cx="3773952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Splitting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76274" y="2813632"/>
            <a:ext cx="3773952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Model Training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407" y="4210632"/>
            <a:ext cx="3773952" cy="165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Training</a:t>
            </a:r>
            <a:r>
              <a:rPr lang="en-US" sz="1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(1993-2000): 70% images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Validation</a:t>
            </a:r>
            <a:r>
              <a:rPr lang="en-US" sz="1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(1993-2000): 30% images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Testing</a:t>
            </a:r>
            <a:r>
              <a:rPr lang="en-US" sz="1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(2001-2019)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76274" y="4210632"/>
            <a:ext cx="3772057" cy="219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Classification Task</a:t>
            </a: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Pre</a:t>
            </a: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dict Up (1) / Down (0)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Loss Function</a:t>
            </a: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Cross-Entropy Loss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Optimizer</a:t>
            </a: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Adam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Learning Rate</a:t>
            </a: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 10^-5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334247" y="4210632"/>
            <a:ext cx="3772057" cy="282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Xavier Initialization</a:t>
            </a: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(Prevent vanishing/exploding gradients)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Batch Normalization</a:t>
            </a: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(Reduces covariate shift)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Dropout</a:t>
            </a: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(50%) (Prevents overfitting)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Early Stopping</a:t>
            </a: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Stops if no improvement in 2 epochs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3492219" y="4210632"/>
            <a:ext cx="3767081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Final model predicts </a:t>
            </a:r>
            <a:r>
              <a:rPr lang="en-US" b="true" sz="180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return probability</a:t>
            </a: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Tested on 19 years (2001-2019).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350276" y="2813632"/>
            <a:ext cx="3773952" cy="123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Regularization &amp; Optimization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533802" y="2813632"/>
            <a:ext cx="3773952" cy="123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Prediction &amp; Evaluation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62596" y="8185833"/>
            <a:ext cx="3081575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What we did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50226" y="7522576"/>
            <a:ext cx="3773952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Training</a:t>
            </a:r>
            <a:r>
              <a:rPr lang="en-US" sz="1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(2015-2024): First 70% images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Validation</a:t>
            </a:r>
            <a:r>
              <a:rPr lang="en-US" sz="1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(2015-2024): 20% images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Testing</a:t>
            </a:r>
            <a:r>
              <a:rPr lang="en-US" sz="1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(2015-2024): Last 10%</a:t>
            </a:r>
          </a:p>
          <a:p>
            <a:pPr algn="l">
              <a:lnSpc>
                <a:spcPts val="265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3665211" y="7876271"/>
            <a:ext cx="3421097" cy="123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5-day image -&gt; 1-day prediction</a:t>
            </a:r>
          </a:p>
        </p:txBody>
      </p:sp>
      <p:sp>
        <p:nvSpPr>
          <p:cNvPr name="AutoShape 15" id="15"/>
          <p:cNvSpPr/>
          <p:nvPr/>
        </p:nvSpPr>
        <p:spPr>
          <a:xfrm flipV="true">
            <a:off x="1028711" y="6988665"/>
            <a:ext cx="16230594" cy="38509"/>
          </a:xfrm>
          <a:prstGeom prst="line">
            <a:avLst/>
          </a:prstGeom>
          <a:ln cap="flat" w="19050">
            <a:solidFill>
              <a:srgbClr val="2B2C30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4444171" y="7689263"/>
            <a:ext cx="3913890" cy="165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Picked Limited Stocks due to computing limitations:</a:t>
            </a:r>
            <a:r>
              <a:rPr lang="en-US" sz="18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</a:p>
          <a:p>
            <a:pPr algn="ctr">
              <a:lnSpc>
                <a:spcPts val="2659"/>
              </a:lnSpc>
            </a:pPr>
            <a:r>
              <a:rPr lang="en-US" sz="18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Amazon [AMZN] </a:t>
            </a:r>
          </a:p>
          <a:p>
            <a:pPr algn="ctr">
              <a:lnSpc>
                <a:spcPts val="2659"/>
              </a:lnSpc>
            </a:pPr>
            <a:r>
              <a:rPr lang="en-US" sz="18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Apple [AAPL]</a:t>
            </a:r>
          </a:p>
          <a:p>
            <a:pPr algn="ctr">
              <a:lnSpc>
                <a:spcPts val="2659"/>
              </a:lnSpc>
            </a:pPr>
            <a:r>
              <a:rPr lang="en-US" b="true" sz="18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Alphabet [GOOGL]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DAGfrPuAUts</dc:identifier>
  <dcterms:modified xsi:type="dcterms:W3CDTF">2011-08-01T06:04:30Z</dcterms:modified>
  <cp:revision>1</cp:revision>
  <dc:title>Cream Neutral Minimalist New Business Pitch Deck Presentation</dc:title>
</cp:coreProperties>
</file>