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</p:sldIdLst>
  <p:sldSz cy="5143500" cx="9144000"/>
  <p:notesSz cx="6858000" cy="9144000"/>
  <p:embeddedFontLst>
    <p:embeddedFont>
      <p:font typeface="Montserrat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font" Target="fonts/Montserrat-italic.fntdata"/><Relationship Id="rId32" Type="http://schemas.openxmlformats.org/officeDocument/2006/relationships/slide" Target="slides/slide28.xml"/><Relationship Id="rId76" Type="http://schemas.openxmlformats.org/officeDocument/2006/relationships/font" Target="fonts/Montserrat-bold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8" Type="http://schemas.openxmlformats.org/officeDocument/2006/relationships/font" Target="fonts/Montserrat-boldItalic.fntdata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6708b1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6708b1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66708b1a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66708b1a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6708b1ae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6708b1a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66708b1a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66708b1a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6708b1a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6708b1a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6708b1a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6708b1a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6708b1ae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6708b1ae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66708b1ae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66708b1a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66708b1ae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66708b1ae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66708b1a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66708b1a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66708b1a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66708b1a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66708b1a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66708b1a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66708b1a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66708b1a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66708b1a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66708b1a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66708b1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66708b1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66708b1a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66708b1a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66708b1a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66708b1a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66708b1a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66708b1a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66708b1a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66708b1a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66708b1ae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66708b1ae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6708b1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6708b1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66708b1ae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66708b1a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66708b1a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66708b1a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66708b1a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66708b1a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66708b1a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66708b1a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66708b1a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66708b1a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66708b1a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66708b1a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66708b1ae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66708b1ae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66708b1ae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66708b1a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66708b1ae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66708b1ae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66708b1a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66708b1a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6708b1a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6708b1a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66708b1ae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66708b1ae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66708b1ae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66708b1ae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66708b1ae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66708b1ae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66708b1ae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66708b1a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66708b1a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66708b1a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66708b1ae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466708b1ae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66708b1a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66708b1a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66708b1a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466708b1a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66708b1a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66708b1a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66708b1a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66708b1a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6708b1a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6708b1a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466708b1ae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466708b1a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66708b1a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466708b1a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66708b1a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66708b1a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66708b1a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66708b1a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466708b1ae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466708b1ae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466708b1ae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466708b1ae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466708b1ae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466708b1ae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466708b1ae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466708b1ae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466708b1ae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466708b1ae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466708b1ae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466708b1ae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6708b1a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6708b1a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466708b1ae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466708b1ae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466708b1ae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466708b1ae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466708b1ae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466708b1ae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466708b1ae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466708b1ae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466708b1ae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466708b1ae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466708b1ae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466708b1ae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466708b1ae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466708b1ae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466708b1ae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466708b1ae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66708b1ae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66708b1ae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466708b1a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466708b1a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6708b1a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6708b1a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466708b1a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466708b1a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6708b1a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6708b1a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6708b1a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6708b1a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jpg"/><Relationship Id="rId4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jpg"/><Relationship Id="rId4" Type="http://schemas.openxmlformats.org/officeDocument/2006/relationships/image" Target="../media/image1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jpg"/><Relationship Id="rId4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jpg"/><Relationship Id="rId4" Type="http://schemas.openxmlformats.org/officeDocument/2006/relationships/image" Target="../media/image2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jpg"/><Relationship Id="rId4" Type="http://schemas.openxmlformats.org/officeDocument/2006/relationships/image" Target="../media/image2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.jpg"/><Relationship Id="rId4" Type="http://schemas.openxmlformats.org/officeDocument/2006/relationships/image" Target="../media/image2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.jpg"/><Relationship Id="rId4" Type="http://schemas.openxmlformats.org/officeDocument/2006/relationships/image" Target="../media/image19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.jpg"/><Relationship Id="rId4" Type="http://schemas.openxmlformats.org/officeDocument/2006/relationships/image" Target="../media/image19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.jpg"/><Relationship Id="rId4" Type="http://schemas.openxmlformats.org/officeDocument/2006/relationships/image" Target="../media/image19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.jpg"/><Relationship Id="rId4" Type="http://schemas.openxmlformats.org/officeDocument/2006/relationships/image" Target="../media/image19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9.png"/><Relationship Id="rId4" Type="http://schemas.openxmlformats.org/officeDocument/2006/relationships/image" Target="../media/image5.jpg"/><Relationship Id="rId5" Type="http://schemas.openxmlformats.org/officeDocument/2006/relationships/image" Target="../media/image27.png"/><Relationship Id="rId6" Type="http://schemas.openxmlformats.org/officeDocument/2006/relationships/image" Target="../media/image3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9.png"/><Relationship Id="rId4" Type="http://schemas.openxmlformats.org/officeDocument/2006/relationships/image" Target="../media/image5.jpg"/><Relationship Id="rId5" Type="http://schemas.openxmlformats.org/officeDocument/2006/relationships/image" Target="../media/image27.png"/><Relationship Id="rId6" Type="http://schemas.openxmlformats.org/officeDocument/2006/relationships/image" Target="../media/image3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9.png"/><Relationship Id="rId4" Type="http://schemas.openxmlformats.org/officeDocument/2006/relationships/image" Target="../media/image5.jpg"/><Relationship Id="rId5" Type="http://schemas.openxmlformats.org/officeDocument/2006/relationships/image" Target="../media/image27.png"/><Relationship Id="rId6" Type="http://schemas.openxmlformats.org/officeDocument/2006/relationships/image" Target="../media/image3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jpg"/><Relationship Id="rId4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.jpg"/><Relationship Id="rId4" Type="http://schemas.openxmlformats.org/officeDocument/2006/relationships/image" Target="../media/image32.png"/><Relationship Id="rId5" Type="http://schemas.openxmlformats.org/officeDocument/2006/relationships/image" Target="../media/image31.png"/><Relationship Id="rId6" Type="http://schemas.openxmlformats.org/officeDocument/2006/relationships/image" Target="../media/image34.png"/><Relationship Id="rId7" Type="http://schemas.openxmlformats.org/officeDocument/2006/relationships/image" Target="../media/image3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.jpg"/><Relationship Id="rId4" Type="http://schemas.openxmlformats.org/officeDocument/2006/relationships/image" Target="../media/image31.png"/><Relationship Id="rId5" Type="http://schemas.openxmlformats.org/officeDocument/2006/relationships/image" Target="../media/image3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Processing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Blending and Pasting Images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" name="Google Shape;133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we will be working with multiple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OpenCV has many programmatic methods of blending images together and pasting images on top of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Blending images is done through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addWeighted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 that uses both images and combines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blend images we use a simple formula: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new_pixel = </a:t>
            </a:r>
            <a:r>
              <a:rPr b="1" lang="en" sz="3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pixel_1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3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β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×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pixel_2 + </a:t>
            </a:r>
            <a:r>
              <a:rPr b="1" lang="en" sz="3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γ</a:t>
            </a:r>
            <a:endParaRPr b="1" sz="3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syntax in this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Blending and Pasting Images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seen how to “overlay” images on top of each other by simply replacing values of the larger image with values of the smaller image for a desired ROI.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only want to blend or replace part of the image?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Operations we’ve done so far: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875" y="2318613"/>
            <a:ext cx="42862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want to mask part of the smaller image?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0350" y="2453938"/>
            <a:ext cx="428625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 rotWithShape="1">
          <a:blip r:embed="rId5">
            <a:alphaModFix/>
          </a:blip>
          <a:srcRect b="0" l="33818" r="33219" t="0"/>
          <a:stretch/>
        </p:blipFill>
        <p:spPr>
          <a:xfrm>
            <a:off x="2290350" y="2453950"/>
            <a:ext cx="1052475" cy="13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150" y="2453938"/>
            <a:ext cx="428625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2290388" y="4356475"/>
            <a:ext cx="10524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Img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3421638" y="4356475"/>
            <a:ext cx="10524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Mask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4552902" y="4356475"/>
            <a:ext cx="38226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Img 2 with masked Img1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syntax for these steps!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it is quite complicated!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really good supplemental links at the bottom of the lecture notebook for you to explore for other use cases.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Thresholding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1" name="Google Shape;21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various image processing operations.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image operations such as Smoothing, Blurring, Morphological Operations.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properties such as color spaces and histograms.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some CV Applications it is often necessary to convert color images to grayscale, since only edges and shapes end up being important.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Similarly, some applications only require a binary image showing general shapes.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Thresholding is fundamentally a very simple method of segmenting an image into different parts.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Thresholding will convert an image to consist of only two values, white or black.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" name="Google Shape;22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Converting a color image to binary.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" name="Google Shape;23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" name="Google Shape;23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25400"/>
            <a:ext cx="3567425" cy="24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5038" y="1776950"/>
            <a:ext cx="3710761" cy="250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4"/>
          <p:cNvCxnSpPr>
            <a:stCxn id="237" idx="3"/>
            <a:endCxn id="238" idx="1"/>
          </p:cNvCxnSpPr>
          <p:nvPr/>
        </p:nvCxnSpPr>
        <p:spPr>
          <a:xfrm>
            <a:off x="3879125" y="3031188"/>
            <a:ext cx="1405800" cy="0"/>
          </a:xfrm>
          <a:prstGeom prst="straightConnector1">
            <a:avLst/>
          </a:prstGeom>
          <a:noFill/>
          <a:ln cap="flat" cmpd="sng" w="7620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syntax and options for thresholding with OpenCV!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Blurring and Smoothing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4" name="Google Shape;25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Google Shape;25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common operation for image processing is blurring or smoothing an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Smoothing an image can help get rid of noise, or help an application focus on general details.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methods of blurring and smoothing.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2" name="Google Shape;26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3" name="Google Shape;26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blurring or smoothing is combined with edge detection.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Edge detection algorithms detect too many edges when shown a high resolution image without any blurring.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0" name="Google Shape;27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blurring or smoothing is combined with edge detection.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8" y="2247975"/>
            <a:ext cx="2671075" cy="20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0041" y="2227713"/>
            <a:ext cx="2723372" cy="2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9978" y="2160850"/>
            <a:ext cx="2895821" cy="22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 txBox="1"/>
          <p:nvPr/>
        </p:nvSpPr>
        <p:spPr>
          <a:xfrm>
            <a:off x="490300" y="4366425"/>
            <a:ext cx="2044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Original</a:t>
            </a:r>
            <a:endParaRPr b="1"/>
          </a:p>
        </p:txBody>
      </p:sp>
      <p:sp>
        <p:nvSpPr>
          <p:cNvPr id="284" name="Google Shape;284;p39"/>
          <p:cNvSpPr txBox="1"/>
          <p:nvPr/>
        </p:nvSpPr>
        <p:spPr>
          <a:xfrm>
            <a:off x="3278425" y="4366425"/>
            <a:ext cx="2457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Detected Edges (no blur)</a:t>
            </a:r>
            <a:endParaRPr b="1"/>
          </a:p>
        </p:txBody>
      </p:sp>
      <p:sp>
        <p:nvSpPr>
          <p:cNvPr id="285" name="Google Shape;285;p39"/>
          <p:cNvSpPr txBox="1"/>
          <p:nvPr/>
        </p:nvSpPr>
        <p:spPr>
          <a:xfrm>
            <a:off x="6375225" y="4366425"/>
            <a:ext cx="2457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Detected Edges (with blur)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311700" y="1152475"/>
            <a:ext cx="778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we’ll be exploring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Gamma Correction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Gamma correction can be applied to an image to make it appear brighter or darker depending on the Gamma value chosen.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5300" y="0"/>
            <a:ext cx="10287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1"/>
          <p:cNvSpPr txBox="1"/>
          <p:nvPr>
            <p:ph idx="1" type="body"/>
          </p:nvPr>
        </p:nvSpPr>
        <p:spPr>
          <a:xfrm>
            <a:off x="311700" y="1152475"/>
            <a:ext cx="877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we’ll be exploring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Kernel Based Filters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Kernels can be applied over an image to produce a variety of effects.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best way to explain this is through an interactive visualization.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http://setosa.io/ev/image-kernels/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Colorspaces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Blurring and Smoothing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309" name="Google Shape;30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Morphological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7" name="Google Shape;31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Morphological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Operators are sets of Kernels that can achieve a variety of effects, such as reducing noise.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Certain operators are very good at reducing black points on a white background (and vice versa)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Certain operators can also achieve an erosion and dilation effect that can add or erode from an existing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effect is most easily seen on text data, so we will practice various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morphological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operators on some simple white text on a black background.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Gradients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1" name="Google Shape;341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image gradient is a directional change in the intensity or color in an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1450" y="2353673"/>
            <a:ext cx="4911750" cy="24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mainly be exploring basic Sobel-Feldman Operators (often called Sobel for short)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 we will expand on this operator for general edge detection.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Gradients can be calculated in a specific direction.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250" y="2478225"/>
            <a:ext cx="59055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see an image of a bike.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calculate some gradients!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395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Normalized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-gradient from Sobel-Feldman Operator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Google Shape;38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worked with RGB color spaces, in RGB coding, colors are modeled as a combination of Red, Green, and Blue.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1970s HSL (hue, saturation, lightness) and HSV (hue, saturation, value) were developed as alternative color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Normalized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-gradient from Sobel-Feldman Operator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3" name="Google Shape;39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4" name="Google Shape;39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Normalized gradient magnitude from Sobel–Feldman operator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3" name="Google Shape;403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4" name="Google Shape;404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explore this sort of general edge detection in a future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operator uses two 3×3 kernels which are convolved with the original image to calculate approximations of the derivatives – one for horizontal changes, and one for vertical.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5" name="Google Shape;42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6" name="Google Shape;42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850" y="3393412"/>
            <a:ext cx="7789801" cy="1364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wikipedia article on the Sobel Operator for full math details.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use case, we will focus on understanding the syntax of using Sobel with OpenCV.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various gradient operators with OpenCV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combine these concepts with a few other image processing techniques we’ve learned.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Histograms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50" name="Google Shape;450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first understand what a regular histogram is, then we’ll explain what an image histogram means.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histogram is a visual representation of the distribution of a continuous feature.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6" name="Google Shape;46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7" name="Google Shape;46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800" y="1989300"/>
            <a:ext cx="2770475" cy="27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display the general trend of the frequency.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1300" y="2329949"/>
            <a:ext cx="3310450" cy="22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HSL and HSV are more closely aligned with the way human vision actually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perceives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in the course we will deal almost exclusively with RGB images, its a good idea to understand how to convert to HSL and HSV colorspaces.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images, we can display the frequency of values for colors.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of the three RGB channels has values between 0-255.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plot these as 3 histograms on top of each other to see how much of each channel there 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4" name="Google Shape;48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5" name="Google Shape;48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Image Histogram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2" name="Google Shape;49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3" name="Google Shape;49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850" y="2054275"/>
            <a:ext cx="37242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0 means pure black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850" y="2054275"/>
            <a:ext cx="37242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image histograms with matplotlib and OpenCV!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0" name="Google Shape;510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1" name="Google Shape;511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Histograms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18" name="Google Shape;518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9" name="Google Shape;519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our discussion of histograms with two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additional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topics: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Histograms on a masked portion of the image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 Equalization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6" name="Google Shape;526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7" name="Google Shape;527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mentioned in the previous lecture, we can select an ROI and only calculate the color histogram of that masked section.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show how to create a mask and achieve this effect.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4" name="Google Shape;534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5" name="Google Shape;535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 Equalization is a method of contrast adjustment based on the image’s histogram.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2" name="Google Shape;542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3" name="Google Shape;54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8563" y="2753872"/>
            <a:ext cx="4566874" cy="20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an original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Google Shape;551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Google Shape;552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5" y="2457275"/>
            <a:ext cx="2809150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398300"/>
            <a:ext cx="2609725" cy="17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7" y="2340573"/>
            <a:ext cx="2493193" cy="18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Applying histogram equalization will reduce the color depth (shades of gray)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2" name="Google Shape;56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3" name="Google Shape;56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5" y="2457275"/>
            <a:ext cx="2809150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398300"/>
            <a:ext cx="2609725" cy="17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7" y="2340573"/>
            <a:ext cx="2493193" cy="18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RGB Model Representation of 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900" y="2081450"/>
            <a:ext cx="2793100" cy="20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7750" y="2081450"/>
            <a:ext cx="2793100" cy="2094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the original min and max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3" name="Google Shape;57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5" y="2457275"/>
            <a:ext cx="2809150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398300"/>
            <a:ext cx="2609725" cy="17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7" y="2340573"/>
            <a:ext cx="2493193" cy="18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72"/>
          <p:cNvSpPr/>
          <p:nvPr/>
        </p:nvSpPr>
        <p:spPr>
          <a:xfrm>
            <a:off x="1468250" y="3102725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72"/>
          <p:cNvSpPr/>
          <p:nvPr/>
        </p:nvSpPr>
        <p:spPr>
          <a:xfrm>
            <a:off x="97000" y="2474850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apply histogram equalization (check the resource link for full math)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5" y="2457275"/>
            <a:ext cx="2809150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398300"/>
            <a:ext cx="2609725" cy="17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7" y="2340573"/>
            <a:ext cx="2493193" cy="18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73"/>
          <p:cNvSpPr/>
          <p:nvPr/>
        </p:nvSpPr>
        <p:spPr>
          <a:xfrm>
            <a:off x="1468250" y="3102725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73"/>
          <p:cNvSpPr/>
          <p:nvPr/>
        </p:nvSpPr>
        <p:spPr>
          <a:xfrm>
            <a:off x="97000" y="2474850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7275"/>
            <a:ext cx="3022725" cy="16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apply histogram equalization (check the resource link for full math)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7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7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74"/>
          <p:cNvSpPr/>
          <p:nvPr/>
        </p:nvSpPr>
        <p:spPr>
          <a:xfrm>
            <a:off x="1532900" y="3102725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4"/>
          <p:cNvSpPr/>
          <p:nvPr/>
        </p:nvSpPr>
        <p:spPr>
          <a:xfrm>
            <a:off x="87750" y="2419450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457275"/>
            <a:ext cx="2609725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0" y="2457275"/>
            <a:ext cx="2404525" cy="180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Google Shape;61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7275"/>
            <a:ext cx="3022725" cy="16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the min and max values have now been equalized to be 0 and 255.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3" name="Google Shape;613;p7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4" name="Google Shape;614;p7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75"/>
          <p:cNvSpPr/>
          <p:nvPr/>
        </p:nvSpPr>
        <p:spPr>
          <a:xfrm>
            <a:off x="1532900" y="3102725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75"/>
          <p:cNvSpPr/>
          <p:nvPr/>
        </p:nvSpPr>
        <p:spPr>
          <a:xfrm>
            <a:off x="87750" y="2419450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7" name="Google Shape;617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457275"/>
            <a:ext cx="2609725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0" y="2457275"/>
            <a:ext cx="2404525" cy="180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7275"/>
            <a:ext cx="3022725" cy="16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also now see less shades of gray (resulting in higher contrast)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7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7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76"/>
          <p:cNvSpPr/>
          <p:nvPr/>
        </p:nvSpPr>
        <p:spPr>
          <a:xfrm>
            <a:off x="1532900" y="3102725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76"/>
          <p:cNvSpPr/>
          <p:nvPr/>
        </p:nvSpPr>
        <p:spPr>
          <a:xfrm>
            <a:off x="87750" y="2419450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0" name="Google Shape;630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457275"/>
            <a:ext cx="2609725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0" y="2457275"/>
            <a:ext cx="2404525" cy="180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7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the results on a normal image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8" name="Google Shape;638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9" name="Google Shape;639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00" y="1783075"/>
            <a:ext cx="3929700" cy="26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100" y="1783076"/>
            <a:ext cx="4191675" cy="26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7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the results on a normal image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8" name="Google Shape;648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9" name="Google Shape;649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00" y="1783075"/>
            <a:ext cx="3929700" cy="26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100" y="1783076"/>
            <a:ext cx="4191675" cy="26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588" y="1783075"/>
            <a:ext cx="4040513" cy="269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9254" y="1783075"/>
            <a:ext cx="4283372" cy="28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9" name="Google Shape;659;p7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Corresponding histogram (red) and cumulative histogram (black)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0" name="Google Shape;660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1" name="Google Shape;661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100" y="2263482"/>
            <a:ext cx="3846825" cy="240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2650" y="2196149"/>
            <a:ext cx="3846825" cy="25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with OpenCV!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0" name="Google Shape;67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1" name="Google Shape;67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Processing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8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78" name="Google Shape;67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9" name="Google Shape;67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HSL Cylinder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5812" y="2088774"/>
            <a:ext cx="3312375" cy="24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Processing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8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86" name="Google Shape;686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7" name="Google Shape;687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HSV Cylinder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575" y="1758988"/>
            <a:ext cx="37528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be a quick review on using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cvtColor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to change colorspaces.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won’t have to deal with HSL or HSV based color images in the rest of the course.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" name="Google Shape;125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