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Economica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  <p:embeddedFont>
      <p:font typeface="Open Sans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Economica-bold.fntdata"/><Relationship Id="rId45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Economica-boldItalic.fntdata"/><Relationship Id="rId47" Type="http://schemas.openxmlformats.org/officeDocument/2006/relationships/font" Target="fonts/Economica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schemas.openxmlformats.org/officeDocument/2006/relationships/font" Target="fonts/OpenSans-regular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55" Type="http://schemas.openxmlformats.org/officeDocument/2006/relationships/font" Target="fonts/OpenSans-italic.fntdata"/><Relationship Id="rId10" Type="http://schemas.openxmlformats.org/officeDocument/2006/relationships/slide" Target="slides/slide5.xml"/><Relationship Id="rId54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cfbdd54be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cfbdd54be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cfbdd54b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cfbdd54b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cfbdd54b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cfbdd54b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cfbdd54be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cfbdd54b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cfbdd54b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cfbdd54b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cfbdd54be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cfbdd54be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cfbdd54b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cfbdd54b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cfbdd54b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cfbdd54b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cfbdd54b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cfbdd54b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cfbdd54b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cfbdd54b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d679ed07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d679ed07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cfbdd54b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cfbdd54b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cfbdd54b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cfbdd54b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cfbdd54b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cfbdd54b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cfbdd54be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cfbdd54be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cfbdd54b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cfbdd54b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cfbdd54b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cfbdd54b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cfbdd54be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cfbdd54be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cfbdd54be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7cfbdd54be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cfbdd54b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cfbdd54b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cfbdd54be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cfbdd54be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cfbdd54b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cfbdd54b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cfbdd54be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cfbdd54be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cfbdd54be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cfbdd54be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fbdd54be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fbdd54b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cfbdd54b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cfbdd54b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cfbdd54be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cfbdd54be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cfbdd54be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7cfbdd54be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cfbdd54b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cfbdd54b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cfbdd54b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7cfbdd54b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fbdd54b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fbdd54b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cfbdd54b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7cfbdd54b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cfbdd54b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cfbdd54b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cfbdd54b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cfbdd54b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cfbdd54b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cfbdd54b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cfbdd54b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cfbdd54b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cfbdd54b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cfbdd54b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cfbdd54b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cfbdd54b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em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265500" y="1784713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Desreferenciamento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Desreferenciamento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a operaç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ão de </a:t>
            </a:r>
            <a:r>
              <a:rPr i="1" lang="pt-BR" sz="1600">
                <a:latin typeface="Arial"/>
                <a:ea typeface="Arial"/>
                <a:cs typeface="Arial"/>
                <a:sym typeface="Arial"/>
              </a:rPr>
              <a:t>acessar o valor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do endereço do ponteiro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025" y="1157288"/>
            <a:ext cx="3248025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5013" y="1157300"/>
            <a:ext cx="3248025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Alocaç</a:t>
            </a:r>
            <a:r>
              <a:rPr lang="pt-BR"/>
              <a:t>ão dinâmica e liberação de memória</a:t>
            </a:r>
            <a:endParaRPr/>
          </a:p>
        </p:txBody>
      </p:sp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Memória estática, heap e stack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900"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()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pt-BR" sz="1900"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()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Mem</a:t>
            </a:r>
            <a:r>
              <a:rPr lang="pt-BR"/>
              <a:t>ória estática, Heap e Stack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Mem</a:t>
            </a:r>
            <a:r>
              <a:rPr b="1" lang="pt-BR"/>
              <a:t>ória estática</a:t>
            </a:r>
            <a:r>
              <a:rPr lang="pt-BR"/>
              <a:t>: variáveis estáticas e globais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Memória stack</a:t>
            </a:r>
            <a:r>
              <a:rPr lang="pt-BR"/>
              <a:t>: variáveis locais, parâmetros e retorno de funções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Memória heap</a:t>
            </a:r>
            <a:r>
              <a:rPr lang="pt-BR"/>
              <a:t>: variáveis de alocação dinâmica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/>
              <a:t>Memória estática, Heap e Stack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00" y="942575"/>
            <a:ext cx="3949324" cy="30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 title="2 - static,heap,st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675" y="409575"/>
            <a:ext cx="43243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Alocaç</a:t>
            </a:r>
            <a:r>
              <a:rPr lang="pt-BR"/>
              <a:t>ão dinâmica</a:t>
            </a:r>
            <a:endParaRPr/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265500" y="1784713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reservar espaço na memória heap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tamanho arbitrário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em tempo de execução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38" y="1133475"/>
            <a:ext cx="333375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Alocação dinâmica</a:t>
            </a:r>
            <a:endParaRPr/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265500" y="1784725"/>
            <a:ext cx="40452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retorna um ponteiro para o início do bloco reservado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ponteiro do tipo genérico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void*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atribuição com conversão implícita ao tipo do ponteiro (coerção)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750" y="1014413"/>
            <a:ext cx="37338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Alocação dinâmica</a:t>
            </a:r>
            <a:endParaRPr/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265500" y="1784725"/>
            <a:ext cx="40452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necessidade de liberar memória explicitamente (</a:t>
            </a:r>
            <a:r>
              <a:rPr i="1" lang="pt-BR" sz="1600"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alocação não inicializa a memória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retorna </a:t>
            </a:r>
            <a:r>
              <a:rPr i="1" lang="pt-BR" sz="1600"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caso a heap esteja cheia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1014413"/>
            <a:ext cx="37338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</a:t>
            </a:r>
            <a:r>
              <a:rPr lang="pt-BR"/>
              <a:t>ética de ponteiros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Relação entre ponteiros e arrays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Aritmética de ponteiros e arrays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Aritmética de p</a:t>
            </a:r>
            <a:r>
              <a:rPr lang="pt-BR" sz="1900">
                <a:latin typeface="Arial"/>
                <a:ea typeface="Arial"/>
                <a:cs typeface="Arial"/>
                <a:sym typeface="Arial"/>
              </a:rPr>
              <a:t>onteiros e strings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</a:t>
            </a:r>
            <a:r>
              <a:rPr lang="pt-BR"/>
              <a:t>ão entre ponteiros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b="1" lang="pt-BR"/>
              <a:t>arrays</a:t>
            </a:r>
            <a:endParaRPr b="1"/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265500" y="1784713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Decaimento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Um array expresso como ponteiro decai para o endereço do seu primeiro elemento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738" y="1095400"/>
            <a:ext cx="34004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ponteiros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b="1" lang="pt-BR"/>
              <a:t>arrays</a:t>
            </a:r>
            <a:endParaRPr b="1"/>
          </a:p>
        </p:txBody>
      </p:sp>
      <p:sp>
        <p:nvSpPr>
          <p:cNvPr id="184" name="Google Shape;184;p31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Incremento a ponteiro de array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p++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avança </a:t>
            </a:r>
            <a:r>
              <a:rPr b="1" i="1" lang="pt-BR" sz="1600"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*p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) bytes na memória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equivale ao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próximo elemento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do array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375" y="1095375"/>
            <a:ext cx="34004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Equipe</a:t>
            </a:r>
            <a:endParaRPr b="1"/>
          </a:p>
        </p:txBody>
      </p:sp>
      <p:sp>
        <p:nvSpPr>
          <p:cNvPr id="68" name="Google Shape;68;p14"/>
          <p:cNvSpPr txBox="1"/>
          <p:nvPr/>
        </p:nvSpPr>
        <p:spPr>
          <a:xfrm>
            <a:off x="2742150" y="1378050"/>
            <a:ext cx="3659700" cy="2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Aleksander Pires Calixto Negrão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Carlos Emanuel Magalhães Silva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José Carlos Silva Santos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José Davi Alexandre dos Santos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José Vinicius Cavalcante Soares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Relação entre ponteiros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b="1" lang="pt-BR"/>
              <a:t>arrays</a:t>
            </a:r>
            <a:endParaRPr b="1"/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Equivalência de expressões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acesso de índice equivale ao desreferenciamento da sua soma ao ponteiro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500" y="1095375"/>
            <a:ext cx="34004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Aritmética de</a:t>
            </a:r>
            <a:r>
              <a:rPr lang="pt-BR"/>
              <a:t> ponteiros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b="1" lang="pt-BR"/>
              <a:t>arrays</a:t>
            </a:r>
            <a:endParaRPr b="1"/>
          </a:p>
        </p:txBody>
      </p:sp>
      <p:sp>
        <p:nvSpPr>
          <p:cNvPr id="198" name="Google Shape;198;p33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Subtração de ponteiros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Retorna o número de elementos entre eles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550" y="1095375"/>
            <a:ext cx="34004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Aritm</a:t>
            </a:r>
            <a:r>
              <a:rPr lang="pt-BR"/>
              <a:t>ética de</a:t>
            </a:r>
            <a:r>
              <a:rPr lang="pt-BR"/>
              <a:t> ponteiros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</a:t>
            </a:r>
            <a:r>
              <a:rPr b="1" lang="pt-BR"/>
              <a:t>strings</a:t>
            </a:r>
            <a:endParaRPr b="1"/>
          </a:p>
        </p:txBody>
      </p:sp>
      <p:sp>
        <p:nvSpPr>
          <p:cNvPr id="205" name="Google Shape;205;p34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Subtração de ponteiros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Strings são arrays de char terminados com `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\0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`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325" y="1187074"/>
            <a:ext cx="4173150" cy="2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como par</a:t>
            </a:r>
            <a:r>
              <a:rPr lang="pt-BR"/>
              <a:t>âmetros</a:t>
            </a:r>
            <a:endParaRPr/>
          </a:p>
        </p:txBody>
      </p:sp>
      <p:sp>
        <p:nvSpPr>
          <p:cNvPr id="212" name="Google Shape;212;p35"/>
          <p:cNvSpPr txBox="1"/>
          <p:nvPr>
            <p:ph idx="1" type="subTitle"/>
          </p:nvPr>
        </p:nvSpPr>
        <p:spPr>
          <a:xfrm>
            <a:off x="265500" y="2769000"/>
            <a:ext cx="40452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Passando por referência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Passando ponteiros de ponteiros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par</a:t>
            </a:r>
            <a:r>
              <a:rPr lang="pt-BR"/>
              <a:t>âmetros</a:t>
            </a:r>
            <a:endParaRPr b="1"/>
          </a:p>
        </p:txBody>
      </p:sp>
      <p:sp>
        <p:nvSpPr>
          <p:cNvPr id="219" name="Google Shape;219;p36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Passagem por referência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Permite que uma função modifique o valor de uma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variável do chamador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00" y="1157288"/>
            <a:ext cx="32004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Ponteiros parâmetros</a:t>
            </a:r>
            <a:endParaRPr b="1"/>
          </a:p>
        </p:txBody>
      </p:sp>
      <p:sp>
        <p:nvSpPr>
          <p:cNvPr id="226" name="Google Shape;226;p37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para ponteiro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Permite que a função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altere o ponteiro do chamador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útil para alocação dinâmica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8800" y="1063849"/>
            <a:ext cx="3772075" cy="30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Ponteiro para função</a:t>
            </a:r>
            <a:endParaRPr/>
          </a:p>
        </p:txBody>
      </p:sp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265500" y="2769000"/>
            <a:ext cx="40452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Exemplo prático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Assinatura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 para função</a:t>
            </a:r>
            <a:endParaRPr/>
          </a:p>
        </p:txBody>
      </p:sp>
      <p:sp>
        <p:nvSpPr>
          <p:cNvPr id="240" name="Google Shape;240;p39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Exemplo prático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armazenar o endereço de uma função e chamá-la indiretamente.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útil para callbacks e predicados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-"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qsort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275" y="1129975"/>
            <a:ext cx="4157275" cy="28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Ponteiro para funç</a:t>
            </a:r>
            <a:r>
              <a:rPr lang="pt-BR"/>
              <a:t>ão</a:t>
            </a:r>
            <a:endParaRPr b="1"/>
          </a:p>
        </p:txBody>
      </p:sp>
      <p:sp>
        <p:nvSpPr>
          <p:cNvPr id="247" name="Google Shape;247;p40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Assinatura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pt-BR" sz="1600">
                <a:latin typeface="Roboto Mono"/>
                <a:ea typeface="Roboto Mono"/>
                <a:cs typeface="Roboto Mono"/>
                <a:sym typeface="Roboto Mono"/>
              </a:rPr>
              <a:t>tipo_retorno</a:t>
            </a: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 (*ptr)(</a:t>
            </a:r>
            <a:r>
              <a:rPr i="1" lang="pt-BR" sz="1600"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t-BR" sz="1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8" name="Google Shape;2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725" y="1038225"/>
            <a:ext cx="3914775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 e boas pr</a:t>
            </a:r>
            <a:r>
              <a:rPr lang="pt-BR"/>
              <a:t>áticas</a:t>
            </a:r>
            <a:endParaRPr/>
          </a:p>
        </p:txBody>
      </p:sp>
      <p:sp>
        <p:nvSpPr>
          <p:cNvPr id="254" name="Google Shape;254;p41"/>
          <p:cNvSpPr txBox="1"/>
          <p:nvPr>
            <p:ph idx="1" type="subTitle"/>
          </p:nvPr>
        </p:nvSpPr>
        <p:spPr>
          <a:xfrm>
            <a:off x="265500" y="2769000"/>
            <a:ext cx="4045200" cy="18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veremos - Ponteiros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Definiç</a:t>
            </a:r>
            <a:r>
              <a:rPr lang="pt-BR"/>
              <a:t>ões e fundamentos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Alocação dinâmica e liberação de memória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Aritmética de ponteiros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Ponteiros como parâmetros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Ponteiro para função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Armadilhas e boas práticas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61" name="Google Shape;261;p42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selvagem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onteiro não inicializado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050" y="1343025"/>
            <a:ext cx="28003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68" name="Google Shape;268;p43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selvagem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Ponteiro não inicializado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Soluç</a:t>
            </a: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Inicializar como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NULL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550" y="1343025"/>
            <a:ext cx="28003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75" name="Google Shape;275;p44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pendurado (dangling)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ponteiro apontando para memória liberada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675" y="1304925"/>
            <a:ext cx="2914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82" name="Google Shape;282;p45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pendurado (dangling)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ponteiro apontando para memória liberada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Solução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atribuir 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NULL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600" y="1304925"/>
            <a:ext cx="2914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89" name="Google Shape;289;p46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pendurado </a:t>
            </a: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à variável local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onteiro apontando para variável local (stack) fora do escopo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5300" y="1304925"/>
            <a:ext cx="29146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7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296" name="Google Shape;296;p47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 pendurado à variável local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Ponteiro apontando para variável local (stack) fora do escopo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Soluç</a:t>
            </a: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alocar na heap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050" y="1157088"/>
            <a:ext cx="3297975" cy="28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303" name="Google Shape;303;p48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Double free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hamar `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free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()` duas vezes para o mesmo ponteiro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7175" y="1252538"/>
            <a:ext cx="32575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310" name="Google Shape;310;p49"/>
          <p:cNvSpPr txBox="1"/>
          <p:nvPr>
            <p:ph idx="1" type="subTitle"/>
          </p:nvPr>
        </p:nvSpPr>
        <p:spPr>
          <a:xfrm>
            <a:off x="265500" y="1784723"/>
            <a:ext cx="4045200" cy="3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Vazamento (leak) de memória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Memória alocada dinamicamente que perde todos os seus ponteiros sem ser liberada por `free`.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7800" y="1166813"/>
            <a:ext cx="3438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317" name="Google Shape;317;p50"/>
          <p:cNvSpPr txBox="1"/>
          <p:nvPr>
            <p:ph idx="1" type="subTitle"/>
          </p:nvPr>
        </p:nvSpPr>
        <p:spPr>
          <a:xfrm>
            <a:off x="265500" y="1784722"/>
            <a:ext cx="4045200" cy="33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Vazamento (leak) de memória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Memória alocada dinamicamente que perde todos os seus ponteiros sem ser liberada por `free`.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Soluç</a:t>
            </a:r>
            <a:r>
              <a:rPr b="1" lang="pt-BR" sz="16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ão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 chamar `free` antes de nova alocação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613" y="1166800"/>
            <a:ext cx="34385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265500" y="331175"/>
            <a:ext cx="4045200" cy="13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Armadilhas</a:t>
            </a:r>
            <a:endParaRPr/>
          </a:p>
        </p:txBody>
      </p:sp>
      <p:sp>
        <p:nvSpPr>
          <p:cNvPr id="324" name="Google Shape;324;p51"/>
          <p:cNvSpPr txBox="1"/>
          <p:nvPr>
            <p:ph idx="1" type="subTitle"/>
          </p:nvPr>
        </p:nvSpPr>
        <p:spPr>
          <a:xfrm>
            <a:off x="265500" y="1784731"/>
            <a:ext cx="4045200" cy="23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malloc NULL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malloc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() retorna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quando a heap está cheia, o que deve ser checado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625" y="886975"/>
            <a:ext cx="3687575" cy="33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Endereço de variável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Definição de </a:t>
            </a:r>
            <a:r>
              <a:rPr b="1" lang="pt-BR" sz="1900">
                <a:latin typeface="Arial"/>
                <a:ea typeface="Arial"/>
                <a:cs typeface="Arial"/>
                <a:sym typeface="Arial"/>
              </a:rPr>
              <a:t>ponteiro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Desreferenciamento explícito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1784713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Endereço de variável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operador &amp;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retorna o endereço de memória da variável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550" y="1224750"/>
            <a:ext cx="3596900" cy="27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65500" y="1784736"/>
            <a:ext cx="404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ponteiro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uma variável que armazena 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endereço de memória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como valor.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13" y="1095375"/>
            <a:ext cx="324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65500" y="1784736"/>
            <a:ext cx="404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ponteiro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uma variável que armazena 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endereço de memória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como valor.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Fortemente tipados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13" y="1095375"/>
            <a:ext cx="324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331175"/>
            <a:ext cx="40452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65500" y="1784736"/>
            <a:ext cx="4045200" cy="29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Ponteiro</a:t>
            </a:r>
            <a:endParaRPr b="1"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ponteiro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é uma variável que armazena um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endereço de memória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como valor.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Fortemente tipados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ão armazena o </a:t>
            </a:r>
            <a:r>
              <a:rPr i="1" lang="pt-BR" sz="1600">
                <a:latin typeface="Arial"/>
                <a:ea typeface="Arial"/>
                <a:cs typeface="Arial"/>
                <a:sym typeface="Arial"/>
              </a:rPr>
              <a:t>valor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da variável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0613" y="1095375"/>
            <a:ext cx="3248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ponteiro e vari</a:t>
            </a:r>
            <a:r>
              <a:rPr lang="pt-BR"/>
              <a:t>ável na memória</a:t>
            </a:r>
            <a:endParaRPr/>
          </a:p>
        </p:txBody>
      </p:sp>
      <p:pic>
        <p:nvPicPr>
          <p:cNvPr id="115" name="Google Shape;115;p21" title="1 - pontei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338" y="581975"/>
            <a:ext cx="3889325" cy="36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