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73" r:id="rId7"/>
  </p:sldMasterIdLst>
  <p:notesMasterIdLst>
    <p:notesMasterId r:id="rId15"/>
  </p:notesMasterIdLst>
  <p:handoutMasterIdLst>
    <p:handoutMasterId r:id="rId16"/>
  </p:handoutMasterIdLst>
  <p:sldIdLst>
    <p:sldId id="350" r:id="rId8"/>
    <p:sldId id="312" r:id="rId9"/>
    <p:sldId id="352" r:id="rId10"/>
    <p:sldId id="353" r:id="rId11"/>
    <p:sldId id="356" r:id="rId12"/>
    <p:sldId id="354" r:id="rId13"/>
    <p:sldId id="355" r:id="rId1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" userDrawn="1">
          <p15:clr>
            <a:srgbClr val="A4A3A4"/>
          </p15:clr>
        </p15:guide>
        <p15:guide id="2" orient="horz" pos="3066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2309" userDrawn="1">
          <p15:clr>
            <a:srgbClr val="A4A3A4"/>
          </p15:clr>
        </p15:guide>
        <p15:guide id="5" orient="horz" pos="617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orient="horz" pos="2858" userDrawn="1">
          <p15:clr>
            <a:srgbClr val="A4A3A4"/>
          </p15:clr>
        </p15:guide>
        <p15:guide id="8" orient="horz" pos="2859" userDrawn="1">
          <p15:clr>
            <a:srgbClr val="A4A3A4"/>
          </p15:clr>
        </p15:guide>
        <p15:guide id="9" orient="horz" pos="2857" userDrawn="1">
          <p15:clr>
            <a:srgbClr val="A4A3A4"/>
          </p15:clr>
        </p15:guide>
        <p15:guide id="10" pos="216" userDrawn="1">
          <p15:clr>
            <a:srgbClr val="A4A3A4"/>
          </p15:clr>
        </p15:guide>
        <p15:guide id="11" pos="2160" userDrawn="1">
          <p15:clr>
            <a:srgbClr val="A4A3A4"/>
          </p15:clr>
        </p15:guide>
        <p15:guide id="12" pos="4104" userDrawn="1">
          <p15:clr>
            <a:srgbClr val="A4A3A4"/>
          </p15:clr>
        </p15:guide>
        <p15:guide id="13" pos="2032" userDrawn="1">
          <p15:clr>
            <a:srgbClr val="A4A3A4"/>
          </p15:clr>
        </p15:guide>
        <p15:guide id="14" pos="2289" userDrawn="1">
          <p15:clr>
            <a:srgbClr val="A4A3A4"/>
          </p15:clr>
        </p15:guide>
        <p15:guide id="15" pos="2989" userDrawn="1">
          <p15:clr>
            <a:srgbClr val="A4A3A4"/>
          </p15:clr>
        </p15:guide>
        <p15:guide id="16" pos="2798" userDrawn="1">
          <p15:clr>
            <a:srgbClr val="A4A3A4"/>
          </p15:clr>
        </p15:guide>
        <p15:guide id="17" orient="horz" pos="2306" userDrawn="1">
          <p15:clr>
            <a:srgbClr val="A4A3A4"/>
          </p15:clr>
        </p15:guide>
        <p15:guide id="18" pos="20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28"/>
    <a:srgbClr val="6633CC"/>
    <a:srgbClr val="FF5C34"/>
    <a:srgbClr val="59D2B5"/>
    <a:srgbClr val="FF764A"/>
    <a:srgbClr val="4CCAA6"/>
    <a:srgbClr val="65ECED"/>
    <a:srgbClr val="F97CFA"/>
    <a:srgbClr val="FF5522"/>
    <a:srgbClr val="B13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89377" autoAdjust="0"/>
  </p:normalViewPr>
  <p:slideViewPr>
    <p:cSldViewPr snapToGrid="0" showGuides="1">
      <p:cViewPr>
        <p:scale>
          <a:sx n="100" d="100"/>
          <a:sy n="100" d="100"/>
        </p:scale>
        <p:origin x="1752" y="870"/>
      </p:cViewPr>
      <p:guideLst>
        <p:guide orient="horz" pos="180"/>
        <p:guide orient="horz" pos="3066"/>
        <p:guide orient="horz" pos="1620"/>
        <p:guide orient="horz" pos="2309"/>
        <p:guide orient="horz" pos="617"/>
        <p:guide orient="horz" pos="2856"/>
        <p:guide orient="horz" pos="2858"/>
        <p:guide orient="horz" pos="2859"/>
        <p:guide orient="horz" pos="2857"/>
        <p:guide pos="216"/>
        <p:guide pos="2160"/>
        <p:guide pos="4104"/>
        <p:guide pos="2032"/>
        <p:guide pos="2289"/>
        <p:guide pos="2989"/>
        <p:guide pos="2798"/>
        <p:guide orient="horz" pos="2306"/>
        <p:guide pos="20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notesViewPr>
    <p:cSldViewPr snapToGrid="0">
      <p:cViewPr varScale="1">
        <p:scale>
          <a:sx n="164" d="100"/>
          <a:sy n="164" d="100"/>
        </p:scale>
        <p:origin x="67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93FB59-6DA5-FB46-B110-9FB5CCAA5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6274F-33AD-1C42-B1D4-B41C702C6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A72E2-B80E-2E4A-A0FD-B582F032592F}" type="datetimeFigureOut">
              <a:rPr lang="en-US" smtClean="0">
                <a:latin typeface="Arial" panose="020B0604020202020204" pitchFamily="34" charset="0"/>
              </a:rPr>
              <a:t>4/25/2019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42EB7-2F7E-834C-B729-097EC5C91E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1B2F-CEED-8141-8CBF-940A38ABB3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3B1C-7230-C842-B835-3587C708DDE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76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204C38B3-6D01-485C-BB3B-7B7EB9F871A8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2504FB8E-87F6-4D2D-9C11-6827051D08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600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4FB8E-87F6-4D2D-9C11-6827051D08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mary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1E6127-D274-6548-9144-0AD771CD5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489" y="1436070"/>
            <a:ext cx="4131505" cy="193534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>
              <a:defRPr lang="en-US" sz="3750" b="0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Title or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4B05A8-92A6-684B-A62C-C6C1B6862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1" y="3441701"/>
            <a:ext cx="4098131" cy="606425"/>
          </a:xfrm>
        </p:spPr>
        <p:txBody>
          <a:bodyPr/>
          <a:lstStyle>
            <a:lvl1pPr>
              <a:defRPr sz="9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00" baseline="0">
                <a:solidFill>
                  <a:schemeClr val="bg1"/>
                </a:solidFill>
              </a:defRPr>
            </a:lvl2pPr>
            <a:lvl3pPr>
              <a:defRPr sz="900" baseline="0">
                <a:solidFill>
                  <a:schemeClr val="bg1"/>
                </a:solidFill>
              </a:defRPr>
            </a:lvl3pPr>
            <a:lvl4pPr>
              <a:defRPr sz="900" baseline="0">
                <a:solidFill>
                  <a:schemeClr val="bg1"/>
                </a:solidFill>
              </a:defRPr>
            </a:lvl4pPr>
            <a:lvl5pPr>
              <a:defRPr sz="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Subhead information goes here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A81B988C-E537-EB42-91FA-1F3AFFF43E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9632" y="4227216"/>
            <a:ext cx="1775222" cy="754063"/>
          </a:xfrm>
        </p:spPr>
        <p:txBody>
          <a:bodyPr anchor="b" anchorCtr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5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600" dirty="0"/>
              <a:t>© 2019 E*TRADE Financial Corporation.</a:t>
            </a:r>
            <a:br>
              <a:rPr lang="en-US" sz="600" dirty="0"/>
            </a:br>
            <a:r>
              <a:rPr lang="en-US" sz="600" dirty="0"/>
              <a:t>All rights reserved.</a:t>
            </a:r>
          </a:p>
          <a:p>
            <a:pPr lvl="0"/>
            <a:endParaRPr lang="en-US" sz="600" dirty="0"/>
          </a:p>
          <a:p>
            <a:pPr lvl="0"/>
            <a:r>
              <a:rPr lang="en-US" sz="600" dirty="0"/>
              <a:t>This presentation contains confidential information and may not be disclosed without E*TRADE Financial Corporation’s written permission.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B84E611-FBAC-4F49-A6F3-091F8699E6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170535"/>
            <a:ext cx="1484710" cy="393700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  <a:br>
              <a:rPr lang="en-US" dirty="0"/>
            </a:br>
            <a:r>
              <a:rPr lang="en-US" dirty="0"/>
              <a:t>Click to add Author</a:t>
            </a:r>
          </a:p>
        </p:txBody>
      </p:sp>
      <p:sp>
        <p:nvSpPr>
          <p:cNvPr id="13" name="Footer Placeholder 20">
            <a:extLst>
              <a:ext uri="{FF2B5EF4-FFF2-40B4-BE49-F238E27FC236}">
                <a16:creationId xmlns:a16="http://schemas.microsoft.com/office/drawing/2014/main" id="{5261D961-2C57-8F4E-8481-515A45D9A927}"/>
              </a:ext>
            </a:extLst>
          </p:cNvPr>
          <p:cNvSpPr txBox="1">
            <a:spLocks/>
          </p:cNvSpPr>
          <p:nvPr userDrawn="1"/>
        </p:nvSpPr>
        <p:spPr>
          <a:xfrm>
            <a:off x="280080" y="4692162"/>
            <a:ext cx="2314575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b="0" i="0" kern="1200" baseline="0">
                <a:solidFill>
                  <a:srgbClr val="71649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25" dirty="0"/>
          </a:p>
        </p:txBody>
      </p:sp>
      <p:sp>
        <p:nvSpPr>
          <p:cNvPr id="9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" y="4692162"/>
            <a:ext cx="2314575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98EAF-1DE0-44C2-A83A-0C85665B57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" y="374752"/>
            <a:ext cx="1472091" cy="2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9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/ou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mary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1E6127-D274-6548-9144-0AD771CD5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489" y="1436070"/>
            <a:ext cx="4131505" cy="193534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>
              <a:defRPr lang="en-US" sz="3750" b="0" i="0" cap="all" baseline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Title or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4B05A8-92A6-684B-A62C-C6C1B6862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1" y="3441701"/>
            <a:ext cx="4098131" cy="606425"/>
          </a:xfrm>
        </p:spPr>
        <p:txBody>
          <a:bodyPr/>
          <a:lstStyle>
            <a:lvl1pPr>
              <a:defRPr sz="900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00" baseline="0">
                <a:solidFill>
                  <a:schemeClr val="bg1"/>
                </a:solidFill>
              </a:defRPr>
            </a:lvl2pPr>
            <a:lvl3pPr>
              <a:defRPr sz="900" baseline="0">
                <a:solidFill>
                  <a:schemeClr val="bg1"/>
                </a:solidFill>
              </a:defRPr>
            </a:lvl3pPr>
            <a:lvl4pPr>
              <a:defRPr sz="900" baseline="0">
                <a:solidFill>
                  <a:schemeClr val="bg1"/>
                </a:solidFill>
              </a:defRPr>
            </a:lvl4pPr>
            <a:lvl5pPr>
              <a:defRPr sz="9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Subhead information goes here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A81B988C-E537-EB42-91FA-1F3AFFF43E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9632" y="4227216"/>
            <a:ext cx="1775222" cy="754063"/>
          </a:xfrm>
        </p:spPr>
        <p:txBody>
          <a:bodyPr anchor="b" anchorCtr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600" dirty="0"/>
              <a:t>© 2019 E*TRADE Financial Corporation.</a:t>
            </a:r>
            <a:br>
              <a:rPr lang="en-US" sz="600" dirty="0"/>
            </a:br>
            <a:r>
              <a:rPr lang="en-US" sz="600" dirty="0"/>
              <a:t>All rights reserved.</a:t>
            </a:r>
          </a:p>
          <a:p>
            <a:pPr lvl="0"/>
            <a:endParaRPr lang="en-US" sz="600" dirty="0"/>
          </a:p>
          <a:p>
            <a:pPr lvl="0"/>
            <a:r>
              <a:rPr lang="en-US" sz="600" dirty="0"/>
              <a:t>This presentation contains confidential information and may not be disclosed without E*TRADE Financial Corporation’s written permission.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B84E611-FBAC-4F49-A6F3-091F8699E6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170535"/>
            <a:ext cx="1484710" cy="393700"/>
          </a:xfrm>
        </p:spPr>
        <p:txBody>
          <a:bodyPr/>
          <a:lstStyle>
            <a:lvl1pPr>
              <a:defRPr sz="7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  <a:br>
              <a:rPr lang="en-US" dirty="0"/>
            </a:br>
            <a:r>
              <a:rPr lang="en-US" dirty="0"/>
              <a:t>Click to add Author</a:t>
            </a:r>
          </a:p>
        </p:txBody>
      </p:sp>
      <p:sp>
        <p:nvSpPr>
          <p:cNvPr id="13" name="Footer Placeholder 20">
            <a:extLst>
              <a:ext uri="{FF2B5EF4-FFF2-40B4-BE49-F238E27FC236}">
                <a16:creationId xmlns:a16="http://schemas.microsoft.com/office/drawing/2014/main" id="{5261D961-2C57-8F4E-8481-515A45D9A927}"/>
              </a:ext>
            </a:extLst>
          </p:cNvPr>
          <p:cNvSpPr txBox="1">
            <a:spLocks/>
          </p:cNvSpPr>
          <p:nvPr userDrawn="1"/>
        </p:nvSpPr>
        <p:spPr>
          <a:xfrm>
            <a:off x="280080" y="4692162"/>
            <a:ext cx="2314575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b="0" i="0" kern="1200" baseline="0">
                <a:solidFill>
                  <a:srgbClr val="71649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25" dirty="0"/>
          </a:p>
        </p:txBody>
      </p:sp>
      <p:sp>
        <p:nvSpPr>
          <p:cNvPr id="9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" y="4692162"/>
            <a:ext cx="2314575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828801"/>
            <a:ext cx="2882504" cy="15394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sz="285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DF2AA6-6580-2247-9F94-E394D9CFB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1" y="1828800"/>
            <a:ext cx="3184940" cy="628650"/>
          </a:xfrm>
        </p:spPr>
        <p:txBody>
          <a:bodyPr/>
          <a:lstStyle>
            <a:lvl1pPr marL="0" indent="0" fontAlgn="t">
              <a:lnSpc>
                <a:spcPct val="150000"/>
              </a:lnSpc>
              <a:spcBef>
                <a:spcPts val="450"/>
              </a:spcBef>
              <a:buFont typeface="Arial" panose="020B0604020202020204" pitchFamily="34" charset="0"/>
              <a:buNone/>
              <a:defRPr sz="900" b="0" i="0" baseline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450"/>
              </a:spcBef>
              <a:defRPr sz="900">
                <a:latin typeface="+mn-lt"/>
              </a:defRPr>
            </a:lvl2pPr>
            <a:lvl3pPr>
              <a:defRPr sz="825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b="1" dirty="0"/>
              <a:t>Section 1: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1" dirty="0"/>
              <a:t>Section 2: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1" dirty="0"/>
              <a:t>Section 3: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1" dirty="0"/>
              <a:t>Section 4: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13A9CD-50AA-AF45-AA78-BDDDEEE03DDF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0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7C3C9-B266-4A4D-A862-ABC9441D0B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95" y="4757098"/>
            <a:ext cx="825899" cy="1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/ sub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828801"/>
            <a:ext cx="3789076" cy="15394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>
              <a:defRPr lang="en-US" sz="285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Title or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13A9CD-50AA-AF45-AA78-BDDDEEE03DDF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0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038E561-8534-BB4E-A397-28B367E9FD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3665538"/>
            <a:ext cx="3779119" cy="5651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en-US" sz="900" b="0" i="0" u="none" strike="noStrike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Subhead information goes here across multiple lines to add context. </a:t>
            </a:r>
          </a:p>
          <a:p>
            <a:pPr lvl="0"/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Lorem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 ipsum dolor sit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amet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.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473783-D27B-4E7B-9CFC-F0FCD7642D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95" y="4757098"/>
            <a:ext cx="825899" cy="1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9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j-lt"/>
              </a:defRPr>
            </a:lvl1pPr>
          </a:lstStyle>
          <a:p>
            <a:r>
              <a:rPr lang="en-US" dirty="0"/>
              <a:t>Layout with space for images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E2FB6C-DA30-AB46-AEA6-00C8BFBD9C10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A8B44-E885-5940-BBD0-73E49DAAA54D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914400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495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baseline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Single content text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1" y="1600201"/>
            <a:ext cx="6172199" cy="29355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0FDE69-0666-514A-9D9F-47828A28418D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312E8-6405-1644-9D4C-D35A8E0C4884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91339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Double content text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901" y="1600201"/>
            <a:ext cx="2882503" cy="28726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633788" y="1600200"/>
            <a:ext cx="2881313" cy="287262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/>
            <a:r>
              <a:rPr lang="en-US" dirty="0"/>
              <a:t>Add text or image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0BC510-4A24-7E4E-AEBB-142F399FA83B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D6BFF6-3B07-6F42-AB58-59B7CE0EFE60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68767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, smal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Double content text layout for dense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901" y="1600201"/>
            <a:ext cx="2882503" cy="28726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/>
            </a:lvl1pPr>
            <a:lvl2pPr>
              <a:defRPr lang="en-US" sz="900" dirty="0"/>
            </a:lvl2pPr>
            <a:lvl3pPr>
              <a:defRPr sz="900"/>
            </a:lvl3pPr>
            <a:lvl4pPr>
              <a:defRPr sz="900"/>
            </a:lvl4pPr>
            <a:lvl5pPr>
              <a:defRPr lang="en-US" sz="900" dirty="0"/>
            </a:lvl5pPr>
            <a:lvl6pPr>
              <a:defRPr lang="en-US" sz="900" dirty="0"/>
            </a:lvl6pPr>
            <a:lvl7pPr>
              <a:defRPr lang="en-US" sz="900" dirty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0BC510-4A24-7E4E-AEBB-142F399FA83B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D6BFF6-3B07-6F42-AB58-59B7CE0EFE60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632597" y="1600201"/>
            <a:ext cx="2882503" cy="28726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/>
            </a:lvl1pPr>
            <a:lvl2pPr>
              <a:defRPr lang="en-US" sz="900" dirty="0"/>
            </a:lvl2pPr>
            <a:lvl3pPr>
              <a:defRPr sz="900"/>
            </a:lvl3pPr>
            <a:lvl4pPr>
              <a:defRPr sz="900"/>
            </a:lvl4pPr>
            <a:lvl5pPr>
              <a:defRPr lang="en-US" sz="900" dirty="0"/>
            </a:lvl5pPr>
            <a:lvl6pPr>
              <a:defRPr lang="en-US" sz="900" dirty="0"/>
            </a:lvl6pPr>
            <a:lvl7pPr>
              <a:defRPr lang="en-US" sz="900" dirty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7313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ckets">
    <p:bg>
      <p:bgPr>
        <a:gradFill>
          <a:gsLst>
            <a:gs pos="45000">
              <a:schemeClr val="bg1"/>
            </a:gs>
            <a:gs pos="45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Three bucket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901" y="1572447"/>
            <a:ext cx="1885950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80F36AD-CB07-F640-8B20-935A90D2AD5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1" y="2316361"/>
            <a:ext cx="1885950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="0" i="0" baseline="0"/>
            </a:lvl2pPr>
            <a:lvl3pPr>
              <a:defRPr sz="750" b="0" i="0" baseline="0"/>
            </a:lvl3pPr>
            <a:lvl4pPr>
              <a:defRPr sz="750" b="0" i="0" baseline="0"/>
            </a:lvl4pPr>
            <a:lvl5pPr>
              <a:defRPr sz="750" b="0" i="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6849DAC-0DEC-3345-B6FC-FA721CD550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5695" y="1572447"/>
            <a:ext cx="1885950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9FAECA8-2EF7-3949-822C-2043BF871A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635695" y="2316361"/>
            <a:ext cx="1885950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C8FD469-8A74-5C45-B11A-63C2B765E23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489297" y="1572447"/>
            <a:ext cx="1885950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8CCC33E-8866-734C-866C-715AA2CAA9A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489297" y="2316361"/>
            <a:ext cx="1885950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498BB50-73F4-6742-9634-3143565B0C62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996A2-C9E6-674E-BF44-B0A4B5F6B864}"/>
              </a:ext>
            </a:extLst>
          </p:cNvPr>
          <p:cNvSpPr/>
          <p:nvPr userDrawn="1"/>
        </p:nvSpPr>
        <p:spPr>
          <a:xfrm>
            <a:off x="342900" y="716722"/>
            <a:ext cx="6178745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49208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ckets">
    <p:bg>
      <p:bgPr>
        <a:gradFill>
          <a:gsLst>
            <a:gs pos="45000">
              <a:schemeClr val="bg1"/>
            </a:gs>
            <a:gs pos="45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Four bucket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8470" y="1572447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80F36AD-CB07-F640-8B20-935A90D2AD5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470" y="2316361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="0" i="0" baseline="0"/>
            </a:lvl2pPr>
            <a:lvl3pPr>
              <a:defRPr sz="750" b="0" i="0" baseline="0"/>
            </a:lvl3pPr>
            <a:lvl4pPr>
              <a:defRPr sz="750" b="0" i="0" baseline="0"/>
            </a:lvl4pPr>
            <a:lvl5pPr>
              <a:defRPr sz="750" b="0" i="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6849DAC-0DEC-3345-B6FC-FA721CD550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71853" y="1581500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9FAECA8-2EF7-3949-822C-2043BF871A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71853" y="2325414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C8FD469-8A74-5C45-B11A-63C2B765E23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785162" y="1572447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8CCC33E-8866-734C-866C-715AA2CAA9A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785162" y="2316361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498BB50-73F4-6742-9634-3143565B0C62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996A2-C9E6-674E-BF44-B0A4B5F6B864}"/>
              </a:ext>
            </a:extLst>
          </p:cNvPr>
          <p:cNvSpPr/>
          <p:nvPr userDrawn="1"/>
        </p:nvSpPr>
        <p:spPr>
          <a:xfrm>
            <a:off x="342900" y="716722"/>
            <a:ext cx="6178745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6849DAC-0DEC-3345-B6FC-FA721CD5505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58545" y="1590554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19FAECA8-2EF7-3949-822C-2043BF871AC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58545" y="2334468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579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828801"/>
            <a:ext cx="2882504" cy="15394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sz="285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DF2AA6-6580-2247-9F94-E394D9CFB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1" y="1828800"/>
            <a:ext cx="3184940" cy="628650"/>
          </a:xfrm>
        </p:spPr>
        <p:txBody>
          <a:bodyPr/>
          <a:lstStyle>
            <a:lvl1pPr marL="0" indent="0" fontAlgn="t">
              <a:lnSpc>
                <a:spcPct val="150000"/>
              </a:lnSpc>
              <a:spcBef>
                <a:spcPts val="450"/>
              </a:spcBef>
              <a:buFont typeface="Arial" panose="020B0604020202020204" pitchFamily="34" charset="0"/>
              <a:buNone/>
              <a:defRPr sz="900" b="0" i="0" baseline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450"/>
              </a:spcBef>
              <a:defRPr sz="900">
                <a:latin typeface="+mn-lt"/>
              </a:defRPr>
            </a:lvl2pPr>
            <a:lvl3pPr>
              <a:defRPr sz="825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b="1" dirty="0"/>
              <a:t>Section 1: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1" dirty="0"/>
              <a:t>Section 2: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1" dirty="0"/>
              <a:t>Section 3: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1" dirty="0"/>
              <a:t>Section 4: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13A9CD-50AA-AF45-AA78-BDDDEEE03DDF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958083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/ou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9FFA1-ABE2-4BB9-89AE-47128D6EA0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6314" y="0"/>
            <a:ext cx="2158171" cy="21459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6C1286-38DE-4A9D-A7FE-952DCC35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89" y="1436070"/>
            <a:ext cx="4131505" cy="1935344"/>
          </a:xfrm>
        </p:spPr>
        <p:txBody>
          <a:bodyPr>
            <a:normAutofit/>
          </a:bodyPr>
          <a:lstStyle/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688101E-43E8-45BA-8857-CC6552D45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1" y="3441701"/>
            <a:ext cx="4098131" cy="6064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8407D3C-9944-4249-B0A0-4BB1809795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4170535"/>
            <a:ext cx="1484710" cy="393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/ sub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828801"/>
            <a:ext cx="3789076" cy="15394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>
              <a:defRPr lang="en-US" sz="285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Title or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13A9CD-50AA-AF45-AA78-BDDDEEE03DDF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038E561-8534-BB4E-A397-28B367E9FD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3665538"/>
            <a:ext cx="3779119" cy="5651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en-US" sz="900" b="0" i="0" u="none" strike="noStrike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Subhead information goes here across multiple lines to add context. </a:t>
            </a:r>
          </a:p>
          <a:p>
            <a:pPr lvl="0"/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Lorem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 ipsum dolor sit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amet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.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1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j-lt"/>
              </a:defRPr>
            </a:lvl1pPr>
          </a:lstStyle>
          <a:p>
            <a:r>
              <a:rPr lang="en-US" dirty="0"/>
              <a:t>Layout with space for images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E2FB6C-DA30-AB46-AEA6-00C8BFBD9C10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A8B44-E885-5940-BBD0-73E49DAAA54D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914400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68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baseline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Single content text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1" y="1600201"/>
            <a:ext cx="6172199" cy="29355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0FDE69-0666-514A-9D9F-47828A28418D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312E8-6405-1644-9D4C-D35A8E0C4884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048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Double content text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901" y="1600201"/>
            <a:ext cx="2882503" cy="28726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633788" y="1600200"/>
            <a:ext cx="2881313" cy="287262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/>
            <a:r>
              <a:rPr lang="en-US" dirty="0"/>
              <a:t>Add text or image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0BC510-4A24-7E4E-AEBB-142F399FA83B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D6BFF6-3B07-6F42-AB58-59B7CE0EFE60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181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, smal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Double content text layout for dense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901" y="1600201"/>
            <a:ext cx="2882503" cy="28726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/>
            </a:lvl1pPr>
            <a:lvl2pPr>
              <a:defRPr lang="en-US" sz="900" dirty="0"/>
            </a:lvl2pPr>
            <a:lvl3pPr>
              <a:defRPr sz="900"/>
            </a:lvl3pPr>
            <a:lvl4pPr>
              <a:defRPr sz="900"/>
            </a:lvl4pPr>
            <a:lvl5pPr>
              <a:defRPr lang="en-US" sz="900" dirty="0"/>
            </a:lvl5pPr>
            <a:lvl6pPr>
              <a:defRPr lang="en-US" sz="900" dirty="0"/>
            </a:lvl6pPr>
            <a:lvl7pPr>
              <a:defRPr lang="en-US" sz="900" dirty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0BC510-4A24-7E4E-AEBB-142F399FA83B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D6BFF6-3B07-6F42-AB58-59B7CE0EFE60}"/>
              </a:ext>
            </a:extLst>
          </p:cNvPr>
          <p:cNvSpPr/>
          <p:nvPr userDrawn="1"/>
        </p:nvSpPr>
        <p:spPr>
          <a:xfrm>
            <a:off x="342900" y="716722"/>
            <a:ext cx="6172200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632597" y="1600201"/>
            <a:ext cx="2882503" cy="28726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/>
            </a:lvl1pPr>
            <a:lvl2pPr>
              <a:defRPr lang="en-US" sz="900" dirty="0"/>
            </a:lvl2pPr>
            <a:lvl3pPr>
              <a:defRPr sz="900"/>
            </a:lvl3pPr>
            <a:lvl4pPr>
              <a:defRPr sz="900"/>
            </a:lvl4pPr>
            <a:lvl5pPr>
              <a:defRPr lang="en-US" sz="900" dirty="0"/>
            </a:lvl5pPr>
            <a:lvl6pPr>
              <a:defRPr lang="en-US" sz="900" dirty="0"/>
            </a:lvl6pPr>
            <a:lvl7pPr>
              <a:defRPr lang="en-US" sz="900" dirty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4614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ckets">
    <p:bg>
      <p:bgPr>
        <a:gradFill>
          <a:gsLst>
            <a:gs pos="45000">
              <a:schemeClr val="bg1"/>
            </a:gs>
            <a:gs pos="45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Three bucket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901" y="1572447"/>
            <a:ext cx="1885950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80F36AD-CB07-F640-8B20-935A90D2AD5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1" y="2316361"/>
            <a:ext cx="1885950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="0" i="0" baseline="0"/>
            </a:lvl2pPr>
            <a:lvl3pPr>
              <a:defRPr sz="750" b="0" i="0" baseline="0"/>
            </a:lvl3pPr>
            <a:lvl4pPr>
              <a:defRPr sz="750" b="0" i="0" baseline="0"/>
            </a:lvl4pPr>
            <a:lvl5pPr>
              <a:defRPr sz="750" b="0" i="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6849DAC-0DEC-3345-B6FC-FA721CD550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5695" y="1572447"/>
            <a:ext cx="1885950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9FAECA8-2EF7-3949-822C-2043BF871A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635695" y="2316361"/>
            <a:ext cx="1885950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C8FD469-8A74-5C45-B11A-63C2B765E23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489297" y="1572447"/>
            <a:ext cx="1885950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8CCC33E-8866-734C-866C-715AA2CAA9A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489297" y="2316361"/>
            <a:ext cx="1885950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498BB50-73F4-6742-9634-3143565B0C62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996A2-C9E6-674E-BF44-B0A4B5F6B864}"/>
              </a:ext>
            </a:extLst>
          </p:cNvPr>
          <p:cNvSpPr/>
          <p:nvPr userDrawn="1"/>
        </p:nvSpPr>
        <p:spPr>
          <a:xfrm>
            <a:off x="342900" y="716722"/>
            <a:ext cx="6178745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5787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ckets">
    <p:bg>
      <p:bgPr>
        <a:gradFill>
          <a:gsLst>
            <a:gs pos="45000">
              <a:schemeClr val="bg1"/>
            </a:gs>
            <a:gs pos="45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28600"/>
            <a:ext cx="6172200" cy="4572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Four bucket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8470" y="1572447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80F36AD-CB07-F640-8B20-935A90D2AD5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470" y="2316361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="0" i="0" baseline="0"/>
            </a:lvl2pPr>
            <a:lvl3pPr>
              <a:defRPr sz="750" b="0" i="0" baseline="0"/>
            </a:lvl3pPr>
            <a:lvl4pPr>
              <a:defRPr sz="750" b="0" i="0" baseline="0"/>
            </a:lvl4pPr>
            <a:lvl5pPr>
              <a:defRPr sz="750" b="0" i="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6849DAC-0DEC-3345-B6FC-FA721CD550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71853" y="1581500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9FAECA8-2EF7-3949-822C-2043BF871A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71853" y="2325414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C8FD469-8A74-5C45-B11A-63C2B765E23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785162" y="1572447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8CCC33E-8866-734C-866C-715AA2CAA9A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785162" y="2316361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498BB50-73F4-6742-9634-3143565B0C62}"/>
              </a:ext>
            </a:extLst>
          </p:cNvPr>
          <p:cNvSpPr txBox="1">
            <a:spLocks/>
          </p:cNvSpPr>
          <p:nvPr userDrawn="1"/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03F2D8-09E8-4F65-B5E4-919B7BA10877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996A2-C9E6-674E-BF44-B0A4B5F6B864}"/>
              </a:ext>
            </a:extLst>
          </p:cNvPr>
          <p:cNvSpPr/>
          <p:nvPr userDrawn="1"/>
        </p:nvSpPr>
        <p:spPr>
          <a:xfrm>
            <a:off x="342900" y="716722"/>
            <a:ext cx="6178745" cy="45719"/>
          </a:xfrm>
          <a:prstGeom prst="rect">
            <a:avLst/>
          </a:prstGeom>
          <a:solidFill>
            <a:srgbClr val="6633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1200" dirty="0" err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6849DAC-0DEC-3345-B6FC-FA721CD5505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58545" y="1590554"/>
            <a:ext cx="1604407" cy="743915"/>
          </a:xfrm>
          <a:solidFill>
            <a:schemeClr val="tx2"/>
          </a:solidFill>
        </p:spPr>
        <p:txBody>
          <a:bodyPr lIns="118872" tIns="118872" rIns="118872" bIns="118872"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19FAECA8-2EF7-3949-822C-2043BF871AC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58545" y="2334468"/>
            <a:ext cx="1604407" cy="2057400"/>
          </a:xfrm>
          <a:solidFill>
            <a:schemeClr val="bg1"/>
          </a:solidFill>
        </p:spPr>
        <p:txBody>
          <a:bodyPr lIns="118872" tIns="118872" rIns="118872" bIns="118872"/>
          <a:lstStyle>
            <a:lvl1pPr>
              <a:defRPr sz="825" baseline="0"/>
            </a:lvl1pPr>
            <a:lvl2pPr>
              <a:defRPr sz="750" baseline="0"/>
            </a:lvl2pPr>
            <a:lvl3pPr>
              <a:defRPr sz="900" baseline="0"/>
            </a:lvl3pPr>
            <a:lvl4pPr>
              <a:defRPr sz="900" baseline="0"/>
            </a:lvl4pPr>
            <a:lvl5pPr>
              <a:defRPr sz="750" baseline="0"/>
            </a:lvl5pPr>
            <a:lvl6pPr>
              <a:defRPr sz="750"/>
            </a:lvl6pPr>
            <a:lvl7pPr>
              <a:defRPr sz="750"/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1276"/>
            <a:ext cx="6172200" cy="682516"/>
          </a:xfrm>
        </p:spPr>
        <p:txBody>
          <a:bodyPr/>
          <a:lstStyle>
            <a:lvl1pPr>
              <a:spcBef>
                <a:spcPts val="150"/>
              </a:spcBef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150"/>
              </a:spcBef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information goes here across multiple lines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686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"/>
            <a:ext cx="6172200" cy="62468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Headline for slide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98400"/>
            <a:ext cx="6172200" cy="2935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  <a:p>
            <a:pPr lvl="4"/>
            <a:r>
              <a:rPr lang="en-US" dirty="0"/>
              <a:t>Bullet level 3</a:t>
            </a:r>
          </a:p>
          <a:p>
            <a:pPr lvl="5"/>
            <a:r>
              <a:rPr lang="en-US" dirty="0"/>
              <a:t>Bullet 4</a:t>
            </a:r>
          </a:p>
          <a:p>
            <a:pPr lvl="6"/>
            <a:r>
              <a:rPr lang="en-US" dirty="0"/>
              <a:t>Bullet 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79EE3F-52A5-8E4C-9F02-62630F74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ctr"/>
            <a:fld id="{EF03F2D8-09E8-4F65-B5E4-919B7BA10877}" type="slidenum">
              <a:rPr lang="en-US" smtClean="0"/>
              <a:pPr font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9" r:id="rId3"/>
    <p:sldLayoutId id="2147483654" r:id="rId4"/>
    <p:sldLayoutId id="2147483650" r:id="rId5"/>
    <p:sldLayoutId id="2147483652" r:id="rId6"/>
    <p:sldLayoutId id="2147483670" r:id="rId7"/>
    <p:sldLayoutId id="2147483667" r:id="rId8"/>
    <p:sldLayoutId id="2147483671" r:id="rId9"/>
    <p:sldLayoutId id="2147483672" r:id="rId10"/>
  </p:sldLayoutIdLst>
  <p:hf sldNum="0" hdr="0" dt="0"/>
  <p:txStyles>
    <p:titleStyle>
      <a:lvl1pPr marL="0" marR="0" indent="0" algn="l" defTabSz="685800" rtl="0" eaLnBrk="1" fontAlgn="auto" latinLnBrk="0" hangingPunct="1">
        <a:lnSpc>
          <a:spcPct val="85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150"/>
        </a:spcBef>
        <a:buFont typeface="Arial" panose="020B0604020202020204" pitchFamily="34" charset="0"/>
        <a:buNone/>
        <a:defRPr sz="12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spcBef>
          <a:spcPts val="150"/>
        </a:spcBef>
        <a:buFontTx/>
        <a:buNone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91" indent="0" algn="l" defTabSz="685800" rtl="0" eaLnBrk="1" latinLnBrk="0" hangingPunct="1">
        <a:spcBef>
          <a:spcPts val="150"/>
        </a:spcBef>
        <a:buSzPct val="100000"/>
        <a:buFontTx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spcBef>
          <a:spcPts val="450"/>
        </a:spcBef>
        <a:buSzPct val="100000"/>
        <a:buFontTx/>
        <a:buNone/>
        <a:tabLst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8588" indent="-128588" algn="l" defTabSz="685800" rtl="0" eaLnBrk="1" latinLnBrk="0" hangingPunct="1">
        <a:spcBef>
          <a:spcPts val="450"/>
        </a:spcBef>
        <a:buClr>
          <a:schemeClr val="tx2"/>
        </a:buClr>
        <a:buSzPct val="100000"/>
        <a:buFont typeface="Arial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5985" indent="-123825" algn="l" defTabSz="685800" rtl="0" eaLnBrk="1" latinLnBrk="0" hangingPunct="1">
        <a:spcBef>
          <a:spcPts val="300"/>
        </a:spcBef>
        <a:buClr>
          <a:schemeClr val="tx2"/>
        </a:buClr>
        <a:buSzPct val="80000"/>
        <a:buFont typeface="Wingdings" charset="2"/>
        <a:buChar char="§"/>
        <a:tabLst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4572" indent="-129779" algn="l" defTabSz="685800" rtl="0" eaLnBrk="1" latinLnBrk="0" hangingPunct="1">
        <a:spcBef>
          <a:spcPts val="150"/>
        </a:spcBef>
        <a:buClr>
          <a:schemeClr val="tx2"/>
        </a:buClr>
        <a:buSzPct val="50000"/>
        <a:buFont typeface="Lucida Grande"/>
        <a:buChar char="▲"/>
        <a:tabLst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"/>
            <a:ext cx="6172200" cy="62468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Headline for slide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98400"/>
            <a:ext cx="6172200" cy="2935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  <a:p>
            <a:pPr lvl="4"/>
            <a:r>
              <a:rPr lang="en-US" dirty="0"/>
              <a:t>Bullet level 3</a:t>
            </a:r>
          </a:p>
          <a:p>
            <a:pPr lvl="5"/>
            <a:r>
              <a:rPr lang="en-US" dirty="0"/>
              <a:t>Bullet 4</a:t>
            </a:r>
          </a:p>
          <a:p>
            <a:pPr lvl="6"/>
            <a:r>
              <a:rPr lang="en-US" dirty="0"/>
              <a:t>Bullet 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79EE3F-52A5-8E4C-9F02-62630F74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2900" y="4692162"/>
            <a:ext cx="185166" cy="27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ctr"/>
            <a:fld id="{EF03F2D8-09E8-4F65-B5E4-919B7BA10877}" type="slidenum">
              <a:rPr lang="en-US" smtClean="0"/>
              <a:pPr fontAlgn="ctr"/>
              <a:t>‹#›</a:t>
            </a:fld>
            <a:endParaRPr lang="en-US" dirty="0"/>
          </a:p>
        </p:txBody>
      </p:sp>
      <p:sp>
        <p:nvSpPr>
          <p:cNvPr id="8" name="Footer Placeholder 18">
            <a:extLst>
              <a:ext uri="{FF2B5EF4-FFF2-40B4-BE49-F238E27FC236}">
                <a16:creationId xmlns:a16="http://schemas.microsoft.com/office/drawing/2014/main" id="{234D55E2-3BDD-B842-A327-837F143A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5002" y="4692162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BFDF3-7445-46C7-A037-EC1ED7FA9E6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95" y="4757098"/>
            <a:ext cx="825899" cy="1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dt="0"/>
  <p:txStyles>
    <p:titleStyle>
      <a:lvl1pPr marL="0" marR="0" indent="0" algn="l" defTabSz="685800" rtl="0" eaLnBrk="1" fontAlgn="auto" latinLnBrk="0" hangingPunct="1">
        <a:lnSpc>
          <a:spcPct val="85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150"/>
        </a:spcBef>
        <a:buFont typeface="Arial" panose="020B0604020202020204" pitchFamily="34" charset="0"/>
        <a:buNone/>
        <a:defRPr sz="12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spcBef>
          <a:spcPts val="150"/>
        </a:spcBef>
        <a:buFontTx/>
        <a:buNone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91" indent="0" algn="l" defTabSz="685800" rtl="0" eaLnBrk="1" latinLnBrk="0" hangingPunct="1">
        <a:spcBef>
          <a:spcPts val="150"/>
        </a:spcBef>
        <a:buSzPct val="100000"/>
        <a:buFontTx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spcBef>
          <a:spcPts val="450"/>
        </a:spcBef>
        <a:buSzPct val="100000"/>
        <a:buFontTx/>
        <a:buNone/>
        <a:tabLst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8588" indent="-128588" algn="l" defTabSz="685800" rtl="0" eaLnBrk="1" latinLnBrk="0" hangingPunct="1">
        <a:spcBef>
          <a:spcPts val="450"/>
        </a:spcBef>
        <a:buClr>
          <a:schemeClr val="tx2"/>
        </a:buClr>
        <a:buSzPct val="100000"/>
        <a:buFont typeface="Arial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5985" indent="-123825" algn="l" defTabSz="685800" rtl="0" eaLnBrk="1" latinLnBrk="0" hangingPunct="1">
        <a:spcBef>
          <a:spcPts val="300"/>
        </a:spcBef>
        <a:buClr>
          <a:schemeClr val="tx2"/>
        </a:buClr>
        <a:buSzPct val="80000"/>
        <a:buFont typeface="Wingdings" charset="2"/>
        <a:buChar char="§"/>
        <a:tabLst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4572" indent="-129779" algn="l" defTabSz="685800" rtl="0" eaLnBrk="1" latinLnBrk="0" hangingPunct="1">
        <a:spcBef>
          <a:spcPts val="150"/>
        </a:spcBef>
        <a:buClr>
          <a:schemeClr val="tx2"/>
        </a:buClr>
        <a:buSzPct val="50000"/>
        <a:buFont typeface="Lucida Grande"/>
        <a:buChar char="▲"/>
        <a:tabLst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E2909C-BD7C-412A-AE7A-0218A61F05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04775"/>
            <a:ext cx="6151860" cy="409098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B1AF26-4614-4406-892B-68B8DC874317}"/>
              </a:ext>
            </a:extLst>
          </p:cNvPr>
          <p:cNvSpPr txBox="1"/>
          <p:nvPr/>
        </p:nvSpPr>
        <p:spPr>
          <a:xfrm>
            <a:off x="323851" y="4419600"/>
            <a:ext cx="342900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/>
            <a:r>
              <a:rPr lang="en-US" sz="3200" b="1" baseline="0" dirty="0">
                <a:latin typeface="Trebuchet MS" panose="020B0603020202020204" pitchFamily="34" charset="0"/>
              </a:rPr>
              <a:t>Leo’s House Hunt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E93F8-EC29-4B37-964A-4FFB4D5D8E56}"/>
              </a:ext>
            </a:extLst>
          </p:cNvPr>
          <p:cNvSpPr txBox="1"/>
          <p:nvPr/>
        </p:nvSpPr>
        <p:spPr>
          <a:xfrm>
            <a:off x="3714751" y="4419600"/>
            <a:ext cx="3429000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 sz="1100" b="1" dirty="0" err="1">
                <a:latin typeface="Trebuchet MS" panose="020B0603020202020204" pitchFamily="34" charset="0"/>
              </a:rPr>
              <a:t>Freguenet</a:t>
            </a:r>
            <a:endParaRPr lang="en-US" sz="1100" b="1" dirty="0">
              <a:latin typeface="Trebuchet MS" panose="020B0603020202020204" pitchFamily="34" charset="0"/>
            </a:endParaRPr>
          </a:p>
          <a:p>
            <a:pPr algn="ctr"/>
            <a:r>
              <a:rPr lang="en-US" sz="1100" b="1" dirty="0">
                <a:latin typeface="Trebuchet MS" panose="020B0603020202020204" pitchFamily="34" charset="0"/>
              </a:rPr>
              <a:t>Dan Hong</a:t>
            </a:r>
          </a:p>
          <a:p>
            <a:pPr algn="ctr"/>
            <a:r>
              <a:rPr lang="en-US" sz="1100" b="1" dirty="0">
                <a:latin typeface="Trebuchet MS" panose="020B0603020202020204" pitchFamily="34" charset="0"/>
              </a:rPr>
              <a:t>Derek Denning</a:t>
            </a:r>
          </a:p>
          <a:p>
            <a:pPr algn="ctr"/>
            <a:r>
              <a:rPr lang="en-US" sz="1100" b="1" dirty="0">
                <a:latin typeface="Trebuchet MS" panose="020B0603020202020204" pitchFamily="34" charset="0"/>
              </a:rPr>
              <a:t>Mike George</a:t>
            </a:r>
          </a:p>
          <a:p>
            <a:pPr algn="ctr"/>
            <a:endParaRPr lang="en-US" b="1" baseline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6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2C0-D605-6D45-B71D-CB3BD323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9151"/>
            <a:ext cx="6172199" cy="2935501"/>
          </a:xfrm>
        </p:spPr>
        <p:txBody>
          <a:bodyPr/>
          <a:lstStyle/>
          <a:p>
            <a:r>
              <a:rPr lang="en-US" sz="1800" dirty="0">
                <a:latin typeface="Trebuchet MS" panose="020B0603020202020204" pitchFamily="34" charset="0"/>
              </a:rPr>
              <a:t>Leo is becoming increasingly frustrated by our basic github questions and ready to retire from coding. He’s intrigued by Washington DC real estate and looking for where best to buy?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 </a:t>
            </a:r>
          </a:p>
          <a:p>
            <a:r>
              <a:rPr lang="en-US" sz="1800" b="1" u="sng" dirty="0">
                <a:latin typeface="Trebuchet MS" panose="020B0603020202020204" pitchFamily="34" charset="0"/>
              </a:rPr>
              <a:t>Objective</a:t>
            </a:r>
            <a:r>
              <a:rPr lang="en-US" sz="1800" b="1" dirty="0">
                <a:latin typeface="Trebuchet MS" panose="020B0603020202020204" pitchFamily="34" charset="0"/>
              </a:rPr>
              <a:t>: </a:t>
            </a:r>
            <a:r>
              <a:rPr lang="en-US" sz="1800" dirty="0">
                <a:latin typeface="Trebuchet MS" panose="020B0603020202020204" pitchFamily="34" charset="0"/>
              </a:rPr>
              <a:t>Where and what to buy for an optimal return in 10 years assuming current market conditions remain stable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b="1" u="sng" dirty="0">
                <a:latin typeface="Trebuchet MS" panose="020B0603020202020204" pitchFamily="34" charset="0"/>
              </a:rPr>
              <a:t>Question</a:t>
            </a:r>
            <a:r>
              <a:rPr lang="en-US" sz="1800" b="1" dirty="0">
                <a:latin typeface="Trebuchet MS" panose="020B0603020202020204" pitchFamily="34" charset="0"/>
              </a:rPr>
              <a:t>: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sz="1800" dirty="0">
                <a:latin typeface="Trebuchet MS" panose="020B0603020202020204" pitchFamily="34" charset="0"/>
              </a:rPr>
              <a:t>Is there a clear quadrant, or ward that is poised to deliver superior investment returns over the next 10 years?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521A7-ADBC-4813-AA7D-281DFFFF7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50" y="4019551"/>
            <a:ext cx="1571110" cy="104478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04846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2C0-D605-6D45-B71D-CB3BD323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9151"/>
            <a:ext cx="6172199" cy="2935501"/>
          </a:xfrm>
        </p:spPr>
        <p:txBody>
          <a:bodyPr/>
          <a:lstStyle/>
          <a:p>
            <a:pPr fontAlgn="base"/>
            <a:r>
              <a:rPr lang="en-US" sz="1600" dirty="0">
                <a:latin typeface="Trebuchet MS" panose="020B0603020202020204" pitchFamily="34" charset="0"/>
              </a:rPr>
              <a:t>We used the D.C. Residential Properties dataset from Kaggle as our sole dataset.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 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We needed key data parameters that would provide insight into a quadrants or wards investment prospects. Some of the data was numerical (sale px, transaction count) while others were qualitative (city quad / ward). Some of the key function we used to cut our data included groupby, .mean, .count, .agg, .loc. Important parameters in our data include: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Price				Year built			Building type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Sale Date			Bedrooms			Square feet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Location (quad/ward)		Remodel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521A7-ADBC-4813-AA7D-281DFFFF7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50" y="4019551"/>
            <a:ext cx="1571110" cy="104478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74145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2C0-D605-6D45-B71D-CB3BD323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9151"/>
            <a:ext cx="6172199" cy="2935501"/>
          </a:xfrm>
        </p:spPr>
        <p:txBody>
          <a:bodyPr/>
          <a:lstStyle/>
          <a:p>
            <a:r>
              <a:rPr lang="en-US" sz="1600" dirty="0">
                <a:latin typeface="Trebuchet MS" panose="020B0603020202020204" pitchFamily="34" charset="0"/>
              </a:rPr>
              <a:t>We spent most of last Saturdays class just exploring to understand what parameters were available to analyze. 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b="1" u="sng" dirty="0">
                <a:latin typeface="Trebuchet MS" panose="020B0603020202020204" pitchFamily="34" charset="0"/>
              </a:rPr>
              <a:t>Key Insights</a:t>
            </a:r>
            <a:r>
              <a:rPr lang="en-US" sz="1600" b="1" dirty="0">
                <a:latin typeface="Trebuchet MS" panose="020B0603020202020204" pitchFamily="34" charset="0"/>
              </a:rPr>
              <a:t>: </a:t>
            </a:r>
            <a:r>
              <a:rPr lang="en-US" sz="1600" dirty="0">
                <a:latin typeface="Trebuchet MS" panose="020B0603020202020204" pitchFamily="34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Upwards of half of the 158,000 records didn’t include price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 Commercial properties included in the “Residential” dataset severely skewed our findings and needed to be removed.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Data prior to 1992 was too sparse to be meaningful and needed to be removed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When all was said and done, we were left with third of the original data ~58,000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521A7-ADBC-4813-AA7D-281DFFFF7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50" y="4019551"/>
            <a:ext cx="1571110" cy="104478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3587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Data Complication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2C0-D605-6D45-B71D-CB3BD323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9151"/>
            <a:ext cx="6172199" cy="2935501"/>
          </a:xfrm>
        </p:spPr>
        <p:txBody>
          <a:bodyPr/>
          <a:lstStyle/>
          <a:p>
            <a:r>
              <a:rPr lang="en-US" sz="1600" dirty="0">
                <a:latin typeface="Trebuchet MS" panose="020B0603020202020204" pitchFamily="34" charset="0"/>
              </a:rPr>
              <a:t>Sale date was a key data point that the project was predicated on 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b="1" u="sng" dirty="0">
                <a:latin typeface="Trebuchet MS" panose="020B0603020202020204" pitchFamily="34" charset="0"/>
              </a:rPr>
              <a:t>Key Insights</a:t>
            </a:r>
            <a:r>
              <a:rPr lang="en-US" sz="1600" b="1" dirty="0">
                <a:latin typeface="Trebuchet MS" panose="020B0603020202020204" pitchFamily="34" charset="0"/>
              </a:rPr>
              <a:t>: </a:t>
            </a:r>
            <a:r>
              <a:rPr lang="en-US" sz="1600" dirty="0">
                <a:latin typeface="Trebuchet MS" panose="020B0603020202020204" pitchFamily="34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Upwards of half of the 158,000 records didn’t include price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 Commercial properties included in the “Residential” dataset severely skewed our findings and needed to be removed.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Data prior to 1992 was too sparse to be meaningful and needed to be removed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When all was said and done, we were left with third of the original data ~58,000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521A7-ADBC-4813-AA7D-281DFFFF7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50" y="4019551"/>
            <a:ext cx="1571110" cy="104478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23999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Difficulty and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2C0-D605-6D45-B71D-CB3BD323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9151"/>
            <a:ext cx="6172199" cy="2935501"/>
          </a:xfrm>
        </p:spPr>
        <p:txBody>
          <a:bodyPr/>
          <a:lstStyle/>
          <a:p>
            <a:r>
              <a:rPr lang="en-US" sz="1600" dirty="0">
                <a:latin typeface="Trebuchet MS" panose="020B0603020202020204" pitchFamily="34" charset="0"/>
              </a:rPr>
              <a:t>We initially discussed what we wanted to answer before exploring the data. 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Once we explored the data and learned the dataset wasn’t a vast oasis of interesting findings …we needed to regroup as a team and come up with plan B. 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Worse, as a group, our data exploration evolved into us working on different aspects of the data. 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We resolved this by having frequent touch points to report finings and ensure we were all marching towards the goal of having something presentable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521A7-ADBC-4813-AA7D-281DFFFF7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50" y="4019551"/>
            <a:ext cx="1571110" cy="104478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5467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Additional Questions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2C0-D605-6D45-B71D-CB3BD323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9151"/>
            <a:ext cx="6172199" cy="2935501"/>
          </a:xfrm>
        </p:spPr>
        <p:txBody>
          <a:bodyPr/>
          <a:lstStyle/>
          <a:p>
            <a:r>
              <a:rPr lang="en-US" sz="1600" dirty="0">
                <a:latin typeface="Trebuchet MS" panose="020B0603020202020204" pitchFamily="34" charset="0"/>
              </a:rPr>
              <a:t>It would have been interesting to look at the impact additional parameters such as acreage, house condition, year built, # of fireplaces have on price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If we were to extrapolate historical returns forward (with regressions) what would that look like?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We would have liked to overlay additional datasets such as crime and walkability scores to ensure Leo remains safe and gets his steps 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521A7-ADBC-4813-AA7D-281DFFFF7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50" y="4019551"/>
            <a:ext cx="1571110" cy="104478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90123371"/>
      </p:ext>
    </p:extLst>
  </p:cSld>
  <p:clrMapOvr>
    <a:masterClrMapping/>
  </p:clrMapOvr>
</p:sld>
</file>

<file path=ppt/theme/theme1.xml><?xml version="1.0" encoding="utf-8"?>
<a:theme xmlns:a="http://schemas.openxmlformats.org/drawingml/2006/main" name="E*TRADE Template">
  <a:themeElements>
    <a:clrScheme name="E*TRADE">
      <a:dk1>
        <a:srgbClr val="000000"/>
      </a:dk1>
      <a:lt1>
        <a:srgbClr val="FFFFFF"/>
      </a:lt1>
      <a:dk2>
        <a:srgbClr val="6633CC"/>
      </a:dk2>
      <a:lt2>
        <a:srgbClr val="EEEEEE"/>
      </a:lt2>
      <a:accent1>
        <a:srgbClr val="FEC03D"/>
      </a:accent1>
      <a:accent2>
        <a:srgbClr val="4CC9A6"/>
      </a:accent2>
      <a:accent3>
        <a:srgbClr val="FF5B33"/>
      </a:accent3>
      <a:accent4>
        <a:srgbClr val="6CCCF6"/>
      </a:accent4>
      <a:accent5>
        <a:srgbClr val="99CC00"/>
      </a:accent5>
      <a:accent6>
        <a:srgbClr val="241056"/>
      </a:accent6>
      <a:hlink>
        <a:srgbClr val="6633CC"/>
      </a:hlink>
      <a:folHlink>
        <a:srgbClr val="DBDBD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square" rtlCol="0" anchor="ctr" anchorCtr="0">
        <a:noAutofit/>
      </a:bodyPr>
      <a:lstStyle>
        <a:defPPr algn="ctr">
          <a:defRPr sz="1600" dirty="0" err="1">
            <a:solidFill>
              <a:schemeClr val="bg1"/>
            </a:solidFill>
          </a:defRPr>
        </a:defPPr>
      </a:lstStyle>
    </a:spDef>
    <a:lnDef>
      <a:spPr>
        <a:ln w="9525" cmpd="sng">
          <a:solidFill>
            <a:schemeClr val="accent6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 anchor="t" anchorCtr="0">
        <a:spAutoFit/>
      </a:bodyPr>
      <a:lstStyle>
        <a:defPPr algn="l">
          <a:defRPr sz="1200" baseline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5" id="{956931F6-6F0F-5B4F-905F-D604F1917093}" vid="{19989EC7-3213-DD4F-A879-EE2B41BF33B1}"/>
    </a:ext>
  </a:extLst>
</a:theme>
</file>

<file path=ppt/theme/theme2.xml><?xml version="1.0" encoding="utf-8"?>
<a:theme xmlns:a="http://schemas.openxmlformats.org/drawingml/2006/main" name="1_E*TRADE Template">
  <a:themeElements>
    <a:clrScheme name="ETRADE RGB">
      <a:dk1>
        <a:srgbClr val="000000"/>
      </a:dk1>
      <a:lt1>
        <a:srgbClr val="FFFFFF"/>
      </a:lt1>
      <a:dk2>
        <a:srgbClr val="6633CC"/>
      </a:dk2>
      <a:lt2>
        <a:srgbClr val="EEEEEE"/>
      </a:lt2>
      <a:accent1>
        <a:srgbClr val="FEC03E"/>
      </a:accent1>
      <a:accent2>
        <a:srgbClr val="19223C"/>
      </a:accent2>
      <a:accent3>
        <a:srgbClr val="FF5C34"/>
      </a:accent3>
      <a:accent4>
        <a:srgbClr val="4CCAA6"/>
      </a:accent4>
      <a:accent5>
        <a:srgbClr val="6CCDF6"/>
      </a:accent5>
      <a:accent6>
        <a:srgbClr val="241056"/>
      </a:accent6>
      <a:hlink>
        <a:srgbClr val="6633CC"/>
      </a:hlink>
      <a:folHlink>
        <a:srgbClr val="DBDBD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square" rtlCol="0" anchor="ctr" anchorCtr="0">
        <a:noAutofit/>
      </a:bodyPr>
      <a:lstStyle>
        <a:defPPr algn="ctr">
          <a:defRPr sz="1600" dirty="0" err="1">
            <a:solidFill>
              <a:schemeClr val="bg1"/>
            </a:solidFill>
          </a:defRPr>
        </a:defPPr>
      </a:lstStyle>
    </a:spDef>
    <a:lnDef>
      <a:spPr>
        <a:ln w="9525" cmpd="sng">
          <a:solidFill>
            <a:schemeClr val="accent6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 anchor="t" anchorCtr="0">
        <a:spAutoFit/>
      </a:bodyPr>
      <a:lstStyle>
        <a:defPPr algn="l">
          <a:defRPr sz="1200" baseline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5" id="{956931F6-6F0F-5B4F-905F-D604F1917093}" vid="{19989EC7-3213-DD4F-A879-EE2B41BF33B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Trade Document" ma:contentTypeID="0x01010068D237C48732429D92CD5F5BB22F717B00478EB82CF70AD34E93649B06EC1B3A0B" ma:contentTypeVersion="28" ma:contentTypeDescription="Content type used by all document libraries, ensuring the ability to tag all documents." ma:contentTypeScope="" ma:versionID="79c0025a9a34d590adc96bbba184d42d">
  <xsd:schema xmlns:xsd="http://www.w3.org/2001/XMLSchema" xmlns:xs="http://www.w3.org/2001/XMLSchema" xmlns:p="http://schemas.microsoft.com/office/2006/metadata/properties" xmlns:ns2="2777208b-7405-4a4c-a1b8-4d6e2af8d756" targetNamespace="http://schemas.microsoft.com/office/2006/metadata/properties" ma:root="true" ma:fieldsID="ce6abcea68e630aa0665ab359e3a703c" ns2:_="">
    <xsd:import namespace="2777208b-7405-4a4c-a1b8-4d6e2af8d756"/>
    <xsd:element name="properties">
      <xsd:complexType>
        <xsd:sequence>
          <xsd:element name="documentManagement">
            <xsd:complexType>
              <xsd:all>
                <xsd:element ref="ns2:l4908e5c8f734187bf245480ed74e7fb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  <xsd:element ref="ns2:ET_Comm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7208b-7405-4a4c-a1b8-4d6e2af8d756" elementFormDefault="qualified">
    <xsd:import namespace="http://schemas.microsoft.com/office/2006/documentManagement/types"/>
    <xsd:import namespace="http://schemas.microsoft.com/office/infopath/2007/PartnerControls"/>
    <xsd:element name="l4908e5c8f734187bf245480ed74e7fb" ma:index="8" nillable="true" ma:taxonomy="true" ma:internalName="l4908e5c8f734187bf245480ed74e7fb" ma:taxonomyFieldName="ET_DocTags" ma:displayName="Tags" ma:readOnly="false" ma:default="" ma:fieldId="54908e5c-8f73-4187-bf24-5480ed74e7fb" ma:taxonomyMulti="true" ma:sspId="30b462cd-2c7f-4c85-ba95-ba580825c132" ma:termSetId="4f55931c-0e3d-4818-ab46-6389916eb52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3a5fc2d-71e5-4bcc-87d1-0f0bbf962003}" ma:internalName="TaxCatchAll" ma:showField="CatchAllData" ma:web="4591ad43-5049-4d37-8562-ab90e0edb2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3a5fc2d-71e5-4bcc-87d1-0f0bbf962003}" ma:internalName="TaxCatchAllLabel" ma:readOnly="true" ma:showField="CatchAllDataLabel" ma:web="4591ad43-5049-4d37-8562-ab90e0edb2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ET_CommDescription" ma:index="15" nillable="true" ma:displayName="Description" ma:description="" ma:internalName="ET_Comm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T_CommDescription xmlns="2777208b-7405-4a4c-a1b8-4d6e2af8d756" xsi:nil="true"/>
    <l4908e5c8f734187bf245480ed74e7fb xmlns="2777208b-7405-4a4c-a1b8-4d6e2af8d756">
      <Terms xmlns="http://schemas.microsoft.com/office/infopath/2007/PartnerControls"/>
    </l4908e5c8f734187bf245480ed74e7fb>
    <TaxCatchAll xmlns="2777208b-7405-4a4c-a1b8-4d6e2af8d756"/>
    <_dlc_DocId xmlns="2777208b-7405-4a4c-a1b8-4d6e2af8d756">HPWCEMJ52HWD-75134715-302</_dlc_DocId>
    <_dlc_DocIdUrl xmlns="2777208b-7405-4a4c-a1b8-4d6e2af8d756">
      <Url>https://channele.corp.etradegrp.com/ourcompany/branding/_layouts/15/DocIdRedir.aspx?ID=HPWCEMJ52HWD-75134715-302</Url>
      <Description>HPWCEMJ52HWD-75134715-302</Description>
    </_dlc_DocIdUrl>
  </documentManagement>
</p:properties>
</file>

<file path=customXml/item3.xml><?xml version="1.0" encoding="utf-8"?>
<?mso-contentType ?>
<SharedContentType xmlns="Microsoft.SharePoint.Taxonomy.ContentTypeSync" SourceId="02847223-f80b-44e5-adcc-97385fb9d852" ContentTypeId="0x01010068D237C48732429D92CD5F5BB22F717B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C8D52F-BF3F-4FDF-BE29-FEC82DE1B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77208b-7405-4a4c-a1b8-4d6e2af8d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F2AD5-ECC9-41A4-8708-E56A45CD96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777208b-7405-4a4c-a1b8-4d6e2af8d75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0CE638-C601-4734-87C0-33DFB2E9B92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7D5493B7-1E31-46D9-B5E9-3E2A54747D4A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72D691E-D9F6-4858-9AD9-792A1CDF64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ETRADE PowerPoint Template - Widescreen_Company Confidential</Template>
  <TotalTime>853</TotalTime>
  <Words>275</Words>
  <Application>Microsoft Office PowerPoint</Application>
  <PresentationFormat>Custom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Regular</vt:lpstr>
      <vt:lpstr>Lucida Grande</vt:lpstr>
      <vt:lpstr>Trebuchet MS</vt:lpstr>
      <vt:lpstr>Wingdings</vt:lpstr>
      <vt:lpstr>E*TRADE Template</vt:lpstr>
      <vt:lpstr>1_E*TRADE Template</vt:lpstr>
      <vt:lpstr>PowerPoint Presentation</vt:lpstr>
      <vt:lpstr>Motivation and Summary</vt:lpstr>
      <vt:lpstr>Questions &amp; Data</vt:lpstr>
      <vt:lpstr>Data Cleanup &amp; Exploration</vt:lpstr>
      <vt:lpstr>Data Complication</vt:lpstr>
      <vt:lpstr>Difficulty and Resolutions</vt:lpstr>
      <vt:lpstr>Additional Questions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Aldrich, Victoria</dc:creator>
  <cp:lastModifiedBy>George, Michael</cp:lastModifiedBy>
  <cp:revision>37</cp:revision>
  <dcterms:created xsi:type="dcterms:W3CDTF">2019-01-10T19:46:36Z</dcterms:created>
  <dcterms:modified xsi:type="dcterms:W3CDTF">2019-04-25T20:14:11Z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312ca738-ac76-4d43-aaab-acaf2d430d10</vt:lpwstr>
  </property>
  <property fmtid="{D5CDD505-2E9C-101B-9397-08002B2CF9AE}" pid="3" name="ContentTypeId">
    <vt:lpwstr>0x01010068D237C48732429D92CD5F5BB22F717B00478EB82CF70AD34E93649B06EC1B3A0B</vt:lpwstr>
  </property>
  <property fmtid="{D5CDD505-2E9C-101B-9397-08002B2CF9AE}" pid="4" name="_dlc_DocIdItemGuid">
    <vt:lpwstr>41e51459-3af5-48aa-9990-bc8d74ddbb99</vt:lpwstr>
  </property>
  <property fmtid="{D5CDD505-2E9C-101B-9397-08002B2CF9AE}" pid="5" name="ET_DocTags">
    <vt:lpwstr/>
  </property>
  <property fmtid="{D5CDD505-2E9C-101B-9397-08002B2CF9AE}" pid="6" name="Classification">
    <vt:lpwstr>Internal</vt:lpwstr>
  </property>
  <property fmtid="{D5CDD505-2E9C-101B-9397-08002B2CF9AE}" pid="7" name="VisualMarking">
    <vt:lpwstr>NotSelected</vt:lpwstr>
  </property>
</Properties>
</file>