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7" r:id="rId2"/>
    <p:sldId id="305" r:id="rId3"/>
    <p:sldId id="307" r:id="rId4"/>
    <p:sldId id="306" r:id="rId5"/>
    <p:sldId id="299" r:id="rId6"/>
    <p:sldId id="300" r:id="rId7"/>
    <p:sldId id="304" r:id="rId8"/>
    <p:sldId id="303" r:id="rId9"/>
    <p:sldId id="301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8E349-4994-48F9-BAE6-A3F048819E3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9F4E0-4847-4F34-A17B-5C28C9E41D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41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72CA-B24A-4412-A5B6-EC8033C0C00F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59F63-A4EB-4AF1-9FE6-94A51D7DF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9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278" y="2275337"/>
            <a:ext cx="10515600" cy="1325563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055" y="3249697"/>
            <a:ext cx="10498348" cy="633532"/>
          </a:xfrm>
        </p:spPr>
        <p:txBody>
          <a:bodyPr>
            <a:noAutofit/>
          </a:bodyPr>
          <a:lstStyle>
            <a:lvl1pPr marL="0" indent="0" algn="l">
              <a:buNone/>
              <a:defRPr sz="3600" b="1">
                <a:solidFill>
                  <a:srgbClr val="BA141A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0007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25488" y="3832223"/>
            <a:ext cx="1884362" cy="3556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March 13, 2016</a:t>
            </a:r>
            <a:endParaRPr lang="en-IN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25488" y="4159248"/>
            <a:ext cx="1884362" cy="355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- Presented by</a:t>
            </a:r>
            <a:endParaRPr lang="en-IN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9278" y="2888023"/>
            <a:ext cx="10515600" cy="1325563"/>
          </a:xfrm>
        </p:spPr>
        <p:txBody>
          <a:bodyPr>
            <a:normAutofit/>
          </a:bodyPr>
          <a:lstStyle>
            <a:lvl1pPr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38799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30007" y="2801695"/>
            <a:ext cx="1421154" cy="1421154"/>
            <a:chOff x="830007" y="2677870"/>
            <a:chExt cx="1421154" cy="1421154"/>
          </a:xfrm>
        </p:grpSpPr>
        <p:sp>
          <p:nvSpPr>
            <p:cNvPr id="15" name="Oval 14"/>
            <p:cNvSpPr/>
            <p:nvPr userDrawn="1"/>
          </p:nvSpPr>
          <p:spPr>
            <a:xfrm>
              <a:off x="830007" y="2677870"/>
              <a:ext cx="1421154" cy="14211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939" y="3085639"/>
              <a:ext cx="967908" cy="57755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 userDrawn="1"/>
        </p:nvSpPr>
        <p:spPr>
          <a:xfrm>
            <a:off x="2480093" y="3096774"/>
            <a:ext cx="33396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4800" b="1" dirty="0">
                <a:solidFill>
                  <a:srgbClr val="C00000"/>
                </a:solidFill>
                <a:latin typeface="+mj-lt"/>
              </a:rPr>
              <a:t>Discussion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838799" y="1162733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38799" y="5859097"/>
            <a:ext cx="10679124" cy="0"/>
          </a:xfrm>
          <a:prstGeom prst="line">
            <a:avLst/>
          </a:prstGeom>
          <a:ln w="63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46" y="6141764"/>
            <a:ext cx="1480103" cy="43811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79" y="6179053"/>
            <a:ext cx="1433644" cy="3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7" y="6138409"/>
            <a:ext cx="1197230" cy="4448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075" y="6102172"/>
            <a:ext cx="1197230" cy="5172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29" y="6105150"/>
            <a:ext cx="1101045" cy="5113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07"/>
          <a:stretch/>
        </p:blipFill>
        <p:spPr>
          <a:xfrm>
            <a:off x="838799" y="629714"/>
            <a:ext cx="2366507" cy="3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914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2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9667" y="1492251"/>
            <a:ext cx="10749463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3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9668" y="1492251"/>
            <a:ext cx="6279308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7048500" y="1492250"/>
            <a:ext cx="4460875" cy="4689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IN" dirty="0"/>
              <a:t>Please maintain Aspect Ratio of Picture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68" y="165912"/>
            <a:ext cx="10749462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BA14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0007" y="1246839"/>
            <a:ext cx="1067912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able Placeholder 12"/>
          <p:cNvSpPr>
            <a:spLocks noGrp="1"/>
          </p:cNvSpPr>
          <p:nvPr>
            <p:ph type="tbl" sz="quarter" idx="11"/>
          </p:nvPr>
        </p:nvSpPr>
        <p:spPr>
          <a:xfrm>
            <a:off x="760413" y="1492250"/>
            <a:ext cx="10748962" cy="46799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CFD4-9401-47B7-ADC2-1B0E4994DF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6311"/>
          <a:stretch/>
        </p:blipFill>
        <p:spPr>
          <a:xfrm>
            <a:off x="10336579" y="6453503"/>
            <a:ext cx="882649" cy="123548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11287319" y="6449698"/>
            <a:ext cx="0" cy="1484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5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6675" cy="6858000"/>
          </a:xfrm>
          <a:prstGeom prst="rect">
            <a:avLst/>
          </a:prstGeom>
          <a:solidFill>
            <a:srgbClr val="BA1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3630" y="3459191"/>
            <a:ext cx="113983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58778" y="3078134"/>
            <a:ext cx="4097597" cy="701731"/>
          </a:xfrm>
          <a:solidFill>
            <a:schemeClr val="bg1"/>
          </a:solidFill>
        </p:spPr>
        <p:txBody>
          <a:bodyPr wrap="none">
            <a:spAutoFit/>
          </a:bodyPr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Section Slide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85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9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7" r:id="rId2"/>
    <p:sldLayoutId id="2147483653" r:id="rId3"/>
    <p:sldLayoutId id="2147483650" r:id="rId4"/>
    <p:sldLayoutId id="2147483654" r:id="rId5"/>
    <p:sldLayoutId id="2147483655" r:id="rId6"/>
    <p:sldLayoutId id="2147483656" r:id="rId7"/>
    <p:sldLayoutId id="214748365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Mathematics for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7/26/2019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Dino de Raad</a:t>
            </a:r>
          </a:p>
        </p:txBody>
      </p:sp>
    </p:spTree>
    <p:extLst>
      <p:ext uri="{BB962C8B-B14F-4D97-AF65-F5344CB8AC3E}">
        <p14:creationId xmlns:p14="http://schemas.microsoft.com/office/powerpoint/2010/main" val="3589716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73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0269-5DC0-4D81-8815-93B4963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8" y="3078134"/>
            <a:ext cx="2289858" cy="701731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9131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9CCC-59EE-4962-B8B7-70969E27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8CB8F-A2AF-4DE6-B24A-CD4C48DCD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Goal for today’s session: </a:t>
            </a:r>
            <a:r>
              <a:rPr lang="en-US" u="sng" dirty="0"/>
              <a:t>Introduce </a:t>
            </a:r>
            <a:r>
              <a:rPr lang="en-US" b="1" u="sng" dirty="0"/>
              <a:t>core mathematical foundation </a:t>
            </a:r>
            <a:r>
              <a:rPr lang="en-US" u="sng" dirty="0"/>
              <a:t>for ML</a:t>
            </a:r>
          </a:p>
          <a:p>
            <a:r>
              <a:rPr lang="en-US" dirty="0"/>
              <a:t>Goal for introductory sessions: Interpretation of ML results, strengths and weaknesses of common models, intuitions on why ML models work and how they work from mathematical perspective</a:t>
            </a:r>
          </a:p>
          <a:p>
            <a:r>
              <a:rPr lang="en-US" dirty="0"/>
              <a:t>Goal for core sessions: Implement ML models from math foundation, focus on numeric optimization, model selection, and result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A0CD7-AFA9-4E71-A2E1-8D7E6701C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11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2170-8992-4D6C-9441-C4BEB682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8" y="3078134"/>
            <a:ext cx="7955255" cy="701731"/>
          </a:xfrm>
        </p:spPr>
        <p:txBody>
          <a:bodyPr/>
          <a:lstStyle/>
          <a:p>
            <a:r>
              <a:rPr lang="en-US" dirty="0"/>
              <a:t>Mathematics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415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1B9187-3300-4407-A4C6-4E61ECDA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for Machine Learning</a:t>
            </a:r>
          </a:p>
        </p:txBody>
      </p:sp>
      <p:grpSp>
        <p:nvGrpSpPr>
          <p:cNvPr id="13" name="Group 12" descr="Diagram depicting dependency of Machine Learning on 4 branches of mathematics. These 4 are Linear Algebra, the study of linear equations. ">
            <a:extLst>
              <a:ext uri="{FF2B5EF4-FFF2-40B4-BE49-F238E27FC236}">
                <a16:creationId xmlns:a16="http://schemas.microsoft.com/office/drawing/2014/main" id="{7462ECC1-67AB-48ED-BA81-1A7F8106851D}"/>
              </a:ext>
            </a:extLst>
          </p:cNvPr>
          <p:cNvGrpSpPr/>
          <p:nvPr/>
        </p:nvGrpSpPr>
        <p:grpSpPr>
          <a:xfrm>
            <a:off x="3947347" y="1633521"/>
            <a:ext cx="4297306" cy="3590958"/>
            <a:chOff x="4045729" y="1633521"/>
            <a:chExt cx="4297306" cy="35909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932FA3-2818-4596-B2D6-73DD7B2C4890}"/>
                </a:ext>
              </a:extLst>
            </p:cNvPr>
            <p:cNvSpPr/>
            <p:nvPr/>
          </p:nvSpPr>
          <p:spPr>
            <a:xfrm rot="18907500">
              <a:off x="4995379" y="2289981"/>
              <a:ext cx="2278038" cy="227803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B3E93F-B3CE-46E9-8A89-410ED255CD31}"/>
                </a:ext>
              </a:extLst>
            </p:cNvPr>
            <p:cNvSpPr txBox="1"/>
            <p:nvPr/>
          </p:nvSpPr>
          <p:spPr>
            <a:xfrm>
              <a:off x="5368130" y="1633521"/>
              <a:ext cx="1532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Linear Algebra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70AC14-512B-4E4E-B15F-CCD043C92C31}"/>
                </a:ext>
              </a:extLst>
            </p:cNvPr>
            <p:cNvSpPr txBox="1"/>
            <p:nvPr/>
          </p:nvSpPr>
          <p:spPr>
            <a:xfrm>
              <a:off x="7147387" y="3244334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Probability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4DBAD5-B89D-4002-9BEE-C8216923102C}"/>
                </a:ext>
              </a:extLst>
            </p:cNvPr>
            <p:cNvSpPr txBox="1"/>
            <p:nvPr/>
          </p:nvSpPr>
          <p:spPr>
            <a:xfrm>
              <a:off x="5630637" y="4855147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Statistics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C213A9-5E18-4F57-BFAB-FB0B4DF35459}"/>
                </a:ext>
              </a:extLst>
            </p:cNvPr>
            <p:cNvSpPr txBox="1"/>
            <p:nvPr/>
          </p:nvSpPr>
          <p:spPr>
            <a:xfrm>
              <a:off x="4045729" y="3244334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Calculus</a:t>
              </a:r>
            </a:p>
          </p:txBody>
        </p:sp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391698A-0DD8-43F4-8396-2AEB338BD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0174" y="6332715"/>
            <a:ext cx="425108" cy="365125"/>
          </a:xfrm>
        </p:spPr>
        <p:txBody>
          <a:bodyPr/>
          <a:lstStyle/>
          <a:p>
            <a:fld id="{2465CFD4-9401-47B7-ADC2-1B0E4994DF73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41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136C-57B8-46E0-868F-D761B25F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CB21-670D-46C3-A526-43D51C042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7" y="2328570"/>
            <a:ext cx="4602907" cy="36150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data can be represented as a tensor, matrix or vector</a:t>
            </a:r>
          </a:p>
          <a:p>
            <a:r>
              <a:rPr lang="en-US" dirty="0"/>
              <a:t>All other math must be conceptualized in terms of linear algebra for computational efficiency </a:t>
            </a:r>
          </a:p>
          <a:p>
            <a:r>
              <a:rPr lang="en-US" dirty="0"/>
              <a:t>Matrix decomposition is fundamental for dimensionality-reduction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69D5F-80A5-4190-9EB6-66486D7F4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5" name="Picture 4" descr="This is a screenshot from wikipedia with the following text (including some mathematical expressions): Linear algebra is the branch of mathematics concerning linear equations such as a sub one x sub one plus the inferred series terms plus a sub n x sub n equals b, linear functions such as the collection x sub 1 and the inferred terms up to x sub n map to a sub 1 x sub 1 plus the inferred series terms plus a sub n x sub n, and their representations through matrices and vector spaces. ">
            <a:extLst>
              <a:ext uri="{FF2B5EF4-FFF2-40B4-BE49-F238E27FC236}">
                <a16:creationId xmlns:a16="http://schemas.microsoft.com/office/drawing/2014/main" id="{ACDE70EE-565B-4A28-9F5B-03F47407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2571750"/>
            <a:ext cx="6162675" cy="1714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68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A5C-4360-48A5-AD17-2278CEEA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E04F3-D316-4F01-9F5D-F3E08B101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5" name="Picture 4" descr="Shows a greyscale image (the image is a satellite bird's eye capture of a city) being zoomed into, and shows how the greyscale pixels of that image actually form a matrix where each value in the matrix is a pixel intensity.">
            <a:extLst>
              <a:ext uri="{FF2B5EF4-FFF2-40B4-BE49-F238E27FC236}">
                <a16:creationId xmlns:a16="http://schemas.microsoft.com/office/drawing/2014/main" id="{CCDEC7DC-1225-4E74-BE95-591B8685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68" y="1521319"/>
            <a:ext cx="5336332" cy="4010238"/>
          </a:xfrm>
          <a:prstGeom prst="rect">
            <a:avLst/>
          </a:prstGeom>
        </p:spPr>
      </p:pic>
      <p:pic>
        <p:nvPicPr>
          <p:cNvPr id="8" name="Picture 7" descr="An audio waveform, which is a  visual graph of digital sound, showing the intensity of the acoustic pressure wave over time. It is used here to illustrate that audio can be thought of as a 1 dimensional vector.&#10;&#10;Description automatically generated">
            <a:extLst>
              <a:ext uri="{FF2B5EF4-FFF2-40B4-BE49-F238E27FC236}">
                <a16:creationId xmlns:a16="http://schemas.microsoft.com/office/drawing/2014/main" id="{8DFFCA49-4A61-437E-9D8A-4ACC5E4B4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82" y="1521319"/>
            <a:ext cx="4762500" cy="1319213"/>
          </a:xfrm>
          <a:prstGeom prst="rect">
            <a:avLst/>
          </a:prstGeom>
        </p:spPr>
      </p:pic>
      <p:pic>
        <p:nvPicPr>
          <p:cNvPr id="10" name="Picture 9" descr="A zoomed image of the above waveform, depicting oscillatory structures (frequency) and varying pressure.">
            <a:extLst>
              <a:ext uri="{FF2B5EF4-FFF2-40B4-BE49-F238E27FC236}">
                <a16:creationId xmlns:a16="http://schemas.microsoft.com/office/drawing/2014/main" id="{52A70865-1E18-40B5-98B6-C5A7336BB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644" y="2870376"/>
            <a:ext cx="3206775" cy="1803200"/>
          </a:xfrm>
          <a:prstGeom prst="rect">
            <a:avLst/>
          </a:prstGeom>
        </p:spPr>
      </p:pic>
      <p:pic>
        <p:nvPicPr>
          <p:cNvPr id="11" name="Picture 10" descr="A vector representing 3 values from the above zoomed waveform, and trailing ellipses on either end. The values have no significance and are used for illustrative purpose, but are as follows: point 99, point 87, and negative point 34">
            <a:extLst>
              <a:ext uri="{FF2B5EF4-FFF2-40B4-BE49-F238E27FC236}">
                <a16:creationId xmlns:a16="http://schemas.microsoft.com/office/drawing/2014/main" id="{57A1C141-77CA-4DF6-AF6E-3A7F74080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969" y="4745434"/>
            <a:ext cx="3219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3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6B98-0E71-4233-A908-E7EAF767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0A1B-C252-41D4-9E6E-7ED2E5C39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8" y="1492251"/>
            <a:ext cx="5422058" cy="4679950"/>
          </a:xfrm>
        </p:spPr>
        <p:txBody>
          <a:bodyPr/>
          <a:lstStyle/>
          <a:p>
            <a:r>
              <a:rPr lang="en-US" dirty="0"/>
              <a:t>Probability is fundamental to error measurements like log likelihood</a:t>
            </a:r>
          </a:p>
          <a:p>
            <a:r>
              <a:rPr lang="en-US" dirty="0"/>
              <a:t>Statistics is fundamental to interpretation of ML model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203F9-2371-44E1-A838-AE8681DE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5" name="Picture 4" descr="A graphic with depictions of a die and a coin, two classic objects studied in probability theory">
            <a:extLst>
              <a:ext uri="{FF2B5EF4-FFF2-40B4-BE49-F238E27FC236}">
                <a16:creationId xmlns:a16="http://schemas.microsoft.com/office/drawing/2014/main" id="{B9397DA7-C595-4E9B-BA47-D99CC2F177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24" y="4610101"/>
            <a:ext cx="2933700" cy="1562100"/>
          </a:xfrm>
          <a:prstGeom prst="rect">
            <a:avLst/>
          </a:prstGeom>
        </p:spPr>
      </p:pic>
      <p:grpSp>
        <p:nvGrpSpPr>
          <p:cNvPr id="10" name="Group 9" descr="Probability theory is the branch of mathematics concerned with probability. (Some text omitted) Typically these axioms formalise probability in terms of a probability space, which assigns a measure taking values between 0 and 1, termed the probability measure, to a set of outcomes called the sample space. Any specified subset of these outcomes is called an event.">
            <a:extLst>
              <a:ext uri="{FF2B5EF4-FFF2-40B4-BE49-F238E27FC236}">
                <a16:creationId xmlns:a16="http://schemas.microsoft.com/office/drawing/2014/main" id="{D539E5BA-94C4-46F8-974B-E39EE08CCF22}"/>
              </a:ext>
            </a:extLst>
          </p:cNvPr>
          <p:cNvGrpSpPr/>
          <p:nvPr/>
        </p:nvGrpSpPr>
        <p:grpSpPr>
          <a:xfrm>
            <a:off x="7203150" y="1419225"/>
            <a:ext cx="3400428" cy="2867800"/>
            <a:chOff x="8022300" y="1419225"/>
            <a:chExt cx="3400428" cy="2867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924EB7-8A6B-4641-9BB7-3975B243B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6432"/>
            <a:stretch/>
          </p:blipFill>
          <p:spPr>
            <a:xfrm>
              <a:off x="8022303" y="1419225"/>
              <a:ext cx="3400425" cy="5143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E2A2B8-F495-40D6-B7CA-246602F06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1960"/>
            <a:stretch/>
          </p:blipFill>
          <p:spPr>
            <a:xfrm>
              <a:off x="8022302" y="2086750"/>
              <a:ext cx="3400425" cy="22002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08E698-603E-4F03-AF9D-0D9CA3A36EBE}"/>
                </a:ext>
              </a:extLst>
            </p:cNvPr>
            <p:cNvSpPr txBox="1"/>
            <p:nvPr/>
          </p:nvSpPr>
          <p:spPr>
            <a:xfrm>
              <a:off x="9480300" y="1825497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[…]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873022-C8AC-4C78-A0DB-6FAC2C9FDED0}"/>
                </a:ext>
              </a:extLst>
            </p:cNvPr>
            <p:cNvSpPr/>
            <p:nvPr/>
          </p:nvSpPr>
          <p:spPr>
            <a:xfrm>
              <a:off x="8022300" y="2136969"/>
              <a:ext cx="1826548" cy="261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22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ECA7-7E31-4D57-A2DC-D592D9CE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6D036-E038-4772-A0B3-CD61F681A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9667" y="1729599"/>
            <a:ext cx="5336333" cy="4442601"/>
          </a:xfrm>
        </p:spPr>
        <p:txBody>
          <a:bodyPr/>
          <a:lstStyle/>
          <a:p>
            <a:r>
              <a:rPr lang="en-US" dirty="0"/>
              <a:t>Core of optimization mathematics</a:t>
            </a:r>
          </a:p>
          <a:p>
            <a:r>
              <a:rPr lang="en-US" dirty="0"/>
              <a:t>Derivatives required to perform gradient descent, backwards propagation,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B7A8A-7B0B-43C4-B073-F02D4E9F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5CFD4-9401-47B7-ADC2-1B0E4994DF73}" type="slidenum">
              <a:rPr lang="en-IN" smtClean="0"/>
              <a:pPr/>
              <a:t>9</a:t>
            </a:fld>
            <a:endParaRPr lang="en-IN" dirty="0"/>
          </a:p>
        </p:txBody>
      </p:sp>
      <p:grpSp>
        <p:nvGrpSpPr>
          <p:cNvPr id="13" name="Group 12" descr="Calculus (some text omitted) is the mathematical study of change. (some text omitted) it has two major branches, differential calculus and integral calculus.">
            <a:extLst>
              <a:ext uri="{FF2B5EF4-FFF2-40B4-BE49-F238E27FC236}">
                <a16:creationId xmlns:a16="http://schemas.microsoft.com/office/drawing/2014/main" id="{D4BA44CD-DF36-4F35-9586-9BB6E3A4277C}"/>
              </a:ext>
            </a:extLst>
          </p:cNvPr>
          <p:cNvGrpSpPr/>
          <p:nvPr/>
        </p:nvGrpSpPr>
        <p:grpSpPr>
          <a:xfrm>
            <a:off x="7904108" y="1479732"/>
            <a:ext cx="4067175" cy="430842"/>
            <a:chOff x="7904108" y="1479732"/>
            <a:chExt cx="4067175" cy="4308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FDB1A2-0537-463D-B59B-3938391A37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159" t="2" b="-1"/>
            <a:stretch/>
          </p:blipFill>
          <p:spPr>
            <a:xfrm>
              <a:off x="8716909" y="1548625"/>
              <a:ext cx="2884474" cy="18097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FDB840-DECA-469A-A128-F25E258AF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r="91809" b="-1"/>
            <a:stretch/>
          </p:blipFill>
          <p:spPr>
            <a:xfrm>
              <a:off x="7904108" y="1548624"/>
              <a:ext cx="641300" cy="1809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657C7B-2ABC-4D2F-B197-D5EF9BF64743}"/>
                </a:ext>
              </a:extLst>
            </p:cNvPr>
            <p:cNvSpPr txBox="1"/>
            <p:nvPr/>
          </p:nvSpPr>
          <p:spPr>
            <a:xfrm>
              <a:off x="8440150" y="1479732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[…]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5EECBF-6B27-4774-BEC2-ED973BB49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4108" y="1729599"/>
              <a:ext cx="4067175" cy="180975"/>
            </a:xfrm>
            <a:prstGeom prst="rect">
              <a:avLst/>
            </a:prstGeom>
          </p:spPr>
        </p:pic>
      </p:grpSp>
      <p:pic>
        <p:nvPicPr>
          <p:cNvPr id="12" name="Picture 11" descr="Depicts a 3 dimensional graph with an initially sub-optimal and high starting point, which travels along a red line, getting lower until it reaches a minimal, optimal point. Imagine this as a ball rolling down an uneven hill until it finds a low point and comes to a rest.">
            <a:extLst>
              <a:ext uri="{FF2B5EF4-FFF2-40B4-BE49-F238E27FC236}">
                <a16:creationId xmlns:a16="http://schemas.microsoft.com/office/drawing/2014/main" id="{3B4F6D14-541E-41D7-BDC9-89F3EC70C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80" b="94253" l="3833" r="89199">
                        <a14:foregroundMark x1="74913" y1="90038" x2="74913" y2="90038"/>
                        <a14:foregroundMark x1="65505" y1="94253" x2="65505" y2="94253"/>
                        <a14:foregroundMark x1="7666" y1="58238" x2="7666" y2="58238"/>
                        <a14:foregroundMark x1="4181" y1="48659" x2="4181" y2="48659"/>
                        <a14:foregroundMark x1="19164" y1="7280" x2="19164" y2="72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6499" y="2091548"/>
            <a:ext cx="2733675" cy="248602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260516-5765-49C3-9426-1199B47BD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000" y="4743450"/>
            <a:ext cx="2381250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68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PPT_2016_v1.5" id="{236825F3-4280-4E7A-928E-73E21B968F99}" vid="{60957BEF-031E-4BAA-8FAF-ACFF485D64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Standard_PPT_2016_v1.5</Template>
  <TotalTime>3173</TotalTime>
  <Words>172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Mathematics for Machine Learning</vt:lpstr>
      <vt:lpstr>Roadmap</vt:lpstr>
      <vt:lpstr>Roadmap</vt:lpstr>
      <vt:lpstr>Mathematics for Machine Learning</vt:lpstr>
      <vt:lpstr>Mathematics for Machine Learning</vt:lpstr>
      <vt:lpstr>Linear Algebra</vt:lpstr>
      <vt:lpstr>Linear Algebra</vt:lpstr>
      <vt:lpstr>Probability and Statistics</vt:lpstr>
      <vt:lpstr>Calculus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 De Raad | MAQ Software</dc:creator>
  <cp:lastModifiedBy>Dino De Raad | MAQ Software</cp:lastModifiedBy>
  <cp:revision>19</cp:revision>
  <dcterms:created xsi:type="dcterms:W3CDTF">2019-07-22T18:12:11Z</dcterms:created>
  <dcterms:modified xsi:type="dcterms:W3CDTF">2019-07-24T23:05:17Z</dcterms:modified>
</cp:coreProperties>
</file>