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6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7" r:id="rId2"/>
    <p:sldId id="266" r:id="rId3"/>
    <p:sldId id="269" r:id="rId4"/>
    <p:sldId id="268" r:id="rId5"/>
  </p:sldIdLst>
  <p:sldSz cx="4762500" cy="802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7"/>
    <a:srgbClr val="4D4D4D"/>
    <a:srgbClr val="010098"/>
    <a:srgbClr val="F2F2F2"/>
    <a:srgbClr val="E7F7F0"/>
    <a:srgbClr val="FF1D25"/>
    <a:srgbClr val="22B573"/>
    <a:srgbClr val="F15A24"/>
    <a:srgbClr val="80338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8" autoAdjust="0"/>
    <p:restoredTop sz="93912" autoAdjust="0"/>
  </p:normalViewPr>
  <p:slideViewPr>
    <p:cSldViewPr snapToGrid="0">
      <p:cViewPr varScale="1">
        <p:scale>
          <a:sx n="66" d="100"/>
          <a:sy n="66" d="100"/>
        </p:scale>
        <p:origin x="3278" y="62"/>
      </p:cViewPr>
      <p:guideLst>
        <p:guide orient="horz" pos="2526"/>
        <p:guide pos="1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31" d="100"/>
          <a:sy n="131" d="100"/>
        </p:scale>
        <p:origin x="2944" y="-248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F8FA5D-9931-41A3-8E4B-7A5038AD8B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C3849E-6848-4990-8CB9-6ABA755D0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5224F-9B5A-464F-AF9E-9D03AF68E068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0ECEB3-0DD6-418B-AA70-34FBB2A3C5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6DCDA-D7BF-42EA-A8F6-7E4A6B4C9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56482-D75B-4DC3-834C-601D71058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4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8CD10-C04E-4051-A2AD-1C856367113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143000"/>
            <a:ext cx="183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B0CDE-2633-40B2-9CF0-F495FDED6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7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5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0CDE-2633-40B2-9CF0-F495FDED67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8410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5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тальная прод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автокресло, размытый, панель управления&#10;&#10;Автоматически созданное описание">
            <a:extLst>
              <a:ext uri="{FF2B5EF4-FFF2-40B4-BE49-F238E27FC236}">
                <a16:creationId xmlns:a16="http://schemas.microsoft.com/office/drawing/2014/main" id="{067A0EE1-DF68-4735-86F7-CC374F672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2FDBFCC7-8ECC-48F5-AC82-5D865555B176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85EAA52-9FAA-4256-AF56-9E63A4E9B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0396DA-1403-46E0-B497-7F31AECD9B30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00A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81AEBD6-B10C-40FC-A736-230B264C5A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C58F051-E0D1-42F6-88CF-46157A8AB7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7267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00A2C4"/>
                </a:solidFill>
                <a:effectLst/>
                <a:latin typeface="Montserrat SemiBold" pitchFamily="2" charset="0"/>
              </a:rPr>
              <a:t>Стальная продукция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198E683-B668-7920-BEB1-1570B10CBD7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B7061C4-BD9B-43BD-9ED2-3FADD255257F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3BC0B47-FC65-8915-3E1B-CBFFCA8556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6811" y="209062"/>
              <a:ext cx="1444970" cy="339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70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ырьевые матери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внутренний, черный, размыты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78F6885A-9CA2-4389-A6B8-1458D7C6A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0E73BE4-DF01-4CFB-8367-F458738314C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774D4B3-FB48-423C-8F51-193125E441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AFE02D-E52C-4732-8479-1285E4BBB3AD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80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1A1129-8EFE-4F4F-8C89-CDC3641250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2042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1031DA5-BCA6-4EAC-B539-8F0D78841A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918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80338B"/>
                </a:solidFill>
                <a:effectLst/>
                <a:latin typeface="Montserrat SemiBold" pitchFamily="2" charset="0"/>
              </a:rPr>
              <a:t>Сырьевые материалы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429F0B2-F837-04D1-927C-576B273DB4C3}"/>
              </a:ext>
            </a:extLst>
          </p:cNvPr>
          <p:cNvGrpSpPr/>
          <p:nvPr userDrawn="1"/>
        </p:nvGrpSpPr>
        <p:grpSpPr>
          <a:xfrm>
            <a:off x="3105149" y="148590"/>
            <a:ext cx="1573473" cy="449895"/>
            <a:chOff x="3105149" y="148590"/>
            <a:chExt cx="1573473" cy="449895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E3AD1E5-379A-4FC7-AE32-9EE29F6DBDE1}"/>
                </a:ext>
              </a:extLst>
            </p:cNvPr>
            <p:cNvSpPr/>
            <p:nvPr/>
          </p:nvSpPr>
          <p:spPr>
            <a:xfrm>
              <a:off x="3105149" y="148590"/>
              <a:ext cx="1573473" cy="4498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38CBAEF-83D6-CD78-2095-B527EB59B4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1491" y="206184"/>
              <a:ext cx="1420787" cy="333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0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Х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AA719E2-A4A2-4BBB-A442-DF306F39AE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0219" y="880961"/>
            <a:ext cx="4215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Хром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842D6B1-52C9-4EA4-A6CE-459432D257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74B13E-F597-7DB9-BE38-24229D19AE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Фер.сплавы_Кремний и Марган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 descr="Изображение выглядит как моллюск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11487144-9C3D-4DFB-8882-43AD01063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779540"/>
          </a:xfrm>
          <a:prstGeom prst="rect">
            <a:avLst/>
          </a:prstGeom>
        </p:spPr>
      </p:pic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5A79FFA0-BF41-4B0C-8291-F43690B1B5FA}"/>
              </a:ext>
            </a:extLst>
          </p:cNvPr>
          <p:cNvSpPr/>
          <p:nvPr userDrawn="1"/>
        </p:nvSpPr>
        <p:spPr>
          <a:xfrm>
            <a:off x="80963" y="375603"/>
            <a:ext cx="561600" cy="439200"/>
          </a:xfrm>
          <a:prstGeom prst="round2SameRect">
            <a:avLst>
              <a:gd name="adj1" fmla="val 19269"/>
              <a:gd name="adj2" fmla="val 0"/>
            </a:avLst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8E06BA-A844-474D-A7BD-92F90502AC56}"/>
              </a:ext>
            </a:extLst>
          </p:cNvPr>
          <p:cNvSpPr/>
          <p:nvPr userDrawn="1"/>
        </p:nvSpPr>
        <p:spPr>
          <a:xfrm>
            <a:off x="0" y="779146"/>
            <a:ext cx="4762800" cy="4680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5E3A52-6596-40C9-B6D9-E33B297469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3582" y="456297"/>
            <a:ext cx="19765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kern="8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itchFamily="2" charset="0"/>
              </a:rPr>
              <a:t>Ежедневная сводка цен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958F7A-AA55-4345-8594-7D7EB0DC9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3" y="834947"/>
            <a:ext cx="28293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900" b="1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SemiBold" pitchFamily="2" charset="0"/>
              </a:rPr>
              <a:t>Ферросплавы и руды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349E078-5024-4B88-B89B-96A51939AFA3}"/>
              </a:ext>
            </a:extLst>
          </p:cNvPr>
          <p:cNvSpPr/>
          <p:nvPr/>
        </p:nvSpPr>
        <p:spPr>
          <a:xfrm>
            <a:off x="3105149" y="148590"/>
            <a:ext cx="1573473" cy="4498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82F920-7DF3-4B52-8039-C158ED600B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85832" y="880961"/>
            <a:ext cx="16959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kern="800" cap="none" normalizeH="0" baseline="0" dirty="0">
                <a:ln>
                  <a:noFill/>
                </a:ln>
                <a:solidFill>
                  <a:srgbClr val="F15A24"/>
                </a:solidFill>
                <a:effectLst/>
                <a:latin typeface="Montserrat Light" pitchFamily="2" charset="0"/>
              </a:rPr>
              <a:t>Кремний и марганец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834E6872-0507-4E17-BC8F-AF68DE1560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9226" y="560706"/>
            <a:ext cx="422275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438E56-870C-86E7-5E3C-0367FEF7F7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99" y="203753"/>
            <a:ext cx="1444971" cy="3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87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427080"/>
            <a:ext cx="4107656" cy="155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2135390"/>
            <a:ext cx="4107656" cy="508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7EE1-FFFB-408B-BD64-ADDF7FDF0616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7434872"/>
            <a:ext cx="1607344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7434872"/>
            <a:ext cx="1071563" cy="427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146C-306A-4F04-9E09-939A6F77EB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46B890-4B48-4BC2-AD4F-BD734BF59F0D}"/>
              </a:ext>
            </a:extLst>
          </p:cNvPr>
          <p:cNvSpPr/>
          <p:nvPr userDrawn="1"/>
        </p:nvSpPr>
        <p:spPr>
          <a:xfrm>
            <a:off x="2240399" y="-1955941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B10549-1906-4F5C-AEEF-2A9310175281}"/>
              </a:ext>
            </a:extLst>
          </p:cNvPr>
          <p:cNvSpPr/>
          <p:nvPr userDrawn="1"/>
        </p:nvSpPr>
        <p:spPr>
          <a:xfrm>
            <a:off x="2240399" y="10104120"/>
            <a:ext cx="281702" cy="28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4" r:id="rId3"/>
    <p:sldLayoutId id="2147483672" r:id="rId4"/>
    <p:sldLayoutId id="2147483673" r:id="rId5"/>
  </p:sldLayoutIdLst>
  <p:txStyles>
    <p:titleStyle>
      <a:lvl1pPr algn="l" defTabSz="476220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2D81242-550C-4C89-9D71-AF9B19A4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</a:t>
            </a: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64C30D7-56FA-41C0-958F-C9394782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714223DB-90A9-45CE-97BE-4F428E02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090"/>
              </p:ext>
            </p:extLst>
          </p:nvPr>
        </p:nvGraphicFramePr>
        <p:xfrm>
          <a:off x="0" y="1180834"/>
          <a:ext cx="4762500" cy="671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937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698612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9257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437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3846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  <a:r>
                        <a:rPr lang="en-US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                                          </a:t>
                      </a:r>
                      <a:endParaRPr lang="ru-RU" sz="900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855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0833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Железн</a:t>
                      </a:r>
                      <a:r>
                        <a:rPr lang="en-US" sz="1300" b="1" i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рудное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сырье</a:t>
                      </a:r>
                    </a:p>
                  </a:txBody>
                  <a:tcPr marT="18000"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18000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83186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62% Fe;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en-US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109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5,50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+ 4,80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0123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Уголь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коксующийся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Австралия;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CFR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237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Кокс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металлургический;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65769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Лом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HMS 1&amp;2 (80:20);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Турция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378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53141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3А;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CPT Урал (без НДС)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25 100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- 900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41114"/>
                  </a:ext>
                </a:extLst>
              </a:tr>
              <a:tr h="390586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Губчатое железо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</a:t>
                      </a:r>
                      <a:r>
                        <a:rPr lang="ru-RU" sz="1050" b="0" i="0" baseline="-2500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мет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куски;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DAP 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Чугун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265229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355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(5,3%)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57814"/>
                  </a:ext>
                </a:extLst>
              </a:tr>
              <a:tr h="47265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передельный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(1,4%)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0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8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43DD1590-C8F5-4BA3-8C4F-83D97A880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</a:t>
            </a:r>
            <a:r>
              <a:rPr kumimoji="0" lang="ru-RU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2EE52E9-481F-457F-AD32-0B47F994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5DC4625-847F-456E-9828-BE758F9A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67110"/>
              </p:ext>
            </p:extLst>
          </p:nvPr>
        </p:nvGraphicFramePr>
        <p:xfrm>
          <a:off x="0" y="1180835"/>
          <a:ext cx="4759200" cy="676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50000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Заготовка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130х130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51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23342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150х150 мм, Ст3сп; 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Индия</a:t>
                      </a:r>
                    </a:p>
                  </a:txBody>
                  <a:tcPr marT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- 30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г/к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 мм, 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80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SAE 1006;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565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(5,0%)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1,5-20 мм;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468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62 658</a:t>
                      </a:r>
                    </a:p>
                    <a:p>
                      <a:pPr algn="ctr"/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- 47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(0,9%)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- 619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(1,0%)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6653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Рулон х/к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SPCC; </a:t>
                      </a:r>
                      <a:b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0,9 мм, </a:t>
                      </a: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SPCC;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700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- 50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(6,7%)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6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0,45-3 мм;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82 350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+ 62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(0,1%)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+ 34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(0,04%)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- 391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(0,5%)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547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Арматура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12-32 мм, Ст3сп;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Россия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530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(1,0%)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(2,8%)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А1;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Россия (без НДС)</a:t>
                      </a:r>
                    </a:p>
                  </a:txBody>
                  <a:tcPr marT="36000" marB="5400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 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415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ru-RU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руб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36000" marB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+ 252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- 11</a:t>
                      </a:r>
                      <a:b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(0,02%)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36000" marB="468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4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9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1200" b="1">
                <a:solidFill>
                  <a:srgbClr val="FFFFFF"/>
                </a:solidFill>
                <a:latin typeface="Montserrat SemiBolt"/>
              </a:rPr>
              <a:t>06.06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800">
                <a:solidFill>
                  <a:srgbClr val="FFFFFF"/>
                </a:solidFill>
                <a:latin typeface="Montserrat"/>
              </a:rPr>
              <a:t>2023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53182"/>
              </p:ext>
            </p:extLst>
          </p:nvPr>
        </p:nvGraphicFramePr>
        <p:xfrm>
          <a:off x="0" y="1180836"/>
          <a:ext cx="4759200" cy="6713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12291">
                <a:tc rowSpan="2">
                  <a:txBody>
                    <a:bodyPr/>
                    <a:lstStyle/>
                    <a:p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04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490367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7550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CNY/т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-100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(1.31%)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-550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(6.79%)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1465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(0.68%)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(1.35%)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-90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(5.79%)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3910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1844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-89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(4.6%)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-232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(11.18%)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FeSi75;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2700.0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и </a:t>
                      </a:r>
                      <a:r>
                        <a:rPr lang="ru-RU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eMn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Гуанси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7550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CNY/т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(0.37%)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(0.75%)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-375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(5.34%)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65/16;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FOB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975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-40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(3.94%)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США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1455.56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-66.67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(4.38%)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-55.56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(3.68%)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34214"/>
                  </a:ext>
                </a:extLst>
              </a:tr>
              <a:tr h="468823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SiMn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65/17;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1090.5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-49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(4.3%)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-124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(10.21%)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4414"/>
                  </a:ext>
                </a:extLst>
              </a:tr>
              <a:tr h="393474">
                <a:tc>
                  <a:txBody>
                    <a:bodyPr/>
                    <a:lstStyle/>
                    <a:p>
                      <a:pPr marL="0" marR="0" lvl="0" indent="0" algn="l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FeMn76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</a:t>
                      </a:r>
                      <a:b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1100.5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-28.5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(2.52%)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-125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(10.2%)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15031"/>
                  </a:ext>
                </a:extLst>
              </a:tr>
              <a:tr h="41127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21580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36-38%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кусковая;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4D4D4D"/>
                          </a:solidFill>
                          <a:latin typeface="Montserrat"/>
                        </a:rPr>
                        <a:t>7550</a:t>
                      </a:r>
                    </a:p>
                    <a:p>
                      <a:pPr algn="ctr"/>
                      <a:r>
                        <a:rPr sz="900">
                          <a:solidFill>
                            <a:srgbClr val="999999"/>
                          </a:solidFill>
                          <a:latin typeface="Montserrat"/>
                        </a:rPr>
                        <a:t>USD/1% Mn в смт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-0.2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(4.97%)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latin typeface="Montserrat SemiBold"/>
                        </a:rPr>
                        <a:t>-0.38</a:t>
                      </a:r>
                    </a:p>
                    <a:p>
                      <a:pPr algn="ctr"/>
                      <a:r>
                        <a:rPr sz="900">
                          <a:latin typeface="Montserrat Light"/>
                        </a:rPr>
                        <a:t>(8.93%)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1095CE0-4606-442C-A562-7E3D5AED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570866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b="1" dirty="0">
                <a:solidFill>
                  <a:srgbClr val="FFFFFF"/>
                </a:solidFill>
                <a:latin typeface="Montserrat SemiBold" pitchFamily="2" charset="0"/>
              </a:rPr>
              <a:t>2</a:t>
            </a:r>
            <a:r>
              <a:rPr lang="ru-RU" altLang="ru-RU" sz="1200" b="1" dirty="0">
                <a:solidFill>
                  <a:srgbClr val="FFFFFF"/>
                </a:solidFill>
                <a:latin typeface="Montserrat SemiBold" pitchFamily="2" charset="0"/>
              </a:rPr>
              <a:t>7.</a:t>
            </a:r>
            <a:r>
              <a:rPr kumimoji="0" lang="en-US" altLang="ru-RU" sz="1200" b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 SemiBold" pitchFamily="2" charset="0"/>
              </a:rPr>
              <a:t>06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itchFamily="2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41CA82-66AB-4795-962E-36E48CC7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6" y="416878"/>
            <a:ext cx="2404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202</a:t>
            </a: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itchFamily="2" charset="0"/>
              </a:rPr>
              <a:t>3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9B753849-6619-4A46-A564-C58D3584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27169"/>
              </p:ext>
            </p:extLst>
          </p:nvPr>
        </p:nvGraphicFramePr>
        <p:xfrm>
          <a:off x="0" y="1180834"/>
          <a:ext cx="4759200" cy="6729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52396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43099984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22598381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310730011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9841456"/>
                    </a:ext>
                  </a:extLst>
                </a:gridCol>
              </a:tblGrid>
              <a:tr h="445104">
                <a:tc rowSpan="2">
                  <a:txBody>
                    <a:bodyPr/>
                    <a:lstStyle/>
                    <a:p>
                      <a:r>
                        <a:rPr lang="ru-RU" sz="900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Продукция</a:t>
                      </a:r>
                    </a:p>
                  </a:txBody>
                  <a:tcPr marL="72000" marT="72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Цена</a:t>
                      </a:r>
                    </a:p>
                  </a:txBody>
                  <a:tcPr marT="72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Изменения относительно предыдущего периода</a:t>
                      </a:r>
                    </a:p>
                  </a:txBody>
                  <a:tcPr marT="7200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8994"/>
                  </a:ext>
                </a:extLst>
              </a:tr>
              <a:tr h="24925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День</a:t>
                      </a:r>
                    </a:p>
                  </a:txBody>
                  <a:tcPr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Неделя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Месяц</a:t>
                      </a:r>
                    </a:p>
                  </a:txBody>
                  <a:tcPr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6213"/>
                  </a:ext>
                </a:extLst>
              </a:tr>
              <a:tr h="551930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09477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 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70822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Казахстан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0% Cr,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108,5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4826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Индия</a:t>
                      </a: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60% Cr, 4% Si;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1129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ЮАР, 48-50% Cr, 5% Si; </a:t>
                      </a:r>
                      <a:b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it-IT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</a:t>
                      </a:r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,9%)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0660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62-70% Cr;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it-IT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179</a:t>
                      </a: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- 21,0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(10,5%)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- 58,5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12898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LC </a:t>
                      </a:r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FeCr</a:t>
                      </a:r>
                      <a:endParaRPr lang="ru-RU" sz="1300" b="1" i="0" dirty="0">
                        <a:solidFill>
                          <a:schemeClr val="tx1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050153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52-60%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0,25% </a:t>
                      </a:r>
                      <a:r>
                        <a:rPr lang="ru-RU" sz="1050" b="0" i="0" dirty="0" err="1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; </a:t>
                      </a:r>
                      <a:endParaRPr lang="en-US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В. Монголия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14 0</a:t>
                      </a:r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CNY/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ru-R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r>
                        <a:rPr kumimoji="0" lang="ru-R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67119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DDP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Европа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305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(14,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690316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0,1% C;</a:t>
                      </a: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EXW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США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380</a:t>
                      </a:r>
                    </a:p>
                    <a:p>
                      <a:pPr algn="ctr"/>
                      <a:r>
                        <a:rPr lang="en-US" sz="900" dirty="0" err="1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USDc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фунт </a:t>
                      </a:r>
                      <a:r>
                        <a:rPr lang="en-US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</a:t>
                      </a:r>
                      <a:endParaRPr lang="ru-RU" sz="900" dirty="0">
                        <a:solidFill>
                          <a:srgbClr val="999999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- 1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(2,6%)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- 5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(12,1%)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392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Cr </a:t>
                      </a:r>
                      <a:r>
                        <a:rPr lang="ru-RU" sz="1300" b="1" i="0" dirty="0">
                          <a:solidFill>
                            <a:schemeClr val="tx1"/>
                          </a:solidFill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руда</a:t>
                      </a:r>
                    </a:p>
                  </a:txBody>
                  <a:tcPr marB="0" anchor="b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dirty="0">
                        <a:solidFill>
                          <a:srgbClr val="FF0000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300" b="1" i="0" dirty="0">
                        <a:solidFill>
                          <a:srgbClr val="FF0000"/>
                        </a:solidFill>
                        <a:latin typeface="Montserrat SemiBold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B="0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76461"/>
                  </a:ext>
                </a:extLst>
              </a:tr>
              <a:tr h="534125"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42% Cr;</a:t>
                      </a:r>
                      <a:endParaRPr lang="ru-RU" sz="1050" b="0" i="0" dirty="0">
                        <a:solidFill>
                          <a:srgbClr val="4D4D4D"/>
                        </a:solidFill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CIF </a:t>
                      </a:r>
                      <a:r>
                        <a:rPr lang="ru-RU" sz="1050" b="0" i="0" dirty="0">
                          <a:solidFill>
                            <a:srgbClr val="4D4D4D"/>
                          </a:solidFill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Китай</a:t>
                      </a:r>
                    </a:p>
                  </a:txBody>
                  <a:tcPr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D4D4D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320</a:t>
                      </a:r>
                      <a:endParaRPr lang="ru-RU" sz="1100" b="1" dirty="0">
                        <a:solidFill>
                          <a:srgbClr val="4D4D4D"/>
                        </a:solidFill>
                        <a:latin typeface="Montserra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>
                        <a:lnSpc>
                          <a:spcPts val="900"/>
                        </a:lnSpc>
                      </a:pPr>
                      <a:r>
                        <a:rPr lang="ru-RU" sz="900" dirty="0">
                          <a:solidFill>
                            <a:srgbClr val="999999"/>
                          </a:solidFill>
                          <a:latin typeface="Montserra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USD/т</a:t>
                      </a: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10,0</a:t>
                      </a:r>
                      <a:br>
                        <a:rPr kumimoji="0" lang="ru-R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SemiBold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kumimoji="0" lang="ru-R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 Light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%) </a:t>
                      </a:r>
                      <a:endParaRPr kumimoji="0" lang="ru-R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 Light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0" marR="0" marT="5400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386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582AF7-C8C9-536E-107A-7E8FBC77CE53}"/>
              </a:ext>
            </a:extLst>
          </p:cNvPr>
          <p:cNvSpPr txBox="1"/>
          <p:nvPr/>
        </p:nvSpPr>
        <p:spPr>
          <a:xfrm>
            <a:off x="-4302177" y="6265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27418"/>
      </p:ext>
    </p:extLst>
  </p:cSld>
  <p:clrMapOvr>
    <a:masterClrMapping/>
  </p:clrMapOvr>
</p:sld>
</file>

<file path=ppt/theme/theme1.xml><?xml version="1.0" encoding="utf-8"?>
<a:theme xmlns:a="http://schemas.openxmlformats.org/drawingml/2006/main" name="MetallPlace">
  <a:themeElements>
    <a:clrScheme name="MetallPlace">
      <a:dk1>
        <a:sysClr val="windowText" lastClr="000000"/>
      </a:dk1>
      <a:lt1>
        <a:sysClr val="window" lastClr="FFFFFF"/>
      </a:lt1>
      <a:dk2>
        <a:srgbClr val="4D4D4D"/>
      </a:dk2>
      <a:lt2>
        <a:srgbClr val="999999"/>
      </a:lt2>
      <a:accent1>
        <a:srgbClr val="00A2C4"/>
      </a:accent1>
      <a:accent2>
        <a:srgbClr val="F15A24"/>
      </a:accent2>
      <a:accent3>
        <a:srgbClr val="80338B"/>
      </a:accent3>
      <a:accent4>
        <a:srgbClr val="E7F7F0"/>
      </a:accent4>
      <a:accent5>
        <a:srgbClr val="FFE6E7"/>
      </a:accent5>
      <a:accent6>
        <a:srgbClr val="F2F2F2"/>
      </a:accent6>
      <a:hlink>
        <a:srgbClr val="0563C1"/>
      </a:hlink>
      <a:folHlink>
        <a:srgbClr val="954F72"/>
      </a:folHlink>
    </a:clrScheme>
    <a:fontScheme name="MetallPlac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20506</TotalTime>
  <Words>1138</Words>
  <Application>Microsoft Office PowerPoint</Application>
  <PresentationFormat>Произвольный</PresentationFormat>
  <Paragraphs>285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Montserrat</vt:lpstr>
      <vt:lpstr>Montserrat Light</vt:lpstr>
      <vt:lpstr>Montserrat Medium</vt:lpstr>
      <vt:lpstr>Montserrat SemiBold</vt:lpstr>
      <vt:lpstr>Roboto</vt:lpstr>
      <vt:lpstr>MetallPlace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Вядро Михаил</dc:creator>
  <cp:lastModifiedBy>Ddertopod F</cp:lastModifiedBy>
  <cp:revision>886</cp:revision>
  <dcterms:created xsi:type="dcterms:W3CDTF">2022-02-15T19:59:30Z</dcterms:created>
  <dcterms:modified xsi:type="dcterms:W3CDTF">2023-07-04T16:33:28Z</dcterms:modified>
</cp:coreProperties>
</file>