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7" r:id="rId2"/>
    <p:sldId id="266" r:id="rId3"/>
    <p:sldId id="269" r:id="rId4"/>
    <p:sldId id="268" r:id="rId5"/>
  </p:sldIdLst>
  <p:sldSz cx="4762500" cy="8021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6" userDrawn="1">
          <p15:clr>
            <a:srgbClr val="A4A3A4"/>
          </p15:clr>
        </p15:guide>
        <p15:guide id="2" pos="1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E7"/>
    <a:srgbClr val="4D4D4D"/>
    <a:srgbClr val="010098"/>
    <a:srgbClr val="F2F2F2"/>
    <a:srgbClr val="E7F7F0"/>
    <a:srgbClr val="FF1D25"/>
    <a:srgbClr val="22B573"/>
    <a:srgbClr val="F15A24"/>
    <a:srgbClr val="80338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8" autoAdjust="0"/>
    <p:restoredTop sz="93912" autoAdjust="0"/>
  </p:normalViewPr>
  <p:slideViewPr>
    <p:cSldViewPr snapToGrid="0">
      <p:cViewPr varScale="1">
        <p:scale>
          <a:sx n="66" d="100"/>
          <a:sy n="66" d="100"/>
        </p:scale>
        <p:origin x="3278" y="62"/>
      </p:cViewPr>
      <p:guideLst>
        <p:guide orient="horz" pos="2526"/>
        <p:guide pos="1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31" d="100"/>
          <a:sy n="131" d="100"/>
        </p:scale>
        <p:origin x="2944" y="-24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F8FA5D-9931-41A3-8E4B-7A5038AD8B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C3849E-6848-4990-8CB9-6ABA755D08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5224F-9B5A-464F-AF9E-9D03AF68E068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0ECEB3-0DD6-418B-AA70-34FBB2A3C5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66DCDA-D7BF-42EA-A8F6-7E4A6B4C98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56482-D75B-4DC3-834C-601D71058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4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8CD10-C04E-4051-A2AD-1C856367113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1143000"/>
            <a:ext cx="183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B0CDE-2633-40B2-9CF0-F495FDED6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7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5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2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8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5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тальная прод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внутренний, автокресло, размытый, панель управления&#10;&#10;Автоматически созданное описание">
            <a:extLst>
              <a:ext uri="{FF2B5EF4-FFF2-40B4-BE49-F238E27FC236}">
                <a16:creationId xmlns:a16="http://schemas.microsoft.com/office/drawing/2014/main" id="{067A0EE1-DF68-4735-86F7-CC374F672D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2FDBFCC7-8ECC-48F5-AC82-5D865555B176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00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585EAA52-9FAA-4256-AF56-9E63A4E9BC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C0396DA-1403-46E0-B497-7F31AECD9B30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00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81AEBD6-B10C-40FC-A736-230B264C5A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C58F051-E0D1-42F6-88CF-46157A8AB7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72670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00A2C4"/>
                </a:solidFill>
                <a:effectLst/>
                <a:latin typeface="Montserrat SemiBold" pitchFamily="2" charset="0"/>
              </a:rPr>
              <a:t>Стальная продукция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198E683-B668-7920-BEB1-1570B10CBD73}"/>
              </a:ext>
            </a:extLst>
          </p:cNvPr>
          <p:cNvGrpSpPr/>
          <p:nvPr userDrawn="1"/>
        </p:nvGrpSpPr>
        <p:grpSpPr>
          <a:xfrm>
            <a:off x="3105149" y="148590"/>
            <a:ext cx="1573473" cy="449895"/>
            <a:chOff x="3105149" y="148590"/>
            <a:chExt cx="1573473" cy="449895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B7061C4-BD9B-43BD-9ED2-3FADD255257F}"/>
                </a:ext>
              </a:extLst>
            </p:cNvPr>
            <p:cNvSpPr/>
            <p:nvPr/>
          </p:nvSpPr>
          <p:spPr>
            <a:xfrm>
              <a:off x="3105149" y="148590"/>
              <a:ext cx="1573473" cy="4498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E3BC0B47-FC65-8915-3E1B-CBFFCA8556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6811" y="209062"/>
              <a:ext cx="1444970" cy="339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70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ырьевые материал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внутренний, черный, размытый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78F6885A-9CA2-4389-A6B8-1458D7C6A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90E73BE4-DF01-4CFB-8367-F458738314C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803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5774D4B3-FB48-423C-8F51-193125E441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AFE02D-E52C-4732-8479-1285E4BBB3AD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803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1A1129-8EFE-4F4F-8C89-CDC3641250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20422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1031DA5-BCA6-4EAC-B539-8F0D78841A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918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80338B"/>
                </a:solidFill>
                <a:effectLst/>
                <a:latin typeface="Montserrat SemiBold" pitchFamily="2" charset="0"/>
              </a:rPr>
              <a:t>Сырьевые материалы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429F0B2-F837-04D1-927C-576B273DB4C3}"/>
              </a:ext>
            </a:extLst>
          </p:cNvPr>
          <p:cNvGrpSpPr/>
          <p:nvPr userDrawn="1"/>
        </p:nvGrpSpPr>
        <p:grpSpPr>
          <a:xfrm>
            <a:off x="3105149" y="148590"/>
            <a:ext cx="1573473" cy="449895"/>
            <a:chOff x="3105149" y="148590"/>
            <a:chExt cx="1573473" cy="449895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7E3AD1E5-379A-4FC7-AE32-9EE29F6DBDE1}"/>
                </a:ext>
              </a:extLst>
            </p:cNvPr>
            <p:cNvSpPr/>
            <p:nvPr/>
          </p:nvSpPr>
          <p:spPr>
            <a:xfrm>
              <a:off x="3105149" y="148590"/>
              <a:ext cx="1573473" cy="4498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38CBAEF-83D6-CD78-2095-B527EB59B4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1491" y="206184"/>
              <a:ext cx="1420787" cy="333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02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Фер.сплавы_Хр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моллюск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11487144-9C3D-4DFB-8882-43AD01063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5A79FFA0-BF41-4B0C-8291-F43690B1B5F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8E06BA-A844-474D-A7BD-92F90502AC56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5E3A52-6596-40C9-B6D9-E33B297469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58F7A-AA55-4345-8594-7D7EB0DC96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293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SemiBold" pitchFamily="2" charset="0"/>
              </a:rPr>
              <a:t>Ферросплавы и руды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349E078-5024-4B88-B89B-96A51939AFA3}"/>
              </a:ext>
            </a:extLst>
          </p:cNvPr>
          <p:cNvSpPr/>
          <p:nvPr/>
        </p:nvSpPr>
        <p:spPr>
          <a:xfrm>
            <a:off x="3105149" y="148590"/>
            <a:ext cx="1573473" cy="4498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A719E2-A4A2-4BBB-A442-DF306F39AE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0219" y="880961"/>
            <a:ext cx="4215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Light" pitchFamily="2" charset="0"/>
              </a:rPr>
              <a:t>Хром</a:t>
            </a: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2842D6B1-52C9-4EA4-A6CE-459432D257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74B13E-F597-7DB9-BE38-24229D19AE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99" y="203753"/>
            <a:ext cx="1444971" cy="3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Фер.сплавы_Кремний и Марган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моллюск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11487144-9C3D-4DFB-8882-43AD01063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5A79FFA0-BF41-4B0C-8291-F43690B1B5F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8E06BA-A844-474D-A7BD-92F90502AC56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5E3A52-6596-40C9-B6D9-E33B297469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58F7A-AA55-4345-8594-7D7EB0DC96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293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SemiBold" pitchFamily="2" charset="0"/>
              </a:rPr>
              <a:t>Ферросплавы и руды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349E078-5024-4B88-B89B-96A51939AFA3}"/>
              </a:ext>
            </a:extLst>
          </p:cNvPr>
          <p:cNvSpPr/>
          <p:nvPr/>
        </p:nvSpPr>
        <p:spPr>
          <a:xfrm>
            <a:off x="3105149" y="148590"/>
            <a:ext cx="1573473" cy="4498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82F920-7DF3-4B52-8039-C158ED600B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85832" y="880961"/>
            <a:ext cx="16959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Light" pitchFamily="2" charset="0"/>
              </a:rPr>
              <a:t>Кремний и марганец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834E6872-0507-4E17-BC8F-AF68DE1560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438E56-870C-86E7-5E3C-0367FEF7F7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99" y="203753"/>
            <a:ext cx="1444971" cy="3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1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422" y="427080"/>
            <a:ext cx="4107656" cy="155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22" y="2135390"/>
            <a:ext cx="4107656" cy="508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422" y="7434872"/>
            <a:ext cx="1071563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7578" y="7434872"/>
            <a:ext cx="1607344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3515" y="7434872"/>
            <a:ext cx="1071563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46B890-4B48-4BC2-AD4F-BD734BF59F0D}"/>
              </a:ext>
            </a:extLst>
          </p:cNvPr>
          <p:cNvSpPr/>
          <p:nvPr userDrawn="1"/>
        </p:nvSpPr>
        <p:spPr>
          <a:xfrm>
            <a:off x="2240399" y="-1955941"/>
            <a:ext cx="281702" cy="28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CB10549-1906-4F5C-AEEF-2A9310175281}"/>
              </a:ext>
            </a:extLst>
          </p:cNvPr>
          <p:cNvSpPr/>
          <p:nvPr userDrawn="1"/>
        </p:nvSpPr>
        <p:spPr>
          <a:xfrm>
            <a:off x="2240399" y="10104120"/>
            <a:ext cx="281702" cy="28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1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5" r:id="rId2"/>
    <p:sldLayoutId id="2147483674" r:id="rId3"/>
    <p:sldLayoutId id="2147483672" r:id="rId4"/>
    <p:sldLayoutId id="2147483673" r:id="rId5"/>
  </p:sldLayoutIdLst>
  <p:txStyles>
    <p:titleStyle>
      <a:lvl1pPr algn="l" defTabSz="476220" rtl="0" eaLnBrk="1" latinLnBrk="0" hangingPunct="1">
        <a:lnSpc>
          <a:spcPct val="90000"/>
        </a:lnSpc>
        <a:spcBef>
          <a:spcPct val="0"/>
        </a:spcBef>
        <a:buNone/>
        <a:defRPr sz="2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055" indent="-119055" algn="l" defTabSz="47622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57165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59527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83338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107149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30960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54771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78582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202393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2pPr>
      <a:lvl3pPr marL="47622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3pPr>
      <a:lvl4pPr marL="71432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95243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19054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42865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66676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190487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62D81242-550C-4C89-9D71-AF9B19A4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</a:t>
            </a:r>
            <a:r>
              <a:rPr kumimoji="0" lang="ru-RU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</a:t>
            </a: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64C30D7-56FA-41C0-958F-C9394782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9" name="Таблица 2">
            <a:extLst>
              <a:ext uri="{FF2B5EF4-FFF2-40B4-BE49-F238E27FC236}">
                <a16:creationId xmlns:a16="http://schemas.microsoft.com/office/drawing/2014/main" id="{714223DB-90A9-45CE-97BE-4F428E021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13090"/>
              </p:ext>
            </p:extLst>
          </p:nvPr>
        </p:nvGraphicFramePr>
        <p:xfrm>
          <a:off x="0" y="1180834"/>
          <a:ext cx="4762500" cy="6717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937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698612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9257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9257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437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43846">
                <a:tc rowSpan="2">
                  <a:txBody>
                    <a:bodyPr/>
                    <a:lstStyle/>
                    <a:p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  <a:r>
                        <a:rPr lang="en-US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                                          </a:t>
                      </a:r>
                      <a:endParaRPr lang="ru-RU" sz="900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855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0833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300" b="1" i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Железн</a:t>
                      </a:r>
                      <a:r>
                        <a:rPr lang="en-US" sz="1300" b="1" i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рудное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сырье</a:t>
                      </a:r>
                    </a:p>
                  </a:txBody>
                  <a:tcPr marT="18000"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83186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62% Fe;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CNF </a:t>
                      </a:r>
                      <a:r>
                        <a:rPr lang="en-US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109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- 2,50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5,50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+ 4,80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01237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Уголь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коксующийся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Австралия;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CFR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237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+10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390586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Кокс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531757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металлургический;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- 29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06987"/>
                  </a:ext>
                </a:extLst>
              </a:tr>
              <a:tr h="365769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Лом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365110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HMS 1&amp;2 (80:20);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CNF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Турция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378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+ 3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54711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3А;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CPT Урал (без НДС)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25 100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- 900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(3,5%)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41114"/>
                  </a:ext>
                </a:extLst>
              </a:tr>
              <a:tr h="390586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Губчатое железо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490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</a:t>
                      </a:r>
                      <a:r>
                        <a:rPr lang="ru-RU" sz="1050" b="0" i="0" baseline="-2500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мет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куски;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DAP 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,6%)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(2,7%)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7317"/>
                  </a:ext>
                </a:extLst>
              </a:tr>
              <a:tr h="355077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Чугун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265229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передельный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355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(5,3%)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(4,1%)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57814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передельный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485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0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8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43DD1590-C8F5-4BA3-8C4F-83D97A880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</a:t>
            </a:r>
            <a:r>
              <a:rPr kumimoji="0" lang="ru-RU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2EE52E9-481F-457F-AD32-0B47F994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65DC4625-847F-456E-9828-BE758F9A4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67110"/>
              </p:ext>
            </p:extLst>
          </p:nvPr>
        </p:nvGraphicFramePr>
        <p:xfrm>
          <a:off x="0" y="1180835"/>
          <a:ext cx="4759200" cy="676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50000">
                <a:tc rowSpan="2">
                  <a:txBody>
                    <a:bodyPr/>
                    <a:lstStyle/>
                    <a:p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Заготовка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130х130 мм, Ст3сп; 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51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+ 3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23342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150х150 мм, Ст3сп; 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Индия</a:t>
                      </a:r>
                    </a:p>
                  </a:txBody>
                  <a:tcPr marT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- 30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(5,6%)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03910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Рулон г/к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 мм, SAE 1006;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80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2,5 мм, 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SAE 1006;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565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4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1,5-20 мм;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62 658</a:t>
                      </a:r>
                    </a:p>
                    <a:p>
                      <a:pPr algn="ctr"/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- 47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(0,1%)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(0,9%)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- 619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(1,0%)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66536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Рулон х/к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5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0,9 мм, SPCC; </a:t>
                      </a:r>
                      <a:b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0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0,9 мм, 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SPCC;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700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(6,7%)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6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0,45-3 мм;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82 350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+ 62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(0,1%)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+ 34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(0,04%)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- 391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(0,5%)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54711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Арматура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12-32 мм, Ст3сп;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530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А1;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415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+ 252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(0,5%)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(0,02%)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4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95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1095CE0-4606-442C-A562-7E3D5AED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</a:t>
            </a:r>
            <a:r>
              <a:rPr kumimoji="0" lang="ru-RU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</a:t>
            </a: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41CA82-66AB-4795-962E-36E48CC7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2" name="Таблица 2">
            <a:extLst>
              <a:ext uri="{FF2B5EF4-FFF2-40B4-BE49-F238E27FC236}">
                <a16:creationId xmlns:a16="http://schemas.microsoft.com/office/drawing/2014/main" id="{9B753849-6619-4A46-A564-C58D3584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53182"/>
              </p:ext>
            </p:extLst>
          </p:nvPr>
        </p:nvGraphicFramePr>
        <p:xfrm>
          <a:off x="0" y="1180836"/>
          <a:ext cx="4759200" cy="6713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12291">
                <a:tc rowSpan="2">
                  <a:txBody>
                    <a:bodyPr/>
                    <a:lstStyle/>
                    <a:p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04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90367">
                <a:tc>
                  <a:txBody>
                    <a:bodyPr/>
                    <a:lstStyle/>
                    <a:p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1 365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140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03910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1 813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+ 25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- 135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(6,9%)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1129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США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7,2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06606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и </a:t>
                      </a:r>
                      <a:r>
                        <a:rPr lang="ru-RU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eMn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Гуанси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575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65/16;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93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8392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США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78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44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34214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88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- 60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4414"/>
                  </a:ext>
                </a:extLst>
              </a:tr>
              <a:tr h="393474">
                <a:tc>
                  <a:txBody>
                    <a:bodyPr/>
                    <a:lstStyle/>
                    <a:p>
                      <a:pPr marL="0" marR="0" lvl="0" indent="0" algn="l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FeMn76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1 110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- 28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15031"/>
                  </a:ext>
                </a:extLst>
              </a:tr>
              <a:tr h="411277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 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76461"/>
                  </a:ext>
                </a:extLst>
              </a:tr>
              <a:tr h="52158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36-38%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кусковая;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3,83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USD/1% </a:t>
                      </a: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в </a:t>
                      </a: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смт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- 0,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3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3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1095CE0-4606-442C-A562-7E3D5AED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41CA82-66AB-4795-962E-36E48CC7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2" name="Таблица 2">
            <a:extLst>
              <a:ext uri="{FF2B5EF4-FFF2-40B4-BE49-F238E27FC236}">
                <a16:creationId xmlns:a16="http://schemas.microsoft.com/office/drawing/2014/main" id="{9B753849-6619-4A46-A564-C58D3584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27169"/>
              </p:ext>
            </p:extLst>
          </p:nvPr>
        </p:nvGraphicFramePr>
        <p:xfrm>
          <a:off x="0" y="1180834"/>
          <a:ext cx="4759200" cy="6729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45104">
                <a:tc rowSpan="2">
                  <a:txBody>
                    <a:bodyPr/>
                    <a:lstStyle/>
                    <a:p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925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551930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HC 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FeCr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55%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10%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 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Казахстан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0% Cr,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0,5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 Si;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108,5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48268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60% Cr, 4% Si;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00,5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,9%)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11293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ЮАР, 48-50% Cr, 5% Si;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,9%)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06606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62-70% Cr;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179</a:t>
                      </a: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- 21,0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(10,5%)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- 58,5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4,1%)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12898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LC 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FeCr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52-60%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0,25%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14 0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</a:t>
                      </a:r>
                      <a:b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kumimoji="0" lang="ru-R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0,1% C;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(14,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90316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0,1% C;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США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380</a:t>
                      </a: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(2,6%)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2,5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(12,1%)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83923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 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76461"/>
                  </a:ext>
                </a:extLst>
              </a:tr>
              <a:tr h="5341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42% Cr;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10,0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386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582AF7-C8C9-536E-107A-7E8FBC77CE53}"/>
              </a:ext>
            </a:extLst>
          </p:cNvPr>
          <p:cNvSpPr txBox="1"/>
          <p:nvPr/>
        </p:nvSpPr>
        <p:spPr>
          <a:xfrm>
            <a:off x="-4302177" y="6265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27418"/>
      </p:ext>
    </p:extLst>
  </p:cSld>
  <p:clrMapOvr>
    <a:masterClrMapping/>
  </p:clrMapOvr>
</p:sld>
</file>

<file path=ppt/theme/theme1.xml><?xml version="1.0" encoding="utf-8"?>
<a:theme xmlns:a="http://schemas.openxmlformats.org/drawingml/2006/main" name="MetallPlace">
  <a:themeElements>
    <a:clrScheme name="MetallPlace">
      <a:dk1>
        <a:sysClr val="windowText" lastClr="000000"/>
      </a:dk1>
      <a:lt1>
        <a:sysClr val="window" lastClr="FFFFFF"/>
      </a:lt1>
      <a:dk2>
        <a:srgbClr val="4D4D4D"/>
      </a:dk2>
      <a:lt2>
        <a:srgbClr val="999999"/>
      </a:lt2>
      <a:accent1>
        <a:srgbClr val="00A2C4"/>
      </a:accent1>
      <a:accent2>
        <a:srgbClr val="F15A24"/>
      </a:accent2>
      <a:accent3>
        <a:srgbClr val="80338B"/>
      </a:accent3>
      <a:accent4>
        <a:srgbClr val="E7F7F0"/>
      </a:accent4>
      <a:accent5>
        <a:srgbClr val="FFE6E7"/>
      </a:accent5>
      <a:accent6>
        <a:srgbClr val="F2F2F2"/>
      </a:accent6>
      <a:hlink>
        <a:srgbClr val="0563C1"/>
      </a:hlink>
      <a:folHlink>
        <a:srgbClr val="954F72"/>
      </a:folHlink>
    </a:clrScheme>
    <a:fontScheme name="MetallPlace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20506</TotalTime>
  <Words>1138</Words>
  <Application>Microsoft Office PowerPoint</Application>
  <PresentationFormat>Произвольный</PresentationFormat>
  <Paragraphs>285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Montserrat Medium</vt:lpstr>
      <vt:lpstr>Montserrat SemiBold</vt:lpstr>
      <vt:lpstr>Roboto</vt:lpstr>
      <vt:lpstr>MetallPlace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Вядро Михаил</dc:creator>
  <cp:lastModifiedBy>Ddertopod F</cp:lastModifiedBy>
  <cp:revision>886</cp:revision>
  <dcterms:created xsi:type="dcterms:W3CDTF">2022-02-15T19:59:30Z</dcterms:created>
  <dcterms:modified xsi:type="dcterms:W3CDTF">2023-07-04T16:33:28Z</dcterms:modified>
</cp:coreProperties>
</file>