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4"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3" r:id="rId16"/>
    <p:sldId id="271" r:id="rId17"/>
    <p:sldId id="270"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587"/>
  </p:normalViewPr>
  <p:slideViewPr>
    <p:cSldViewPr snapToGrid="0" snapToObjects="1">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3E9325-426D-4994-B79C-0CDD139DFB1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4CC213E-4B8D-4D04-B6E4-A71A530C1549}">
      <dgm:prSet/>
      <dgm:spPr/>
      <dgm:t>
        <a:bodyPr/>
        <a:lstStyle/>
        <a:p>
          <a:r>
            <a:rPr lang="en-US"/>
            <a:t>For a foreign national to apply for H1-B visa, a US employer must offer them a job and submit a petition for a H-1B visa to the US immigration department.</a:t>
          </a:r>
        </a:p>
      </dgm:t>
    </dgm:pt>
    <dgm:pt modelId="{9577A7F1-C627-48FB-9AB1-6F4F7E2D774D}" type="parTrans" cxnId="{982E575A-5DA9-443E-88A4-3E8E99D43B7E}">
      <dgm:prSet/>
      <dgm:spPr/>
      <dgm:t>
        <a:bodyPr/>
        <a:lstStyle/>
        <a:p>
          <a:endParaRPr lang="en-US"/>
        </a:p>
      </dgm:t>
    </dgm:pt>
    <dgm:pt modelId="{861D9D70-392D-49D0-8DFF-41E9B435CD01}" type="sibTrans" cxnId="{982E575A-5DA9-443E-88A4-3E8E99D43B7E}">
      <dgm:prSet/>
      <dgm:spPr/>
      <dgm:t>
        <a:bodyPr/>
        <a:lstStyle/>
        <a:p>
          <a:endParaRPr lang="en-US"/>
        </a:p>
      </dgm:t>
    </dgm:pt>
    <dgm:pt modelId="{3D61EFB4-E2A0-44F0-90DA-8095D1EDDCC4}">
      <dgm:prSet/>
      <dgm:spPr/>
      <dgm:t>
        <a:bodyPr/>
        <a:lstStyle/>
        <a:p>
          <a:r>
            <a:rPr lang="en-US"/>
            <a:t>This is also the most common visa status applied for and held by international students once they complete college or higher education and begin working in a full-time position.</a:t>
          </a:r>
        </a:p>
      </dgm:t>
    </dgm:pt>
    <dgm:pt modelId="{9284A506-2E8E-4846-B8C0-FE68F08F5FC0}" type="parTrans" cxnId="{20951A18-4B0D-4999-A828-3A6E644C7182}">
      <dgm:prSet/>
      <dgm:spPr/>
      <dgm:t>
        <a:bodyPr/>
        <a:lstStyle/>
        <a:p>
          <a:endParaRPr lang="en-US"/>
        </a:p>
      </dgm:t>
    </dgm:pt>
    <dgm:pt modelId="{0CC801B2-453D-42F2-B147-A445A0DF4B53}" type="sibTrans" cxnId="{20951A18-4B0D-4999-A828-3A6E644C7182}">
      <dgm:prSet/>
      <dgm:spPr/>
      <dgm:t>
        <a:bodyPr/>
        <a:lstStyle/>
        <a:p>
          <a:endParaRPr lang="en-US"/>
        </a:p>
      </dgm:t>
    </dgm:pt>
    <dgm:pt modelId="{B75A2B72-3FFC-014D-8AEB-E82E4CD7C191}" type="pres">
      <dgm:prSet presAssocID="{0C3E9325-426D-4994-B79C-0CDD139DFB10}" presName="linear" presStyleCnt="0">
        <dgm:presLayoutVars>
          <dgm:animLvl val="lvl"/>
          <dgm:resizeHandles val="exact"/>
        </dgm:presLayoutVars>
      </dgm:prSet>
      <dgm:spPr/>
    </dgm:pt>
    <dgm:pt modelId="{73408D30-0E70-A44A-A242-E2590D371DAB}" type="pres">
      <dgm:prSet presAssocID="{94CC213E-4B8D-4D04-B6E4-A71A530C1549}" presName="parentText" presStyleLbl="node1" presStyleIdx="0" presStyleCnt="2">
        <dgm:presLayoutVars>
          <dgm:chMax val="0"/>
          <dgm:bulletEnabled val="1"/>
        </dgm:presLayoutVars>
      </dgm:prSet>
      <dgm:spPr/>
    </dgm:pt>
    <dgm:pt modelId="{D464A0E1-972F-954A-9F95-FF51C6E4392D}" type="pres">
      <dgm:prSet presAssocID="{861D9D70-392D-49D0-8DFF-41E9B435CD01}" presName="spacer" presStyleCnt="0"/>
      <dgm:spPr/>
    </dgm:pt>
    <dgm:pt modelId="{C415A182-31E6-5C49-91A2-F1653B050304}" type="pres">
      <dgm:prSet presAssocID="{3D61EFB4-E2A0-44F0-90DA-8095D1EDDCC4}" presName="parentText" presStyleLbl="node1" presStyleIdx="1" presStyleCnt="2">
        <dgm:presLayoutVars>
          <dgm:chMax val="0"/>
          <dgm:bulletEnabled val="1"/>
        </dgm:presLayoutVars>
      </dgm:prSet>
      <dgm:spPr/>
    </dgm:pt>
  </dgm:ptLst>
  <dgm:cxnLst>
    <dgm:cxn modelId="{20951A18-4B0D-4999-A828-3A6E644C7182}" srcId="{0C3E9325-426D-4994-B79C-0CDD139DFB10}" destId="{3D61EFB4-E2A0-44F0-90DA-8095D1EDDCC4}" srcOrd="1" destOrd="0" parTransId="{9284A506-2E8E-4846-B8C0-FE68F08F5FC0}" sibTransId="{0CC801B2-453D-42F2-B147-A445A0DF4B53}"/>
    <dgm:cxn modelId="{7C1E5E19-2623-CE4D-8615-E9604368D0B3}" type="presOf" srcId="{94CC213E-4B8D-4D04-B6E4-A71A530C1549}" destId="{73408D30-0E70-A44A-A242-E2590D371DAB}" srcOrd="0" destOrd="0" presId="urn:microsoft.com/office/officeart/2005/8/layout/vList2"/>
    <dgm:cxn modelId="{2331CC30-7BB9-FB4C-BADF-D34144229AF1}" type="presOf" srcId="{0C3E9325-426D-4994-B79C-0CDD139DFB10}" destId="{B75A2B72-3FFC-014D-8AEB-E82E4CD7C191}" srcOrd="0" destOrd="0" presId="urn:microsoft.com/office/officeart/2005/8/layout/vList2"/>
    <dgm:cxn modelId="{8F0BF347-BE63-554E-9CEC-F95A28C5DF0F}" type="presOf" srcId="{3D61EFB4-E2A0-44F0-90DA-8095D1EDDCC4}" destId="{C415A182-31E6-5C49-91A2-F1653B050304}" srcOrd="0" destOrd="0" presId="urn:microsoft.com/office/officeart/2005/8/layout/vList2"/>
    <dgm:cxn modelId="{982E575A-5DA9-443E-88A4-3E8E99D43B7E}" srcId="{0C3E9325-426D-4994-B79C-0CDD139DFB10}" destId="{94CC213E-4B8D-4D04-B6E4-A71A530C1549}" srcOrd="0" destOrd="0" parTransId="{9577A7F1-C627-48FB-9AB1-6F4F7E2D774D}" sibTransId="{861D9D70-392D-49D0-8DFF-41E9B435CD01}"/>
    <dgm:cxn modelId="{7DBD4B53-55B0-D645-8597-9FB07A2E5CAC}" type="presParOf" srcId="{B75A2B72-3FFC-014D-8AEB-E82E4CD7C191}" destId="{73408D30-0E70-A44A-A242-E2590D371DAB}" srcOrd="0" destOrd="0" presId="urn:microsoft.com/office/officeart/2005/8/layout/vList2"/>
    <dgm:cxn modelId="{D68F3A14-6973-C54A-8A6E-1B3786717690}" type="presParOf" srcId="{B75A2B72-3FFC-014D-8AEB-E82E4CD7C191}" destId="{D464A0E1-972F-954A-9F95-FF51C6E4392D}" srcOrd="1" destOrd="0" presId="urn:microsoft.com/office/officeart/2005/8/layout/vList2"/>
    <dgm:cxn modelId="{8126D2A4-69B2-1D4F-818E-224BCC0CFDB5}" type="presParOf" srcId="{B75A2B72-3FFC-014D-8AEB-E82E4CD7C191}" destId="{C415A182-31E6-5C49-91A2-F1653B05030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E68164-5804-4476-A9CE-07E9AD7C8945}"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3901BD5E-0993-45E3-B57F-7587A9B4147F}">
      <dgm:prSet/>
      <dgm:spPr/>
      <dgm:t>
        <a:bodyPr/>
        <a:lstStyle/>
        <a:p>
          <a:r>
            <a:rPr lang="en-US"/>
            <a:t>The first step of the H1B application process is for the U.S. employer to file the H1B petition on behalf of the foreign worker</a:t>
          </a:r>
        </a:p>
      </dgm:t>
    </dgm:pt>
    <dgm:pt modelId="{65C05A5E-EF0B-498C-8FF6-FD63FEC5EB93}" type="parTrans" cxnId="{3E056490-2877-41FE-95C2-5C196C2ECA78}">
      <dgm:prSet/>
      <dgm:spPr/>
      <dgm:t>
        <a:bodyPr/>
        <a:lstStyle/>
        <a:p>
          <a:endParaRPr lang="en-US"/>
        </a:p>
      </dgm:t>
    </dgm:pt>
    <dgm:pt modelId="{0C789D50-1F33-4F58-888F-0EFAC8160F4D}" type="sibTrans" cxnId="{3E056490-2877-41FE-95C2-5C196C2ECA78}">
      <dgm:prSet/>
      <dgm:spPr/>
      <dgm:t>
        <a:bodyPr/>
        <a:lstStyle/>
        <a:p>
          <a:endParaRPr lang="en-US"/>
        </a:p>
      </dgm:t>
    </dgm:pt>
    <dgm:pt modelId="{51FA6341-2281-4315-A24F-A58F20E905F2}">
      <dgm:prSet/>
      <dgm:spPr/>
      <dgm:t>
        <a:bodyPr/>
        <a:lstStyle/>
        <a:p>
          <a:r>
            <a:rPr lang="en-US"/>
            <a:t>In the second step, the prevailing and actual wages should be confirmed by the State Employment Security Agency.</a:t>
          </a:r>
        </a:p>
      </dgm:t>
    </dgm:pt>
    <dgm:pt modelId="{D70A15C6-800C-4180-82DA-7C4FF9DA670E}" type="parTrans" cxnId="{953766D0-BBF1-4F9C-8F43-20D56616F592}">
      <dgm:prSet/>
      <dgm:spPr/>
      <dgm:t>
        <a:bodyPr/>
        <a:lstStyle/>
        <a:p>
          <a:endParaRPr lang="en-US"/>
        </a:p>
      </dgm:t>
    </dgm:pt>
    <dgm:pt modelId="{8B145924-5D08-4AF3-97A9-FF532C16F1A2}" type="sibTrans" cxnId="{953766D0-BBF1-4F9C-8F43-20D56616F592}">
      <dgm:prSet/>
      <dgm:spPr/>
      <dgm:t>
        <a:bodyPr/>
        <a:lstStyle/>
        <a:p>
          <a:endParaRPr lang="en-US"/>
        </a:p>
      </dgm:t>
    </dgm:pt>
    <dgm:pt modelId="{CFA8B48A-EA04-4DCD-B8DC-1A56A102C506}">
      <dgm:prSet/>
      <dgm:spPr/>
      <dgm:t>
        <a:bodyPr/>
        <a:lstStyle/>
        <a:p>
          <a:r>
            <a:rPr lang="en-US"/>
            <a:t>The third step of the H1B application process is to file the Labor Condition Application.</a:t>
          </a:r>
        </a:p>
      </dgm:t>
    </dgm:pt>
    <dgm:pt modelId="{88221B94-7F74-4E9A-A8E9-F8FF497336D2}" type="parTrans" cxnId="{6EB49B0F-546C-4954-9F15-0A8C1532DF05}">
      <dgm:prSet/>
      <dgm:spPr/>
      <dgm:t>
        <a:bodyPr/>
        <a:lstStyle/>
        <a:p>
          <a:endParaRPr lang="en-US"/>
        </a:p>
      </dgm:t>
    </dgm:pt>
    <dgm:pt modelId="{9D9E7030-E2F4-493F-9904-3F8252B21B2E}" type="sibTrans" cxnId="{6EB49B0F-546C-4954-9F15-0A8C1532DF05}">
      <dgm:prSet/>
      <dgm:spPr/>
      <dgm:t>
        <a:bodyPr/>
        <a:lstStyle/>
        <a:p>
          <a:endParaRPr lang="en-US"/>
        </a:p>
      </dgm:t>
    </dgm:pt>
    <dgm:pt modelId="{7457E43E-9AB0-47FE-9C27-534A797867C0}">
      <dgm:prSet/>
      <dgm:spPr/>
      <dgm:t>
        <a:bodyPr/>
        <a:lstStyle/>
        <a:p>
          <a:r>
            <a:rPr lang="en-US"/>
            <a:t>The next step is to prepare the petition and file it at the proper USCIS office.</a:t>
          </a:r>
        </a:p>
      </dgm:t>
    </dgm:pt>
    <dgm:pt modelId="{3A787906-985A-4B22-BB2E-935740433779}" type="parTrans" cxnId="{3866F269-DC2C-4F0A-AE0A-3B2649F49BB5}">
      <dgm:prSet/>
      <dgm:spPr/>
      <dgm:t>
        <a:bodyPr/>
        <a:lstStyle/>
        <a:p>
          <a:endParaRPr lang="en-US"/>
        </a:p>
      </dgm:t>
    </dgm:pt>
    <dgm:pt modelId="{304F0464-FE3E-4002-AB13-8B22C8DC2A68}" type="sibTrans" cxnId="{3866F269-DC2C-4F0A-AE0A-3B2649F49BB5}">
      <dgm:prSet/>
      <dgm:spPr/>
      <dgm:t>
        <a:bodyPr/>
        <a:lstStyle/>
        <a:p>
          <a:endParaRPr lang="en-US"/>
        </a:p>
      </dgm:t>
    </dgm:pt>
    <dgm:pt modelId="{E87AB565-9E8B-5341-8C6C-73843EA3F91D}" type="pres">
      <dgm:prSet presAssocID="{96E68164-5804-4476-A9CE-07E9AD7C8945}" presName="diagram" presStyleCnt="0">
        <dgm:presLayoutVars>
          <dgm:dir/>
          <dgm:resizeHandles val="exact"/>
        </dgm:presLayoutVars>
      </dgm:prSet>
      <dgm:spPr/>
    </dgm:pt>
    <dgm:pt modelId="{4E0EE264-4C30-BC4A-8E4A-D4DE79CB786D}" type="pres">
      <dgm:prSet presAssocID="{3901BD5E-0993-45E3-B57F-7587A9B4147F}" presName="node" presStyleLbl="node1" presStyleIdx="0" presStyleCnt="4">
        <dgm:presLayoutVars>
          <dgm:bulletEnabled val="1"/>
        </dgm:presLayoutVars>
      </dgm:prSet>
      <dgm:spPr/>
    </dgm:pt>
    <dgm:pt modelId="{A7039A19-31AB-C146-B7A6-79149CA8F0D3}" type="pres">
      <dgm:prSet presAssocID="{0C789D50-1F33-4F58-888F-0EFAC8160F4D}" presName="sibTrans" presStyleCnt="0"/>
      <dgm:spPr/>
    </dgm:pt>
    <dgm:pt modelId="{3EF5867B-20C6-CD40-A47F-AC9C502210E5}" type="pres">
      <dgm:prSet presAssocID="{51FA6341-2281-4315-A24F-A58F20E905F2}" presName="node" presStyleLbl="node1" presStyleIdx="1" presStyleCnt="4">
        <dgm:presLayoutVars>
          <dgm:bulletEnabled val="1"/>
        </dgm:presLayoutVars>
      </dgm:prSet>
      <dgm:spPr/>
    </dgm:pt>
    <dgm:pt modelId="{F68B4BF8-ACD2-6244-8C7A-356267EE8992}" type="pres">
      <dgm:prSet presAssocID="{8B145924-5D08-4AF3-97A9-FF532C16F1A2}" presName="sibTrans" presStyleCnt="0"/>
      <dgm:spPr/>
    </dgm:pt>
    <dgm:pt modelId="{D898C63B-27EC-6849-ADF4-E5E1081A3A37}" type="pres">
      <dgm:prSet presAssocID="{CFA8B48A-EA04-4DCD-B8DC-1A56A102C506}" presName="node" presStyleLbl="node1" presStyleIdx="2" presStyleCnt="4">
        <dgm:presLayoutVars>
          <dgm:bulletEnabled val="1"/>
        </dgm:presLayoutVars>
      </dgm:prSet>
      <dgm:spPr/>
    </dgm:pt>
    <dgm:pt modelId="{8AC506D7-E5CA-8346-B9D5-829A5BF78B72}" type="pres">
      <dgm:prSet presAssocID="{9D9E7030-E2F4-493F-9904-3F8252B21B2E}" presName="sibTrans" presStyleCnt="0"/>
      <dgm:spPr/>
    </dgm:pt>
    <dgm:pt modelId="{3C414E0C-6240-894D-9D25-09015E94AEF0}" type="pres">
      <dgm:prSet presAssocID="{7457E43E-9AB0-47FE-9C27-534A797867C0}" presName="node" presStyleLbl="node1" presStyleIdx="3" presStyleCnt="4">
        <dgm:presLayoutVars>
          <dgm:bulletEnabled val="1"/>
        </dgm:presLayoutVars>
      </dgm:prSet>
      <dgm:spPr/>
    </dgm:pt>
  </dgm:ptLst>
  <dgm:cxnLst>
    <dgm:cxn modelId="{6EB49B0F-546C-4954-9F15-0A8C1532DF05}" srcId="{96E68164-5804-4476-A9CE-07E9AD7C8945}" destId="{CFA8B48A-EA04-4DCD-B8DC-1A56A102C506}" srcOrd="2" destOrd="0" parTransId="{88221B94-7F74-4E9A-A8E9-F8FF497336D2}" sibTransId="{9D9E7030-E2F4-493F-9904-3F8252B21B2E}"/>
    <dgm:cxn modelId="{95896C13-1715-BE45-A655-8187813BCCAC}" type="presOf" srcId="{7457E43E-9AB0-47FE-9C27-534A797867C0}" destId="{3C414E0C-6240-894D-9D25-09015E94AEF0}" srcOrd="0" destOrd="0" presId="urn:microsoft.com/office/officeart/2005/8/layout/default"/>
    <dgm:cxn modelId="{CB05BE38-4A6A-EC4F-AEBB-3C5BD82458C9}" type="presOf" srcId="{51FA6341-2281-4315-A24F-A58F20E905F2}" destId="{3EF5867B-20C6-CD40-A47F-AC9C502210E5}" srcOrd="0" destOrd="0" presId="urn:microsoft.com/office/officeart/2005/8/layout/default"/>
    <dgm:cxn modelId="{3866F269-DC2C-4F0A-AE0A-3B2649F49BB5}" srcId="{96E68164-5804-4476-A9CE-07E9AD7C8945}" destId="{7457E43E-9AB0-47FE-9C27-534A797867C0}" srcOrd="3" destOrd="0" parTransId="{3A787906-985A-4B22-BB2E-935740433779}" sibTransId="{304F0464-FE3E-4002-AB13-8B22C8DC2A68}"/>
    <dgm:cxn modelId="{6C039277-87A6-C54D-B917-36374BF4D776}" type="presOf" srcId="{3901BD5E-0993-45E3-B57F-7587A9B4147F}" destId="{4E0EE264-4C30-BC4A-8E4A-D4DE79CB786D}" srcOrd="0" destOrd="0" presId="urn:microsoft.com/office/officeart/2005/8/layout/default"/>
    <dgm:cxn modelId="{946A1C7D-B61A-8A4C-9D1D-BD5DCF9A6A03}" type="presOf" srcId="{CFA8B48A-EA04-4DCD-B8DC-1A56A102C506}" destId="{D898C63B-27EC-6849-ADF4-E5E1081A3A37}" srcOrd="0" destOrd="0" presId="urn:microsoft.com/office/officeart/2005/8/layout/default"/>
    <dgm:cxn modelId="{3E056490-2877-41FE-95C2-5C196C2ECA78}" srcId="{96E68164-5804-4476-A9CE-07E9AD7C8945}" destId="{3901BD5E-0993-45E3-B57F-7587A9B4147F}" srcOrd="0" destOrd="0" parTransId="{65C05A5E-EF0B-498C-8FF6-FD63FEC5EB93}" sibTransId="{0C789D50-1F33-4F58-888F-0EFAC8160F4D}"/>
    <dgm:cxn modelId="{953766D0-BBF1-4F9C-8F43-20D56616F592}" srcId="{96E68164-5804-4476-A9CE-07E9AD7C8945}" destId="{51FA6341-2281-4315-A24F-A58F20E905F2}" srcOrd="1" destOrd="0" parTransId="{D70A15C6-800C-4180-82DA-7C4FF9DA670E}" sibTransId="{8B145924-5D08-4AF3-97A9-FF532C16F1A2}"/>
    <dgm:cxn modelId="{4F5BD4EE-32E7-8246-8ECD-2421F3FBFAE4}" type="presOf" srcId="{96E68164-5804-4476-A9CE-07E9AD7C8945}" destId="{E87AB565-9E8B-5341-8C6C-73843EA3F91D}" srcOrd="0" destOrd="0" presId="urn:microsoft.com/office/officeart/2005/8/layout/default"/>
    <dgm:cxn modelId="{2F2F948A-D608-2E43-848E-BD59A4043299}" type="presParOf" srcId="{E87AB565-9E8B-5341-8C6C-73843EA3F91D}" destId="{4E0EE264-4C30-BC4A-8E4A-D4DE79CB786D}" srcOrd="0" destOrd="0" presId="urn:microsoft.com/office/officeart/2005/8/layout/default"/>
    <dgm:cxn modelId="{B1F48C08-5DD2-A049-99B0-7D11C63B100D}" type="presParOf" srcId="{E87AB565-9E8B-5341-8C6C-73843EA3F91D}" destId="{A7039A19-31AB-C146-B7A6-79149CA8F0D3}" srcOrd="1" destOrd="0" presId="urn:microsoft.com/office/officeart/2005/8/layout/default"/>
    <dgm:cxn modelId="{A2CFB9B3-DC45-AF41-BB00-628C8C42EF0E}" type="presParOf" srcId="{E87AB565-9E8B-5341-8C6C-73843EA3F91D}" destId="{3EF5867B-20C6-CD40-A47F-AC9C502210E5}" srcOrd="2" destOrd="0" presId="urn:microsoft.com/office/officeart/2005/8/layout/default"/>
    <dgm:cxn modelId="{5B199FEE-C9D8-D14D-AB35-41C22631F7DD}" type="presParOf" srcId="{E87AB565-9E8B-5341-8C6C-73843EA3F91D}" destId="{F68B4BF8-ACD2-6244-8C7A-356267EE8992}" srcOrd="3" destOrd="0" presId="urn:microsoft.com/office/officeart/2005/8/layout/default"/>
    <dgm:cxn modelId="{5412ED1E-CDFC-484F-86C6-2D5F1196B401}" type="presParOf" srcId="{E87AB565-9E8B-5341-8C6C-73843EA3F91D}" destId="{D898C63B-27EC-6849-ADF4-E5E1081A3A37}" srcOrd="4" destOrd="0" presId="urn:microsoft.com/office/officeart/2005/8/layout/default"/>
    <dgm:cxn modelId="{57D400AF-9D7B-F74D-9C3B-F89DD7F6F78D}" type="presParOf" srcId="{E87AB565-9E8B-5341-8C6C-73843EA3F91D}" destId="{8AC506D7-E5CA-8346-B9D5-829A5BF78B72}" srcOrd="5" destOrd="0" presId="urn:microsoft.com/office/officeart/2005/8/layout/default"/>
    <dgm:cxn modelId="{4B3B2CD7-C2AC-3A49-ABE9-76744E0BBB7E}" type="presParOf" srcId="{E87AB565-9E8B-5341-8C6C-73843EA3F91D}" destId="{3C414E0C-6240-894D-9D25-09015E94AEF0}"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E84D26-963F-4219-81DC-8C2368F2C5B7}" type="doc">
      <dgm:prSet loTypeId="urn:microsoft.com/office/officeart/2018/5/layout/IconCircleLabelList" loCatId="icon" qsTypeId="urn:microsoft.com/office/officeart/2005/8/quickstyle/simple1" qsCatId="simple" csTypeId="urn:microsoft.com/office/officeart/2018/5/colors/Iconchunking_coloredtext_accent2_2" csCatId="accent2" phldr="1"/>
      <dgm:spPr/>
      <dgm:t>
        <a:bodyPr/>
        <a:lstStyle/>
        <a:p>
          <a:endParaRPr lang="en-US"/>
        </a:p>
      </dgm:t>
    </dgm:pt>
    <dgm:pt modelId="{F72DF757-ADB4-4587-8B79-AE7CA731BADF}">
      <dgm:prSet/>
      <dgm:spPr/>
      <dgm:t>
        <a:bodyPr/>
        <a:lstStyle/>
        <a:p>
          <a:pPr>
            <a:lnSpc>
              <a:spcPct val="100000"/>
            </a:lnSpc>
            <a:defRPr cap="all"/>
          </a:pPr>
          <a:r>
            <a:rPr lang="en-US"/>
            <a:t>Processing times for H1B application petitions are subject to vary from location to location.</a:t>
          </a:r>
        </a:p>
      </dgm:t>
    </dgm:pt>
    <dgm:pt modelId="{64295693-2790-4FA8-8A12-C6437CACCA1E}" type="parTrans" cxnId="{667C1094-6656-407C-B84F-F1D6EC1AE791}">
      <dgm:prSet/>
      <dgm:spPr/>
      <dgm:t>
        <a:bodyPr/>
        <a:lstStyle/>
        <a:p>
          <a:endParaRPr lang="en-US"/>
        </a:p>
      </dgm:t>
    </dgm:pt>
    <dgm:pt modelId="{C93A84BD-84C1-4CDA-BD25-FDBB3DF2150C}" type="sibTrans" cxnId="{667C1094-6656-407C-B84F-F1D6EC1AE791}">
      <dgm:prSet/>
      <dgm:spPr/>
      <dgm:t>
        <a:bodyPr/>
        <a:lstStyle/>
        <a:p>
          <a:endParaRPr lang="en-US"/>
        </a:p>
      </dgm:t>
    </dgm:pt>
    <dgm:pt modelId="{9916809D-8A3A-49B1-92EF-B1F4808749FB}">
      <dgm:prSet/>
      <dgm:spPr/>
      <dgm:t>
        <a:bodyPr/>
        <a:lstStyle/>
        <a:p>
          <a:pPr>
            <a:lnSpc>
              <a:spcPct val="100000"/>
            </a:lnSpc>
            <a:defRPr cap="all"/>
          </a:pPr>
          <a:r>
            <a:rPr lang="en-US" dirty="0"/>
            <a:t>If you would like your petition expedited you may elect for premium processing.</a:t>
          </a:r>
        </a:p>
      </dgm:t>
    </dgm:pt>
    <dgm:pt modelId="{4480B932-CAC4-4FE4-B7C6-CB9771573FAB}" type="parTrans" cxnId="{BED2E861-C5D4-4C92-AD4D-BABACFC48900}">
      <dgm:prSet/>
      <dgm:spPr/>
      <dgm:t>
        <a:bodyPr/>
        <a:lstStyle/>
        <a:p>
          <a:endParaRPr lang="en-US"/>
        </a:p>
      </dgm:t>
    </dgm:pt>
    <dgm:pt modelId="{0AB3B60B-2CB9-44A3-ACA7-0B7BF5731758}" type="sibTrans" cxnId="{BED2E861-C5D4-4C92-AD4D-BABACFC48900}">
      <dgm:prSet/>
      <dgm:spPr/>
      <dgm:t>
        <a:bodyPr/>
        <a:lstStyle/>
        <a:p>
          <a:endParaRPr lang="en-US"/>
        </a:p>
      </dgm:t>
    </dgm:pt>
    <dgm:pt modelId="{F43CBE79-B27A-420A-A52C-A64A45B7D033}" type="pres">
      <dgm:prSet presAssocID="{BAE84D26-963F-4219-81DC-8C2368F2C5B7}" presName="root" presStyleCnt="0">
        <dgm:presLayoutVars>
          <dgm:dir/>
          <dgm:resizeHandles val="exact"/>
        </dgm:presLayoutVars>
      </dgm:prSet>
      <dgm:spPr/>
    </dgm:pt>
    <dgm:pt modelId="{4B5DBF6A-DD35-476A-B293-A39DBBD84599}" type="pres">
      <dgm:prSet presAssocID="{F72DF757-ADB4-4587-8B79-AE7CA731BADF}" presName="compNode" presStyleCnt="0"/>
      <dgm:spPr/>
    </dgm:pt>
    <dgm:pt modelId="{7DBB805C-D366-47ED-9300-468953CFC147}" type="pres">
      <dgm:prSet presAssocID="{F72DF757-ADB4-4587-8B79-AE7CA731BADF}" presName="iconBgRect" presStyleLbl="bgShp" presStyleIdx="0" presStyleCnt="2"/>
      <dgm:spPr/>
    </dgm:pt>
    <dgm:pt modelId="{B9CFE399-2FF2-40DD-BF9A-C011CF6CE1DC}" type="pres">
      <dgm:prSet presAssocID="{F72DF757-ADB4-4587-8B79-AE7CA731BAD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Judge"/>
        </a:ext>
      </dgm:extLst>
    </dgm:pt>
    <dgm:pt modelId="{0EEA34F7-A461-49ED-99F8-327599892184}" type="pres">
      <dgm:prSet presAssocID="{F72DF757-ADB4-4587-8B79-AE7CA731BADF}" presName="spaceRect" presStyleCnt="0"/>
      <dgm:spPr/>
    </dgm:pt>
    <dgm:pt modelId="{EDD21C4A-5190-4E78-A442-C3BAA44CD163}" type="pres">
      <dgm:prSet presAssocID="{F72DF757-ADB4-4587-8B79-AE7CA731BADF}" presName="textRect" presStyleLbl="revTx" presStyleIdx="0" presStyleCnt="2">
        <dgm:presLayoutVars>
          <dgm:chMax val="1"/>
          <dgm:chPref val="1"/>
        </dgm:presLayoutVars>
      </dgm:prSet>
      <dgm:spPr/>
    </dgm:pt>
    <dgm:pt modelId="{6F2E0976-450C-4832-809E-EFA907295518}" type="pres">
      <dgm:prSet presAssocID="{C93A84BD-84C1-4CDA-BD25-FDBB3DF2150C}" presName="sibTrans" presStyleCnt="0"/>
      <dgm:spPr/>
    </dgm:pt>
    <dgm:pt modelId="{85FE823B-D99C-4475-9FC9-27C3562B0E81}" type="pres">
      <dgm:prSet presAssocID="{9916809D-8A3A-49B1-92EF-B1F4808749FB}" presName="compNode" presStyleCnt="0"/>
      <dgm:spPr/>
    </dgm:pt>
    <dgm:pt modelId="{3B68F03B-D5C2-44A5-9F26-D745C00CC69D}" type="pres">
      <dgm:prSet presAssocID="{9916809D-8A3A-49B1-92EF-B1F4808749FB}" presName="iconBgRect" presStyleLbl="bgShp" presStyleIdx="1" presStyleCnt="2"/>
      <dgm:spPr/>
    </dgm:pt>
    <dgm:pt modelId="{D19358DD-DC8F-4298-BD50-995B963CC003}" type="pres">
      <dgm:prSet presAssocID="{9916809D-8A3A-49B1-92EF-B1F4808749F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a:ext>
      </dgm:extLst>
    </dgm:pt>
    <dgm:pt modelId="{D221CF7E-3455-46C9-B3C6-40EB45217F4F}" type="pres">
      <dgm:prSet presAssocID="{9916809D-8A3A-49B1-92EF-B1F4808749FB}" presName="spaceRect" presStyleCnt="0"/>
      <dgm:spPr/>
    </dgm:pt>
    <dgm:pt modelId="{34172C82-7F1E-431D-85AF-8925C8BFD6AB}" type="pres">
      <dgm:prSet presAssocID="{9916809D-8A3A-49B1-92EF-B1F4808749FB}" presName="textRect" presStyleLbl="revTx" presStyleIdx="1" presStyleCnt="2">
        <dgm:presLayoutVars>
          <dgm:chMax val="1"/>
          <dgm:chPref val="1"/>
        </dgm:presLayoutVars>
      </dgm:prSet>
      <dgm:spPr/>
    </dgm:pt>
  </dgm:ptLst>
  <dgm:cxnLst>
    <dgm:cxn modelId="{C9149029-1396-CB47-95B1-1CBDD5F9AF24}" type="presOf" srcId="{F72DF757-ADB4-4587-8B79-AE7CA731BADF}" destId="{EDD21C4A-5190-4E78-A442-C3BAA44CD163}" srcOrd="0" destOrd="0" presId="urn:microsoft.com/office/officeart/2018/5/layout/IconCircleLabelList"/>
    <dgm:cxn modelId="{BED2E861-C5D4-4C92-AD4D-BABACFC48900}" srcId="{BAE84D26-963F-4219-81DC-8C2368F2C5B7}" destId="{9916809D-8A3A-49B1-92EF-B1F4808749FB}" srcOrd="1" destOrd="0" parTransId="{4480B932-CAC4-4FE4-B7C6-CB9771573FAB}" sibTransId="{0AB3B60B-2CB9-44A3-ACA7-0B7BF5731758}"/>
    <dgm:cxn modelId="{AE898477-0883-9941-AE8D-DAB50007234A}" type="presOf" srcId="{9916809D-8A3A-49B1-92EF-B1F4808749FB}" destId="{34172C82-7F1E-431D-85AF-8925C8BFD6AB}" srcOrd="0" destOrd="0" presId="urn:microsoft.com/office/officeart/2018/5/layout/IconCircleLabelList"/>
    <dgm:cxn modelId="{5096168D-B4F1-EE4D-9F3B-FAB41829DD74}" type="presOf" srcId="{BAE84D26-963F-4219-81DC-8C2368F2C5B7}" destId="{F43CBE79-B27A-420A-A52C-A64A45B7D033}" srcOrd="0" destOrd="0" presId="urn:microsoft.com/office/officeart/2018/5/layout/IconCircleLabelList"/>
    <dgm:cxn modelId="{667C1094-6656-407C-B84F-F1D6EC1AE791}" srcId="{BAE84D26-963F-4219-81DC-8C2368F2C5B7}" destId="{F72DF757-ADB4-4587-8B79-AE7CA731BADF}" srcOrd="0" destOrd="0" parTransId="{64295693-2790-4FA8-8A12-C6437CACCA1E}" sibTransId="{C93A84BD-84C1-4CDA-BD25-FDBB3DF2150C}"/>
    <dgm:cxn modelId="{C801AB75-DBCC-C047-8FC7-36946267332C}" type="presParOf" srcId="{F43CBE79-B27A-420A-A52C-A64A45B7D033}" destId="{4B5DBF6A-DD35-476A-B293-A39DBBD84599}" srcOrd="0" destOrd="0" presId="urn:microsoft.com/office/officeart/2018/5/layout/IconCircleLabelList"/>
    <dgm:cxn modelId="{57360354-807A-034E-9F9A-FBA619502584}" type="presParOf" srcId="{4B5DBF6A-DD35-476A-B293-A39DBBD84599}" destId="{7DBB805C-D366-47ED-9300-468953CFC147}" srcOrd="0" destOrd="0" presId="urn:microsoft.com/office/officeart/2018/5/layout/IconCircleLabelList"/>
    <dgm:cxn modelId="{3B46E605-2A03-A34B-8688-A7E8E79A57AC}" type="presParOf" srcId="{4B5DBF6A-DD35-476A-B293-A39DBBD84599}" destId="{B9CFE399-2FF2-40DD-BF9A-C011CF6CE1DC}" srcOrd="1" destOrd="0" presId="urn:microsoft.com/office/officeart/2018/5/layout/IconCircleLabelList"/>
    <dgm:cxn modelId="{6D111DB3-9B30-364C-8282-FEB6DDD02EF3}" type="presParOf" srcId="{4B5DBF6A-DD35-476A-B293-A39DBBD84599}" destId="{0EEA34F7-A461-49ED-99F8-327599892184}" srcOrd="2" destOrd="0" presId="urn:microsoft.com/office/officeart/2018/5/layout/IconCircleLabelList"/>
    <dgm:cxn modelId="{87FE32F7-CAB1-0A40-8701-5BB3CC961F88}" type="presParOf" srcId="{4B5DBF6A-DD35-476A-B293-A39DBBD84599}" destId="{EDD21C4A-5190-4E78-A442-C3BAA44CD163}" srcOrd="3" destOrd="0" presId="urn:microsoft.com/office/officeart/2018/5/layout/IconCircleLabelList"/>
    <dgm:cxn modelId="{AFE33873-FF3E-904B-A2E7-855EDDEBAC4E}" type="presParOf" srcId="{F43CBE79-B27A-420A-A52C-A64A45B7D033}" destId="{6F2E0976-450C-4832-809E-EFA907295518}" srcOrd="1" destOrd="0" presId="urn:microsoft.com/office/officeart/2018/5/layout/IconCircleLabelList"/>
    <dgm:cxn modelId="{C6D8639F-641B-8543-A8A1-DE95CCA0F28E}" type="presParOf" srcId="{F43CBE79-B27A-420A-A52C-A64A45B7D033}" destId="{85FE823B-D99C-4475-9FC9-27C3562B0E81}" srcOrd="2" destOrd="0" presId="urn:microsoft.com/office/officeart/2018/5/layout/IconCircleLabelList"/>
    <dgm:cxn modelId="{EDF69653-A50A-0349-AD19-F611EEB944F2}" type="presParOf" srcId="{85FE823B-D99C-4475-9FC9-27C3562B0E81}" destId="{3B68F03B-D5C2-44A5-9F26-D745C00CC69D}" srcOrd="0" destOrd="0" presId="urn:microsoft.com/office/officeart/2018/5/layout/IconCircleLabelList"/>
    <dgm:cxn modelId="{C6186D91-A85E-8D4E-8C41-FE590192808A}" type="presParOf" srcId="{85FE823B-D99C-4475-9FC9-27C3562B0E81}" destId="{D19358DD-DC8F-4298-BD50-995B963CC003}" srcOrd="1" destOrd="0" presId="urn:microsoft.com/office/officeart/2018/5/layout/IconCircleLabelList"/>
    <dgm:cxn modelId="{B890668A-DA98-3349-ADAA-9CDA135D853D}" type="presParOf" srcId="{85FE823B-D99C-4475-9FC9-27C3562B0E81}" destId="{D221CF7E-3455-46C9-B3C6-40EB45217F4F}" srcOrd="2" destOrd="0" presId="urn:microsoft.com/office/officeart/2018/5/layout/IconCircleLabelList"/>
    <dgm:cxn modelId="{0D0D1532-1F8D-E04E-8F16-AE42A65CD1C5}" type="presParOf" srcId="{85FE823B-D99C-4475-9FC9-27C3562B0E81}" destId="{34172C82-7F1E-431D-85AF-8925C8BFD6A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FF2DC5-CEC8-403F-A54D-4977D087FD39}"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CD3F5680-6B63-4DF0-A51B-39112ADE3E1F}">
      <dgm:prSet/>
      <dgm:spPr/>
      <dgm:t>
        <a:bodyPr/>
        <a:lstStyle/>
        <a:p>
          <a:r>
            <a:rPr lang="en-US" dirty="0"/>
            <a:t>AdaBoost, Naïve Bayes, QDA</a:t>
          </a:r>
        </a:p>
      </dgm:t>
    </dgm:pt>
    <dgm:pt modelId="{B3C6A96F-739B-49C3-8D60-9F85F1A4211F}" type="parTrans" cxnId="{8EBF3D33-85CF-4CF3-A1DC-EF91E7D4BBDA}">
      <dgm:prSet/>
      <dgm:spPr/>
      <dgm:t>
        <a:bodyPr/>
        <a:lstStyle/>
        <a:p>
          <a:endParaRPr lang="en-US"/>
        </a:p>
      </dgm:t>
    </dgm:pt>
    <dgm:pt modelId="{2FDFFAE4-B8B3-4DD2-9581-CA9CA85E78B1}" type="sibTrans" cxnId="{8EBF3D33-85CF-4CF3-A1DC-EF91E7D4BBDA}">
      <dgm:prSet/>
      <dgm:spPr/>
      <dgm:t>
        <a:bodyPr/>
        <a:lstStyle/>
        <a:p>
          <a:endParaRPr lang="en-US"/>
        </a:p>
      </dgm:t>
    </dgm:pt>
    <dgm:pt modelId="{AA2CF957-0864-48CF-814B-DB007AB064D3}">
      <dgm:prSet/>
      <dgm:spPr/>
      <dgm:t>
        <a:bodyPr/>
        <a:lstStyle/>
        <a:p>
          <a:r>
            <a:rPr lang="en-US" dirty="0"/>
            <a:t>Neural Net, XG, Linear Regression</a:t>
          </a:r>
        </a:p>
      </dgm:t>
    </dgm:pt>
    <dgm:pt modelId="{6FCEF81B-38AE-4D15-9D29-6A27D648FB05}" type="parTrans" cxnId="{DAC935CA-7937-42F4-85E0-DD4BF944C988}">
      <dgm:prSet/>
      <dgm:spPr/>
      <dgm:t>
        <a:bodyPr/>
        <a:lstStyle/>
        <a:p>
          <a:endParaRPr lang="en-US"/>
        </a:p>
      </dgm:t>
    </dgm:pt>
    <dgm:pt modelId="{6BDFD54F-9FB1-4C03-AB0D-81FAE3DC3228}" type="sibTrans" cxnId="{DAC935CA-7937-42F4-85E0-DD4BF944C988}">
      <dgm:prSet/>
      <dgm:spPr/>
      <dgm:t>
        <a:bodyPr/>
        <a:lstStyle/>
        <a:p>
          <a:endParaRPr lang="en-US"/>
        </a:p>
      </dgm:t>
    </dgm:pt>
    <dgm:pt modelId="{4A70F086-8EC4-4704-8558-F9284C1576CE}">
      <dgm:prSet/>
      <dgm:spPr/>
      <dgm:t>
        <a:bodyPr/>
        <a:lstStyle/>
        <a:p>
          <a:r>
            <a:rPr lang="en-US" dirty="0"/>
            <a:t>Decision Tree</a:t>
          </a:r>
        </a:p>
      </dgm:t>
    </dgm:pt>
    <dgm:pt modelId="{6EB469EC-B855-47AA-9157-7EA2AEB386D4}" type="parTrans" cxnId="{D36516EB-4F84-4477-A81D-6B7558B9A76F}">
      <dgm:prSet/>
      <dgm:spPr/>
      <dgm:t>
        <a:bodyPr/>
        <a:lstStyle/>
        <a:p>
          <a:endParaRPr lang="en-US"/>
        </a:p>
      </dgm:t>
    </dgm:pt>
    <dgm:pt modelId="{E63A07E7-5413-4AB0-B0D3-D9370F589FAB}" type="sibTrans" cxnId="{D36516EB-4F84-4477-A81D-6B7558B9A76F}">
      <dgm:prSet/>
      <dgm:spPr/>
      <dgm:t>
        <a:bodyPr/>
        <a:lstStyle/>
        <a:p>
          <a:endParaRPr lang="en-US"/>
        </a:p>
      </dgm:t>
    </dgm:pt>
    <dgm:pt modelId="{D30EC77D-49C0-4249-AD7A-04F4D89E6793}">
      <dgm:prSet/>
      <dgm:spPr/>
      <dgm:t>
        <a:bodyPr/>
        <a:lstStyle/>
        <a:p>
          <a:r>
            <a:rPr lang="en-US"/>
            <a:t>Random Forest</a:t>
          </a:r>
        </a:p>
      </dgm:t>
    </dgm:pt>
    <dgm:pt modelId="{8C4CD941-B77D-4934-932B-B87BB3361640}" type="parTrans" cxnId="{D2EB2822-24DD-4ECC-BFB5-15CD43916B4D}">
      <dgm:prSet/>
      <dgm:spPr/>
      <dgm:t>
        <a:bodyPr/>
        <a:lstStyle/>
        <a:p>
          <a:endParaRPr lang="en-US"/>
        </a:p>
      </dgm:t>
    </dgm:pt>
    <dgm:pt modelId="{0DAB7D0E-1B6F-41B6-A801-2C6884A60DB7}" type="sibTrans" cxnId="{D2EB2822-24DD-4ECC-BFB5-15CD43916B4D}">
      <dgm:prSet/>
      <dgm:spPr/>
      <dgm:t>
        <a:bodyPr/>
        <a:lstStyle/>
        <a:p>
          <a:endParaRPr lang="en-US"/>
        </a:p>
      </dgm:t>
    </dgm:pt>
    <dgm:pt modelId="{5CEB7095-751C-E044-A355-F01E6BE252D3}">
      <dgm:prSet/>
      <dgm:spPr/>
      <dgm:t>
        <a:bodyPr/>
        <a:lstStyle/>
        <a:p>
          <a:pPr>
            <a:buFont typeface="Arial" panose="020B0604020202020204" pitchFamily="34" charset="0"/>
            <a:buChar char="•"/>
          </a:pPr>
          <a:r>
            <a:rPr lang="en-US" b="1" i="0" u="none"/>
            <a:t>Nearest Neighbors</a:t>
          </a:r>
        </a:p>
      </dgm:t>
    </dgm:pt>
    <dgm:pt modelId="{5281BEA7-8BD1-D847-A738-1A8A2ED8092B}" type="parTrans" cxnId="{657F33E8-9DA3-B846-A413-FCD34A95E98A}">
      <dgm:prSet/>
      <dgm:spPr/>
      <dgm:t>
        <a:bodyPr/>
        <a:lstStyle/>
        <a:p>
          <a:endParaRPr lang="en-US"/>
        </a:p>
      </dgm:t>
    </dgm:pt>
    <dgm:pt modelId="{AAAE1ECC-6D72-7043-B38F-AB6484BD369B}" type="sibTrans" cxnId="{657F33E8-9DA3-B846-A413-FCD34A95E98A}">
      <dgm:prSet/>
      <dgm:spPr/>
      <dgm:t>
        <a:bodyPr/>
        <a:lstStyle/>
        <a:p>
          <a:endParaRPr lang="en-US"/>
        </a:p>
      </dgm:t>
    </dgm:pt>
    <dgm:pt modelId="{6C1B55EF-5037-E24B-A78E-9EE753CE5AE4}" type="pres">
      <dgm:prSet presAssocID="{C5FF2DC5-CEC8-403F-A54D-4977D087FD39}" presName="linear" presStyleCnt="0">
        <dgm:presLayoutVars>
          <dgm:dir/>
          <dgm:animLvl val="lvl"/>
          <dgm:resizeHandles val="exact"/>
        </dgm:presLayoutVars>
      </dgm:prSet>
      <dgm:spPr/>
    </dgm:pt>
    <dgm:pt modelId="{9840155D-282F-1E49-933E-E715075D6FCE}" type="pres">
      <dgm:prSet presAssocID="{CD3F5680-6B63-4DF0-A51B-39112ADE3E1F}" presName="parentLin" presStyleCnt="0"/>
      <dgm:spPr/>
    </dgm:pt>
    <dgm:pt modelId="{463E2DA1-D82B-CB4C-832A-472A5DD3C7D1}" type="pres">
      <dgm:prSet presAssocID="{CD3F5680-6B63-4DF0-A51B-39112ADE3E1F}" presName="parentLeftMargin" presStyleLbl="node1" presStyleIdx="0" presStyleCnt="5"/>
      <dgm:spPr/>
    </dgm:pt>
    <dgm:pt modelId="{6284DA6D-C56E-A644-A614-4B4219C38705}" type="pres">
      <dgm:prSet presAssocID="{CD3F5680-6B63-4DF0-A51B-39112ADE3E1F}" presName="parentText" presStyleLbl="node1" presStyleIdx="0" presStyleCnt="5">
        <dgm:presLayoutVars>
          <dgm:chMax val="0"/>
          <dgm:bulletEnabled val="1"/>
        </dgm:presLayoutVars>
      </dgm:prSet>
      <dgm:spPr/>
    </dgm:pt>
    <dgm:pt modelId="{18E58696-29D9-5F48-AC7A-E7AF24AE3B68}" type="pres">
      <dgm:prSet presAssocID="{CD3F5680-6B63-4DF0-A51B-39112ADE3E1F}" presName="negativeSpace" presStyleCnt="0"/>
      <dgm:spPr/>
    </dgm:pt>
    <dgm:pt modelId="{1E75B1C4-D8D2-2345-B628-229A9C1831FE}" type="pres">
      <dgm:prSet presAssocID="{CD3F5680-6B63-4DF0-A51B-39112ADE3E1F}" presName="childText" presStyleLbl="conFgAcc1" presStyleIdx="0" presStyleCnt="5">
        <dgm:presLayoutVars>
          <dgm:bulletEnabled val="1"/>
        </dgm:presLayoutVars>
      </dgm:prSet>
      <dgm:spPr/>
    </dgm:pt>
    <dgm:pt modelId="{C192C76C-B4A0-A744-9493-425C8CC2D365}" type="pres">
      <dgm:prSet presAssocID="{2FDFFAE4-B8B3-4DD2-9581-CA9CA85E78B1}" presName="spaceBetweenRectangles" presStyleCnt="0"/>
      <dgm:spPr/>
    </dgm:pt>
    <dgm:pt modelId="{7E198B38-6026-B04B-A636-57B6646AA05D}" type="pres">
      <dgm:prSet presAssocID="{5CEB7095-751C-E044-A355-F01E6BE252D3}" presName="parentLin" presStyleCnt="0"/>
      <dgm:spPr/>
    </dgm:pt>
    <dgm:pt modelId="{21A16B53-A678-A24A-A7C0-E93174168892}" type="pres">
      <dgm:prSet presAssocID="{5CEB7095-751C-E044-A355-F01E6BE252D3}" presName="parentLeftMargin" presStyleLbl="node1" presStyleIdx="0" presStyleCnt="5"/>
      <dgm:spPr/>
    </dgm:pt>
    <dgm:pt modelId="{90546BA2-D47F-9342-AE1C-03D342D65C7E}" type="pres">
      <dgm:prSet presAssocID="{5CEB7095-751C-E044-A355-F01E6BE252D3}" presName="parentText" presStyleLbl="node1" presStyleIdx="1" presStyleCnt="5">
        <dgm:presLayoutVars>
          <dgm:chMax val="0"/>
          <dgm:bulletEnabled val="1"/>
        </dgm:presLayoutVars>
      </dgm:prSet>
      <dgm:spPr/>
    </dgm:pt>
    <dgm:pt modelId="{DCDA159E-AB44-EA42-86D5-20D795D94EC6}" type="pres">
      <dgm:prSet presAssocID="{5CEB7095-751C-E044-A355-F01E6BE252D3}" presName="negativeSpace" presStyleCnt="0"/>
      <dgm:spPr/>
    </dgm:pt>
    <dgm:pt modelId="{FF9EE927-2879-AB48-A2A1-894E8389E651}" type="pres">
      <dgm:prSet presAssocID="{5CEB7095-751C-E044-A355-F01E6BE252D3}" presName="childText" presStyleLbl="conFgAcc1" presStyleIdx="1" presStyleCnt="5">
        <dgm:presLayoutVars>
          <dgm:bulletEnabled val="1"/>
        </dgm:presLayoutVars>
      </dgm:prSet>
      <dgm:spPr/>
    </dgm:pt>
    <dgm:pt modelId="{2A691952-7AD5-8440-B015-8D975590B43A}" type="pres">
      <dgm:prSet presAssocID="{AAAE1ECC-6D72-7043-B38F-AB6484BD369B}" presName="spaceBetweenRectangles" presStyleCnt="0"/>
      <dgm:spPr/>
    </dgm:pt>
    <dgm:pt modelId="{F78BA721-1A62-5946-B18E-53E448FA89EC}" type="pres">
      <dgm:prSet presAssocID="{AA2CF957-0864-48CF-814B-DB007AB064D3}" presName="parentLin" presStyleCnt="0"/>
      <dgm:spPr/>
    </dgm:pt>
    <dgm:pt modelId="{BC2126C4-7BEE-914E-8951-7F97391D577A}" type="pres">
      <dgm:prSet presAssocID="{AA2CF957-0864-48CF-814B-DB007AB064D3}" presName="parentLeftMargin" presStyleLbl="node1" presStyleIdx="1" presStyleCnt="5"/>
      <dgm:spPr/>
    </dgm:pt>
    <dgm:pt modelId="{60678138-6896-ED42-A092-378731120FDC}" type="pres">
      <dgm:prSet presAssocID="{AA2CF957-0864-48CF-814B-DB007AB064D3}" presName="parentText" presStyleLbl="node1" presStyleIdx="2" presStyleCnt="5">
        <dgm:presLayoutVars>
          <dgm:chMax val="0"/>
          <dgm:bulletEnabled val="1"/>
        </dgm:presLayoutVars>
      </dgm:prSet>
      <dgm:spPr/>
    </dgm:pt>
    <dgm:pt modelId="{53B11FF1-69AB-5540-8E57-8272797564D3}" type="pres">
      <dgm:prSet presAssocID="{AA2CF957-0864-48CF-814B-DB007AB064D3}" presName="negativeSpace" presStyleCnt="0"/>
      <dgm:spPr/>
    </dgm:pt>
    <dgm:pt modelId="{975CA8E9-7981-C942-AEEC-A9362DC34B69}" type="pres">
      <dgm:prSet presAssocID="{AA2CF957-0864-48CF-814B-DB007AB064D3}" presName="childText" presStyleLbl="conFgAcc1" presStyleIdx="2" presStyleCnt="5">
        <dgm:presLayoutVars>
          <dgm:bulletEnabled val="1"/>
        </dgm:presLayoutVars>
      </dgm:prSet>
      <dgm:spPr/>
    </dgm:pt>
    <dgm:pt modelId="{DE582679-6938-8142-9521-C4C600C7135D}" type="pres">
      <dgm:prSet presAssocID="{6BDFD54F-9FB1-4C03-AB0D-81FAE3DC3228}" presName="spaceBetweenRectangles" presStyleCnt="0"/>
      <dgm:spPr/>
    </dgm:pt>
    <dgm:pt modelId="{8588EB0C-ECDE-8945-B8A0-D9A5B3BDFCD5}" type="pres">
      <dgm:prSet presAssocID="{4A70F086-8EC4-4704-8558-F9284C1576CE}" presName="parentLin" presStyleCnt="0"/>
      <dgm:spPr/>
    </dgm:pt>
    <dgm:pt modelId="{AB3AACFC-D6F1-814C-A14F-6F7FB931DF4D}" type="pres">
      <dgm:prSet presAssocID="{4A70F086-8EC4-4704-8558-F9284C1576CE}" presName="parentLeftMargin" presStyleLbl="node1" presStyleIdx="2" presStyleCnt="5"/>
      <dgm:spPr/>
    </dgm:pt>
    <dgm:pt modelId="{D74AB75A-9CD9-8D42-B8C4-4D7AD9AED2D2}" type="pres">
      <dgm:prSet presAssocID="{4A70F086-8EC4-4704-8558-F9284C1576CE}" presName="parentText" presStyleLbl="node1" presStyleIdx="3" presStyleCnt="5">
        <dgm:presLayoutVars>
          <dgm:chMax val="0"/>
          <dgm:bulletEnabled val="1"/>
        </dgm:presLayoutVars>
      </dgm:prSet>
      <dgm:spPr/>
    </dgm:pt>
    <dgm:pt modelId="{0D77E212-9827-8842-8F1B-BC838AABEA54}" type="pres">
      <dgm:prSet presAssocID="{4A70F086-8EC4-4704-8558-F9284C1576CE}" presName="negativeSpace" presStyleCnt="0"/>
      <dgm:spPr/>
    </dgm:pt>
    <dgm:pt modelId="{57D0B32A-0CCB-2448-8C2E-73765BB9609C}" type="pres">
      <dgm:prSet presAssocID="{4A70F086-8EC4-4704-8558-F9284C1576CE}" presName="childText" presStyleLbl="conFgAcc1" presStyleIdx="3" presStyleCnt="5">
        <dgm:presLayoutVars>
          <dgm:bulletEnabled val="1"/>
        </dgm:presLayoutVars>
      </dgm:prSet>
      <dgm:spPr/>
    </dgm:pt>
    <dgm:pt modelId="{49F651BB-EF82-D14E-BB72-632744E6F6B6}" type="pres">
      <dgm:prSet presAssocID="{E63A07E7-5413-4AB0-B0D3-D9370F589FAB}" presName="spaceBetweenRectangles" presStyleCnt="0"/>
      <dgm:spPr/>
    </dgm:pt>
    <dgm:pt modelId="{826F3423-4774-CA45-BA22-CCD230830943}" type="pres">
      <dgm:prSet presAssocID="{D30EC77D-49C0-4249-AD7A-04F4D89E6793}" presName="parentLin" presStyleCnt="0"/>
      <dgm:spPr/>
    </dgm:pt>
    <dgm:pt modelId="{16D02F7E-4FB4-144E-9FD2-1F31331D745C}" type="pres">
      <dgm:prSet presAssocID="{D30EC77D-49C0-4249-AD7A-04F4D89E6793}" presName="parentLeftMargin" presStyleLbl="node1" presStyleIdx="3" presStyleCnt="5"/>
      <dgm:spPr/>
    </dgm:pt>
    <dgm:pt modelId="{2D36C0DE-4EB0-1F4B-96CE-9E7D4E4652AD}" type="pres">
      <dgm:prSet presAssocID="{D30EC77D-49C0-4249-AD7A-04F4D89E6793}" presName="parentText" presStyleLbl="node1" presStyleIdx="4" presStyleCnt="5">
        <dgm:presLayoutVars>
          <dgm:chMax val="0"/>
          <dgm:bulletEnabled val="1"/>
        </dgm:presLayoutVars>
      </dgm:prSet>
      <dgm:spPr/>
    </dgm:pt>
    <dgm:pt modelId="{2EC0F36E-2A70-DF4D-9499-2F1E37860910}" type="pres">
      <dgm:prSet presAssocID="{D30EC77D-49C0-4249-AD7A-04F4D89E6793}" presName="negativeSpace" presStyleCnt="0"/>
      <dgm:spPr/>
    </dgm:pt>
    <dgm:pt modelId="{5D94889F-D557-7C4A-B25C-957D99CA3E3B}" type="pres">
      <dgm:prSet presAssocID="{D30EC77D-49C0-4249-AD7A-04F4D89E6793}" presName="childText" presStyleLbl="conFgAcc1" presStyleIdx="4" presStyleCnt="5">
        <dgm:presLayoutVars>
          <dgm:bulletEnabled val="1"/>
        </dgm:presLayoutVars>
      </dgm:prSet>
      <dgm:spPr/>
    </dgm:pt>
  </dgm:ptLst>
  <dgm:cxnLst>
    <dgm:cxn modelId="{D2EB2822-24DD-4ECC-BFB5-15CD43916B4D}" srcId="{C5FF2DC5-CEC8-403F-A54D-4977D087FD39}" destId="{D30EC77D-49C0-4249-AD7A-04F4D89E6793}" srcOrd="4" destOrd="0" parTransId="{8C4CD941-B77D-4934-932B-B87BB3361640}" sibTransId="{0DAB7D0E-1B6F-41B6-A801-2C6884A60DB7}"/>
    <dgm:cxn modelId="{8EBF3D33-85CF-4CF3-A1DC-EF91E7D4BBDA}" srcId="{C5FF2DC5-CEC8-403F-A54D-4977D087FD39}" destId="{CD3F5680-6B63-4DF0-A51B-39112ADE3E1F}" srcOrd="0" destOrd="0" parTransId="{B3C6A96F-739B-49C3-8D60-9F85F1A4211F}" sibTransId="{2FDFFAE4-B8B3-4DD2-9581-CA9CA85E78B1}"/>
    <dgm:cxn modelId="{F7701862-5DEE-B74A-AD65-4AB8B7099315}" type="presOf" srcId="{4A70F086-8EC4-4704-8558-F9284C1576CE}" destId="{AB3AACFC-D6F1-814C-A14F-6F7FB931DF4D}" srcOrd="0" destOrd="0" presId="urn:microsoft.com/office/officeart/2005/8/layout/list1"/>
    <dgm:cxn modelId="{5175C968-5902-C041-97A4-8A57CA08C548}" type="presOf" srcId="{CD3F5680-6B63-4DF0-A51B-39112ADE3E1F}" destId="{6284DA6D-C56E-A644-A614-4B4219C38705}" srcOrd="1" destOrd="0" presId="urn:microsoft.com/office/officeart/2005/8/layout/list1"/>
    <dgm:cxn modelId="{1EF38372-1F57-C340-AD55-613DBF664740}" type="presOf" srcId="{4A70F086-8EC4-4704-8558-F9284C1576CE}" destId="{D74AB75A-9CD9-8D42-B8C4-4D7AD9AED2D2}" srcOrd="1" destOrd="0" presId="urn:microsoft.com/office/officeart/2005/8/layout/list1"/>
    <dgm:cxn modelId="{A004ED56-2C49-1245-B622-43362B863F51}" type="presOf" srcId="{5CEB7095-751C-E044-A355-F01E6BE252D3}" destId="{90546BA2-D47F-9342-AE1C-03D342D65C7E}" srcOrd="1" destOrd="0" presId="urn:microsoft.com/office/officeart/2005/8/layout/list1"/>
    <dgm:cxn modelId="{1964FF78-2323-0948-9422-CFF86DEA1FF7}" type="presOf" srcId="{5CEB7095-751C-E044-A355-F01E6BE252D3}" destId="{21A16B53-A678-A24A-A7C0-E93174168892}" srcOrd="0" destOrd="0" presId="urn:microsoft.com/office/officeart/2005/8/layout/list1"/>
    <dgm:cxn modelId="{F50FA97E-49AB-2D47-969F-9A8CF72DA15C}" type="presOf" srcId="{D30EC77D-49C0-4249-AD7A-04F4D89E6793}" destId="{16D02F7E-4FB4-144E-9FD2-1F31331D745C}" srcOrd="0" destOrd="0" presId="urn:microsoft.com/office/officeart/2005/8/layout/list1"/>
    <dgm:cxn modelId="{70FA7683-CF27-1D4C-B878-3770CB410E4F}" type="presOf" srcId="{AA2CF957-0864-48CF-814B-DB007AB064D3}" destId="{60678138-6896-ED42-A092-378731120FDC}" srcOrd="1" destOrd="0" presId="urn:microsoft.com/office/officeart/2005/8/layout/list1"/>
    <dgm:cxn modelId="{0A2157A2-D04D-EC47-9764-C645DB55C143}" type="presOf" srcId="{CD3F5680-6B63-4DF0-A51B-39112ADE3E1F}" destId="{463E2DA1-D82B-CB4C-832A-472A5DD3C7D1}" srcOrd="0" destOrd="0" presId="urn:microsoft.com/office/officeart/2005/8/layout/list1"/>
    <dgm:cxn modelId="{0CD5BCA7-C919-9B4F-9416-0A7939F8A99C}" type="presOf" srcId="{D30EC77D-49C0-4249-AD7A-04F4D89E6793}" destId="{2D36C0DE-4EB0-1F4B-96CE-9E7D4E4652AD}" srcOrd="1" destOrd="0" presId="urn:microsoft.com/office/officeart/2005/8/layout/list1"/>
    <dgm:cxn modelId="{DFD40AB0-082D-3847-B826-C85790DA4182}" type="presOf" srcId="{C5FF2DC5-CEC8-403F-A54D-4977D087FD39}" destId="{6C1B55EF-5037-E24B-A78E-9EE753CE5AE4}" srcOrd="0" destOrd="0" presId="urn:microsoft.com/office/officeart/2005/8/layout/list1"/>
    <dgm:cxn modelId="{DAC935CA-7937-42F4-85E0-DD4BF944C988}" srcId="{C5FF2DC5-CEC8-403F-A54D-4977D087FD39}" destId="{AA2CF957-0864-48CF-814B-DB007AB064D3}" srcOrd="2" destOrd="0" parTransId="{6FCEF81B-38AE-4D15-9D29-6A27D648FB05}" sibTransId="{6BDFD54F-9FB1-4C03-AB0D-81FAE3DC3228}"/>
    <dgm:cxn modelId="{A05947E5-21FC-D745-A95D-3472CF60296C}" type="presOf" srcId="{AA2CF957-0864-48CF-814B-DB007AB064D3}" destId="{BC2126C4-7BEE-914E-8951-7F97391D577A}" srcOrd="0" destOrd="0" presId="urn:microsoft.com/office/officeart/2005/8/layout/list1"/>
    <dgm:cxn modelId="{657F33E8-9DA3-B846-A413-FCD34A95E98A}" srcId="{C5FF2DC5-CEC8-403F-A54D-4977D087FD39}" destId="{5CEB7095-751C-E044-A355-F01E6BE252D3}" srcOrd="1" destOrd="0" parTransId="{5281BEA7-8BD1-D847-A738-1A8A2ED8092B}" sibTransId="{AAAE1ECC-6D72-7043-B38F-AB6484BD369B}"/>
    <dgm:cxn modelId="{D36516EB-4F84-4477-A81D-6B7558B9A76F}" srcId="{C5FF2DC5-CEC8-403F-A54D-4977D087FD39}" destId="{4A70F086-8EC4-4704-8558-F9284C1576CE}" srcOrd="3" destOrd="0" parTransId="{6EB469EC-B855-47AA-9157-7EA2AEB386D4}" sibTransId="{E63A07E7-5413-4AB0-B0D3-D9370F589FAB}"/>
    <dgm:cxn modelId="{2D148F7D-DCB8-764F-B40A-4B508D990E64}" type="presParOf" srcId="{6C1B55EF-5037-E24B-A78E-9EE753CE5AE4}" destId="{9840155D-282F-1E49-933E-E715075D6FCE}" srcOrd="0" destOrd="0" presId="urn:microsoft.com/office/officeart/2005/8/layout/list1"/>
    <dgm:cxn modelId="{05160977-0B23-3B41-B1EA-1080E366D12F}" type="presParOf" srcId="{9840155D-282F-1E49-933E-E715075D6FCE}" destId="{463E2DA1-D82B-CB4C-832A-472A5DD3C7D1}" srcOrd="0" destOrd="0" presId="urn:microsoft.com/office/officeart/2005/8/layout/list1"/>
    <dgm:cxn modelId="{C8CBDB18-BB29-AC4E-A469-28C6556969D3}" type="presParOf" srcId="{9840155D-282F-1E49-933E-E715075D6FCE}" destId="{6284DA6D-C56E-A644-A614-4B4219C38705}" srcOrd="1" destOrd="0" presId="urn:microsoft.com/office/officeart/2005/8/layout/list1"/>
    <dgm:cxn modelId="{25984576-B0C9-4A43-86D8-2FA90C3599CA}" type="presParOf" srcId="{6C1B55EF-5037-E24B-A78E-9EE753CE5AE4}" destId="{18E58696-29D9-5F48-AC7A-E7AF24AE3B68}" srcOrd="1" destOrd="0" presId="urn:microsoft.com/office/officeart/2005/8/layout/list1"/>
    <dgm:cxn modelId="{33D55AAE-CA9A-2042-85F5-C579102D76CC}" type="presParOf" srcId="{6C1B55EF-5037-E24B-A78E-9EE753CE5AE4}" destId="{1E75B1C4-D8D2-2345-B628-229A9C1831FE}" srcOrd="2" destOrd="0" presId="urn:microsoft.com/office/officeart/2005/8/layout/list1"/>
    <dgm:cxn modelId="{FF662B5A-BF94-664E-B671-057981099A55}" type="presParOf" srcId="{6C1B55EF-5037-E24B-A78E-9EE753CE5AE4}" destId="{C192C76C-B4A0-A744-9493-425C8CC2D365}" srcOrd="3" destOrd="0" presId="urn:microsoft.com/office/officeart/2005/8/layout/list1"/>
    <dgm:cxn modelId="{980CBF04-6940-D645-A7EC-BD73661E2015}" type="presParOf" srcId="{6C1B55EF-5037-E24B-A78E-9EE753CE5AE4}" destId="{7E198B38-6026-B04B-A636-57B6646AA05D}" srcOrd="4" destOrd="0" presId="urn:microsoft.com/office/officeart/2005/8/layout/list1"/>
    <dgm:cxn modelId="{DC0BE689-7D4B-D343-9529-A70314323A7C}" type="presParOf" srcId="{7E198B38-6026-B04B-A636-57B6646AA05D}" destId="{21A16B53-A678-A24A-A7C0-E93174168892}" srcOrd="0" destOrd="0" presId="urn:microsoft.com/office/officeart/2005/8/layout/list1"/>
    <dgm:cxn modelId="{999F2F9C-35E4-8245-9587-3F302C3FA70C}" type="presParOf" srcId="{7E198B38-6026-B04B-A636-57B6646AA05D}" destId="{90546BA2-D47F-9342-AE1C-03D342D65C7E}" srcOrd="1" destOrd="0" presId="urn:microsoft.com/office/officeart/2005/8/layout/list1"/>
    <dgm:cxn modelId="{1E4AAFEC-BA58-8B41-97CD-9006B362E58D}" type="presParOf" srcId="{6C1B55EF-5037-E24B-A78E-9EE753CE5AE4}" destId="{DCDA159E-AB44-EA42-86D5-20D795D94EC6}" srcOrd="5" destOrd="0" presId="urn:microsoft.com/office/officeart/2005/8/layout/list1"/>
    <dgm:cxn modelId="{8E4566AE-FB98-E741-BD64-30F6B8F11C45}" type="presParOf" srcId="{6C1B55EF-5037-E24B-A78E-9EE753CE5AE4}" destId="{FF9EE927-2879-AB48-A2A1-894E8389E651}" srcOrd="6" destOrd="0" presId="urn:microsoft.com/office/officeart/2005/8/layout/list1"/>
    <dgm:cxn modelId="{329882C6-F43D-3549-9FC4-A0535E87484F}" type="presParOf" srcId="{6C1B55EF-5037-E24B-A78E-9EE753CE5AE4}" destId="{2A691952-7AD5-8440-B015-8D975590B43A}" srcOrd="7" destOrd="0" presId="urn:microsoft.com/office/officeart/2005/8/layout/list1"/>
    <dgm:cxn modelId="{5B4D29EF-DB92-1E4D-8803-6A8A043DF785}" type="presParOf" srcId="{6C1B55EF-5037-E24B-A78E-9EE753CE5AE4}" destId="{F78BA721-1A62-5946-B18E-53E448FA89EC}" srcOrd="8" destOrd="0" presId="urn:microsoft.com/office/officeart/2005/8/layout/list1"/>
    <dgm:cxn modelId="{6F6B6916-A64B-D442-9B61-D7A96D14E7EA}" type="presParOf" srcId="{F78BA721-1A62-5946-B18E-53E448FA89EC}" destId="{BC2126C4-7BEE-914E-8951-7F97391D577A}" srcOrd="0" destOrd="0" presId="urn:microsoft.com/office/officeart/2005/8/layout/list1"/>
    <dgm:cxn modelId="{11EDBAB0-BC05-2C40-A05C-DA3738B3EBFD}" type="presParOf" srcId="{F78BA721-1A62-5946-B18E-53E448FA89EC}" destId="{60678138-6896-ED42-A092-378731120FDC}" srcOrd="1" destOrd="0" presId="urn:microsoft.com/office/officeart/2005/8/layout/list1"/>
    <dgm:cxn modelId="{6AD5C0AD-1057-1E4A-9CD2-F94A3E674950}" type="presParOf" srcId="{6C1B55EF-5037-E24B-A78E-9EE753CE5AE4}" destId="{53B11FF1-69AB-5540-8E57-8272797564D3}" srcOrd="9" destOrd="0" presId="urn:microsoft.com/office/officeart/2005/8/layout/list1"/>
    <dgm:cxn modelId="{868503DC-3C5C-7141-B4FB-3D59635CF015}" type="presParOf" srcId="{6C1B55EF-5037-E24B-A78E-9EE753CE5AE4}" destId="{975CA8E9-7981-C942-AEEC-A9362DC34B69}" srcOrd="10" destOrd="0" presId="urn:microsoft.com/office/officeart/2005/8/layout/list1"/>
    <dgm:cxn modelId="{8EB04817-15DD-D946-9F33-DC6B0D1E13B5}" type="presParOf" srcId="{6C1B55EF-5037-E24B-A78E-9EE753CE5AE4}" destId="{DE582679-6938-8142-9521-C4C600C7135D}" srcOrd="11" destOrd="0" presId="urn:microsoft.com/office/officeart/2005/8/layout/list1"/>
    <dgm:cxn modelId="{E9720161-17C8-3A4A-A4CF-B3FEAE2956F3}" type="presParOf" srcId="{6C1B55EF-5037-E24B-A78E-9EE753CE5AE4}" destId="{8588EB0C-ECDE-8945-B8A0-D9A5B3BDFCD5}" srcOrd="12" destOrd="0" presId="urn:microsoft.com/office/officeart/2005/8/layout/list1"/>
    <dgm:cxn modelId="{30904A6F-6952-FE4C-9B39-88ADCD48775D}" type="presParOf" srcId="{8588EB0C-ECDE-8945-B8A0-D9A5B3BDFCD5}" destId="{AB3AACFC-D6F1-814C-A14F-6F7FB931DF4D}" srcOrd="0" destOrd="0" presId="urn:microsoft.com/office/officeart/2005/8/layout/list1"/>
    <dgm:cxn modelId="{6C46E26B-8429-F746-AB53-9D0F67AEE8CC}" type="presParOf" srcId="{8588EB0C-ECDE-8945-B8A0-D9A5B3BDFCD5}" destId="{D74AB75A-9CD9-8D42-B8C4-4D7AD9AED2D2}" srcOrd="1" destOrd="0" presId="urn:microsoft.com/office/officeart/2005/8/layout/list1"/>
    <dgm:cxn modelId="{084A1E55-78F1-844C-8146-A8F8A1D5A88B}" type="presParOf" srcId="{6C1B55EF-5037-E24B-A78E-9EE753CE5AE4}" destId="{0D77E212-9827-8842-8F1B-BC838AABEA54}" srcOrd="13" destOrd="0" presId="urn:microsoft.com/office/officeart/2005/8/layout/list1"/>
    <dgm:cxn modelId="{655DC0C1-16A5-0649-9668-90D010AF82F4}" type="presParOf" srcId="{6C1B55EF-5037-E24B-A78E-9EE753CE5AE4}" destId="{57D0B32A-0CCB-2448-8C2E-73765BB9609C}" srcOrd="14" destOrd="0" presId="urn:microsoft.com/office/officeart/2005/8/layout/list1"/>
    <dgm:cxn modelId="{5DA60DC1-6813-CE4F-807B-4B92D02D0C82}" type="presParOf" srcId="{6C1B55EF-5037-E24B-A78E-9EE753CE5AE4}" destId="{49F651BB-EF82-D14E-BB72-632744E6F6B6}" srcOrd="15" destOrd="0" presId="urn:microsoft.com/office/officeart/2005/8/layout/list1"/>
    <dgm:cxn modelId="{72136A41-A197-6F46-8D94-FF926DFF7385}" type="presParOf" srcId="{6C1B55EF-5037-E24B-A78E-9EE753CE5AE4}" destId="{826F3423-4774-CA45-BA22-CCD230830943}" srcOrd="16" destOrd="0" presId="urn:microsoft.com/office/officeart/2005/8/layout/list1"/>
    <dgm:cxn modelId="{9C0D844F-A05E-2240-AC1E-EADD2F553088}" type="presParOf" srcId="{826F3423-4774-CA45-BA22-CCD230830943}" destId="{16D02F7E-4FB4-144E-9FD2-1F31331D745C}" srcOrd="0" destOrd="0" presId="urn:microsoft.com/office/officeart/2005/8/layout/list1"/>
    <dgm:cxn modelId="{ADB2AAA5-DFA3-424A-9660-61BA01E09E19}" type="presParOf" srcId="{826F3423-4774-CA45-BA22-CCD230830943}" destId="{2D36C0DE-4EB0-1F4B-96CE-9E7D4E4652AD}" srcOrd="1" destOrd="0" presId="urn:microsoft.com/office/officeart/2005/8/layout/list1"/>
    <dgm:cxn modelId="{AFB4C8B1-C589-3044-AB78-C4FCC5E78BAF}" type="presParOf" srcId="{6C1B55EF-5037-E24B-A78E-9EE753CE5AE4}" destId="{2EC0F36E-2A70-DF4D-9499-2F1E37860910}" srcOrd="17" destOrd="0" presId="urn:microsoft.com/office/officeart/2005/8/layout/list1"/>
    <dgm:cxn modelId="{4A36F585-F22C-0448-950E-A527F393DF0F}" type="presParOf" srcId="{6C1B55EF-5037-E24B-A78E-9EE753CE5AE4}" destId="{5D94889F-D557-7C4A-B25C-957D99CA3E3B}"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38F4ECC-4580-4A52-BF31-5D31DFCA0678}" type="doc">
      <dgm:prSet loTypeId="urn:microsoft.com/office/officeart/2018/2/layout/IconVerticalSolid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E8D13FF-C60D-42C7-B476-2748A01D0EC6}">
      <dgm:prSet/>
      <dgm:spPr/>
      <dgm:t>
        <a:bodyPr/>
        <a:lstStyle/>
        <a:p>
          <a:pPr>
            <a:lnSpc>
              <a:spcPct val="100000"/>
            </a:lnSpc>
          </a:pPr>
          <a:r>
            <a:rPr lang="en-US"/>
            <a:t>Application Deployed AWS EC2</a:t>
          </a:r>
        </a:p>
      </dgm:t>
    </dgm:pt>
    <dgm:pt modelId="{A4D479E8-4541-424D-8ACC-063A37B93868}" type="parTrans" cxnId="{366E75C0-EBD2-4DF4-92E2-CF750D6AD4B4}">
      <dgm:prSet/>
      <dgm:spPr/>
      <dgm:t>
        <a:bodyPr/>
        <a:lstStyle/>
        <a:p>
          <a:endParaRPr lang="en-US"/>
        </a:p>
      </dgm:t>
    </dgm:pt>
    <dgm:pt modelId="{B3E525D1-E68F-44A1-B4EB-324F8B624BFF}" type="sibTrans" cxnId="{366E75C0-EBD2-4DF4-92E2-CF750D6AD4B4}">
      <dgm:prSet/>
      <dgm:spPr/>
      <dgm:t>
        <a:bodyPr/>
        <a:lstStyle/>
        <a:p>
          <a:endParaRPr lang="en-US"/>
        </a:p>
      </dgm:t>
    </dgm:pt>
    <dgm:pt modelId="{243EEC5E-DF35-4958-B60C-F155275E9E17}">
      <dgm:prSet/>
      <dgm:spPr/>
      <dgm:t>
        <a:bodyPr/>
        <a:lstStyle/>
        <a:p>
          <a:pPr>
            <a:lnSpc>
              <a:spcPct val="100000"/>
            </a:lnSpc>
          </a:pPr>
          <a:r>
            <a:rPr lang="en-US" dirty="0"/>
            <a:t>Technology Used – Django app</a:t>
          </a:r>
        </a:p>
      </dgm:t>
    </dgm:pt>
    <dgm:pt modelId="{A20C8A0D-5648-4E1A-88F5-7F19ACDB9A35}" type="parTrans" cxnId="{D6154C13-E460-4CC2-93F5-D5ECBE268508}">
      <dgm:prSet/>
      <dgm:spPr/>
      <dgm:t>
        <a:bodyPr/>
        <a:lstStyle/>
        <a:p>
          <a:endParaRPr lang="en-US"/>
        </a:p>
      </dgm:t>
    </dgm:pt>
    <dgm:pt modelId="{C6BD48B2-A1A1-4C73-96C7-7DF6C01C446D}" type="sibTrans" cxnId="{D6154C13-E460-4CC2-93F5-D5ECBE268508}">
      <dgm:prSet/>
      <dgm:spPr/>
      <dgm:t>
        <a:bodyPr/>
        <a:lstStyle/>
        <a:p>
          <a:endParaRPr lang="en-US"/>
        </a:p>
      </dgm:t>
    </dgm:pt>
    <dgm:pt modelId="{C5EEAC28-0F46-4B2C-8878-CFB920FD6E82}" type="pres">
      <dgm:prSet presAssocID="{E38F4ECC-4580-4A52-BF31-5D31DFCA0678}" presName="root" presStyleCnt="0">
        <dgm:presLayoutVars>
          <dgm:dir/>
          <dgm:resizeHandles val="exact"/>
        </dgm:presLayoutVars>
      </dgm:prSet>
      <dgm:spPr/>
    </dgm:pt>
    <dgm:pt modelId="{655BA69B-A6BF-46E9-A43F-30A3695A02AD}" type="pres">
      <dgm:prSet presAssocID="{2E8D13FF-C60D-42C7-B476-2748A01D0EC6}" presName="compNode" presStyleCnt="0"/>
      <dgm:spPr/>
    </dgm:pt>
    <dgm:pt modelId="{7C080261-852F-4E98-9E28-2FBEB13F9CD1}" type="pres">
      <dgm:prSet presAssocID="{2E8D13FF-C60D-42C7-B476-2748A01D0EC6}" presName="bgRect" presStyleLbl="bgShp" presStyleIdx="0" presStyleCnt="2"/>
      <dgm:spPr/>
    </dgm:pt>
    <dgm:pt modelId="{FAAE5128-EE42-4FD5-B01E-0DCAFC6E7845}" type="pres">
      <dgm:prSet presAssocID="{2E8D13FF-C60D-42C7-B476-2748A01D0EC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oud"/>
        </a:ext>
      </dgm:extLst>
    </dgm:pt>
    <dgm:pt modelId="{B11074D4-B83E-4289-B613-0996081E7D59}" type="pres">
      <dgm:prSet presAssocID="{2E8D13FF-C60D-42C7-B476-2748A01D0EC6}" presName="spaceRect" presStyleCnt="0"/>
      <dgm:spPr/>
    </dgm:pt>
    <dgm:pt modelId="{F6BD54F2-156C-48A7-A00B-26997FDB22AB}" type="pres">
      <dgm:prSet presAssocID="{2E8D13FF-C60D-42C7-B476-2748A01D0EC6}" presName="parTx" presStyleLbl="revTx" presStyleIdx="0" presStyleCnt="2">
        <dgm:presLayoutVars>
          <dgm:chMax val="0"/>
          <dgm:chPref val="0"/>
        </dgm:presLayoutVars>
      </dgm:prSet>
      <dgm:spPr/>
    </dgm:pt>
    <dgm:pt modelId="{F97552FF-3E02-4750-A118-3A4BA0C368AC}" type="pres">
      <dgm:prSet presAssocID="{B3E525D1-E68F-44A1-B4EB-324F8B624BFF}" presName="sibTrans" presStyleCnt="0"/>
      <dgm:spPr/>
    </dgm:pt>
    <dgm:pt modelId="{0AEE84D9-0E9F-4815-886F-BD874E5408AA}" type="pres">
      <dgm:prSet presAssocID="{243EEC5E-DF35-4958-B60C-F155275E9E17}" presName="compNode" presStyleCnt="0"/>
      <dgm:spPr/>
    </dgm:pt>
    <dgm:pt modelId="{F2E70D39-32A1-44BC-8125-03AADA65858B}" type="pres">
      <dgm:prSet presAssocID="{243EEC5E-DF35-4958-B60C-F155275E9E17}" presName="bgRect" presStyleLbl="bgShp" presStyleIdx="1" presStyleCnt="2"/>
      <dgm:spPr/>
    </dgm:pt>
    <dgm:pt modelId="{97F27170-B396-4052-B547-0B3ABE2B4AE9}" type="pres">
      <dgm:prSet presAssocID="{243EEC5E-DF35-4958-B60C-F155275E9E1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ask"/>
        </a:ext>
      </dgm:extLst>
    </dgm:pt>
    <dgm:pt modelId="{40CE9D96-A079-4B85-8CE8-39C104B0AAAD}" type="pres">
      <dgm:prSet presAssocID="{243EEC5E-DF35-4958-B60C-F155275E9E17}" presName="spaceRect" presStyleCnt="0"/>
      <dgm:spPr/>
    </dgm:pt>
    <dgm:pt modelId="{24E7A3B8-E706-4E3D-9E7A-0708E10E4071}" type="pres">
      <dgm:prSet presAssocID="{243EEC5E-DF35-4958-B60C-F155275E9E17}" presName="parTx" presStyleLbl="revTx" presStyleIdx="1" presStyleCnt="2">
        <dgm:presLayoutVars>
          <dgm:chMax val="0"/>
          <dgm:chPref val="0"/>
        </dgm:presLayoutVars>
      </dgm:prSet>
      <dgm:spPr/>
    </dgm:pt>
  </dgm:ptLst>
  <dgm:cxnLst>
    <dgm:cxn modelId="{9B6F2F0A-E2FE-3E48-8340-EAA9A072CF8E}" type="presOf" srcId="{243EEC5E-DF35-4958-B60C-F155275E9E17}" destId="{24E7A3B8-E706-4E3D-9E7A-0708E10E4071}" srcOrd="0" destOrd="0" presId="urn:microsoft.com/office/officeart/2018/2/layout/IconVerticalSolidList"/>
    <dgm:cxn modelId="{D6154C13-E460-4CC2-93F5-D5ECBE268508}" srcId="{E38F4ECC-4580-4A52-BF31-5D31DFCA0678}" destId="{243EEC5E-DF35-4958-B60C-F155275E9E17}" srcOrd="1" destOrd="0" parTransId="{A20C8A0D-5648-4E1A-88F5-7F19ACDB9A35}" sibTransId="{C6BD48B2-A1A1-4C73-96C7-7DF6C01C446D}"/>
    <dgm:cxn modelId="{3B198E1B-7A4D-D04E-8F9D-8A576F40C998}" type="presOf" srcId="{E38F4ECC-4580-4A52-BF31-5D31DFCA0678}" destId="{C5EEAC28-0F46-4B2C-8878-CFB920FD6E82}" srcOrd="0" destOrd="0" presId="urn:microsoft.com/office/officeart/2018/2/layout/IconVerticalSolidList"/>
    <dgm:cxn modelId="{0412B622-F108-F447-9E76-EF435DE0DBE0}" type="presOf" srcId="{2E8D13FF-C60D-42C7-B476-2748A01D0EC6}" destId="{F6BD54F2-156C-48A7-A00B-26997FDB22AB}" srcOrd="0" destOrd="0" presId="urn:microsoft.com/office/officeart/2018/2/layout/IconVerticalSolidList"/>
    <dgm:cxn modelId="{366E75C0-EBD2-4DF4-92E2-CF750D6AD4B4}" srcId="{E38F4ECC-4580-4A52-BF31-5D31DFCA0678}" destId="{2E8D13FF-C60D-42C7-B476-2748A01D0EC6}" srcOrd="0" destOrd="0" parTransId="{A4D479E8-4541-424D-8ACC-063A37B93868}" sibTransId="{B3E525D1-E68F-44A1-B4EB-324F8B624BFF}"/>
    <dgm:cxn modelId="{743B701B-0471-F141-A178-08B88DA24BE9}" type="presParOf" srcId="{C5EEAC28-0F46-4B2C-8878-CFB920FD6E82}" destId="{655BA69B-A6BF-46E9-A43F-30A3695A02AD}" srcOrd="0" destOrd="0" presId="urn:microsoft.com/office/officeart/2018/2/layout/IconVerticalSolidList"/>
    <dgm:cxn modelId="{E5BB7519-ACB0-714A-B835-57AB3F372D42}" type="presParOf" srcId="{655BA69B-A6BF-46E9-A43F-30A3695A02AD}" destId="{7C080261-852F-4E98-9E28-2FBEB13F9CD1}" srcOrd="0" destOrd="0" presId="urn:microsoft.com/office/officeart/2018/2/layout/IconVerticalSolidList"/>
    <dgm:cxn modelId="{671B793E-DA98-E745-A4AB-189706703C27}" type="presParOf" srcId="{655BA69B-A6BF-46E9-A43F-30A3695A02AD}" destId="{FAAE5128-EE42-4FD5-B01E-0DCAFC6E7845}" srcOrd="1" destOrd="0" presId="urn:microsoft.com/office/officeart/2018/2/layout/IconVerticalSolidList"/>
    <dgm:cxn modelId="{F1E1C3E1-7D61-364F-A665-362E708430D9}" type="presParOf" srcId="{655BA69B-A6BF-46E9-A43F-30A3695A02AD}" destId="{B11074D4-B83E-4289-B613-0996081E7D59}" srcOrd="2" destOrd="0" presId="urn:microsoft.com/office/officeart/2018/2/layout/IconVerticalSolidList"/>
    <dgm:cxn modelId="{A3EC0E71-EE81-A14C-8F2C-6CFC36AC6211}" type="presParOf" srcId="{655BA69B-A6BF-46E9-A43F-30A3695A02AD}" destId="{F6BD54F2-156C-48A7-A00B-26997FDB22AB}" srcOrd="3" destOrd="0" presId="urn:microsoft.com/office/officeart/2018/2/layout/IconVerticalSolidList"/>
    <dgm:cxn modelId="{735BBCC7-D67B-2E4F-AE62-CBFE4175A611}" type="presParOf" srcId="{C5EEAC28-0F46-4B2C-8878-CFB920FD6E82}" destId="{F97552FF-3E02-4750-A118-3A4BA0C368AC}" srcOrd="1" destOrd="0" presId="urn:microsoft.com/office/officeart/2018/2/layout/IconVerticalSolidList"/>
    <dgm:cxn modelId="{F39383EA-7FF1-454D-9A0B-10C812B4ACC1}" type="presParOf" srcId="{C5EEAC28-0F46-4B2C-8878-CFB920FD6E82}" destId="{0AEE84D9-0E9F-4815-886F-BD874E5408AA}" srcOrd="2" destOrd="0" presId="urn:microsoft.com/office/officeart/2018/2/layout/IconVerticalSolidList"/>
    <dgm:cxn modelId="{5A5BC053-F6FE-1645-8909-BDA2C364126B}" type="presParOf" srcId="{0AEE84D9-0E9F-4815-886F-BD874E5408AA}" destId="{F2E70D39-32A1-44BC-8125-03AADA65858B}" srcOrd="0" destOrd="0" presId="urn:microsoft.com/office/officeart/2018/2/layout/IconVerticalSolidList"/>
    <dgm:cxn modelId="{FD0041D7-15C9-224E-8C08-8AF5BAA47CB6}" type="presParOf" srcId="{0AEE84D9-0E9F-4815-886F-BD874E5408AA}" destId="{97F27170-B396-4052-B547-0B3ABE2B4AE9}" srcOrd="1" destOrd="0" presId="urn:microsoft.com/office/officeart/2018/2/layout/IconVerticalSolidList"/>
    <dgm:cxn modelId="{EFB6603E-6E10-FE44-83AF-AD95BA323BFF}" type="presParOf" srcId="{0AEE84D9-0E9F-4815-886F-BD874E5408AA}" destId="{40CE9D96-A079-4B85-8CE8-39C104B0AAAD}" srcOrd="2" destOrd="0" presId="urn:microsoft.com/office/officeart/2018/2/layout/IconVerticalSolidList"/>
    <dgm:cxn modelId="{FA5C6F9B-448E-3841-B533-0ECEB76F2207}" type="presParOf" srcId="{0AEE84D9-0E9F-4815-886F-BD874E5408AA}" destId="{24E7A3B8-E706-4E3D-9E7A-0708E10E407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408D30-0E70-A44A-A242-E2590D371DAB}">
      <dsp:nvSpPr>
        <dsp:cNvPr id="0" name=""/>
        <dsp:cNvSpPr/>
      </dsp:nvSpPr>
      <dsp:spPr>
        <a:xfrm>
          <a:off x="0" y="38877"/>
          <a:ext cx="6151830" cy="277597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For a foreign national to apply for H1-B visa, a US employer must offer them a job and submit a petition for a H-1B visa to the US immigration department.</a:t>
          </a:r>
        </a:p>
      </dsp:txBody>
      <dsp:txXfrm>
        <a:off x="135512" y="174389"/>
        <a:ext cx="5880806" cy="2504947"/>
      </dsp:txXfrm>
    </dsp:sp>
    <dsp:sp modelId="{C415A182-31E6-5C49-91A2-F1653B050304}">
      <dsp:nvSpPr>
        <dsp:cNvPr id="0" name=""/>
        <dsp:cNvSpPr/>
      </dsp:nvSpPr>
      <dsp:spPr>
        <a:xfrm>
          <a:off x="0" y="2892609"/>
          <a:ext cx="6151830" cy="2775971"/>
        </a:xfrm>
        <a:prstGeom prst="roundRect">
          <a:avLst/>
        </a:prstGeom>
        <a:solidFill>
          <a:schemeClr val="accent2">
            <a:hueOff val="1234227"/>
            <a:satOff val="7845"/>
            <a:lumOff val="-20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This is also the most common visa status applied for and held by international students once they complete college or higher education and begin working in a full-time position.</a:t>
          </a:r>
        </a:p>
      </dsp:txBody>
      <dsp:txXfrm>
        <a:off x="135512" y="3028121"/>
        <a:ext cx="5880806" cy="25049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0EE264-4C30-BC4A-8E4A-D4DE79CB786D}">
      <dsp:nvSpPr>
        <dsp:cNvPr id="0" name=""/>
        <dsp:cNvSpPr/>
      </dsp:nvSpPr>
      <dsp:spPr>
        <a:xfrm>
          <a:off x="514" y="17148"/>
          <a:ext cx="2005871" cy="1203522"/>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The first step of the H1B application process is for the U.S. employer to file the H1B petition on behalf of the foreign worker</a:t>
          </a:r>
        </a:p>
      </dsp:txBody>
      <dsp:txXfrm>
        <a:off x="514" y="17148"/>
        <a:ext cx="2005871" cy="1203522"/>
      </dsp:txXfrm>
    </dsp:sp>
    <dsp:sp modelId="{3EF5867B-20C6-CD40-A47F-AC9C502210E5}">
      <dsp:nvSpPr>
        <dsp:cNvPr id="0" name=""/>
        <dsp:cNvSpPr/>
      </dsp:nvSpPr>
      <dsp:spPr>
        <a:xfrm>
          <a:off x="2206973" y="17148"/>
          <a:ext cx="2005871" cy="1203522"/>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In the second step, the prevailing and actual wages should be confirmed by the State Employment Security Agency.</a:t>
          </a:r>
        </a:p>
      </dsp:txBody>
      <dsp:txXfrm>
        <a:off x="2206973" y="17148"/>
        <a:ext cx="2005871" cy="1203522"/>
      </dsp:txXfrm>
    </dsp:sp>
    <dsp:sp modelId="{D898C63B-27EC-6849-ADF4-E5E1081A3A37}">
      <dsp:nvSpPr>
        <dsp:cNvPr id="0" name=""/>
        <dsp:cNvSpPr/>
      </dsp:nvSpPr>
      <dsp:spPr>
        <a:xfrm>
          <a:off x="514" y="1421258"/>
          <a:ext cx="2005871" cy="1203522"/>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The third step of the H1B application process is to file the Labor Condition Application.</a:t>
          </a:r>
        </a:p>
      </dsp:txBody>
      <dsp:txXfrm>
        <a:off x="514" y="1421258"/>
        <a:ext cx="2005871" cy="1203522"/>
      </dsp:txXfrm>
    </dsp:sp>
    <dsp:sp modelId="{3C414E0C-6240-894D-9D25-09015E94AEF0}">
      <dsp:nvSpPr>
        <dsp:cNvPr id="0" name=""/>
        <dsp:cNvSpPr/>
      </dsp:nvSpPr>
      <dsp:spPr>
        <a:xfrm>
          <a:off x="2206973" y="1421258"/>
          <a:ext cx="2005871" cy="120352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The next step is to prepare the petition and file it at the proper USCIS office.</a:t>
          </a:r>
        </a:p>
      </dsp:txBody>
      <dsp:txXfrm>
        <a:off x="2206973" y="1421258"/>
        <a:ext cx="2005871" cy="12035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BB805C-D366-47ED-9300-468953CFC147}">
      <dsp:nvSpPr>
        <dsp:cNvPr id="0" name=""/>
        <dsp:cNvSpPr/>
      </dsp:nvSpPr>
      <dsp:spPr>
        <a:xfrm>
          <a:off x="399773" y="128464"/>
          <a:ext cx="1166625" cy="11666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CFE399-2FF2-40DD-BF9A-C011CF6CE1DC}">
      <dsp:nvSpPr>
        <dsp:cNvPr id="0" name=""/>
        <dsp:cNvSpPr/>
      </dsp:nvSpPr>
      <dsp:spPr>
        <a:xfrm>
          <a:off x="648398" y="377090"/>
          <a:ext cx="669375" cy="6693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D21C4A-5190-4E78-A442-C3BAA44CD163}">
      <dsp:nvSpPr>
        <dsp:cNvPr id="0" name=""/>
        <dsp:cNvSpPr/>
      </dsp:nvSpPr>
      <dsp:spPr>
        <a:xfrm>
          <a:off x="26835" y="1658465"/>
          <a:ext cx="19125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Processing times for H1B application petitions are subject to vary from location to location.</a:t>
          </a:r>
        </a:p>
      </dsp:txBody>
      <dsp:txXfrm>
        <a:off x="26835" y="1658465"/>
        <a:ext cx="1912500" cy="855000"/>
      </dsp:txXfrm>
    </dsp:sp>
    <dsp:sp modelId="{3B68F03B-D5C2-44A5-9F26-D745C00CC69D}">
      <dsp:nvSpPr>
        <dsp:cNvPr id="0" name=""/>
        <dsp:cNvSpPr/>
      </dsp:nvSpPr>
      <dsp:spPr>
        <a:xfrm>
          <a:off x="2646960" y="128464"/>
          <a:ext cx="1166625" cy="11666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9358DD-DC8F-4298-BD50-995B963CC003}">
      <dsp:nvSpPr>
        <dsp:cNvPr id="0" name=""/>
        <dsp:cNvSpPr/>
      </dsp:nvSpPr>
      <dsp:spPr>
        <a:xfrm>
          <a:off x="2895585" y="377090"/>
          <a:ext cx="669375" cy="6693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172C82-7F1E-431D-85AF-8925C8BFD6AB}">
      <dsp:nvSpPr>
        <dsp:cNvPr id="0" name=""/>
        <dsp:cNvSpPr/>
      </dsp:nvSpPr>
      <dsp:spPr>
        <a:xfrm>
          <a:off x="2274023" y="1658465"/>
          <a:ext cx="19125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If you would like your petition expedited you may elect for premium processing.</a:t>
          </a:r>
        </a:p>
      </dsp:txBody>
      <dsp:txXfrm>
        <a:off x="2274023" y="1658465"/>
        <a:ext cx="1912500" cy="855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75B1C4-D8D2-2345-B628-229A9C1831FE}">
      <dsp:nvSpPr>
        <dsp:cNvPr id="0" name=""/>
        <dsp:cNvSpPr/>
      </dsp:nvSpPr>
      <dsp:spPr>
        <a:xfrm>
          <a:off x="0" y="729138"/>
          <a:ext cx="6449246" cy="529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84DA6D-C56E-A644-A614-4B4219C38705}">
      <dsp:nvSpPr>
        <dsp:cNvPr id="0" name=""/>
        <dsp:cNvSpPr/>
      </dsp:nvSpPr>
      <dsp:spPr>
        <a:xfrm>
          <a:off x="322462" y="419178"/>
          <a:ext cx="4514472" cy="619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36" tIns="0" rIns="170636" bIns="0" numCol="1" spcCol="1270" anchor="ctr" anchorCtr="0">
          <a:noAutofit/>
        </a:bodyPr>
        <a:lstStyle/>
        <a:p>
          <a:pPr marL="0" lvl="0" indent="0" algn="l" defTabSz="933450">
            <a:lnSpc>
              <a:spcPct val="90000"/>
            </a:lnSpc>
            <a:spcBef>
              <a:spcPct val="0"/>
            </a:spcBef>
            <a:spcAft>
              <a:spcPct val="35000"/>
            </a:spcAft>
            <a:buNone/>
          </a:pPr>
          <a:r>
            <a:rPr lang="en-US" sz="2100" kern="1200" dirty="0"/>
            <a:t>AdaBoost, Naïve Bayes, QDA</a:t>
          </a:r>
        </a:p>
      </dsp:txBody>
      <dsp:txXfrm>
        <a:off x="352724" y="449440"/>
        <a:ext cx="4453948" cy="559396"/>
      </dsp:txXfrm>
    </dsp:sp>
    <dsp:sp modelId="{FF9EE927-2879-AB48-A2A1-894E8389E651}">
      <dsp:nvSpPr>
        <dsp:cNvPr id="0" name=""/>
        <dsp:cNvSpPr/>
      </dsp:nvSpPr>
      <dsp:spPr>
        <a:xfrm>
          <a:off x="0" y="1681698"/>
          <a:ext cx="6449246" cy="5292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546BA2-D47F-9342-AE1C-03D342D65C7E}">
      <dsp:nvSpPr>
        <dsp:cNvPr id="0" name=""/>
        <dsp:cNvSpPr/>
      </dsp:nvSpPr>
      <dsp:spPr>
        <a:xfrm>
          <a:off x="322462" y="1371738"/>
          <a:ext cx="4514472" cy="6199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36" tIns="0" rIns="170636" bIns="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en-US" sz="2100" b="1" i="0" u="none" kern="1200"/>
            <a:t>Nearest Neighbors</a:t>
          </a:r>
        </a:p>
      </dsp:txBody>
      <dsp:txXfrm>
        <a:off x="352724" y="1402000"/>
        <a:ext cx="4453948" cy="559396"/>
      </dsp:txXfrm>
    </dsp:sp>
    <dsp:sp modelId="{975CA8E9-7981-C942-AEEC-A9362DC34B69}">
      <dsp:nvSpPr>
        <dsp:cNvPr id="0" name=""/>
        <dsp:cNvSpPr/>
      </dsp:nvSpPr>
      <dsp:spPr>
        <a:xfrm>
          <a:off x="0" y="2634259"/>
          <a:ext cx="6449246" cy="5292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0678138-6896-ED42-A092-378731120FDC}">
      <dsp:nvSpPr>
        <dsp:cNvPr id="0" name=""/>
        <dsp:cNvSpPr/>
      </dsp:nvSpPr>
      <dsp:spPr>
        <a:xfrm>
          <a:off x="322462" y="2324298"/>
          <a:ext cx="4514472" cy="6199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36" tIns="0" rIns="170636" bIns="0" numCol="1" spcCol="1270" anchor="ctr" anchorCtr="0">
          <a:noAutofit/>
        </a:bodyPr>
        <a:lstStyle/>
        <a:p>
          <a:pPr marL="0" lvl="0" indent="0" algn="l" defTabSz="933450">
            <a:lnSpc>
              <a:spcPct val="90000"/>
            </a:lnSpc>
            <a:spcBef>
              <a:spcPct val="0"/>
            </a:spcBef>
            <a:spcAft>
              <a:spcPct val="35000"/>
            </a:spcAft>
            <a:buNone/>
          </a:pPr>
          <a:r>
            <a:rPr lang="en-US" sz="2100" kern="1200" dirty="0"/>
            <a:t>Neural Net, XG, Linear Regression</a:t>
          </a:r>
        </a:p>
      </dsp:txBody>
      <dsp:txXfrm>
        <a:off x="352724" y="2354560"/>
        <a:ext cx="4453948" cy="559396"/>
      </dsp:txXfrm>
    </dsp:sp>
    <dsp:sp modelId="{57D0B32A-0CCB-2448-8C2E-73765BB9609C}">
      <dsp:nvSpPr>
        <dsp:cNvPr id="0" name=""/>
        <dsp:cNvSpPr/>
      </dsp:nvSpPr>
      <dsp:spPr>
        <a:xfrm>
          <a:off x="0" y="3586819"/>
          <a:ext cx="6449246" cy="5292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74AB75A-9CD9-8D42-B8C4-4D7AD9AED2D2}">
      <dsp:nvSpPr>
        <dsp:cNvPr id="0" name=""/>
        <dsp:cNvSpPr/>
      </dsp:nvSpPr>
      <dsp:spPr>
        <a:xfrm>
          <a:off x="322462" y="3276859"/>
          <a:ext cx="4514472" cy="6199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36" tIns="0" rIns="170636" bIns="0" numCol="1" spcCol="1270" anchor="ctr" anchorCtr="0">
          <a:noAutofit/>
        </a:bodyPr>
        <a:lstStyle/>
        <a:p>
          <a:pPr marL="0" lvl="0" indent="0" algn="l" defTabSz="933450">
            <a:lnSpc>
              <a:spcPct val="90000"/>
            </a:lnSpc>
            <a:spcBef>
              <a:spcPct val="0"/>
            </a:spcBef>
            <a:spcAft>
              <a:spcPct val="35000"/>
            </a:spcAft>
            <a:buNone/>
          </a:pPr>
          <a:r>
            <a:rPr lang="en-US" sz="2100" kern="1200" dirty="0"/>
            <a:t>Decision Tree</a:t>
          </a:r>
        </a:p>
      </dsp:txBody>
      <dsp:txXfrm>
        <a:off x="352724" y="3307121"/>
        <a:ext cx="4453948" cy="559396"/>
      </dsp:txXfrm>
    </dsp:sp>
    <dsp:sp modelId="{5D94889F-D557-7C4A-B25C-957D99CA3E3B}">
      <dsp:nvSpPr>
        <dsp:cNvPr id="0" name=""/>
        <dsp:cNvSpPr/>
      </dsp:nvSpPr>
      <dsp:spPr>
        <a:xfrm>
          <a:off x="0" y="4539379"/>
          <a:ext cx="6449246" cy="5292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36C0DE-4EB0-1F4B-96CE-9E7D4E4652AD}">
      <dsp:nvSpPr>
        <dsp:cNvPr id="0" name=""/>
        <dsp:cNvSpPr/>
      </dsp:nvSpPr>
      <dsp:spPr>
        <a:xfrm>
          <a:off x="322462" y="4229419"/>
          <a:ext cx="4514472" cy="61992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36" tIns="0" rIns="170636" bIns="0" numCol="1" spcCol="1270" anchor="ctr" anchorCtr="0">
          <a:noAutofit/>
        </a:bodyPr>
        <a:lstStyle/>
        <a:p>
          <a:pPr marL="0" lvl="0" indent="0" algn="l" defTabSz="933450">
            <a:lnSpc>
              <a:spcPct val="90000"/>
            </a:lnSpc>
            <a:spcBef>
              <a:spcPct val="0"/>
            </a:spcBef>
            <a:spcAft>
              <a:spcPct val="35000"/>
            </a:spcAft>
            <a:buNone/>
          </a:pPr>
          <a:r>
            <a:rPr lang="en-US" sz="2100" kern="1200"/>
            <a:t>Random Forest</a:t>
          </a:r>
        </a:p>
      </dsp:txBody>
      <dsp:txXfrm>
        <a:off x="352724" y="4259681"/>
        <a:ext cx="4453948" cy="5593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080261-852F-4E98-9E28-2FBEB13F9CD1}">
      <dsp:nvSpPr>
        <dsp:cNvPr id="0" name=""/>
        <dsp:cNvSpPr/>
      </dsp:nvSpPr>
      <dsp:spPr>
        <a:xfrm>
          <a:off x="0" y="576560"/>
          <a:ext cx="10077450" cy="106441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AE5128-EE42-4FD5-B01E-0DCAFC6E7845}">
      <dsp:nvSpPr>
        <dsp:cNvPr id="0" name=""/>
        <dsp:cNvSpPr/>
      </dsp:nvSpPr>
      <dsp:spPr>
        <a:xfrm>
          <a:off x="321986" y="816054"/>
          <a:ext cx="585430" cy="5854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BD54F2-156C-48A7-A00B-26997FDB22AB}">
      <dsp:nvSpPr>
        <dsp:cNvPr id="0" name=""/>
        <dsp:cNvSpPr/>
      </dsp:nvSpPr>
      <dsp:spPr>
        <a:xfrm>
          <a:off x="1229403" y="576560"/>
          <a:ext cx="8848046" cy="1064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651" tIns="112651" rIns="112651" bIns="112651" numCol="1" spcCol="1270" anchor="ctr" anchorCtr="0">
          <a:noAutofit/>
        </a:bodyPr>
        <a:lstStyle/>
        <a:p>
          <a:pPr marL="0" lvl="0" indent="0" algn="l" defTabSz="1111250">
            <a:lnSpc>
              <a:spcPct val="100000"/>
            </a:lnSpc>
            <a:spcBef>
              <a:spcPct val="0"/>
            </a:spcBef>
            <a:spcAft>
              <a:spcPct val="35000"/>
            </a:spcAft>
            <a:buNone/>
          </a:pPr>
          <a:r>
            <a:rPr lang="en-US" sz="2500" kern="1200"/>
            <a:t>Application Deployed AWS EC2</a:t>
          </a:r>
        </a:p>
      </dsp:txBody>
      <dsp:txXfrm>
        <a:off x="1229403" y="576560"/>
        <a:ext cx="8848046" cy="1064418"/>
      </dsp:txXfrm>
    </dsp:sp>
    <dsp:sp modelId="{F2E70D39-32A1-44BC-8125-03AADA65858B}">
      <dsp:nvSpPr>
        <dsp:cNvPr id="0" name=""/>
        <dsp:cNvSpPr/>
      </dsp:nvSpPr>
      <dsp:spPr>
        <a:xfrm>
          <a:off x="0" y="1907083"/>
          <a:ext cx="10077450" cy="106441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F27170-B396-4052-B547-0B3ABE2B4AE9}">
      <dsp:nvSpPr>
        <dsp:cNvPr id="0" name=""/>
        <dsp:cNvSpPr/>
      </dsp:nvSpPr>
      <dsp:spPr>
        <a:xfrm>
          <a:off x="321986" y="2146577"/>
          <a:ext cx="585430" cy="5854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E7A3B8-E706-4E3D-9E7A-0708E10E4071}">
      <dsp:nvSpPr>
        <dsp:cNvPr id="0" name=""/>
        <dsp:cNvSpPr/>
      </dsp:nvSpPr>
      <dsp:spPr>
        <a:xfrm>
          <a:off x="1229403" y="1907083"/>
          <a:ext cx="8848046" cy="1064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651" tIns="112651" rIns="112651" bIns="112651" numCol="1" spcCol="1270" anchor="ctr" anchorCtr="0">
          <a:noAutofit/>
        </a:bodyPr>
        <a:lstStyle/>
        <a:p>
          <a:pPr marL="0" lvl="0" indent="0" algn="l" defTabSz="1111250">
            <a:lnSpc>
              <a:spcPct val="100000"/>
            </a:lnSpc>
            <a:spcBef>
              <a:spcPct val="0"/>
            </a:spcBef>
            <a:spcAft>
              <a:spcPct val="35000"/>
            </a:spcAft>
            <a:buNone/>
          </a:pPr>
          <a:r>
            <a:rPr lang="en-US" sz="2500" kern="1200" dirty="0"/>
            <a:t>Technology Used – Django app</a:t>
          </a:r>
        </a:p>
      </dsp:txBody>
      <dsp:txXfrm>
        <a:off x="1229403" y="1907083"/>
        <a:ext cx="8848046" cy="106441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12/10/2021</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917584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12/10/2021</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761682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12/10/2021</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781285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12/10/2021</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165490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12/10/2021</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321653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12/10/2021</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506995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12/10/2021</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825828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12/10/2021</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193669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12/10/2021</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896401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12/10/2021</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268661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12/10/2021</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81794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12/10/2021</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780105921"/>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machinelearningmastery.com/train-test-splitfor-evaluating-machine-learning-algorithm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gif"/><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0" name="Freeform: Shape 49">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2" name="Group 51">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3" name="Freeform: Shape 52">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4" name="Freeform: Shape 53">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5" name="Freeform: Shape 54">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6"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01"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8"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1" name="Freeform: Shape 60">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3"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64"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65"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66"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67"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68"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69"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71" name="Rectangle 70">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FF775F81-D2E4-A94C-9471-54DCA2D94637}"/>
              </a:ext>
            </a:extLst>
          </p:cNvPr>
          <p:cNvSpPr>
            <a:spLocks noGrp="1"/>
          </p:cNvSpPr>
          <p:nvPr>
            <p:ph type="ctrTitle"/>
          </p:nvPr>
        </p:nvSpPr>
        <p:spPr>
          <a:xfrm>
            <a:off x="525717" y="787068"/>
            <a:ext cx="4950173" cy="1455091"/>
          </a:xfrm>
        </p:spPr>
        <p:txBody>
          <a:bodyPr vert="horz" lIns="91440" tIns="45720" rIns="91440" bIns="45720" rtlCol="0" anchor="b">
            <a:normAutofit/>
          </a:bodyPr>
          <a:lstStyle/>
          <a:p>
            <a:r>
              <a:rPr lang="en-US" sz="3600" dirty="0"/>
              <a:t>H-1B VISA PREDICTIONS</a:t>
            </a:r>
          </a:p>
        </p:txBody>
      </p:sp>
      <p:sp>
        <p:nvSpPr>
          <p:cNvPr id="73" name="Freeform: Shape 72">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5"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76"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77"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78"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79"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80"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81"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Subtitle 2">
            <a:extLst>
              <a:ext uri="{FF2B5EF4-FFF2-40B4-BE49-F238E27FC236}">
                <a16:creationId xmlns:a16="http://schemas.microsoft.com/office/drawing/2014/main" id="{FC406A78-2EB8-E348-9FA4-B45EBA6B5646}"/>
              </a:ext>
            </a:extLst>
          </p:cNvPr>
          <p:cNvSpPr>
            <a:spLocks noGrp="1"/>
          </p:cNvSpPr>
          <p:nvPr>
            <p:ph type="subTitle" idx="1"/>
          </p:nvPr>
        </p:nvSpPr>
        <p:spPr>
          <a:xfrm>
            <a:off x="525717" y="2796427"/>
            <a:ext cx="4950173" cy="3274503"/>
          </a:xfrm>
        </p:spPr>
        <p:txBody>
          <a:bodyPr vert="horz" lIns="91440" tIns="45720" rIns="91440" bIns="45720" rtlCol="0">
            <a:normAutofit/>
          </a:bodyPr>
          <a:lstStyle/>
          <a:p>
            <a:r>
              <a:rPr lang="en-US" dirty="0"/>
              <a:t>PREDICTING THE CASE STATUS FOR</a:t>
            </a:r>
          </a:p>
          <a:p>
            <a:r>
              <a:rPr lang="en-US" dirty="0"/>
              <a:t>H-1B APPLICANTS</a:t>
            </a:r>
          </a:p>
          <a:p>
            <a:endParaRPr lang="en-US" dirty="0"/>
          </a:p>
          <a:p>
            <a:endParaRPr lang="en-US" dirty="0"/>
          </a:p>
          <a:p>
            <a:r>
              <a:rPr lang="en-US" dirty="0"/>
              <a:t>By Team – The Elite(CMPE-255)</a:t>
            </a:r>
          </a:p>
        </p:txBody>
      </p:sp>
      <p:pic>
        <p:nvPicPr>
          <p:cNvPr id="5" name="Picture 4" descr="Shape&#10;&#10;Description automatically generated with medium confidence">
            <a:extLst>
              <a:ext uri="{FF2B5EF4-FFF2-40B4-BE49-F238E27FC236}">
                <a16:creationId xmlns:a16="http://schemas.microsoft.com/office/drawing/2014/main" id="{81D1F006-CBFB-884D-AF9F-70F06C06B6CC}"/>
              </a:ext>
            </a:extLst>
          </p:cNvPr>
          <p:cNvPicPr>
            <a:picLocks noChangeAspect="1"/>
          </p:cNvPicPr>
          <p:nvPr/>
        </p:nvPicPr>
        <p:blipFill rotWithShape="1">
          <a:blip r:embed="rId2"/>
          <a:srcRect l="12964" r="12965"/>
          <a:stretch/>
        </p:blipFill>
        <p:spPr>
          <a:xfrm>
            <a:off x="6002404" y="564012"/>
            <a:ext cx="5606888" cy="5677185"/>
          </a:xfrm>
          <a:prstGeom prst="rect">
            <a:avLst/>
          </a:prstGeom>
        </p:spPr>
      </p:pic>
      <p:sp>
        <p:nvSpPr>
          <p:cNvPr id="83" name="Freeform: Shape 82">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5" name="Group 84">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86" name="Freeform: Shape 85">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7" name="Freeform: Shape 86">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8" name="Freeform: Shape 87">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9"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90"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1"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60368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0" name="Freeform: Shape 107">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51" name="Group 109">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52" name="Freeform: Shape 110">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3" name="Freeform: Shape 111">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4" name="Freeform: Shape 112">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5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5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58" name="Freeform: Shape 116">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9" name="Freeform: Shape 118">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60"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161"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23"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2"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63"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64"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65"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66" name="Rectangle 12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87" name="Picture 4" descr="Graph">
            <a:extLst>
              <a:ext uri="{FF2B5EF4-FFF2-40B4-BE49-F238E27FC236}">
                <a16:creationId xmlns:a16="http://schemas.microsoft.com/office/drawing/2014/main" id="{815ECAC4-27A9-49AE-AF29-8276813D6C14}"/>
              </a:ext>
            </a:extLst>
          </p:cNvPr>
          <p:cNvPicPr>
            <a:picLocks noChangeAspect="1"/>
          </p:cNvPicPr>
          <p:nvPr/>
        </p:nvPicPr>
        <p:blipFill rotWithShape="1">
          <a:blip r:embed="rId2">
            <a:alphaModFix amt="40000"/>
          </a:blip>
          <a:srcRect t="4308" r="-1" b="5668"/>
          <a:stretch/>
        </p:blipFill>
        <p:spPr>
          <a:xfrm>
            <a:off x="20" y="10"/>
            <a:ext cx="12188932" cy="6857990"/>
          </a:xfrm>
          <a:prstGeom prst="rect">
            <a:avLst/>
          </a:prstGeom>
        </p:spPr>
      </p:pic>
      <p:sp>
        <p:nvSpPr>
          <p:cNvPr id="2" name="Title 1">
            <a:extLst>
              <a:ext uri="{FF2B5EF4-FFF2-40B4-BE49-F238E27FC236}">
                <a16:creationId xmlns:a16="http://schemas.microsoft.com/office/drawing/2014/main" id="{7B9AA1FD-01B1-EF4F-B2A5-3E6999332FB2}"/>
              </a:ext>
            </a:extLst>
          </p:cNvPr>
          <p:cNvSpPr>
            <a:spLocks noGrp="1"/>
          </p:cNvSpPr>
          <p:nvPr>
            <p:ph type="title"/>
          </p:nvPr>
        </p:nvSpPr>
        <p:spPr>
          <a:xfrm>
            <a:off x="530351" y="1122363"/>
            <a:ext cx="7630931" cy="1978346"/>
          </a:xfrm>
        </p:spPr>
        <p:txBody>
          <a:bodyPr vert="horz" lIns="91440" tIns="45720" rIns="91440" bIns="45720" rtlCol="0" anchor="b">
            <a:normAutofit/>
          </a:bodyPr>
          <a:lstStyle/>
          <a:p>
            <a:r>
              <a:rPr lang="en-US" sz="4000" dirty="0">
                <a:solidFill>
                  <a:srgbClr val="FFFFFF"/>
                </a:solidFill>
              </a:rPr>
              <a:t>STAGE TWO – DATA UNDERSTANDING</a:t>
            </a:r>
            <a:br>
              <a:rPr lang="en-US" sz="4000" dirty="0">
                <a:solidFill>
                  <a:srgbClr val="FFFFFF"/>
                </a:solidFill>
              </a:rPr>
            </a:br>
            <a:endParaRPr lang="en-US" sz="4000" dirty="0">
              <a:solidFill>
                <a:srgbClr val="FFFFFF"/>
              </a:solidFill>
            </a:endParaRPr>
          </a:p>
        </p:txBody>
      </p:sp>
      <p:grpSp>
        <p:nvGrpSpPr>
          <p:cNvPr id="167"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168"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33"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9"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0"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71"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72"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73" name="Freeform: Shape 138">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74" name="Group 140">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75" name="Freeform: Shape 141">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6" name="Freeform: Shape 142">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7" name="Freeform: Shape 143">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8"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79"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0"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1" name="Freeform: Shape 147">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descr="Graphical user interface&#10;&#10;Description automatically generated">
            <a:extLst>
              <a:ext uri="{FF2B5EF4-FFF2-40B4-BE49-F238E27FC236}">
                <a16:creationId xmlns:a16="http://schemas.microsoft.com/office/drawing/2014/main" id="{913F2EFF-70F3-594E-BF00-97CC477D23D1}"/>
              </a:ext>
            </a:extLst>
          </p:cNvPr>
          <p:cNvPicPr>
            <a:picLocks noChangeAspect="1"/>
          </p:cNvPicPr>
          <p:nvPr/>
        </p:nvPicPr>
        <p:blipFill>
          <a:blip r:embed="rId3"/>
          <a:stretch>
            <a:fillRect/>
          </a:stretch>
        </p:blipFill>
        <p:spPr>
          <a:xfrm>
            <a:off x="5705475" y="2111536"/>
            <a:ext cx="6210300" cy="4546600"/>
          </a:xfrm>
          <a:prstGeom prst="rect">
            <a:avLst/>
          </a:prstGeom>
        </p:spPr>
      </p:pic>
    </p:spTree>
    <p:extLst>
      <p:ext uri="{BB962C8B-B14F-4D97-AF65-F5344CB8AC3E}">
        <p14:creationId xmlns:p14="http://schemas.microsoft.com/office/powerpoint/2010/main" val="3508969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7" name="Rectangle 54">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F7249B6-0E3F-004C-A4BC-B199EEB29D6E}"/>
              </a:ext>
            </a:extLst>
          </p:cNvPr>
          <p:cNvSpPr>
            <a:spLocks noGrp="1"/>
          </p:cNvSpPr>
          <p:nvPr>
            <p:ph type="title"/>
          </p:nvPr>
        </p:nvSpPr>
        <p:spPr>
          <a:xfrm>
            <a:off x="517871" y="976160"/>
            <a:ext cx="4767930" cy="1848734"/>
          </a:xfrm>
        </p:spPr>
        <p:txBody>
          <a:bodyPr vert="horz" lIns="91440" tIns="45720" rIns="91440" bIns="45720" rtlCol="0" anchor="b">
            <a:normAutofit/>
          </a:bodyPr>
          <a:lstStyle/>
          <a:p>
            <a:pPr>
              <a:lnSpc>
                <a:spcPct val="90000"/>
              </a:lnSpc>
            </a:pPr>
            <a:br>
              <a:rPr lang="en-US" sz="2500"/>
            </a:br>
            <a:r>
              <a:rPr lang="en-US" sz="2500"/>
              <a:t>STAGE THREE – DATA PREPARATION</a:t>
            </a:r>
            <a:br>
              <a:rPr lang="en-US" sz="2500"/>
            </a:br>
            <a:br>
              <a:rPr lang="en-US" sz="2500"/>
            </a:br>
            <a:endParaRPr lang="en-US" sz="2500"/>
          </a:p>
        </p:txBody>
      </p:sp>
      <p:sp>
        <p:nvSpPr>
          <p:cNvPr id="78" name="Freeform: Shape 56">
            <a:extLst>
              <a:ext uri="{FF2B5EF4-FFF2-40B4-BE49-F238E27FC236}">
                <a16:creationId xmlns:a16="http://schemas.microsoft.com/office/drawing/2014/main" id="{13E5F285-BD95-4989-B20B-778990159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21648"/>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9" name="Graphic 78">
            <a:extLst>
              <a:ext uri="{FF2B5EF4-FFF2-40B4-BE49-F238E27FC236}">
                <a16:creationId xmlns:a16="http://schemas.microsoft.com/office/drawing/2014/main" id="{6C02F4BE-6538-4CAD-B506-5FEB41D37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4415" y="3039261"/>
            <a:ext cx="1020166" cy="45718"/>
            <a:chOff x="4886325" y="3371754"/>
            <a:chExt cx="2418492" cy="113728"/>
          </a:xfrm>
          <a:solidFill>
            <a:schemeClr val="accent1"/>
          </a:solidFill>
        </p:grpSpPr>
        <p:sp>
          <p:nvSpPr>
            <p:cNvPr id="79" name="Graphic 78">
              <a:extLst>
                <a:ext uri="{FF2B5EF4-FFF2-40B4-BE49-F238E27FC236}">
                  <a16:creationId xmlns:a16="http://schemas.microsoft.com/office/drawing/2014/main" id="{3937246C-D7B5-4CC9-B979-0999DFD5B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0" name="Graphic 78">
              <a:extLst>
                <a:ext uri="{FF2B5EF4-FFF2-40B4-BE49-F238E27FC236}">
                  <a16:creationId xmlns:a16="http://schemas.microsoft.com/office/drawing/2014/main" id="{559392DF-C926-44F7-920D-C232D60C05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81" name="Graphic 78">
                <a:extLst>
                  <a:ext uri="{FF2B5EF4-FFF2-40B4-BE49-F238E27FC236}">
                    <a16:creationId xmlns:a16="http://schemas.microsoft.com/office/drawing/2014/main" id="{437FE2E3-579D-4AA7-8775-C78D1D5631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82" name="Graphic 78">
                <a:extLst>
                  <a:ext uri="{FF2B5EF4-FFF2-40B4-BE49-F238E27FC236}">
                    <a16:creationId xmlns:a16="http://schemas.microsoft.com/office/drawing/2014/main" id="{A6A05323-CAFA-4D34-83D6-3B23B0208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64" name="Graphic 78">
                <a:extLst>
                  <a:ext uri="{FF2B5EF4-FFF2-40B4-BE49-F238E27FC236}">
                    <a16:creationId xmlns:a16="http://schemas.microsoft.com/office/drawing/2014/main" id="{D49C45E0-CA07-4FD4-9097-BF313F498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83" name="Graphic 78">
                <a:extLst>
                  <a:ext uri="{FF2B5EF4-FFF2-40B4-BE49-F238E27FC236}">
                    <a16:creationId xmlns:a16="http://schemas.microsoft.com/office/drawing/2014/main" id="{1EC741B7-EEE8-43D3-9F8E-C2B4DD196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 name="TextBox 3">
            <a:extLst>
              <a:ext uri="{FF2B5EF4-FFF2-40B4-BE49-F238E27FC236}">
                <a16:creationId xmlns:a16="http://schemas.microsoft.com/office/drawing/2014/main" id="{E6CBCBFD-6D76-D041-8448-70B37D86C4C2}"/>
              </a:ext>
            </a:extLst>
          </p:cNvPr>
          <p:cNvSpPr txBox="1"/>
          <p:nvPr/>
        </p:nvSpPr>
        <p:spPr>
          <a:xfrm>
            <a:off x="649410" y="3322129"/>
            <a:ext cx="4767930" cy="2745750"/>
          </a:xfrm>
          <a:prstGeom prst="rect">
            <a:avLst/>
          </a:prstGeom>
        </p:spPr>
        <p:txBody>
          <a:bodyPr vert="horz" lIns="91440" tIns="45720" rIns="91440" bIns="45720" rtlCol="0">
            <a:normAutofit/>
          </a:bodyPr>
          <a:lstStyle/>
          <a:p>
            <a:pPr marL="285750" indent="-285750" fontAlgn="base">
              <a:spcAft>
                <a:spcPts val="600"/>
              </a:spcAft>
              <a:buFont typeface="Arial" panose="020B0604020202020204" pitchFamily="34" charset="0"/>
              <a:buChar char="•"/>
            </a:pPr>
            <a:r>
              <a:rPr lang="en-US" sz="1600" dirty="0"/>
              <a:t>Filter only the required columns into the dataframe, which will be our input to the model.</a:t>
            </a:r>
          </a:p>
          <a:p>
            <a:pPr marL="285750" indent="-285750" fontAlgn="base">
              <a:spcAft>
                <a:spcPts val="600"/>
              </a:spcAft>
              <a:buFont typeface="Arial" panose="020B0604020202020204" pitchFamily="34" charset="0"/>
              <a:buChar char="•"/>
            </a:pPr>
            <a:r>
              <a:rPr lang="en-US" sz="1600" dirty="0"/>
              <a:t>Checked any null values present in the records.</a:t>
            </a:r>
          </a:p>
          <a:p>
            <a:pPr marL="285750" indent="-285750" algn="just" fontAlgn="base">
              <a:spcAft>
                <a:spcPts val="600"/>
              </a:spcAft>
              <a:buFont typeface="Arial" panose="020B0604020202020204" pitchFamily="34" charset="0"/>
              <a:buChar char="•"/>
            </a:pPr>
            <a:r>
              <a:rPr lang="en-US" sz="1600" dirty="0"/>
              <a:t>Converting categorical values of fields WILLFUL_VIOLATOR,SUPPORT_H1B, H1B_DEPENDENT etc, into numerical values for the model training. Also replacing null values with the majority entries.</a:t>
            </a:r>
          </a:p>
        </p:txBody>
      </p:sp>
      <p:pic>
        <p:nvPicPr>
          <p:cNvPr id="7" name="Graphic 6" descr="Bar chart">
            <a:extLst>
              <a:ext uri="{FF2B5EF4-FFF2-40B4-BE49-F238E27FC236}">
                <a16:creationId xmlns:a16="http://schemas.microsoft.com/office/drawing/2014/main" id="{4E037006-4D33-4520-A808-3A0D6DA3FE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80742" y="565167"/>
            <a:ext cx="5654663" cy="5654663"/>
          </a:xfrm>
          <a:prstGeom prst="rect">
            <a:avLst/>
          </a:prstGeom>
        </p:spPr>
      </p:pic>
      <p:sp>
        <p:nvSpPr>
          <p:cNvPr id="84" name="Freeform: Shape 66">
            <a:extLst>
              <a:ext uri="{FF2B5EF4-FFF2-40B4-BE49-F238E27FC236}">
                <a16:creationId xmlns:a16="http://schemas.microsoft.com/office/drawing/2014/main" id="{6B6061A8-D267-4967-AF47-C3CC45138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99042" y="5602884"/>
            <a:ext cx="4292956" cy="1255116"/>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5" name="Group 68">
            <a:extLst>
              <a:ext uri="{FF2B5EF4-FFF2-40B4-BE49-F238E27FC236}">
                <a16:creationId xmlns:a16="http://schemas.microsoft.com/office/drawing/2014/main" id="{12DB770A-658D-4212-9BF2-236070D5D7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891063" y="5736410"/>
            <a:ext cx="886141" cy="802496"/>
            <a:chOff x="10948005" y="3272152"/>
            <a:chExt cx="868640" cy="786648"/>
          </a:xfrm>
          <a:solidFill>
            <a:schemeClr val="accent6"/>
          </a:solidFill>
        </p:grpSpPr>
        <p:sp>
          <p:nvSpPr>
            <p:cNvPr id="86" name="Freeform: Shape 69">
              <a:extLst>
                <a:ext uri="{FF2B5EF4-FFF2-40B4-BE49-F238E27FC236}">
                  <a16:creationId xmlns:a16="http://schemas.microsoft.com/office/drawing/2014/main" id="{A9B99195-76A3-4B90-8F45-BAEF05699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7" name="Freeform: Shape 70">
              <a:extLst>
                <a:ext uri="{FF2B5EF4-FFF2-40B4-BE49-F238E27FC236}">
                  <a16:creationId xmlns:a16="http://schemas.microsoft.com/office/drawing/2014/main" id="{F1029419-581A-4B40-B3E3-BD5931F99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8" name="Freeform: Shape 71">
              <a:extLst>
                <a:ext uri="{FF2B5EF4-FFF2-40B4-BE49-F238E27FC236}">
                  <a16:creationId xmlns:a16="http://schemas.microsoft.com/office/drawing/2014/main" id="{38F181C6-C3A7-463D-B837-E6FB1B08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9" name="Graphic 12">
              <a:extLst>
                <a:ext uri="{FF2B5EF4-FFF2-40B4-BE49-F238E27FC236}">
                  <a16:creationId xmlns:a16="http://schemas.microsoft.com/office/drawing/2014/main" id="{FB6F6AFA-67F5-4D3A-839B-6B3980B6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90" name="Graphic 15">
              <a:extLst>
                <a:ext uri="{FF2B5EF4-FFF2-40B4-BE49-F238E27FC236}">
                  <a16:creationId xmlns:a16="http://schemas.microsoft.com/office/drawing/2014/main" id="{E9F49015-3756-46EC-AF1A-2F33219CB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75" name="Graphic 15">
              <a:extLst>
                <a:ext uri="{FF2B5EF4-FFF2-40B4-BE49-F238E27FC236}">
                  <a16:creationId xmlns:a16="http://schemas.microsoft.com/office/drawing/2014/main" id="{44C1E606-364B-4793-83A8-61AC96EDB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D62BB33-881E-4E43-A746-75C1E7C32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18475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2891EA90-974D-4C49-B888-E284C9261757}"/>
              </a:ext>
            </a:extLst>
          </p:cNvPr>
          <p:cNvSpPr>
            <a:spLocks noGrp="1"/>
          </p:cNvSpPr>
          <p:nvPr>
            <p:ph type="title"/>
          </p:nvPr>
        </p:nvSpPr>
        <p:spPr>
          <a:xfrm>
            <a:off x="646829" y="1528527"/>
            <a:ext cx="4421731" cy="4542073"/>
          </a:xfrm>
        </p:spPr>
        <p:txBody>
          <a:bodyPr anchor="t">
            <a:normAutofit/>
          </a:bodyPr>
          <a:lstStyle/>
          <a:p>
            <a:r>
              <a:rPr lang="en-US"/>
              <a:t>STAGE FOUR – MODELLING</a:t>
            </a:r>
            <a:br>
              <a:rPr lang="en-US"/>
            </a:br>
            <a:endParaRPr lang="en-US" dirty="0"/>
          </a:p>
        </p:txBody>
      </p:sp>
      <p:sp>
        <p:nvSpPr>
          <p:cNvPr id="11" name="Freeform: Shape 10">
            <a:extLst>
              <a:ext uri="{FF2B5EF4-FFF2-40B4-BE49-F238E27FC236}">
                <a16:creationId xmlns:a16="http://schemas.microsoft.com/office/drawing/2014/main" id="{3ED2C98F-B668-4CD9-862F-6BF4AE5D2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3976378" cy="127377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aphicFrame>
        <p:nvGraphicFramePr>
          <p:cNvPr id="5" name="Content Placeholder 2">
            <a:extLst>
              <a:ext uri="{FF2B5EF4-FFF2-40B4-BE49-F238E27FC236}">
                <a16:creationId xmlns:a16="http://schemas.microsoft.com/office/drawing/2014/main" id="{122FDD08-7466-46C5-8D48-8A2653DA6AD9}"/>
              </a:ext>
            </a:extLst>
          </p:cNvPr>
          <p:cNvGraphicFramePr>
            <a:graphicFrameLocks noGrp="1"/>
          </p:cNvGraphicFramePr>
          <p:nvPr>
            <p:ph idx="1"/>
            <p:extLst>
              <p:ext uri="{D42A27DB-BD31-4B8C-83A1-F6EECF244321}">
                <p14:modId xmlns:p14="http://schemas.microsoft.com/office/powerpoint/2010/main" val="3907777565"/>
              </p:ext>
            </p:extLst>
          </p:nvPr>
        </p:nvGraphicFramePr>
        <p:xfrm>
          <a:off x="5068561" y="582842"/>
          <a:ext cx="6449246" cy="5487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4224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4" name="Freeform: Shape 11">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5" name="Group 13">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6" name="Freeform: Shape 14">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7" name="Freeform: Shape 15">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8" name="Freeform: Shape 16">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9"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60"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1"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2" name="Freeform: Shape 20">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3" name="Freeform: Shape 22">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4"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65"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7"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66"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67"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68"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69"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70" name="Rectangle 32">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C02A2E4C-5B68-B041-9FAF-823971B04F3D}"/>
              </a:ext>
            </a:extLst>
          </p:cNvPr>
          <p:cNvSpPr>
            <a:spLocks noGrp="1"/>
          </p:cNvSpPr>
          <p:nvPr>
            <p:ph type="title"/>
          </p:nvPr>
        </p:nvSpPr>
        <p:spPr>
          <a:xfrm>
            <a:off x="530352" y="1122363"/>
            <a:ext cx="4998734" cy="1978346"/>
          </a:xfrm>
        </p:spPr>
        <p:txBody>
          <a:bodyPr vert="horz" lIns="91440" tIns="45720" rIns="91440" bIns="45720" rtlCol="0" anchor="b">
            <a:normAutofit/>
          </a:bodyPr>
          <a:lstStyle/>
          <a:p>
            <a:r>
              <a:rPr lang="en-US" sz="4000"/>
              <a:t>STAGE FIVE – EVALUATION</a:t>
            </a:r>
            <a:br>
              <a:rPr lang="en-US" sz="4000"/>
            </a:br>
            <a:endParaRPr lang="en-US" sz="4000"/>
          </a:p>
        </p:txBody>
      </p:sp>
      <p:grpSp>
        <p:nvGrpSpPr>
          <p:cNvPr id="71"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72"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7"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73"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74"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75"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76"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5" name="Content Placeholder 4" descr="Chart, bar chart&#10;&#10;Description automatically generated">
            <a:extLst>
              <a:ext uri="{FF2B5EF4-FFF2-40B4-BE49-F238E27FC236}">
                <a16:creationId xmlns:a16="http://schemas.microsoft.com/office/drawing/2014/main" id="{646D91E5-7788-D749-B1C8-1CF705AE30C3}"/>
              </a:ext>
            </a:extLst>
          </p:cNvPr>
          <p:cNvPicPr>
            <a:picLocks noGrp="1" noChangeAspect="1"/>
          </p:cNvPicPr>
          <p:nvPr>
            <p:ph idx="1"/>
          </p:nvPr>
        </p:nvPicPr>
        <p:blipFill>
          <a:blip r:embed="rId2"/>
          <a:stretch>
            <a:fillRect/>
          </a:stretch>
        </p:blipFill>
        <p:spPr>
          <a:xfrm>
            <a:off x="6096000" y="792414"/>
            <a:ext cx="5553206" cy="2304579"/>
          </a:xfrm>
          <a:prstGeom prst="rect">
            <a:avLst/>
          </a:prstGeom>
        </p:spPr>
      </p:pic>
      <p:sp>
        <p:nvSpPr>
          <p:cNvPr id="77" name="Freeform: Shape 42">
            <a:extLst>
              <a:ext uri="{FF2B5EF4-FFF2-40B4-BE49-F238E27FC236}">
                <a16:creationId xmlns:a16="http://schemas.microsoft.com/office/drawing/2014/main" id="{DA938F49-5D76-4F99-9E75-D94C9E7E4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714642"/>
            <a:ext cx="3693044" cy="1143358"/>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8" name="Group 44">
            <a:extLst>
              <a:ext uri="{FF2B5EF4-FFF2-40B4-BE49-F238E27FC236}">
                <a16:creationId xmlns:a16="http://schemas.microsoft.com/office/drawing/2014/main" id="{107CCFC8-4A62-40EA-BFDD-ABA0664AD8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849" y="5289791"/>
            <a:ext cx="886141" cy="802496"/>
            <a:chOff x="10948005" y="3272152"/>
            <a:chExt cx="868640" cy="786648"/>
          </a:xfrm>
          <a:solidFill>
            <a:schemeClr val="accent1">
              <a:lumMod val="60000"/>
              <a:lumOff val="40000"/>
            </a:schemeClr>
          </a:solidFill>
        </p:grpSpPr>
        <p:sp>
          <p:nvSpPr>
            <p:cNvPr id="79" name="Freeform: Shape 45">
              <a:extLst>
                <a:ext uri="{FF2B5EF4-FFF2-40B4-BE49-F238E27FC236}">
                  <a16:creationId xmlns:a16="http://schemas.microsoft.com/office/drawing/2014/main" id="{1AE18D27-08BF-4A4F-BDA5-6C93385449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0" name="Freeform: Shape 46">
              <a:extLst>
                <a:ext uri="{FF2B5EF4-FFF2-40B4-BE49-F238E27FC236}">
                  <a16:creationId xmlns:a16="http://schemas.microsoft.com/office/drawing/2014/main" id="{A81C846C-E21C-4938-95B4-257ED58C7E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1" name="Freeform: Shape 47">
              <a:extLst>
                <a:ext uri="{FF2B5EF4-FFF2-40B4-BE49-F238E27FC236}">
                  <a16:creationId xmlns:a16="http://schemas.microsoft.com/office/drawing/2014/main" id="{A8FAE92B-A4B7-4C52-838C-B9D40075A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2" name="Graphic 12">
              <a:extLst>
                <a:ext uri="{FF2B5EF4-FFF2-40B4-BE49-F238E27FC236}">
                  <a16:creationId xmlns:a16="http://schemas.microsoft.com/office/drawing/2014/main" id="{516F1023-38CA-4480-85C2-FFB587B9C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83" name="Graphic 15">
              <a:extLst>
                <a:ext uri="{FF2B5EF4-FFF2-40B4-BE49-F238E27FC236}">
                  <a16:creationId xmlns:a16="http://schemas.microsoft.com/office/drawing/2014/main" id="{ED590AF4-77DA-4235-9050-858C2F09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84" name="Graphic 15">
              <a:extLst>
                <a:ext uri="{FF2B5EF4-FFF2-40B4-BE49-F238E27FC236}">
                  <a16:creationId xmlns:a16="http://schemas.microsoft.com/office/drawing/2014/main" id="{5DE6A574-3BE6-459E-9953-E256E7194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85" name="Freeform: Shape 51">
              <a:extLst>
                <a:ext uri="{FF2B5EF4-FFF2-40B4-BE49-F238E27FC236}">
                  <a16:creationId xmlns:a16="http://schemas.microsoft.com/office/drawing/2014/main" id="{826F431D-193F-4B14-8CB3-D3355C978F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descr="Chart, bar chart&#10;&#10;Description automatically generated">
            <a:extLst>
              <a:ext uri="{FF2B5EF4-FFF2-40B4-BE49-F238E27FC236}">
                <a16:creationId xmlns:a16="http://schemas.microsoft.com/office/drawing/2014/main" id="{1D127029-7859-3A4C-A559-C48374A10A1B}"/>
              </a:ext>
            </a:extLst>
          </p:cNvPr>
          <p:cNvPicPr>
            <a:picLocks noChangeAspect="1"/>
          </p:cNvPicPr>
          <p:nvPr/>
        </p:nvPicPr>
        <p:blipFill>
          <a:blip r:embed="rId3"/>
          <a:stretch>
            <a:fillRect/>
          </a:stretch>
        </p:blipFill>
        <p:spPr>
          <a:xfrm>
            <a:off x="6096000" y="3795490"/>
            <a:ext cx="5553206" cy="2276815"/>
          </a:xfrm>
          <a:prstGeom prst="rect">
            <a:avLst/>
          </a:prstGeom>
        </p:spPr>
      </p:pic>
    </p:spTree>
    <p:extLst>
      <p:ext uri="{BB962C8B-B14F-4D97-AF65-F5344CB8AC3E}">
        <p14:creationId xmlns:p14="http://schemas.microsoft.com/office/powerpoint/2010/main" val="2047071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9" name="Rectangle 8">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0" name="Freeform: Shape 10">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30F7E8-B15A-FB44-8E8C-675CBBD808C3}"/>
              </a:ext>
            </a:extLst>
          </p:cNvPr>
          <p:cNvSpPr>
            <a:spLocks noGrp="1"/>
          </p:cNvSpPr>
          <p:nvPr>
            <p:ph type="title"/>
          </p:nvPr>
        </p:nvSpPr>
        <p:spPr>
          <a:xfrm>
            <a:off x="525717" y="787068"/>
            <a:ext cx="10077557" cy="1325563"/>
          </a:xfrm>
        </p:spPr>
        <p:txBody>
          <a:bodyPr>
            <a:normAutofit/>
          </a:bodyPr>
          <a:lstStyle/>
          <a:p>
            <a:r>
              <a:rPr lang="en-US" i="0" dirty="0"/>
              <a:t>STAGE SIX – DEPLOYMENT</a:t>
            </a:r>
            <a:br>
              <a:rPr lang="en-US" i="0" dirty="0"/>
            </a:br>
            <a:endParaRPr lang="en-US" dirty="0"/>
          </a:p>
        </p:txBody>
      </p:sp>
      <p:grpSp>
        <p:nvGrpSpPr>
          <p:cNvPr id="41" name="Graphic 78">
            <a:extLst>
              <a:ext uri="{FF2B5EF4-FFF2-40B4-BE49-F238E27FC236}">
                <a16:creationId xmlns:a16="http://schemas.microsoft.com/office/drawing/2014/main" id="{C13D619A-1417-41F6-AB84-3DA81D94BD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45719"/>
            <a:ext cx="972241" cy="45718"/>
            <a:chOff x="4886325" y="3371754"/>
            <a:chExt cx="2418492" cy="113728"/>
          </a:xfrm>
          <a:solidFill>
            <a:schemeClr val="accent1"/>
          </a:solidFill>
        </p:grpSpPr>
        <p:sp>
          <p:nvSpPr>
            <p:cNvPr id="42" name="Graphic 78">
              <a:extLst>
                <a:ext uri="{FF2B5EF4-FFF2-40B4-BE49-F238E27FC236}">
                  <a16:creationId xmlns:a16="http://schemas.microsoft.com/office/drawing/2014/main" id="{ABA075C2-6990-484C-907A-08DB4DF5A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EC9D29F2-21D6-461F-8BD7-533101D86CE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3" name="Graphic 78">
                <a:extLst>
                  <a:ext uri="{FF2B5EF4-FFF2-40B4-BE49-F238E27FC236}">
                    <a16:creationId xmlns:a16="http://schemas.microsoft.com/office/drawing/2014/main" id="{F1CB2E23-919F-4FDA-9880-7AEF61BF3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4" name="Graphic 78">
                <a:extLst>
                  <a:ext uri="{FF2B5EF4-FFF2-40B4-BE49-F238E27FC236}">
                    <a16:creationId xmlns:a16="http://schemas.microsoft.com/office/drawing/2014/main" id="{2BBC6B41-7E8B-40C0-8289-6918BCA68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5" name="Graphic 78">
                <a:extLst>
                  <a:ext uri="{FF2B5EF4-FFF2-40B4-BE49-F238E27FC236}">
                    <a16:creationId xmlns:a16="http://schemas.microsoft.com/office/drawing/2014/main" id="{67E04027-1EC8-4CBE-A4D2-F09F6AF0E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6" name="Graphic 78">
                <a:extLst>
                  <a:ext uri="{FF2B5EF4-FFF2-40B4-BE49-F238E27FC236}">
                    <a16:creationId xmlns:a16="http://schemas.microsoft.com/office/drawing/2014/main" id="{5EC8762A-B2EC-4710-9F10-B93BE2075E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7" name="Freeform: Shape 20">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8" name="Group 22">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49" name="Freeform: Shape 23">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0" name="Freeform: Shape 24">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1" name="Freeform: Shape 25">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2"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3"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4"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5" name="Freeform: Shape 29">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Content Placeholder 2">
            <a:extLst>
              <a:ext uri="{FF2B5EF4-FFF2-40B4-BE49-F238E27FC236}">
                <a16:creationId xmlns:a16="http://schemas.microsoft.com/office/drawing/2014/main" id="{5DE27852-99DB-4A7A-98AC-76E346F214AA}"/>
              </a:ext>
            </a:extLst>
          </p:cNvPr>
          <p:cNvGraphicFramePr>
            <a:graphicFrameLocks noGrp="1"/>
          </p:cNvGraphicFramePr>
          <p:nvPr>
            <p:ph idx="1"/>
            <p:extLst>
              <p:ext uri="{D42A27DB-BD31-4B8C-83A1-F6EECF244321}">
                <p14:modId xmlns:p14="http://schemas.microsoft.com/office/powerpoint/2010/main" val="3867995292"/>
              </p:ext>
            </p:extLst>
          </p:nvPr>
        </p:nvGraphicFramePr>
        <p:xfrm>
          <a:off x="525463" y="2522538"/>
          <a:ext cx="10077450" cy="3548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075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885BC-470F-4D70-BC83-6A028C048AF5}"/>
              </a:ext>
            </a:extLst>
          </p:cNvPr>
          <p:cNvSpPr>
            <a:spLocks noGrp="1"/>
          </p:cNvSpPr>
          <p:nvPr>
            <p:ph type="title"/>
          </p:nvPr>
        </p:nvSpPr>
        <p:spPr>
          <a:xfrm>
            <a:off x="370972" y="124286"/>
            <a:ext cx="10077557" cy="1325563"/>
          </a:xfrm>
        </p:spPr>
        <p:txBody>
          <a:bodyPr/>
          <a:lstStyle/>
          <a:p>
            <a:r>
              <a:rPr lang="en-US" dirty="0"/>
              <a:t>AWS Deployment</a:t>
            </a:r>
          </a:p>
        </p:txBody>
      </p:sp>
      <p:pic>
        <p:nvPicPr>
          <p:cNvPr id="5" name="Content Placeholder 4">
            <a:extLst>
              <a:ext uri="{FF2B5EF4-FFF2-40B4-BE49-F238E27FC236}">
                <a16:creationId xmlns:a16="http://schemas.microsoft.com/office/drawing/2014/main" id="{58948598-186F-40D6-87ED-6710C8B84DC6}"/>
              </a:ext>
            </a:extLst>
          </p:cNvPr>
          <p:cNvPicPr>
            <a:picLocks noGrp="1" noChangeAspect="1"/>
          </p:cNvPicPr>
          <p:nvPr>
            <p:ph sz="half" idx="1"/>
          </p:nvPr>
        </p:nvPicPr>
        <p:blipFill>
          <a:blip r:embed="rId2"/>
          <a:stretch>
            <a:fillRect/>
          </a:stretch>
        </p:blipFill>
        <p:spPr>
          <a:xfrm>
            <a:off x="402232" y="1772529"/>
            <a:ext cx="5237279" cy="4783016"/>
          </a:xfrm>
          <a:prstGeom prst="rect">
            <a:avLst/>
          </a:prstGeom>
        </p:spPr>
      </p:pic>
      <p:pic>
        <p:nvPicPr>
          <p:cNvPr id="6" name="Content Placeholder 5">
            <a:extLst>
              <a:ext uri="{FF2B5EF4-FFF2-40B4-BE49-F238E27FC236}">
                <a16:creationId xmlns:a16="http://schemas.microsoft.com/office/drawing/2014/main" id="{3A5487AF-1245-49E6-B458-C5B3106F3C41}"/>
              </a:ext>
            </a:extLst>
          </p:cNvPr>
          <p:cNvPicPr>
            <a:picLocks noGrp="1" noChangeAspect="1"/>
          </p:cNvPicPr>
          <p:nvPr>
            <p:ph sz="half" idx="2"/>
          </p:nvPr>
        </p:nvPicPr>
        <p:blipFill>
          <a:blip r:embed="rId3"/>
          <a:stretch>
            <a:fillRect/>
          </a:stretch>
        </p:blipFill>
        <p:spPr>
          <a:xfrm>
            <a:off x="5992813" y="1772529"/>
            <a:ext cx="5790112" cy="4783016"/>
          </a:xfrm>
          <a:prstGeom prst="rect">
            <a:avLst/>
          </a:prstGeom>
        </p:spPr>
      </p:pic>
    </p:spTree>
    <p:extLst>
      <p:ext uri="{BB962C8B-B14F-4D97-AF65-F5344CB8AC3E}">
        <p14:creationId xmlns:p14="http://schemas.microsoft.com/office/powerpoint/2010/main" val="2451559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70F5A-8E8E-0B49-91C5-ED9D50F677E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A5F9977-69D0-154E-A790-799B5B8B28F5}"/>
              </a:ext>
            </a:extLst>
          </p:cNvPr>
          <p:cNvSpPr>
            <a:spLocks noGrp="1"/>
          </p:cNvSpPr>
          <p:nvPr>
            <p:ph idx="1"/>
          </p:nvPr>
        </p:nvSpPr>
        <p:spPr/>
        <p:txBody>
          <a:bodyPr/>
          <a:lstStyle/>
          <a:p>
            <a:r>
              <a:rPr lang="en-US" dirty="0"/>
              <a:t>H1B Lottery prediction would be highly beneficial for all those H1B aspirants as it would indicate the possibility of their chances of making it to the lottery. The H1B lottery system in USA has been highly competitive and is very vital for one to continue their employment in USA and our H1B-Predictor tool would help all those H1B aspirants.</a:t>
            </a:r>
          </a:p>
        </p:txBody>
      </p:sp>
    </p:spTree>
    <p:extLst>
      <p:ext uri="{BB962C8B-B14F-4D97-AF65-F5344CB8AC3E}">
        <p14:creationId xmlns:p14="http://schemas.microsoft.com/office/powerpoint/2010/main" val="3182178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7050C-E74A-DD4E-BDC2-C1024F4CB3EC}"/>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CEC7A50B-3EF0-C14C-ACF5-75DCC579FC2D}"/>
              </a:ext>
            </a:extLst>
          </p:cNvPr>
          <p:cNvSpPr>
            <a:spLocks noGrp="1"/>
          </p:cNvSpPr>
          <p:nvPr>
            <p:ph idx="1"/>
          </p:nvPr>
        </p:nvSpPr>
        <p:spPr/>
        <p:txBody>
          <a:bodyPr/>
          <a:lstStyle/>
          <a:p>
            <a:pPr algn="just"/>
            <a:r>
              <a:rPr lang="en-US" dirty="0"/>
              <a:t>At present we do not have dataset related to the nationality of the employer and we have also not considered social media profile and activities as stated in the new policies. If the dataset will be available in future, then we can also take into consideration nationality, social media status to improve the accuracy and give a better prediction.</a:t>
            </a:r>
          </a:p>
        </p:txBody>
      </p:sp>
    </p:spTree>
    <p:extLst>
      <p:ext uri="{BB962C8B-B14F-4D97-AF65-F5344CB8AC3E}">
        <p14:creationId xmlns:p14="http://schemas.microsoft.com/office/powerpoint/2010/main" val="84425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C02A2-DDFB-EE41-BFD3-1F383223AEA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EC6B369-B588-874E-B8FD-1BE8C5E08782}"/>
              </a:ext>
            </a:extLst>
          </p:cNvPr>
          <p:cNvSpPr>
            <a:spLocks noGrp="1"/>
          </p:cNvSpPr>
          <p:nvPr>
            <p:ph idx="1"/>
          </p:nvPr>
        </p:nvSpPr>
        <p:spPr/>
        <p:txBody>
          <a:bodyPr/>
          <a:lstStyle/>
          <a:p>
            <a:pPr marL="342900" indent="-342900">
              <a:buFont typeface="Arial" panose="020B0604020202020204" pitchFamily="34" charset="0"/>
              <a:buChar char="•"/>
            </a:pPr>
            <a:r>
              <a:rPr lang="en-US" dirty="0"/>
              <a:t>A.Dombe, R.Rewale, D.Swain (2020, March 24), A deep learning-based approach for predicting the outcome of H-1B Visa application</a:t>
            </a:r>
          </a:p>
          <a:p>
            <a:pPr marL="342900" indent="-342900">
              <a:buFont typeface="Arial" panose="020B0604020202020204" pitchFamily="34" charset="0"/>
              <a:buChar char="•"/>
            </a:pPr>
            <a:r>
              <a:rPr lang="en-US" dirty="0"/>
              <a:t>Brownlee, J. (2020, July 24), Train-Test Split for Evaluating Machine Learning Algorithms, </a:t>
            </a:r>
            <a:r>
              <a:rPr lang="en-US" dirty="0">
                <a:hlinkClick r:id="rId2"/>
              </a:rPr>
              <a:t>https://machinelearningmastery.com/train-test-splitfor-evaluating-machine-learning-algorithms/</a:t>
            </a:r>
            <a:endParaRPr lang="en-US" dirty="0"/>
          </a:p>
          <a:p>
            <a:pPr marL="342900" indent="-342900">
              <a:buFont typeface="Arial" panose="020B0604020202020204" pitchFamily="34" charset="0"/>
              <a:buChar char="•"/>
            </a:pPr>
            <a:r>
              <a:rPr lang="en-US" dirty="0"/>
              <a:t>Jhanji, D. (2018, June 20), Predicting the status of H1B Visa Applications, https://www.datacamp.com/community/tutorials/predicting-H-1B-visastatus-python</a:t>
            </a:r>
          </a:p>
        </p:txBody>
      </p:sp>
    </p:spTree>
    <p:extLst>
      <p:ext uri="{BB962C8B-B14F-4D97-AF65-F5344CB8AC3E}">
        <p14:creationId xmlns:p14="http://schemas.microsoft.com/office/powerpoint/2010/main" val="3912732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0" name="Freeform: Shape 9">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517ED79-861D-1E4B-A238-8A0B7D359A94}"/>
              </a:ext>
            </a:extLst>
          </p:cNvPr>
          <p:cNvSpPr>
            <a:spLocks noGrp="1"/>
          </p:cNvSpPr>
          <p:nvPr>
            <p:ph type="title"/>
          </p:nvPr>
        </p:nvSpPr>
        <p:spPr>
          <a:xfrm>
            <a:off x="525717" y="787068"/>
            <a:ext cx="7602283" cy="1455091"/>
          </a:xfrm>
        </p:spPr>
        <p:txBody>
          <a:bodyPr>
            <a:normAutofit/>
          </a:bodyPr>
          <a:lstStyle/>
          <a:p>
            <a:r>
              <a:rPr lang="en-US" dirty="0"/>
              <a:t>Introduction</a:t>
            </a:r>
          </a:p>
        </p:txBody>
      </p:sp>
      <p:grpSp>
        <p:nvGrpSpPr>
          <p:cNvPr id="12"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5"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4"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6"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7"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9"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6555872F-BEE5-E747-AC17-7EF44154C69D}"/>
              </a:ext>
            </a:extLst>
          </p:cNvPr>
          <p:cNvSpPr>
            <a:spLocks noGrp="1"/>
          </p:cNvSpPr>
          <p:nvPr>
            <p:ph idx="1"/>
          </p:nvPr>
        </p:nvSpPr>
        <p:spPr>
          <a:xfrm>
            <a:off x="525717" y="2796427"/>
            <a:ext cx="7602283" cy="3274503"/>
          </a:xfrm>
        </p:spPr>
        <p:txBody>
          <a:bodyPr>
            <a:normAutofit/>
          </a:bodyPr>
          <a:lstStyle/>
          <a:p>
            <a:pPr algn="just"/>
            <a:r>
              <a:rPr lang="en-US" dirty="0"/>
              <a:t>The H1B Visa is a highly desired non-immigrant visa which permits foreign workers in specialty occupations to enter the country. H-1B visas are a category of employment-based, non-immigrant visas for temporary foreign workers in the United States.</a:t>
            </a:r>
          </a:p>
        </p:txBody>
      </p:sp>
      <p:sp>
        <p:nvSpPr>
          <p:cNvPr id="20" name="Freeform: Shape 19">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2" name="Group 21">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9" name="Freeform: Shape 22">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1" name="Freeform: Shape 23">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0" name="Freeform: Shape 24">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1"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32"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3"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4" name="Freeform: Shape 28">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671173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FD055066-ADA1-F74E-ABCC-DFBA24D62905}"/>
              </a:ext>
            </a:extLst>
          </p:cNvPr>
          <p:cNvSpPr>
            <a:spLocks noGrp="1"/>
          </p:cNvSpPr>
          <p:nvPr>
            <p:ph type="title"/>
          </p:nvPr>
        </p:nvSpPr>
        <p:spPr>
          <a:xfrm>
            <a:off x="530352" y="638176"/>
            <a:ext cx="4266544" cy="2861770"/>
          </a:xfrm>
        </p:spPr>
        <p:txBody>
          <a:bodyPr anchor="b">
            <a:normAutofit/>
          </a:bodyPr>
          <a:lstStyle/>
          <a:p>
            <a:r>
              <a:rPr lang="en-US" dirty="0"/>
              <a:t>Requirements</a:t>
            </a:r>
          </a:p>
        </p:txBody>
      </p:sp>
      <p:grpSp>
        <p:nvGrpSpPr>
          <p:cNvPr id="37" name="Graphic 78">
            <a:extLst>
              <a:ext uri="{FF2B5EF4-FFF2-40B4-BE49-F238E27FC236}">
                <a16:creationId xmlns:a16="http://schemas.microsoft.com/office/drawing/2014/main" id="{91868ACA-CC8C-4FA4-8E32-6DB1C7DA9E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695859"/>
            <a:ext cx="972241" cy="45718"/>
            <a:chOff x="4886325" y="3371754"/>
            <a:chExt cx="2418492" cy="113728"/>
          </a:xfrm>
          <a:solidFill>
            <a:schemeClr val="accent1"/>
          </a:solidFill>
        </p:grpSpPr>
        <p:sp>
          <p:nvSpPr>
            <p:cNvPr id="38" name="Graphic 78">
              <a:extLst>
                <a:ext uri="{FF2B5EF4-FFF2-40B4-BE49-F238E27FC236}">
                  <a16:creationId xmlns:a16="http://schemas.microsoft.com/office/drawing/2014/main" id="{7C343158-D3CD-4482-AAA0-375D2E6667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9" name="Graphic 78">
              <a:extLst>
                <a:ext uri="{FF2B5EF4-FFF2-40B4-BE49-F238E27FC236}">
                  <a16:creationId xmlns:a16="http://schemas.microsoft.com/office/drawing/2014/main" id="{12BFE3E3-92EC-47DC-8E6A-6E77132C2D8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0" name="Graphic 78">
                <a:extLst>
                  <a:ext uri="{FF2B5EF4-FFF2-40B4-BE49-F238E27FC236}">
                    <a16:creationId xmlns:a16="http://schemas.microsoft.com/office/drawing/2014/main" id="{1F0F2188-9504-4EAD-A8A2-B1779FB86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1" name="Graphic 78">
                <a:extLst>
                  <a:ext uri="{FF2B5EF4-FFF2-40B4-BE49-F238E27FC236}">
                    <a16:creationId xmlns:a16="http://schemas.microsoft.com/office/drawing/2014/main" id="{14602C7D-08A5-44A5-B005-E79603849E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2" name="Graphic 78">
                <a:extLst>
                  <a:ext uri="{FF2B5EF4-FFF2-40B4-BE49-F238E27FC236}">
                    <a16:creationId xmlns:a16="http://schemas.microsoft.com/office/drawing/2014/main" id="{099F2E62-E605-487B-AC3C-11052444D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3" name="Graphic 78">
                <a:extLst>
                  <a:ext uri="{FF2B5EF4-FFF2-40B4-BE49-F238E27FC236}">
                    <a16:creationId xmlns:a16="http://schemas.microsoft.com/office/drawing/2014/main" id="{02A21D38-C00D-4E35-8B0F-3E63C4B37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graphicFrame>
        <p:nvGraphicFramePr>
          <p:cNvPr id="31" name="Content Placeholder 2">
            <a:extLst>
              <a:ext uri="{FF2B5EF4-FFF2-40B4-BE49-F238E27FC236}">
                <a16:creationId xmlns:a16="http://schemas.microsoft.com/office/drawing/2014/main" id="{0A78094C-5856-4439-BF38-A375A88C4BFA}"/>
              </a:ext>
            </a:extLst>
          </p:cNvPr>
          <p:cNvGraphicFramePr>
            <a:graphicFrameLocks noGrp="1"/>
          </p:cNvGraphicFramePr>
          <p:nvPr>
            <p:ph idx="1"/>
            <p:extLst>
              <p:ext uri="{D42A27DB-BD31-4B8C-83A1-F6EECF244321}">
                <p14:modId xmlns:p14="http://schemas.microsoft.com/office/powerpoint/2010/main" val="1656536189"/>
              </p:ext>
            </p:extLst>
          </p:nvPr>
        </p:nvGraphicFramePr>
        <p:xfrm>
          <a:off x="5402620" y="497732"/>
          <a:ext cx="6151831" cy="57074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9933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E7E42B94-05BF-B74A-9A84-146A0E3C0A8F}"/>
              </a:ext>
            </a:extLst>
          </p:cNvPr>
          <p:cNvSpPr>
            <a:spLocks noGrp="1"/>
          </p:cNvSpPr>
          <p:nvPr>
            <p:ph type="title"/>
          </p:nvPr>
        </p:nvSpPr>
        <p:spPr>
          <a:xfrm>
            <a:off x="6389915" y="787068"/>
            <a:ext cx="4213359" cy="1890665"/>
          </a:xfrm>
        </p:spPr>
        <p:txBody>
          <a:bodyPr anchor="b">
            <a:normAutofit/>
          </a:bodyPr>
          <a:lstStyle/>
          <a:p>
            <a:r>
              <a:rPr lang="en-US" dirty="0"/>
              <a:t>H-1B Application Steps</a:t>
            </a:r>
          </a:p>
        </p:txBody>
      </p:sp>
      <p:pic>
        <p:nvPicPr>
          <p:cNvPr id="4" name="Content Placeholder 4" descr="A screenshot of a cell phone&#10;&#10;Description automatically generated">
            <a:extLst>
              <a:ext uri="{FF2B5EF4-FFF2-40B4-BE49-F238E27FC236}">
                <a16:creationId xmlns:a16="http://schemas.microsoft.com/office/drawing/2014/main" id="{05EBA2C5-9739-0E4B-BB7D-85BD0A3BF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241" y="1866591"/>
            <a:ext cx="5112709" cy="3766937"/>
          </a:xfrm>
          <a:prstGeom prst="rect">
            <a:avLst/>
          </a:prstGeom>
        </p:spPr>
      </p:pic>
      <p:grpSp>
        <p:nvGrpSpPr>
          <p:cNvPr id="13" name="Graphic 78">
            <a:extLst>
              <a:ext uri="{FF2B5EF4-FFF2-40B4-BE49-F238E27FC236}">
                <a16:creationId xmlns:a16="http://schemas.microsoft.com/office/drawing/2014/main" id="{5E46079A-4648-465E-9D1A-479174C99F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71728" y="3092185"/>
            <a:ext cx="972241" cy="45718"/>
            <a:chOff x="4886325" y="3371754"/>
            <a:chExt cx="2418492" cy="113728"/>
          </a:xfrm>
          <a:solidFill>
            <a:schemeClr val="accent1"/>
          </a:solidFill>
        </p:grpSpPr>
        <p:sp>
          <p:nvSpPr>
            <p:cNvPr id="14" name="Graphic 78">
              <a:extLst>
                <a:ext uri="{FF2B5EF4-FFF2-40B4-BE49-F238E27FC236}">
                  <a16:creationId xmlns:a16="http://schemas.microsoft.com/office/drawing/2014/main" id="{A3BA42E0-6D8E-44BF-AC6B-5FB25C200A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91EF6403-FD18-4EC0-840F-8F70F3494B3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92B6AD13-0D11-4C0C-A362-E048C97326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61DDD1A9-F0A4-4900-9DEF-F6B383361B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F26977AE-F962-40FD-945B-D1E106951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6078955A-1871-4463-B23D-8AD33984CD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21" name="Freeform: Shape 20">
            <a:extLst>
              <a:ext uri="{FF2B5EF4-FFF2-40B4-BE49-F238E27FC236}">
                <a16:creationId xmlns:a16="http://schemas.microsoft.com/office/drawing/2014/main" id="{62F1D297-74F5-4948-9655-BC87A30A4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637359"/>
            <a:ext cx="5486401" cy="1220641"/>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3" name="Group 22">
            <a:extLst>
              <a:ext uri="{FF2B5EF4-FFF2-40B4-BE49-F238E27FC236}">
                <a16:creationId xmlns:a16="http://schemas.microsoft.com/office/drawing/2014/main" id="{756DB040-BB4B-446D-9172-7253A56604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782" y="5182141"/>
            <a:ext cx="886141" cy="802496"/>
            <a:chOff x="10948005" y="3272152"/>
            <a:chExt cx="868640" cy="786648"/>
          </a:xfrm>
          <a:solidFill>
            <a:schemeClr val="accent1"/>
          </a:solidFill>
        </p:grpSpPr>
        <p:sp>
          <p:nvSpPr>
            <p:cNvPr id="24" name="Freeform: Shape 23">
              <a:extLst>
                <a:ext uri="{FF2B5EF4-FFF2-40B4-BE49-F238E27FC236}">
                  <a16:creationId xmlns:a16="http://schemas.microsoft.com/office/drawing/2014/main" id="{58AE7480-26E8-4D60-9ABF-DF801570B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3644645D-B360-4E3D-A96A-6D9CE4F34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E99C8E1E-3260-4E6A-83CA-933468316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3A551C21-5423-4320-86B3-CA6956E708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6D1A9E3F-8323-45A6-B267-8EA6B1A000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F4049F71-8749-4860-8F6D-611D459A9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9D62868-92E4-42DF-9CF9-A9190CC14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6" name="Content Placeholder 2">
            <a:extLst>
              <a:ext uri="{FF2B5EF4-FFF2-40B4-BE49-F238E27FC236}">
                <a16:creationId xmlns:a16="http://schemas.microsoft.com/office/drawing/2014/main" id="{6D7582EB-6300-4E6F-ACF9-D5D5458B81A6}"/>
              </a:ext>
            </a:extLst>
          </p:cNvPr>
          <p:cNvGraphicFramePr>
            <a:graphicFrameLocks noGrp="1"/>
          </p:cNvGraphicFramePr>
          <p:nvPr>
            <p:ph idx="1"/>
            <p:extLst>
              <p:ext uri="{D42A27DB-BD31-4B8C-83A1-F6EECF244321}">
                <p14:modId xmlns:p14="http://schemas.microsoft.com/office/powerpoint/2010/main" val="2224823416"/>
              </p:ext>
            </p:extLst>
          </p:nvPr>
        </p:nvGraphicFramePr>
        <p:xfrm>
          <a:off x="6389915" y="3429000"/>
          <a:ext cx="4213359" cy="26419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6576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3" name="Rectangle 31">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3D778CC2-F933-BE4F-A89A-8A814DF7E64C}"/>
              </a:ext>
            </a:extLst>
          </p:cNvPr>
          <p:cNvSpPr>
            <a:spLocks noGrp="1"/>
          </p:cNvSpPr>
          <p:nvPr>
            <p:ph type="title"/>
          </p:nvPr>
        </p:nvSpPr>
        <p:spPr>
          <a:xfrm>
            <a:off x="6389915" y="787068"/>
            <a:ext cx="4213359" cy="1890665"/>
          </a:xfrm>
        </p:spPr>
        <p:txBody>
          <a:bodyPr anchor="b">
            <a:normAutofit/>
          </a:bodyPr>
          <a:lstStyle/>
          <a:p>
            <a:r>
              <a:rPr lang="en-US" dirty="0"/>
              <a:t>H-1B Processing Time</a:t>
            </a:r>
          </a:p>
        </p:txBody>
      </p:sp>
      <p:pic>
        <p:nvPicPr>
          <p:cNvPr id="14" name="Content Placeholder 3">
            <a:extLst>
              <a:ext uri="{FF2B5EF4-FFF2-40B4-BE49-F238E27FC236}">
                <a16:creationId xmlns:a16="http://schemas.microsoft.com/office/drawing/2014/main" id="{4F93E239-DD28-4543-94A5-70661AD9777F}"/>
              </a:ext>
            </a:extLst>
          </p:cNvPr>
          <p:cNvPicPr>
            <a:picLocks noChangeAspect="1"/>
          </p:cNvPicPr>
          <p:nvPr/>
        </p:nvPicPr>
        <p:blipFill>
          <a:blip r:embed="rId2"/>
          <a:stretch>
            <a:fillRect/>
          </a:stretch>
        </p:blipFill>
        <p:spPr>
          <a:xfrm>
            <a:off x="572241" y="1970303"/>
            <a:ext cx="5321004" cy="3663228"/>
          </a:xfrm>
          <a:prstGeom prst="rect">
            <a:avLst/>
          </a:prstGeom>
        </p:spPr>
      </p:pic>
      <p:grpSp>
        <p:nvGrpSpPr>
          <p:cNvPr id="54" name="Graphic 78">
            <a:extLst>
              <a:ext uri="{FF2B5EF4-FFF2-40B4-BE49-F238E27FC236}">
                <a16:creationId xmlns:a16="http://schemas.microsoft.com/office/drawing/2014/main" id="{5E46079A-4648-465E-9D1A-479174C99F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71728" y="3092185"/>
            <a:ext cx="972241" cy="45718"/>
            <a:chOff x="4886325" y="3371754"/>
            <a:chExt cx="2418492" cy="113728"/>
          </a:xfrm>
          <a:solidFill>
            <a:schemeClr val="accent1"/>
          </a:solidFill>
        </p:grpSpPr>
        <p:sp>
          <p:nvSpPr>
            <p:cNvPr id="55" name="Graphic 78">
              <a:extLst>
                <a:ext uri="{FF2B5EF4-FFF2-40B4-BE49-F238E27FC236}">
                  <a16:creationId xmlns:a16="http://schemas.microsoft.com/office/drawing/2014/main" id="{A3BA42E0-6D8E-44BF-AC6B-5FB25C200A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6" name="Graphic 78">
              <a:extLst>
                <a:ext uri="{FF2B5EF4-FFF2-40B4-BE49-F238E27FC236}">
                  <a16:creationId xmlns:a16="http://schemas.microsoft.com/office/drawing/2014/main" id="{91EF6403-FD18-4EC0-840F-8F70F3494B3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56" name="Graphic 78">
                <a:extLst>
                  <a:ext uri="{FF2B5EF4-FFF2-40B4-BE49-F238E27FC236}">
                    <a16:creationId xmlns:a16="http://schemas.microsoft.com/office/drawing/2014/main" id="{92B6AD13-0D11-4C0C-A362-E048C97326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57" name="Graphic 78">
                <a:extLst>
                  <a:ext uri="{FF2B5EF4-FFF2-40B4-BE49-F238E27FC236}">
                    <a16:creationId xmlns:a16="http://schemas.microsoft.com/office/drawing/2014/main" id="{61DDD1A9-F0A4-4900-9DEF-F6B383361B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58" name="Graphic 78">
                <a:extLst>
                  <a:ext uri="{FF2B5EF4-FFF2-40B4-BE49-F238E27FC236}">
                    <a16:creationId xmlns:a16="http://schemas.microsoft.com/office/drawing/2014/main" id="{F26977AE-F962-40FD-945B-D1E106951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59" name="Graphic 78">
                <a:extLst>
                  <a:ext uri="{FF2B5EF4-FFF2-40B4-BE49-F238E27FC236}">
                    <a16:creationId xmlns:a16="http://schemas.microsoft.com/office/drawing/2014/main" id="{6078955A-1871-4463-B23D-8AD33984CD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60" name="Freeform: Shape 41">
            <a:extLst>
              <a:ext uri="{FF2B5EF4-FFF2-40B4-BE49-F238E27FC236}">
                <a16:creationId xmlns:a16="http://schemas.microsoft.com/office/drawing/2014/main" id="{62F1D297-74F5-4948-9655-BC87A30A4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637359"/>
            <a:ext cx="5486401" cy="1220641"/>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1" name="Group 43">
            <a:extLst>
              <a:ext uri="{FF2B5EF4-FFF2-40B4-BE49-F238E27FC236}">
                <a16:creationId xmlns:a16="http://schemas.microsoft.com/office/drawing/2014/main" id="{756DB040-BB4B-446D-9172-7253A56604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782" y="5182141"/>
            <a:ext cx="886141" cy="802496"/>
            <a:chOff x="10948005" y="3272152"/>
            <a:chExt cx="868640" cy="786648"/>
          </a:xfrm>
          <a:solidFill>
            <a:schemeClr val="accent1"/>
          </a:solidFill>
        </p:grpSpPr>
        <p:sp>
          <p:nvSpPr>
            <p:cNvPr id="62" name="Freeform: Shape 44">
              <a:extLst>
                <a:ext uri="{FF2B5EF4-FFF2-40B4-BE49-F238E27FC236}">
                  <a16:creationId xmlns:a16="http://schemas.microsoft.com/office/drawing/2014/main" id="{58AE7480-26E8-4D60-9ABF-DF801570B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3" name="Freeform: Shape 45">
              <a:extLst>
                <a:ext uri="{FF2B5EF4-FFF2-40B4-BE49-F238E27FC236}">
                  <a16:creationId xmlns:a16="http://schemas.microsoft.com/office/drawing/2014/main" id="{3644645D-B360-4E3D-A96A-6D9CE4F34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4" name="Freeform: Shape 46">
              <a:extLst>
                <a:ext uri="{FF2B5EF4-FFF2-40B4-BE49-F238E27FC236}">
                  <a16:creationId xmlns:a16="http://schemas.microsoft.com/office/drawing/2014/main" id="{E99C8E1E-3260-4E6A-83CA-933468316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5" name="Graphic 12">
              <a:extLst>
                <a:ext uri="{FF2B5EF4-FFF2-40B4-BE49-F238E27FC236}">
                  <a16:creationId xmlns:a16="http://schemas.microsoft.com/office/drawing/2014/main" id="{3A551C21-5423-4320-86B3-CA6956E708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66" name="Graphic 15">
              <a:extLst>
                <a:ext uri="{FF2B5EF4-FFF2-40B4-BE49-F238E27FC236}">
                  <a16:creationId xmlns:a16="http://schemas.microsoft.com/office/drawing/2014/main" id="{6D1A9E3F-8323-45A6-B267-8EA6B1A000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7" name="Graphic 15">
              <a:extLst>
                <a:ext uri="{FF2B5EF4-FFF2-40B4-BE49-F238E27FC236}">
                  <a16:creationId xmlns:a16="http://schemas.microsoft.com/office/drawing/2014/main" id="{F4049F71-8749-4860-8F6D-611D459A9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8" name="Freeform: Shape 50">
              <a:extLst>
                <a:ext uri="{FF2B5EF4-FFF2-40B4-BE49-F238E27FC236}">
                  <a16:creationId xmlns:a16="http://schemas.microsoft.com/office/drawing/2014/main" id="{89D62868-92E4-42DF-9CF9-A9190CC14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27" name="Content Placeholder 2">
            <a:extLst>
              <a:ext uri="{FF2B5EF4-FFF2-40B4-BE49-F238E27FC236}">
                <a16:creationId xmlns:a16="http://schemas.microsoft.com/office/drawing/2014/main" id="{11AB9631-4D1D-46FF-AEE6-4B03B551BFAF}"/>
              </a:ext>
            </a:extLst>
          </p:cNvPr>
          <p:cNvGraphicFramePr>
            <a:graphicFrameLocks noGrp="1"/>
          </p:cNvGraphicFramePr>
          <p:nvPr>
            <p:ph idx="1"/>
            <p:extLst>
              <p:ext uri="{D42A27DB-BD31-4B8C-83A1-F6EECF244321}">
                <p14:modId xmlns:p14="http://schemas.microsoft.com/office/powerpoint/2010/main" val="95865201"/>
              </p:ext>
            </p:extLst>
          </p:nvPr>
        </p:nvGraphicFramePr>
        <p:xfrm>
          <a:off x="6389915" y="3429000"/>
          <a:ext cx="4213359" cy="26419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58039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FD78E-8FEC-CF45-9BD4-177B70BB600E}"/>
              </a:ext>
            </a:extLst>
          </p:cNvPr>
          <p:cNvSpPr>
            <a:spLocks noGrp="1"/>
          </p:cNvSpPr>
          <p:nvPr>
            <p:ph type="title"/>
          </p:nvPr>
        </p:nvSpPr>
        <p:spPr/>
        <p:txBody>
          <a:bodyPr/>
          <a:lstStyle/>
          <a:p>
            <a:r>
              <a:rPr lang="en-US" dirty="0"/>
              <a:t>Predicting H-1B status using ML Classifier</a:t>
            </a:r>
          </a:p>
        </p:txBody>
      </p:sp>
      <p:sp>
        <p:nvSpPr>
          <p:cNvPr id="3" name="Content Placeholder 2">
            <a:extLst>
              <a:ext uri="{FF2B5EF4-FFF2-40B4-BE49-F238E27FC236}">
                <a16:creationId xmlns:a16="http://schemas.microsoft.com/office/drawing/2014/main" id="{FDDE2B96-DEE1-C247-B7A9-93DF8BEA3341}"/>
              </a:ext>
            </a:extLst>
          </p:cNvPr>
          <p:cNvSpPr>
            <a:spLocks noGrp="1"/>
          </p:cNvSpPr>
          <p:nvPr>
            <p:ph idx="1"/>
          </p:nvPr>
        </p:nvSpPr>
        <p:spPr/>
        <p:txBody>
          <a:bodyPr/>
          <a:lstStyle/>
          <a:p>
            <a:pPr algn="just"/>
            <a:r>
              <a:rPr lang="en-US" dirty="0"/>
              <a:t>Machine learning (ML) is a category of algorithm that allows software applications to become more accurate in predicting outcomes without being explicitly programmed. The basic premise of machine learning is to build algorithms that can receive input data and use statistical analysis to predict an output while updating outputs as new data becomes available.</a:t>
            </a:r>
          </a:p>
        </p:txBody>
      </p:sp>
    </p:spTree>
    <p:extLst>
      <p:ext uri="{BB962C8B-B14F-4D97-AF65-F5344CB8AC3E}">
        <p14:creationId xmlns:p14="http://schemas.microsoft.com/office/powerpoint/2010/main" val="4060607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CD8BF-6A83-5747-9AC2-E9C5F502B9D4}"/>
              </a:ext>
            </a:extLst>
          </p:cNvPr>
          <p:cNvSpPr>
            <a:spLocks noGrp="1"/>
          </p:cNvSpPr>
          <p:nvPr>
            <p:ph type="title"/>
          </p:nvPr>
        </p:nvSpPr>
        <p:spPr/>
        <p:txBody>
          <a:bodyPr/>
          <a:lstStyle/>
          <a:p>
            <a:r>
              <a:rPr lang="en-US" dirty="0"/>
              <a:t>ML Pipeline</a:t>
            </a:r>
          </a:p>
        </p:txBody>
      </p:sp>
      <p:pic>
        <p:nvPicPr>
          <p:cNvPr id="5" name="Content Placeholder 4">
            <a:extLst>
              <a:ext uri="{FF2B5EF4-FFF2-40B4-BE49-F238E27FC236}">
                <a16:creationId xmlns:a16="http://schemas.microsoft.com/office/drawing/2014/main" id="{DF4217C6-F978-0646-BEFE-ECD1007FEECB}"/>
              </a:ext>
            </a:extLst>
          </p:cNvPr>
          <p:cNvPicPr>
            <a:picLocks noGrp="1" noChangeAspect="1"/>
          </p:cNvPicPr>
          <p:nvPr>
            <p:ph idx="1"/>
          </p:nvPr>
        </p:nvPicPr>
        <p:blipFill>
          <a:blip r:embed="rId2"/>
          <a:srcRect/>
          <a:stretch/>
        </p:blipFill>
        <p:spPr>
          <a:xfrm>
            <a:off x="2001837" y="2443051"/>
            <a:ext cx="7399337" cy="3574367"/>
          </a:xfrm>
        </p:spPr>
      </p:pic>
    </p:spTree>
    <p:extLst>
      <p:ext uri="{BB962C8B-B14F-4D97-AF65-F5344CB8AC3E}">
        <p14:creationId xmlns:p14="http://schemas.microsoft.com/office/powerpoint/2010/main" val="3664705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2" name="Group 11">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3" name="Freeform: Shape 12">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Freeform: Shape 14">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Freeform: Shape 20">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3"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4"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5"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6"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9"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1" name="Rectangle 30">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B06484E0-BA8D-5942-9F5E-25C4B862C62C}"/>
              </a:ext>
            </a:extLst>
          </p:cNvPr>
          <p:cNvSpPr>
            <a:spLocks noGrp="1"/>
          </p:cNvSpPr>
          <p:nvPr>
            <p:ph type="title"/>
          </p:nvPr>
        </p:nvSpPr>
        <p:spPr>
          <a:xfrm>
            <a:off x="530352" y="589788"/>
            <a:ext cx="4922638" cy="2510921"/>
          </a:xfrm>
        </p:spPr>
        <p:txBody>
          <a:bodyPr vert="horz" lIns="91440" tIns="45720" rIns="91440" bIns="45720" rtlCol="0" anchor="b">
            <a:normAutofit/>
          </a:bodyPr>
          <a:lstStyle/>
          <a:p>
            <a:r>
              <a:rPr lang="en-US" sz="4000" dirty="0"/>
              <a:t>CRISP – DM Stages </a:t>
            </a:r>
          </a:p>
        </p:txBody>
      </p:sp>
      <p:grpSp>
        <p:nvGrpSpPr>
          <p:cNvPr id="33"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4"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5"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6"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9"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5" name="Content Placeholder 4" descr="Diagram&#10;&#10;Description automatically generated">
            <a:extLst>
              <a:ext uri="{FF2B5EF4-FFF2-40B4-BE49-F238E27FC236}">
                <a16:creationId xmlns:a16="http://schemas.microsoft.com/office/drawing/2014/main" id="{979975EB-3F22-0444-91F5-4529146879E3}"/>
              </a:ext>
            </a:extLst>
          </p:cNvPr>
          <p:cNvPicPr>
            <a:picLocks noGrp="1" noChangeAspect="1"/>
          </p:cNvPicPr>
          <p:nvPr>
            <p:ph idx="1"/>
          </p:nvPr>
        </p:nvPicPr>
        <p:blipFill>
          <a:blip r:embed="rId2"/>
          <a:stretch>
            <a:fillRect/>
          </a:stretch>
        </p:blipFill>
        <p:spPr>
          <a:xfrm>
            <a:off x="5744187" y="572007"/>
            <a:ext cx="5926312" cy="5496652"/>
          </a:xfrm>
          <a:prstGeom prst="rect">
            <a:avLst/>
          </a:prstGeom>
        </p:spPr>
      </p:pic>
      <p:sp>
        <p:nvSpPr>
          <p:cNvPr id="41" name="Freeform: Shape 40">
            <a:extLst>
              <a:ext uri="{FF2B5EF4-FFF2-40B4-BE49-F238E27FC236}">
                <a16:creationId xmlns:a16="http://schemas.microsoft.com/office/drawing/2014/main" id="{A019653D-2F73-443C-916C-3E9277B43C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87002" y="5868567"/>
            <a:ext cx="3104998" cy="1002257"/>
          </a:xfrm>
          <a:custGeom>
            <a:avLst/>
            <a:gdLst>
              <a:gd name="connsiteX0" fmla="*/ 2220651 w 3104998"/>
              <a:gd name="connsiteY0" fmla="*/ 141 h 1002257"/>
              <a:gd name="connsiteX1" fmla="*/ 3076626 w 3104998"/>
              <a:gd name="connsiteY1" fmla="*/ 220708 h 1002257"/>
              <a:gd name="connsiteX2" fmla="*/ 3104998 w 3104998"/>
              <a:gd name="connsiteY2" fmla="*/ 237645 h 1002257"/>
              <a:gd name="connsiteX3" fmla="*/ 3104998 w 3104998"/>
              <a:gd name="connsiteY3" fmla="*/ 1002257 h 1002257"/>
              <a:gd name="connsiteX4" fmla="*/ 0 w 3104998"/>
              <a:gd name="connsiteY4" fmla="*/ 1002257 h 1002257"/>
              <a:gd name="connsiteX5" fmla="*/ 208734 w 3104998"/>
              <a:gd name="connsiteY5" fmla="*/ 868737 h 1002257"/>
              <a:gd name="connsiteX6" fmla="*/ 1364122 w 3104998"/>
              <a:gd name="connsiteY6" fmla="*/ 222705 h 1002257"/>
              <a:gd name="connsiteX7" fmla="*/ 2085269 w 3104998"/>
              <a:gd name="connsiteY7" fmla="*/ 7760 h 1002257"/>
              <a:gd name="connsiteX8" fmla="*/ 2220651 w 3104998"/>
              <a:gd name="connsiteY8" fmla="*/ 141 h 1002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04998" h="1002257">
                <a:moveTo>
                  <a:pt x="2220651" y="141"/>
                </a:moveTo>
                <a:cubicBezTo>
                  <a:pt x="2532946" y="-4033"/>
                  <a:pt x="2819845" y="84824"/>
                  <a:pt x="3076626" y="220708"/>
                </a:cubicBezTo>
                <a:lnTo>
                  <a:pt x="3104998" y="237645"/>
                </a:lnTo>
                <a:lnTo>
                  <a:pt x="3104998" y="1002257"/>
                </a:lnTo>
                <a:lnTo>
                  <a:pt x="0" y="1002257"/>
                </a:lnTo>
                <a:lnTo>
                  <a:pt x="208734" y="868737"/>
                </a:lnTo>
                <a:cubicBezTo>
                  <a:pt x="716785" y="552239"/>
                  <a:pt x="1150146" y="315174"/>
                  <a:pt x="1364122" y="222705"/>
                </a:cubicBezTo>
                <a:cubicBezTo>
                  <a:pt x="1588430" y="125724"/>
                  <a:pt x="1824360" y="33775"/>
                  <a:pt x="2085269" y="7760"/>
                </a:cubicBezTo>
                <a:cubicBezTo>
                  <a:pt x="2130905" y="3232"/>
                  <a:pt x="2176037" y="737"/>
                  <a:pt x="2220651" y="141"/>
                </a:cubicBezTo>
                <a:close/>
              </a:path>
            </a:pathLst>
          </a:custGeom>
          <a:solidFill>
            <a:schemeClr val="accent5">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dirty="0"/>
          </a:p>
        </p:txBody>
      </p:sp>
      <p:grpSp>
        <p:nvGrpSpPr>
          <p:cNvPr id="43" name="Group 42">
            <a:extLst>
              <a:ext uri="{FF2B5EF4-FFF2-40B4-BE49-F238E27FC236}">
                <a16:creationId xmlns:a16="http://schemas.microsoft.com/office/drawing/2014/main" id="{7F3CC54C-8A5F-42B2-80EF-40005E1BB4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353866">
            <a:off x="9634789" y="5881498"/>
            <a:ext cx="1513209" cy="1055579"/>
            <a:chOff x="10631877" y="3331293"/>
            <a:chExt cx="1483323" cy="1034734"/>
          </a:xfrm>
          <a:solidFill>
            <a:schemeClr val="accent3">
              <a:lumMod val="40000"/>
              <a:lumOff val="60000"/>
            </a:schemeClr>
          </a:solidFill>
        </p:grpSpPr>
        <p:sp>
          <p:nvSpPr>
            <p:cNvPr id="44" name="Freeform: Shape 43">
              <a:extLst>
                <a:ext uri="{FF2B5EF4-FFF2-40B4-BE49-F238E27FC236}">
                  <a16:creationId xmlns:a16="http://schemas.microsoft.com/office/drawing/2014/main" id="{E38F654D-6D96-448F-AE05-4E663E789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5" name="Freeform: Shape 44">
              <a:extLst>
                <a:ext uri="{FF2B5EF4-FFF2-40B4-BE49-F238E27FC236}">
                  <a16:creationId xmlns:a16="http://schemas.microsoft.com/office/drawing/2014/main" id="{C3EA0687-82A9-47B3-B116-5C1B18D7D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ED5F2F7D-9DEC-4069-8E1A-4E3957BE57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983079" y="3331293"/>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47" name="Graphic 12">
              <a:extLst>
                <a:ext uri="{FF2B5EF4-FFF2-40B4-BE49-F238E27FC236}">
                  <a16:creationId xmlns:a16="http://schemas.microsoft.com/office/drawing/2014/main" id="{6E6DDDD8-737D-4E46-B445-AA04E56BD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31877" y="4207203"/>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C9F66857-2EF8-4463-BE6B-0E88356273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Graphic 15">
              <a:extLst>
                <a:ext uri="{FF2B5EF4-FFF2-40B4-BE49-F238E27FC236}">
                  <a16:creationId xmlns:a16="http://schemas.microsoft.com/office/drawing/2014/main" id="{11DA632B-97A1-4486-8F6A-1334D6814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C8F9C102-1BB5-442E-8596-CD0923CF7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44157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F6A21-A4A9-C14F-AEB6-1AEEA14C4C76}"/>
              </a:ext>
            </a:extLst>
          </p:cNvPr>
          <p:cNvSpPr>
            <a:spLocks noGrp="1"/>
          </p:cNvSpPr>
          <p:nvPr>
            <p:ph type="title"/>
          </p:nvPr>
        </p:nvSpPr>
        <p:spPr>
          <a:xfrm>
            <a:off x="525717" y="432486"/>
            <a:ext cx="10077557" cy="1680145"/>
          </a:xfrm>
        </p:spPr>
        <p:txBody>
          <a:bodyPr>
            <a:normAutofit fontScale="90000"/>
          </a:bodyPr>
          <a:lstStyle/>
          <a:p>
            <a:br>
              <a:rPr lang="en-US" dirty="0"/>
            </a:br>
            <a:r>
              <a:rPr lang="en-US" dirty="0"/>
              <a:t>STAGE ONE – DETERMINE BUSINESS OBJECTIVES</a:t>
            </a:r>
            <a:br>
              <a:rPr lang="en-US" dirty="0"/>
            </a:br>
            <a:endParaRPr lang="en-US" dirty="0"/>
          </a:p>
        </p:txBody>
      </p:sp>
      <p:sp>
        <p:nvSpPr>
          <p:cNvPr id="3" name="Content Placeholder 2">
            <a:extLst>
              <a:ext uri="{FF2B5EF4-FFF2-40B4-BE49-F238E27FC236}">
                <a16:creationId xmlns:a16="http://schemas.microsoft.com/office/drawing/2014/main" id="{031DA3AE-0E70-564B-B7F9-B34423035B2C}"/>
              </a:ext>
            </a:extLst>
          </p:cNvPr>
          <p:cNvSpPr>
            <a:spLocks noGrp="1"/>
          </p:cNvSpPr>
          <p:nvPr>
            <p:ph idx="1"/>
          </p:nvPr>
        </p:nvSpPr>
        <p:spPr/>
        <p:txBody>
          <a:bodyPr/>
          <a:lstStyle/>
          <a:p>
            <a:r>
              <a:rPr lang="en-US" dirty="0"/>
              <a:t>The goal of this stage of the process is to uncover important factors that could influence the outcome of the project. Neglecting this step can mean that a great deal of effort is put into producing the right answers to the wrong questions.</a:t>
            </a:r>
          </a:p>
        </p:txBody>
      </p:sp>
    </p:spTree>
    <p:extLst>
      <p:ext uri="{BB962C8B-B14F-4D97-AF65-F5344CB8AC3E}">
        <p14:creationId xmlns:p14="http://schemas.microsoft.com/office/powerpoint/2010/main" val="1914089497"/>
      </p:ext>
    </p:extLst>
  </p:cSld>
  <p:clrMapOvr>
    <a:masterClrMapping/>
  </p:clrMapOvr>
</p:sld>
</file>

<file path=ppt/theme/theme1.xml><?xml version="1.0" encoding="utf-8"?>
<a:theme xmlns:a="http://schemas.openxmlformats.org/drawingml/2006/main" name="RocaVTI">
  <a:themeElements>
    <a:clrScheme name="Custom 101">
      <a:dk1>
        <a:sysClr val="windowText" lastClr="000000"/>
      </a:dk1>
      <a:lt1>
        <a:sysClr val="window" lastClr="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otalTime>1753</TotalTime>
  <Words>698</Words>
  <Application>Microsoft Office PowerPoint</Application>
  <PresentationFormat>Widescreen</PresentationFormat>
  <Paragraphs>49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Avenir Next LT Pro</vt:lpstr>
      <vt:lpstr>Avenir Next LT Pro Light</vt:lpstr>
      <vt:lpstr>Georgia Pro Semibold</vt:lpstr>
      <vt:lpstr>RocaVTI</vt:lpstr>
      <vt:lpstr>H-1B VISA PREDICTIONS</vt:lpstr>
      <vt:lpstr>Introduction</vt:lpstr>
      <vt:lpstr>Requirements</vt:lpstr>
      <vt:lpstr>H-1B Application Steps</vt:lpstr>
      <vt:lpstr>H-1B Processing Time</vt:lpstr>
      <vt:lpstr>Predicting H-1B status using ML Classifier</vt:lpstr>
      <vt:lpstr>ML Pipeline</vt:lpstr>
      <vt:lpstr>CRISP – DM Stages </vt:lpstr>
      <vt:lpstr> STAGE ONE – DETERMINE BUSINESS OBJECTIVES </vt:lpstr>
      <vt:lpstr>STAGE TWO – DATA UNDERSTANDING </vt:lpstr>
      <vt:lpstr> STAGE THREE – DATA PREPARATION  </vt:lpstr>
      <vt:lpstr>STAGE FOUR – MODELLING </vt:lpstr>
      <vt:lpstr>STAGE FIVE – EVALUATION </vt:lpstr>
      <vt:lpstr>STAGE SIX – DEPLOYMENT </vt:lpstr>
      <vt:lpstr>AWS Deployment</vt:lpstr>
      <vt:lpstr>Conclusion</vt:lpstr>
      <vt:lpstr>Future 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H-1B VISA PREDICTIONS</dc:title>
  <dc:creator>Preeti Parihar</dc:creator>
  <cp:lastModifiedBy>Checkout</cp:lastModifiedBy>
  <cp:revision>7</cp:revision>
  <dcterms:created xsi:type="dcterms:W3CDTF">2021-12-09T08:12:30Z</dcterms:created>
  <dcterms:modified xsi:type="dcterms:W3CDTF">2021-12-11T02:50:14Z</dcterms:modified>
</cp:coreProperties>
</file>