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96" y="58"/>
      </p:cViewPr>
      <p:guideLst>
        <p:guide orient="horz" pos="2160"/>
        <p:guide pos="2880"/>
      </p:guideLst>
    </p:cSldViewPr>
  </p:slideViewPr>
  <p:notesTextViewPr>
    <p:cViewPr>
      <p:scale>
        <a:sx n="1" d="1"/>
        <a:sy n="1" d="1"/>
      </p:scale>
      <p:origin x="0" y="0"/>
    </p:cViewPr>
  </p:notesTextViewPr>
  <p:sorterViewPr>
    <p:cViewPr>
      <p:scale>
        <a:sx n="100" d="100"/>
        <a:sy n="100" d="100"/>
      </p:scale>
      <p:origin x="0" y="21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THE CIS PROFESSION</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BFC5C2-5166-46F9-A3AA-502336829C4F}" type="datetimeFigureOut">
              <a:rPr lang="en-US" smtClean="0"/>
              <a:t>11/7/2017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Computer Information Systems</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ACA87A-4D88-4F63-B629-D089D0EB26E2}" type="slidenum">
              <a:rPr lang="en-US" smtClean="0"/>
              <a:t>‹#›</a:t>
            </a:fld>
            <a:endParaRPr lang="en-US" dirty="0"/>
          </a:p>
        </p:txBody>
      </p:sp>
    </p:spTree>
    <p:extLst>
      <p:ext uri="{BB962C8B-B14F-4D97-AF65-F5344CB8AC3E}">
        <p14:creationId xmlns:p14="http://schemas.microsoft.com/office/powerpoint/2010/main" val="183142479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THE CIS PROFESSION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82405D-C927-41A9-857B-9B3D39C61F4B}" type="datetimeFigureOut">
              <a:rPr lang="en-US" smtClean="0"/>
              <a:t>11/7/2017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Computer Information Systems</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BA3A8B-8454-45D4-A127-A92CE16682E3}" type="slidenum">
              <a:rPr lang="en-US" smtClean="0"/>
              <a:t>‹#›</a:t>
            </a:fld>
            <a:endParaRPr lang="en-US" dirty="0"/>
          </a:p>
        </p:txBody>
      </p:sp>
    </p:spTree>
    <p:extLst>
      <p:ext uri="{BB962C8B-B14F-4D97-AF65-F5344CB8AC3E}">
        <p14:creationId xmlns:p14="http://schemas.microsoft.com/office/powerpoint/2010/main" val="247311037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A3A8B-8454-45D4-A127-A92CE16682E3}" type="slidenum">
              <a:rPr lang="en-US" smtClean="0"/>
              <a:t>1</a:t>
            </a:fld>
            <a:endParaRPr lang="en-US" dirty="0"/>
          </a:p>
        </p:txBody>
      </p:sp>
      <p:sp>
        <p:nvSpPr>
          <p:cNvPr id="5" name="Date Placeholder 4"/>
          <p:cNvSpPr>
            <a:spLocks noGrp="1"/>
          </p:cNvSpPr>
          <p:nvPr>
            <p:ph type="dt" idx="11"/>
          </p:nvPr>
        </p:nvSpPr>
        <p:spPr/>
        <p:txBody>
          <a:bodyPr/>
          <a:lstStyle/>
          <a:p>
            <a:fld id="{24B458F2-4268-41CE-AA65-5BED15ACB61E}" type="datetime1">
              <a:rPr lang="en-US" smtClean="0"/>
              <a:t>11/7/2017</a:t>
            </a:fld>
            <a:endParaRPr lang="en-US" dirty="0"/>
          </a:p>
        </p:txBody>
      </p:sp>
      <p:sp>
        <p:nvSpPr>
          <p:cNvPr id="6" name="Header Placeholder 5"/>
          <p:cNvSpPr>
            <a:spLocks noGrp="1"/>
          </p:cNvSpPr>
          <p:nvPr>
            <p:ph type="hdr" sz="quarter" idx="12"/>
          </p:nvPr>
        </p:nvSpPr>
        <p:spPr/>
        <p:txBody>
          <a:bodyPr/>
          <a:lstStyle/>
          <a:p>
            <a:r>
              <a:rPr lang="en-US" dirty="0" smtClean="0"/>
              <a:t>THE CIS PROFESSION</a:t>
            </a:r>
            <a:endParaRPr lang="en-US" dirty="0"/>
          </a:p>
        </p:txBody>
      </p:sp>
      <p:sp>
        <p:nvSpPr>
          <p:cNvPr id="7" name="Footer Placeholder 6"/>
          <p:cNvSpPr>
            <a:spLocks noGrp="1"/>
          </p:cNvSpPr>
          <p:nvPr>
            <p:ph type="ftr" sz="quarter" idx="13"/>
          </p:nvPr>
        </p:nvSpPr>
        <p:spPr/>
        <p:txBody>
          <a:bodyPr/>
          <a:lstStyle/>
          <a:p>
            <a:r>
              <a:rPr lang="en-US" dirty="0" smtClean="0"/>
              <a:t>Department of Computer Information Systems</a:t>
            </a:r>
            <a:endParaRPr lang="en-US" dirty="0"/>
          </a:p>
        </p:txBody>
      </p:sp>
    </p:spTree>
    <p:extLst>
      <p:ext uri="{BB962C8B-B14F-4D97-AF65-F5344CB8AC3E}">
        <p14:creationId xmlns:p14="http://schemas.microsoft.com/office/powerpoint/2010/main" val="387663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056F55-DDD1-4974-BD2C-F96286C795B8}"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6" name="Slide Number Placeholder 5"/>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3059268522"/>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8A3D95-7F6A-4D71-B21A-51AE71E5531B}"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6" name="Slide Number Placeholder 5"/>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1579626581"/>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AEF026-B552-47E0-A2AB-1D5DD2C7E415}"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6" name="Slide Number Placeholder 5"/>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3770188072"/>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C9D56-B7DD-4DA7-AC74-B5A8F6EFF23C}"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6" name="Slide Number Placeholder 5"/>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2087881648"/>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F954F-306F-4781-A65C-37E1EB8ED4D4}"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6" name="Slide Number Placeholder 5"/>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3475611963"/>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7723F-158C-44BF-8F06-37185025016B}" type="datetime1">
              <a:rPr lang="en-US" smtClean="0"/>
              <a:t>11/7/2017</a:t>
            </a:fld>
            <a:endParaRPr lang="en-US" dirty="0"/>
          </a:p>
        </p:txBody>
      </p:sp>
      <p:sp>
        <p:nvSpPr>
          <p:cNvPr id="6" name="Footer Placeholder 5"/>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7" name="Slide Number Placeholder 6"/>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54290303"/>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93995C-4C7C-47B5-95B1-E29A6B7BDF57}" type="datetime1">
              <a:rPr lang="en-US" smtClean="0"/>
              <a:t>11/7/2017</a:t>
            </a:fld>
            <a:endParaRPr lang="en-US" dirty="0"/>
          </a:p>
        </p:txBody>
      </p:sp>
      <p:sp>
        <p:nvSpPr>
          <p:cNvPr id="8" name="Footer Placeholder 7"/>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9" name="Slide Number Placeholder 8"/>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3383660428"/>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2F898F-D179-4C8C-BE4E-B2E5C98EFA1A}" type="datetime1">
              <a:rPr lang="en-US" smtClean="0"/>
              <a:t>11/7/2017</a:t>
            </a:fld>
            <a:endParaRPr lang="en-US" dirty="0"/>
          </a:p>
        </p:txBody>
      </p:sp>
      <p:sp>
        <p:nvSpPr>
          <p:cNvPr id="4" name="Footer Placeholder 3"/>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5" name="Slide Number Placeholder 4"/>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1657866572"/>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0B416-DFB6-409F-905B-EA08F1BFC921}"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294074598"/>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247E7-146E-4130-967D-0CFD5A1655CC}" type="datetime1">
              <a:rPr lang="en-US" smtClean="0"/>
              <a:t>11/7/2017</a:t>
            </a:fld>
            <a:endParaRPr lang="en-US" dirty="0"/>
          </a:p>
        </p:txBody>
      </p:sp>
      <p:sp>
        <p:nvSpPr>
          <p:cNvPr id="6" name="Footer Placeholder 5"/>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7" name="Slide Number Placeholder 6"/>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2403540546"/>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34472-071E-4C02-81D5-F84393589DA0}" type="datetime1">
              <a:rPr lang="en-US" smtClean="0"/>
              <a:t>11/7/2017</a:t>
            </a:fld>
            <a:endParaRPr lang="en-US" dirty="0"/>
          </a:p>
        </p:txBody>
      </p:sp>
      <p:sp>
        <p:nvSpPr>
          <p:cNvPr id="6" name="Footer Placeholder 5"/>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7" name="Slide Number Placeholder 6"/>
          <p:cNvSpPr>
            <a:spLocks noGrp="1"/>
          </p:cNvSpPr>
          <p:nvPr>
            <p:ph type="sldNum" sz="quarter" idx="12"/>
          </p:nvPr>
        </p:nvSpPr>
        <p:spPr/>
        <p:txBody>
          <a:bodyPr/>
          <a:lstStyle/>
          <a:p>
            <a:fld id="{31621866-105B-4F52-964A-56E7E1DA4204}" type="slidenum">
              <a:rPr lang="en-US" smtClean="0"/>
              <a:t>‹#›</a:t>
            </a:fld>
            <a:endParaRPr lang="en-US" dirty="0"/>
          </a:p>
        </p:txBody>
      </p:sp>
    </p:spTree>
    <p:extLst>
      <p:ext uri="{BB962C8B-B14F-4D97-AF65-F5344CB8AC3E}">
        <p14:creationId xmlns:p14="http://schemas.microsoft.com/office/powerpoint/2010/main" val="1732636468"/>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FA947-22D5-4A2E-AFAE-5D3449FDDDE9}" type="datetime1">
              <a:rPr lang="en-US" smtClean="0"/>
              <a:t>11/7/2017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Department of Computer Information Systems * Source: US Bureau of Labor Statistics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21866-105B-4F52-964A-56E7E1DA4204}" type="slidenum">
              <a:rPr lang="en-US" smtClean="0"/>
              <a:t>‹#›</a:t>
            </a:fld>
            <a:endParaRPr lang="en-US" dirty="0"/>
          </a:p>
        </p:txBody>
      </p:sp>
    </p:spTree>
    <p:extLst>
      <p:ext uri="{BB962C8B-B14F-4D97-AF65-F5344CB8AC3E}">
        <p14:creationId xmlns:p14="http://schemas.microsoft.com/office/powerpoint/2010/main" val="349911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advTm="1000"/>
    </mc:Choice>
    <mc:Fallback xmlns="">
      <p:transition advTm="1000"/>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253" y="1752600"/>
            <a:ext cx="7772400" cy="1470025"/>
          </a:xfrm>
        </p:spPr>
        <p:txBody>
          <a:bodyPr/>
          <a:lstStyle/>
          <a:p>
            <a:r>
              <a:rPr lang="en-US" b="1" dirty="0" smtClean="0">
                <a:solidFill>
                  <a:srgbClr val="FF0000"/>
                </a:solidFill>
                <a:latin typeface="Arial" panose="020B0604020202020204" pitchFamily="34" charset="0"/>
                <a:cs typeface="Arial" panose="020B0604020202020204" pitchFamily="34" charset="0"/>
              </a:rPr>
              <a:t>COMPUTER SUPPORT SPECIALIST</a:t>
            </a:r>
            <a:endParaRPr lang="en-US" b="1"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fontScale="55000" lnSpcReduction="20000"/>
          </a:bodyPr>
          <a:lstStyle/>
          <a:p>
            <a:r>
              <a:rPr lang="en-US" dirty="0">
                <a:solidFill>
                  <a:schemeClr val="accent1">
                    <a:lumMod val="50000"/>
                  </a:schemeClr>
                </a:solidFill>
                <a:latin typeface="Arial" panose="020B0604020202020204" pitchFamily="34" charset="0"/>
                <a:cs typeface="Arial" panose="020B0604020202020204" pitchFamily="34" charset="0"/>
              </a:rPr>
              <a:t>Computer support specialists provide help and advice to people and organizations using computer software or equipment. Some, called computer network support specialists, support information technology (IT) employees within their organization. Others, called computer user support specialists, assist non-IT users who are having computer problems</a:t>
            </a:r>
          </a:p>
        </p:txBody>
      </p:sp>
      <p:sp>
        <p:nvSpPr>
          <p:cNvPr id="4" name="Date Placeholder 3"/>
          <p:cNvSpPr>
            <a:spLocks noGrp="1"/>
          </p:cNvSpPr>
          <p:nvPr>
            <p:ph type="dt" sz="half" idx="10"/>
          </p:nvPr>
        </p:nvSpPr>
        <p:spPr/>
        <p:txBody>
          <a:bodyPr/>
          <a:lstStyle/>
          <a:p>
            <a:fld id="{73293D12-A037-48C5-959E-4F1492255948}"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6" name="Slide Number Placeholder 5"/>
          <p:cNvSpPr>
            <a:spLocks noGrp="1"/>
          </p:cNvSpPr>
          <p:nvPr>
            <p:ph type="sldNum" sz="quarter" idx="12"/>
          </p:nvPr>
        </p:nvSpPr>
        <p:spPr/>
        <p:txBody>
          <a:bodyPr/>
          <a:lstStyle/>
          <a:p>
            <a:fld id="{31621866-105B-4F52-964A-56E7E1DA4204}" type="slidenum">
              <a:rPr lang="en-US" smtClean="0"/>
              <a:t>1</a:t>
            </a:fld>
            <a:endParaRPr lang="en-US" dirty="0"/>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$48900</a:t>
            </a:r>
            <a:endParaRPr lang="en-US" b="1" dirty="0">
              <a:solidFill>
                <a:srgbClr val="FF0000"/>
              </a:solidFill>
            </a:endParaRPr>
          </a:p>
        </p:txBody>
      </p:sp>
    </p:spTree>
    <p:extLst>
      <p:ext uri="{BB962C8B-B14F-4D97-AF65-F5344CB8AC3E}">
        <p14:creationId xmlns:p14="http://schemas.microsoft.com/office/powerpoint/2010/main" val="9087001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0B416-DFB6-409F-905B-EA08F1BFC921}"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10</a:t>
            </a:fld>
            <a:endParaRPr lang="en-US" dirty="0"/>
          </a:p>
        </p:txBody>
      </p:sp>
      <p:sp>
        <p:nvSpPr>
          <p:cNvPr id="5" name="Title 1"/>
          <p:cNvSpPr txBox="1">
            <a:spLocks/>
          </p:cNvSpPr>
          <p:nvPr/>
        </p:nvSpPr>
        <p:spPr>
          <a:xfrm>
            <a:off x="800100" y="12954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PREPARES YOU FOR AN ENJOYABLE PROFESSION </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42844" y="2765424"/>
            <a:ext cx="6658155" cy="3406775"/>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smtClean="0"/>
              <a:t>WE OFFER</a:t>
            </a:r>
            <a:r>
              <a:rPr lang="en-US" dirty="0" smtClean="0"/>
              <a:t>:</a:t>
            </a:r>
          </a:p>
          <a:p>
            <a:r>
              <a:rPr lang="en-US" dirty="0" smtClean="0">
                <a:solidFill>
                  <a:schemeClr val="accent1">
                    <a:lumMod val="50000"/>
                  </a:schemeClr>
                </a:solidFill>
                <a:latin typeface="Arial" panose="020B0604020202020204" pitchFamily="34" charset="0"/>
                <a:cs typeface="Arial" panose="020B0604020202020204" pitchFamily="34" charset="0"/>
              </a:rPr>
              <a:t>Associate Degree (60 credits)</a:t>
            </a:r>
          </a:p>
          <a:p>
            <a:r>
              <a:rPr lang="en-US" dirty="0" smtClean="0">
                <a:solidFill>
                  <a:schemeClr val="accent1">
                    <a:lumMod val="50000"/>
                  </a:schemeClr>
                </a:solidFill>
                <a:latin typeface="Arial" panose="020B0604020202020204" pitchFamily="34" charset="0"/>
                <a:cs typeface="Arial" panose="020B0604020202020204" pitchFamily="34" charset="0"/>
              </a:rPr>
              <a:t>Bachelor Degree with 2 concentrations (120 credits)</a:t>
            </a:r>
          </a:p>
          <a:p>
            <a:r>
              <a:rPr lang="en-US" dirty="0" smtClean="0">
                <a:solidFill>
                  <a:schemeClr val="accent1">
                    <a:lumMod val="50000"/>
                  </a:schemeClr>
                </a:solidFill>
                <a:latin typeface="Arial" panose="020B0604020202020204" pitchFamily="34" charset="0"/>
                <a:cs typeface="Arial" panose="020B0604020202020204" pitchFamily="34" charset="0"/>
              </a:rPr>
              <a:t>2 Minors:  Multi-Media / Web Technology (12 credits) and Computer Info Systems (15 credits)</a:t>
            </a:r>
          </a:p>
        </p:txBody>
      </p:sp>
      <p:sp>
        <p:nvSpPr>
          <p:cNvPr id="7" name="Rectangle 6"/>
          <p:cNvSpPr/>
          <p:nvPr/>
        </p:nvSpPr>
        <p:spPr>
          <a:xfrm>
            <a:off x="762000" y="457199"/>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DEPARTMENT AT MEC</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976113911"/>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0B416-DFB6-409F-905B-EA08F1BFC921}"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11</a:t>
            </a:fld>
            <a:endParaRPr lang="en-US" dirty="0"/>
          </a:p>
        </p:txBody>
      </p:sp>
      <p:sp>
        <p:nvSpPr>
          <p:cNvPr id="5" name="Rectangle 4"/>
          <p:cNvSpPr/>
          <p:nvPr/>
        </p:nvSpPr>
        <p:spPr>
          <a:xfrm>
            <a:off x="990600" y="457198"/>
            <a:ext cx="7086600" cy="91440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THIS IS THE END </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6" name="Rectangle 5"/>
          <p:cNvSpPr/>
          <p:nvPr/>
        </p:nvSpPr>
        <p:spPr>
          <a:xfrm>
            <a:off x="762000" y="2819399"/>
            <a:ext cx="7543800" cy="271642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anose="020B0604020202020204" pitchFamily="34" charset="0"/>
                <a:cs typeface="Arial" panose="020B0604020202020204" pitchFamily="34" charset="0"/>
              </a:rPr>
              <a:t>THE CIS </a:t>
            </a:r>
            <a:r>
              <a:rPr lang="en-US" b="1" dirty="0" smtClean="0">
                <a:solidFill>
                  <a:srgbClr val="FF0000"/>
                </a:solidFill>
                <a:latin typeface="Arial" panose="020B0604020202020204" pitchFamily="34" charset="0"/>
                <a:cs typeface="Arial" panose="020B0604020202020204" pitchFamily="34" charset="0"/>
              </a:rPr>
              <a:t>PROFESSION </a:t>
            </a:r>
          </a:p>
          <a:p>
            <a:pPr algn="ctr"/>
            <a:endParaRPr lang="en-US" b="1" dirty="0">
              <a:solidFill>
                <a:srgbClr val="FF0000"/>
              </a:solidFill>
              <a:latin typeface="Arial" panose="020B0604020202020204" pitchFamily="34" charset="0"/>
              <a:cs typeface="Arial" panose="020B0604020202020204" pitchFamily="34" charset="0"/>
            </a:endParaRPr>
          </a:p>
          <a:p>
            <a:pPr algn="ctr"/>
            <a:r>
              <a:rPr lang="en-US" b="1" dirty="0" smtClean="0">
                <a:solidFill>
                  <a:srgbClr val="002060"/>
                </a:solidFill>
                <a:latin typeface="Arial" panose="020B0604020202020204" pitchFamily="34" charset="0"/>
                <a:cs typeface="Arial" panose="020B0604020202020204" pitchFamily="34" charset="0"/>
              </a:rPr>
              <a:t>THANK YOU!!!</a:t>
            </a:r>
            <a:endParaRPr lang="en-US" b="1" dirty="0" smtClean="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04947"/>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70ED-4895-4888-B818-4E4485C23948}"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2</a:t>
            </a:fld>
            <a:endParaRPr lang="en-US" dirty="0"/>
          </a:p>
        </p:txBody>
      </p:sp>
      <p:sp>
        <p:nvSpPr>
          <p:cNvPr id="5" name="Title 1"/>
          <p:cNvSpPr txBox="1">
            <a:spLocks/>
          </p:cNvSpPr>
          <p:nvPr/>
        </p:nvSpPr>
        <p:spPr>
          <a:xfrm>
            <a:off x="779253" y="17526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WEB  DEVELOPER</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5"/>
            <a:ext cx="6400800" cy="17526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Web developers design and create websites. They are responsible for the look of the site. They are also responsible for the site’s technical aspects, such as performance and capacity, which are measures of a website’s speed and how much traffic the site can handle. They also may create content for the site.</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$62500</a:t>
            </a:r>
            <a:endParaRPr lang="en-US" b="1" dirty="0">
              <a:solidFill>
                <a:srgbClr val="FF0000"/>
              </a:solidFill>
            </a:endParaRPr>
          </a:p>
        </p:txBody>
      </p:sp>
    </p:spTree>
    <p:extLst>
      <p:ext uri="{BB962C8B-B14F-4D97-AF65-F5344CB8AC3E}">
        <p14:creationId xmlns:p14="http://schemas.microsoft.com/office/powerpoint/2010/main" val="737738919"/>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826EB-23C4-4C9E-9529-3FEACCA2AC1D}"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3</a:t>
            </a:fld>
            <a:endParaRPr lang="en-US" dirty="0"/>
          </a:p>
        </p:txBody>
      </p:sp>
      <p:sp>
        <p:nvSpPr>
          <p:cNvPr id="5" name="Title 1"/>
          <p:cNvSpPr txBox="1">
            <a:spLocks/>
          </p:cNvSpPr>
          <p:nvPr/>
        </p:nvSpPr>
        <p:spPr>
          <a:xfrm>
            <a:off x="779253" y="17526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NETWORK AND CIS ADMINISTRATOR</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5"/>
            <a:ext cx="6400800" cy="17526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Computer networks are critical parts of almost every organization. Network and computer systems administrators are responsible for the day-to-day operation of these networks</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$72560</a:t>
            </a:r>
            <a:endParaRPr lang="en-US" b="1" dirty="0">
              <a:solidFill>
                <a:srgbClr val="FF0000"/>
              </a:solidFill>
            </a:endParaRPr>
          </a:p>
        </p:txBody>
      </p:sp>
    </p:spTree>
    <p:extLst>
      <p:ext uri="{BB962C8B-B14F-4D97-AF65-F5344CB8AC3E}">
        <p14:creationId xmlns:p14="http://schemas.microsoft.com/office/powerpoint/2010/main" val="144465518"/>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12CB1-7A0E-423F-9494-F6352705A2F1}"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4</a:t>
            </a:fld>
            <a:endParaRPr lang="en-US" dirty="0"/>
          </a:p>
        </p:txBody>
      </p:sp>
      <p:sp>
        <p:nvSpPr>
          <p:cNvPr id="5" name="Title 1"/>
          <p:cNvSpPr txBox="1">
            <a:spLocks/>
          </p:cNvSpPr>
          <p:nvPr/>
        </p:nvSpPr>
        <p:spPr>
          <a:xfrm>
            <a:off x="779253" y="17526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COMPUTER   PROGRAMMER</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5"/>
            <a:ext cx="6400800" cy="17526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Computer programmers write code to create software programs. They turn the program designs created by software developers and engineers into instructions that a computer can follow.</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$74280</a:t>
            </a:r>
            <a:endParaRPr lang="en-US" b="1" dirty="0">
              <a:solidFill>
                <a:srgbClr val="FF0000"/>
              </a:solidFill>
            </a:endParaRPr>
          </a:p>
        </p:txBody>
      </p:sp>
    </p:spTree>
    <p:extLst>
      <p:ext uri="{BB962C8B-B14F-4D97-AF65-F5344CB8AC3E}">
        <p14:creationId xmlns:p14="http://schemas.microsoft.com/office/powerpoint/2010/main" val="1319967995"/>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82095-EBA8-485F-8915-221F969020EE}"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5</a:t>
            </a:fld>
            <a:endParaRPr lang="en-US" dirty="0"/>
          </a:p>
        </p:txBody>
      </p:sp>
      <p:sp>
        <p:nvSpPr>
          <p:cNvPr id="5" name="Title 1"/>
          <p:cNvSpPr txBox="1">
            <a:spLocks/>
          </p:cNvSpPr>
          <p:nvPr/>
        </p:nvSpPr>
        <p:spPr>
          <a:xfrm>
            <a:off x="779253" y="17526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INFORMATION SECURITY ANALYST</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5"/>
            <a:ext cx="6400800" cy="175260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Information security analysts plan and carry out security measures to protect an organization's computer networks and systems. Their responsibilities are continually expanding as the number of cyberattacks increase</a:t>
            </a:r>
            <a:r>
              <a:rPr lang="en-US" dirty="0" smtClean="0"/>
              <a:t>.</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$86170</a:t>
            </a:r>
            <a:endParaRPr lang="en-US" b="1" dirty="0">
              <a:solidFill>
                <a:srgbClr val="FF0000"/>
              </a:solidFill>
            </a:endParaRPr>
          </a:p>
        </p:txBody>
      </p:sp>
    </p:spTree>
    <p:extLst>
      <p:ext uri="{BB962C8B-B14F-4D97-AF65-F5344CB8AC3E}">
        <p14:creationId xmlns:p14="http://schemas.microsoft.com/office/powerpoint/2010/main" val="436610321"/>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65BBA-4D3A-4914-AF67-8B27D53C4BCD}"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6</a:t>
            </a:fld>
            <a:endParaRPr lang="en-US" dirty="0"/>
          </a:p>
        </p:txBody>
      </p:sp>
      <p:sp>
        <p:nvSpPr>
          <p:cNvPr id="5" name="Title 1"/>
          <p:cNvSpPr txBox="1">
            <a:spLocks/>
          </p:cNvSpPr>
          <p:nvPr/>
        </p:nvSpPr>
        <p:spPr>
          <a:xfrm>
            <a:off x="779253" y="17526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COMPUTER   NETWORK ARCHITECT</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5"/>
            <a:ext cx="6400800" cy="17526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Computer network architects design and build data communication networks, including local area networks (LANs), wide area networks (WANs), and intranets. These networks range from a small connection between two offices to a multinational series of globally distributed communications systems</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$91100</a:t>
            </a:r>
            <a:endParaRPr lang="en-US" b="1" dirty="0">
              <a:solidFill>
                <a:srgbClr val="FF0000"/>
              </a:solidFill>
            </a:endParaRPr>
          </a:p>
        </p:txBody>
      </p:sp>
    </p:spTree>
    <p:extLst>
      <p:ext uri="{BB962C8B-B14F-4D97-AF65-F5344CB8AC3E}">
        <p14:creationId xmlns:p14="http://schemas.microsoft.com/office/powerpoint/2010/main" val="3790363893"/>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42BBC-E8D1-4BE0-8422-9783F2BAE857}"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7</a:t>
            </a:fld>
            <a:endParaRPr lang="en-US" dirty="0"/>
          </a:p>
        </p:txBody>
      </p:sp>
      <p:sp>
        <p:nvSpPr>
          <p:cNvPr id="5" name="Title 1"/>
          <p:cNvSpPr txBox="1">
            <a:spLocks/>
          </p:cNvSpPr>
          <p:nvPr/>
        </p:nvSpPr>
        <p:spPr>
          <a:xfrm>
            <a:off x="779253" y="17526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SOFTWARE DEVELOPER</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5"/>
            <a:ext cx="6400800" cy="175260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Software developers are the creative minds behind computer programs. Some develop the applications that allow people to do specific tasks on a computer or other device. Others develop the underlying systems that run the devices or control networks.</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$93350</a:t>
            </a:r>
            <a:endParaRPr lang="en-US" b="1" dirty="0">
              <a:solidFill>
                <a:srgbClr val="FF0000"/>
              </a:solidFill>
            </a:endParaRPr>
          </a:p>
        </p:txBody>
      </p:sp>
    </p:spTree>
    <p:extLst>
      <p:ext uri="{BB962C8B-B14F-4D97-AF65-F5344CB8AC3E}">
        <p14:creationId xmlns:p14="http://schemas.microsoft.com/office/powerpoint/2010/main" val="824764596"/>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F526A-C175-4A82-AC9A-E386684F294A}"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8</a:t>
            </a:fld>
            <a:endParaRPr lang="en-US" dirty="0"/>
          </a:p>
        </p:txBody>
      </p:sp>
      <p:sp>
        <p:nvSpPr>
          <p:cNvPr id="5" name="Title 1"/>
          <p:cNvSpPr txBox="1">
            <a:spLocks/>
          </p:cNvSpPr>
          <p:nvPr/>
        </p:nvSpPr>
        <p:spPr>
          <a:xfrm>
            <a:off x="779253" y="17526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DATABASE ADMINISTRATOR</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5"/>
            <a:ext cx="6400800" cy="175260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Database administrators (DBAs) use specialized software to store and organize data, such as financial information and customer shipping records. They make sure that data are available to users and are secure from unauthorized access.</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200"/>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5000"/>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$77080</a:t>
            </a:r>
            <a:endParaRPr lang="en-US" b="1" dirty="0">
              <a:solidFill>
                <a:srgbClr val="FF0000"/>
              </a:solidFill>
            </a:endParaRPr>
          </a:p>
        </p:txBody>
      </p:sp>
    </p:spTree>
    <p:extLst>
      <p:ext uri="{BB962C8B-B14F-4D97-AF65-F5344CB8AC3E}">
        <p14:creationId xmlns:p14="http://schemas.microsoft.com/office/powerpoint/2010/main" val="4089063155"/>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69CF8-BA62-4AF1-9884-80B92D8B9A2A}"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dirty="0" smtClean="0"/>
              <a:t>Department of Computer Information Systems * Source: US Bureau of Labor Statistics</a:t>
            </a:r>
            <a:endParaRPr lang="en-US" dirty="0"/>
          </a:p>
        </p:txBody>
      </p:sp>
      <p:sp>
        <p:nvSpPr>
          <p:cNvPr id="4" name="Slide Number Placeholder 3"/>
          <p:cNvSpPr>
            <a:spLocks noGrp="1"/>
          </p:cNvSpPr>
          <p:nvPr>
            <p:ph type="sldNum" sz="quarter" idx="12"/>
          </p:nvPr>
        </p:nvSpPr>
        <p:spPr/>
        <p:txBody>
          <a:bodyPr/>
          <a:lstStyle/>
          <a:p>
            <a:fld id="{31621866-105B-4F52-964A-56E7E1DA4204}" type="slidenum">
              <a:rPr lang="en-US" smtClean="0"/>
              <a:t>9</a:t>
            </a:fld>
            <a:endParaRPr lang="en-US" dirty="0"/>
          </a:p>
        </p:txBody>
      </p:sp>
      <p:sp>
        <p:nvSpPr>
          <p:cNvPr id="5" name="Title 1"/>
          <p:cNvSpPr txBox="1">
            <a:spLocks/>
          </p:cNvSpPr>
          <p:nvPr/>
        </p:nvSpPr>
        <p:spPr>
          <a:xfrm>
            <a:off x="779253" y="1752599"/>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latin typeface="Arial" panose="020B0604020202020204" pitchFamily="34" charset="0"/>
                <a:cs typeface="Arial" panose="020B0604020202020204" pitchFamily="34" charset="0"/>
              </a:rPr>
              <a:t>COMPUTER SYSTEM ANALYST</a:t>
            </a:r>
            <a:endParaRPr lang="en-US" b="1" dirty="0">
              <a:solidFill>
                <a:srgbClr val="FF0000"/>
              </a:solidFill>
              <a:latin typeface="Arial" panose="020B0604020202020204" pitchFamily="34" charset="0"/>
              <a:cs typeface="Arial" panose="020B0604020202020204" pitchFamily="34" charset="0"/>
            </a:endParaRPr>
          </a:p>
        </p:txBody>
      </p:sp>
      <p:sp>
        <p:nvSpPr>
          <p:cNvPr id="6" name="Subtitle 2"/>
          <p:cNvSpPr txBox="1">
            <a:spLocks/>
          </p:cNvSpPr>
          <p:nvPr/>
        </p:nvSpPr>
        <p:spPr>
          <a:xfrm>
            <a:off x="1381664" y="3222624"/>
            <a:ext cx="6400800" cy="17526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Computer systems analysts study an organization’s current computer systems and procedures and design information systems solutions to help the organization operate more efficiently and effectively. They bring business and information technology (IT) together by understanding the needs and limitations of both.</a:t>
            </a:r>
            <a:r>
              <a:rPr lang="en-US" dirty="0" smtClean="0"/>
              <a:t>.</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762000" y="457199"/>
            <a:ext cx="7848600"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latin typeface="Arial Black" panose="020B0A04020102020204" pitchFamily="34" charset="0"/>
                <a:cs typeface="Arial" panose="020B0604020202020204" pitchFamily="34" charset="0"/>
              </a:rPr>
              <a:t>THE  CIS  PROFESSION</a:t>
            </a:r>
            <a:endParaRPr lang="en-US" sz="2000" b="1" dirty="0">
              <a:solidFill>
                <a:schemeClr val="accent6">
                  <a:lumMod val="50000"/>
                </a:schemeClr>
              </a:solidFill>
              <a:latin typeface="Arial Black" panose="020B0A04020102020204" pitchFamily="34" charset="0"/>
              <a:cs typeface="Arial" panose="020B0604020202020204" pitchFamily="34" charset="0"/>
            </a:endParaRPr>
          </a:p>
        </p:txBody>
      </p:sp>
      <p:sp>
        <p:nvSpPr>
          <p:cNvPr id="8" name="Rectangle 7"/>
          <p:cNvSpPr/>
          <p:nvPr/>
        </p:nvSpPr>
        <p:spPr>
          <a:xfrm>
            <a:off x="3200400" y="5714999"/>
            <a:ext cx="26670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Median Pay </a:t>
            </a:r>
            <a:r>
              <a:rPr lang="en-US" b="1" dirty="0" smtClean="0">
                <a:solidFill>
                  <a:srgbClr val="FF0000"/>
                </a:solidFill>
              </a:rPr>
              <a:t>$79680</a:t>
            </a:r>
            <a:endParaRPr lang="en-US" b="1" dirty="0">
              <a:solidFill>
                <a:srgbClr val="FF0000"/>
              </a:solidFill>
            </a:endParaRPr>
          </a:p>
        </p:txBody>
      </p:sp>
    </p:spTree>
    <p:extLst>
      <p:ext uri="{BB962C8B-B14F-4D97-AF65-F5344CB8AC3E}">
        <p14:creationId xmlns:p14="http://schemas.microsoft.com/office/powerpoint/2010/main" val="4129927484"/>
      </p:ext>
    </p:extLst>
  </p:cSld>
  <p:clrMapOvr>
    <a:masterClrMapping/>
  </p:clrMapOvr>
  <mc:AlternateContent xmlns:mc="http://schemas.openxmlformats.org/markup-compatibility/2006" xmlns:p14="http://schemas.microsoft.com/office/powerpoint/2010/main">
    <mc:Choice Requires="p14">
      <p:transition p14:dur="250" advTm="1000"/>
    </mc:Choice>
    <mc:Fallback xmlns="">
      <p:transition advTm="1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682</Words>
  <Application>Microsoft Office PowerPoint</Application>
  <PresentationFormat>On-screen Show (4:3)</PresentationFormat>
  <Paragraphs>83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Office Theme</vt:lpstr>
      <vt:lpstr>COMPUTER SUPPORT SPECIALIST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SUPPORT SPECIALIST</dc:title>
  <dc:creator>CHANNEL1</dc:creator>
  <cp:lastModifiedBy>Chris Castillo</cp:lastModifiedBy>
  <cp:revision>15</cp:revision>
  <dcterms:created xsi:type="dcterms:W3CDTF">2015-09-09T18:19:35Z</dcterms:created>
  <dcterms:modified xsi:type="dcterms:W3CDTF">2017-11-07T15:54:05Z</dcterms:modified>
</cp:coreProperties>
</file>