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  <p:sldMasterId id="2147483753" r:id="rId5"/>
    <p:sldMasterId id="2147483785" r:id="rId6"/>
  </p:sldMasterIdLst>
  <p:notesMasterIdLst>
    <p:notesMasterId r:id="rId19"/>
  </p:notesMasterIdLst>
  <p:handoutMasterIdLst>
    <p:handoutMasterId r:id="rId20"/>
  </p:handoutMasterIdLst>
  <p:sldIdLst>
    <p:sldId id="5073" r:id="rId7"/>
    <p:sldId id="5074" r:id="rId8"/>
    <p:sldId id="5075" r:id="rId9"/>
    <p:sldId id="5081" r:id="rId10"/>
    <p:sldId id="5078" r:id="rId11"/>
    <p:sldId id="5077" r:id="rId12"/>
    <p:sldId id="5079" r:id="rId13"/>
    <p:sldId id="5082" r:id="rId14"/>
    <p:sldId id="5084" r:id="rId15"/>
    <p:sldId id="5085" r:id="rId16"/>
    <p:sldId id="5086" r:id="rId17"/>
    <p:sldId id="5087" r:id="rId18"/>
  </p:sldIdLst>
  <p:sldSz cx="12188825" cy="6858000"/>
  <p:notesSz cx="7010400" cy="92964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306"/>
    <a:srgbClr val="090E13"/>
    <a:srgbClr val="070C0F"/>
    <a:srgbClr val="050206"/>
    <a:srgbClr val="050208"/>
    <a:srgbClr val="060307"/>
    <a:srgbClr val="07050A"/>
    <a:srgbClr val="090712"/>
    <a:srgbClr val="040202"/>
    <a:srgbClr val="07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3" autoAdjust="0"/>
    <p:restoredTop sz="91471" autoAdjust="0"/>
  </p:normalViewPr>
  <p:slideViewPr>
    <p:cSldViewPr>
      <p:cViewPr varScale="1">
        <p:scale>
          <a:sx n="102" d="100"/>
          <a:sy n="102" d="100"/>
        </p:scale>
        <p:origin x="208" y="768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198" d="100"/>
          <a:sy n="198" d="100"/>
        </p:scale>
        <p:origin x="6426" y="14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19125"/>
            <a:ext cx="5372100" cy="302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7360" y="3873500"/>
            <a:ext cx="6075680" cy="4958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0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37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13698"/>
            <a:ext cx="1728888" cy="1793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6567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0747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611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32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145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2872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55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95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271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6136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95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75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08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12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72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6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8839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2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/>
        </p:nvSpPr>
        <p:spPr>
          <a:xfrm>
            <a:off x="2117557" y="6510280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©2018 VMware, Inc.</a:t>
            </a:r>
          </a:p>
          <a:p>
            <a:pPr>
              <a:lnSpc>
                <a:spcPct val="90000"/>
              </a:lnSpc>
            </a:pPr>
            <a:endParaRPr lang="en-US" sz="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1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  <a:latin typeface="+mn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B72C2-F2AA-4A1C-869A-753E0E158A84}"/>
              </a:ext>
            </a:extLst>
          </p:cNvPr>
          <p:cNvSpPr txBox="1"/>
          <p:nvPr userDrawn="1"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9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F4685D-9D09-447C-9352-68EBB79D3FB6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4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8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Aqu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782B963-3DE7-4086-92ED-CD92BCC3842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4BC28-ECEA-4006-A436-B22F54417FE9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>
                  <a:alpha val="40000"/>
                </a:schemeClr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779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7AF2AD3-F838-49C6-9DFB-93814BFCCBA6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85DDA8-6A1A-4BC0-A877-A6124E4A0330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bg1">
                  <a:alpha val="59000"/>
                </a:schemeClr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3565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7634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946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9027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2870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710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26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969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473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373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206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67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39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7588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80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9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24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63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34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5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01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2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34" Type="http://schemas.openxmlformats.org/officeDocument/2006/relationships/image" Target="../media/image11.sv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41" Type="http://schemas.openxmlformats.org/officeDocument/2006/relationships/image" Target="../media/image13.sv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8500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19585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749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3613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484900"/>
            <a:ext cx="250493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A16A0-518E-9D41-87B6-D7C1C737BBC3}"/>
              </a:ext>
            </a:extLst>
          </p:cNvPr>
          <p:cNvSpPr txBox="1"/>
          <p:nvPr/>
        </p:nvSpPr>
        <p:spPr>
          <a:xfrm>
            <a:off x="43847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CDFB4-78D8-BD44-90A7-B2E907DF07F1}"/>
              </a:ext>
            </a:extLst>
          </p:cNvPr>
          <p:cNvSpPr txBox="1"/>
          <p:nvPr/>
        </p:nvSpPr>
        <p:spPr>
          <a:xfrm>
            <a:off x="98711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</p:spTree>
    <p:extLst>
      <p:ext uri="{BB962C8B-B14F-4D97-AF65-F5344CB8AC3E}">
        <p14:creationId xmlns:p14="http://schemas.microsoft.com/office/powerpoint/2010/main" val="3080158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608012" y="609600"/>
            <a:ext cx="73914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9052F7-6EB2-624B-AC98-BE6E77721F3E}"/>
              </a:ext>
            </a:extLst>
          </p:cNvPr>
          <p:cNvSpPr txBox="1"/>
          <p:nvPr/>
        </p:nvSpPr>
        <p:spPr>
          <a:xfrm>
            <a:off x="1671286" y="1562725"/>
            <a:ext cx="2559803" cy="90794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algn="r"/>
            <a:r>
              <a:rPr lang="en-US" sz="1200" dirty="0"/>
              <a:t>Local AS = 2 </a:t>
            </a:r>
          </a:p>
          <a:p>
            <a:pPr algn="r">
              <a:spcAft>
                <a:spcPts val="600"/>
              </a:spcAft>
            </a:pPr>
            <a:r>
              <a:rPr lang="en-US" sz="1200" dirty="0"/>
              <a:t>+ advertise itself as dgw</a:t>
            </a:r>
          </a:p>
          <a:p>
            <a:pPr algn="r"/>
            <a:r>
              <a:rPr lang="en-US" sz="1200" dirty="0"/>
              <a:t>Remote BGP Neighbor = 20.20.20.2</a:t>
            </a:r>
          </a:p>
          <a:p>
            <a:pPr algn="r"/>
            <a:r>
              <a:rPr lang="en-US" sz="1200" dirty="0"/>
              <a:t>with AS = 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454999-D1CB-B042-9998-C32C93F06C94}"/>
              </a:ext>
            </a:extLst>
          </p:cNvPr>
          <p:cNvSpPr txBox="1"/>
          <p:nvPr/>
        </p:nvSpPr>
        <p:spPr>
          <a:xfrm>
            <a:off x="994896" y="2789218"/>
            <a:ext cx="2559868" cy="907941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algn="r"/>
            <a:r>
              <a:rPr lang="en-US" sz="1200" dirty="0">
                <a:solidFill>
                  <a:srgbClr val="FFC000"/>
                </a:solidFill>
              </a:rPr>
              <a:t>Local AS = 1</a:t>
            </a:r>
          </a:p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rgbClr val="FFC000"/>
                </a:solidFill>
              </a:rPr>
              <a:t>+ advertise logical networks</a:t>
            </a:r>
          </a:p>
          <a:p>
            <a:pPr algn="r"/>
            <a:r>
              <a:rPr lang="en-US" sz="1200" dirty="0">
                <a:solidFill>
                  <a:srgbClr val="FFC000"/>
                </a:solidFill>
              </a:rPr>
              <a:t>Remote BGP Neighbor = 20.20.20.1</a:t>
            </a:r>
          </a:p>
          <a:p>
            <a:pPr algn="r"/>
            <a:r>
              <a:rPr lang="en-US" sz="1200" dirty="0">
                <a:solidFill>
                  <a:srgbClr val="FFC000"/>
                </a:solidFill>
              </a:rPr>
              <a:t>with AS = 1</a:t>
            </a:r>
          </a:p>
        </p:txBody>
      </p:sp>
    </p:spTree>
    <p:extLst>
      <p:ext uri="{BB962C8B-B14F-4D97-AF65-F5344CB8AC3E}">
        <p14:creationId xmlns:p14="http://schemas.microsoft.com/office/powerpoint/2010/main" val="323339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528325" y="609600"/>
            <a:ext cx="73914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8499567-BD0E-704B-9306-C44A10B1FAF5}"/>
              </a:ext>
            </a:extLst>
          </p:cNvPr>
          <p:cNvCxnSpPr>
            <a:cxnSpLocks/>
          </p:cNvCxnSpPr>
          <p:nvPr/>
        </p:nvCxnSpPr>
        <p:spPr>
          <a:xfrm flipV="1">
            <a:off x="2639422" y="6148689"/>
            <a:ext cx="940390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C95905C-F103-564D-8894-4751B1AF8548}"/>
              </a:ext>
            </a:extLst>
          </p:cNvPr>
          <p:cNvSpPr txBox="1"/>
          <p:nvPr/>
        </p:nvSpPr>
        <p:spPr>
          <a:xfrm>
            <a:off x="2878785" y="6209085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69E8A9E-AB79-8C49-9FEE-0A584F090358}"/>
              </a:ext>
            </a:extLst>
          </p:cNvPr>
          <p:cNvCxnSpPr>
            <a:cxnSpLocks/>
          </p:cNvCxnSpPr>
          <p:nvPr/>
        </p:nvCxnSpPr>
        <p:spPr>
          <a:xfrm flipV="1">
            <a:off x="2639422" y="5807004"/>
            <a:ext cx="940390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6BFEFE2-F8F6-124E-B34C-04A43D739D8F}"/>
              </a:ext>
            </a:extLst>
          </p:cNvPr>
          <p:cNvSpPr txBox="1"/>
          <p:nvPr/>
        </p:nvSpPr>
        <p:spPr>
          <a:xfrm>
            <a:off x="2671197" y="5867400"/>
            <a:ext cx="876843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HTTP+ICMP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5732939-60B0-484D-9F9A-F29DD063822D}"/>
              </a:ext>
            </a:extLst>
          </p:cNvPr>
          <p:cNvCxnSpPr>
            <a:cxnSpLocks/>
          </p:cNvCxnSpPr>
          <p:nvPr/>
        </p:nvCxnSpPr>
        <p:spPr>
          <a:xfrm flipV="1">
            <a:off x="4936172" y="6148690"/>
            <a:ext cx="1005840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AD1F2B9-6026-7445-8794-C93B6F3F5C5C}"/>
              </a:ext>
            </a:extLst>
          </p:cNvPr>
          <p:cNvSpPr txBox="1"/>
          <p:nvPr/>
        </p:nvSpPr>
        <p:spPr>
          <a:xfrm>
            <a:off x="5175546" y="6209085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AA0D150-E4AA-7C45-9571-ED34C0A46F8F}"/>
              </a:ext>
            </a:extLst>
          </p:cNvPr>
          <p:cNvCxnSpPr>
            <a:cxnSpLocks/>
          </p:cNvCxnSpPr>
          <p:nvPr/>
        </p:nvCxnSpPr>
        <p:spPr>
          <a:xfrm flipV="1">
            <a:off x="4929674" y="5807004"/>
            <a:ext cx="1005840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6D9F746-7968-364B-8FB8-9742E9E5B64E}"/>
              </a:ext>
            </a:extLst>
          </p:cNvPr>
          <p:cNvSpPr txBox="1"/>
          <p:nvPr/>
        </p:nvSpPr>
        <p:spPr>
          <a:xfrm>
            <a:off x="5205203" y="5867400"/>
            <a:ext cx="40235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751D40C-FE09-2749-B296-5BBE741C4D7C}"/>
              </a:ext>
            </a:extLst>
          </p:cNvPr>
          <p:cNvCxnSpPr>
            <a:cxnSpLocks/>
          </p:cNvCxnSpPr>
          <p:nvPr/>
        </p:nvCxnSpPr>
        <p:spPr>
          <a:xfrm flipV="1">
            <a:off x="2962266" y="1507732"/>
            <a:ext cx="0" cy="1909085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446C53D-E9BE-414C-A059-9557DA80EE18}"/>
              </a:ext>
            </a:extLst>
          </p:cNvPr>
          <p:cNvSpPr txBox="1"/>
          <p:nvPr/>
        </p:nvSpPr>
        <p:spPr>
          <a:xfrm>
            <a:off x="2396037" y="2678103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6B841B8-9EFF-2544-9FAE-C3A88FA84AA5}"/>
              </a:ext>
            </a:extLst>
          </p:cNvPr>
          <p:cNvCxnSpPr>
            <a:cxnSpLocks/>
          </p:cNvCxnSpPr>
          <p:nvPr/>
        </p:nvCxnSpPr>
        <p:spPr>
          <a:xfrm flipV="1">
            <a:off x="3579812" y="1517052"/>
            <a:ext cx="0" cy="190432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CD77F29-118F-E749-92FF-98649467999E}"/>
              </a:ext>
            </a:extLst>
          </p:cNvPr>
          <p:cNvSpPr txBox="1"/>
          <p:nvPr/>
        </p:nvSpPr>
        <p:spPr>
          <a:xfrm>
            <a:off x="3005636" y="2682658"/>
            <a:ext cx="53824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1B80A7E-EEBD-6346-871E-A640008128E0}"/>
              </a:ext>
            </a:extLst>
          </p:cNvPr>
          <p:cNvCxnSpPr>
            <a:cxnSpLocks/>
          </p:cNvCxnSpPr>
          <p:nvPr/>
        </p:nvCxnSpPr>
        <p:spPr>
          <a:xfrm>
            <a:off x="6286477" y="5791200"/>
            <a:ext cx="916318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66A403B-5491-DC40-9513-CF06CADFE673}"/>
              </a:ext>
            </a:extLst>
          </p:cNvPr>
          <p:cNvSpPr txBox="1"/>
          <p:nvPr/>
        </p:nvSpPr>
        <p:spPr>
          <a:xfrm>
            <a:off x="6612388" y="5851596"/>
            <a:ext cx="26449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Any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5A1893E-5EBB-8E48-B816-FBC8433ADADB}"/>
              </a:ext>
            </a:extLst>
          </p:cNvPr>
          <p:cNvCxnSpPr>
            <a:cxnSpLocks/>
          </p:cNvCxnSpPr>
          <p:nvPr/>
        </p:nvCxnSpPr>
        <p:spPr>
          <a:xfrm>
            <a:off x="1536523" y="5813596"/>
            <a:ext cx="916318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238D22C4-8004-BB41-B5FF-F964974DB67B}"/>
              </a:ext>
            </a:extLst>
          </p:cNvPr>
          <p:cNvSpPr txBox="1"/>
          <p:nvPr/>
        </p:nvSpPr>
        <p:spPr>
          <a:xfrm>
            <a:off x="1862434" y="5873992"/>
            <a:ext cx="26449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Any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28546E8-943E-EA43-880B-8C0FB3F2309F}"/>
              </a:ext>
            </a:extLst>
          </p:cNvPr>
          <p:cNvCxnSpPr>
            <a:cxnSpLocks/>
          </p:cNvCxnSpPr>
          <p:nvPr/>
        </p:nvCxnSpPr>
        <p:spPr>
          <a:xfrm>
            <a:off x="3680747" y="5813596"/>
            <a:ext cx="916318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775A365-A709-724C-8E25-B837E7FE9ECB}"/>
              </a:ext>
            </a:extLst>
          </p:cNvPr>
          <p:cNvSpPr txBox="1"/>
          <p:nvPr/>
        </p:nvSpPr>
        <p:spPr>
          <a:xfrm>
            <a:off x="4006658" y="5873992"/>
            <a:ext cx="26449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Any</a:t>
            </a:r>
          </a:p>
        </p:txBody>
      </p:sp>
    </p:spTree>
    <p:extLst>
      <p:ext uri="{BB962C8B-B14F-4D97-AF65-F5344CB8AC3E}">
        <p14:creationId xmlns:p14="http://schemas.microsoft.com/office/powerpoint/2010/main" val="239483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912812" y="609600"/>
            <a:ext cx="7086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9906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14841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150382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1536465"/>
            <a:ext cx="15015" cy="613917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2582825"/>
            <a:ext cx="1528296" cy="119758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186" y="2571002"/>
            <a:ext cx="1420127" cy="1209408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1720334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1981200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E00E7F-55C4-5949-82C6-5A8CC11F400D}"/>
              </a:ext>
            </a:extLst>
          </p:cNvPr>
          <p:cNvSpPr txBox="1"/>
          <p:nvPr/>
        </p:nvSpPr>
        <p:spPr>
          <a:xfrm>
            <a:off x="5017105" y="10539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C75D966-C8B9-9B49-8A04-C69E590267F9}"/>
              </a:ext>
            </a:extLst>
          </p:cNvPr>
          <p:cNvCxnSpPr>
            <a:cxnSpLocks/>
          </p:cNvCxnSpPr>
          <p:nvPr/>
        </p:nvCxnSpPr>
        <p:spPr>
          <a:xfrm>
            <a:off x="1086747" y="2510980"/>
            <a:ext cx="2159928" cy="0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3495F99-879C-C34B-AE5A-AC94E06DDE8F}"/>
              </a:ext>
            </a:extLst>
          </p:cNvPr>
          <p:cNvSpPr txBox="1"/>
          <p:nvPr/>
        </p:nvSpPr>
        <p:spPr>
          <a:xfrm>
            <a:off x="1112491" y="2286000"/>
            <a:ext cx="206351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VLAN 16 - Web (10.16.1.0/24)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FF4EB43-1665-5442-801E-FDDD02F29C8B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1960941" y="2525575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7">
            <a:extLst>
              <a:ext uri="{FF2B5EF4-FFF2-40B4-BE49-F238E27FC236}">
                <a16:creationId xmlns:a16="http://schemas.microsoft.com/office/drawing/2014/main" id="{E23E233F-F078-004E-B175-2CE954AD3095}"/>
              </a:ext>
            </a:extLst>
          </p:cNvPr>
          <p:cNvSpPr/>
          <p:nvPr/>
        </p:nvSpPr>
        <p:spPr>
          <a:xfrm>
            <a:off x="1774769" y="305092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123" name="Freeform 21">
            <a:extLst>
              <a:ext uri="{FF2B5EF4-FFF2-40B4-BE49-F238E27FC236}">
                <a16:creationId xmlns:a16="http://schemas.microsoft.com/office/drawing/2014/main" id="{29BF9869-4A82-154E-945A-EB545BF557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55531" y="285878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891121F-4BED-7849-B9AA-E05B85E6F712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763415" y="2510980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7">
            <a:extLst>
              <a:ext uri="{FF2B5EF4-FFF2-40B4-BE49-F238E27FC236}">
                <a16:creationId xmlns:a16="http://schemas.microsoft.com/office/drawing/2014/main" id="{C7EBAB79-6377-534C-AE63-F15D5C1F141E}"/>
              </a:ext>
            </a:extLst>
          </p:cNvPr>
          <p:cNvSpPr/>
          <p:nvPr/>
        </p:nvSpPr>
        <p:spPr>
          <a:xfrm>
            <a:off x="2577243" y="303632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126" name="Freeform 21">
            <a:extLst>
              <a:ext uri="{FF2B5EF4-FFF2-40B4-BE49-F238E27FC236}">
                <a16:creationId xmlns:a16="http://schemas.microsoft.com/office/drawing/2014/main" id="{371D1B07-5BC2-CE4E-9B76-2A8276FFE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58005" y="284418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60D227-E488-D14E-A348-4F35128618AB}"/>
              </a:ext>
            </a:extLst>
          </p:cNvPr>
          <p:cNvSpPr txBox="1"/>
          <p:nvPr/>
        </p:nvSpPr>
        <p:spPr>
          <a:xfrm>
            <a:off x="2017480" y="263380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7C86177-57A1-D448-955A-FE7BB39314D8}"/>
              </a:ext>
            </a:extLst>
          </p:cNvPr>
          <p:cNvSpPr txBox="1"/>
          <p:nvPr/>
        </p:nvSpPr>
        <p:spPr>
          <a:xfrm>
            <a:off x="2809445" y="2642814"/>
            <a:ext cx="213200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.12</a:t>
            </a:r>
          </a:p>
        </p:txBody>
      </p:sp>
    </p:spTree>
    <p:extLst>
      <p:ext uri="{BB962C8B-B14F-4D97-AF65-F5344CB8AC3E}">
        <p14:creationId xmlns:p14="http://schemas.microsoft.com/office/powerpoint/2010/main" val="9814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44EDBD-048D-AC40-AD2F-EF2DEE67981A}"/>
              </a:ext>
            </a:extLst>
          </p:cNvPr>
          <p:cNvCxnSpPr>
            <a:cxnSpLocks/>
          </p:cNvCxnSpPr>
          <p:nvPr/>
        </p:nvCxnSpPr>
        <p:spPr>
          <a:xfrm>
            <a:off x="377190" y="3469314"/>
            <a:ext cx="3126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C84DD9-5B8F-FC4E-BC37-160EE1B7A030}"/>
              </a:ext>
            </a:extLst>
          </p:cNvPr>
          <p:cNvSpPr txBox="1"/>
          <p:nvPr/>
        </p:nvSpPr>
        <p:spPr>
          <a:xfrm>
            <a:off x="402934" y="3244334"/>
            <a:ext cx="28884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11 - Management (192.168.50.0/24)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F960AD-9883-F64A-85BF-BCD286771C31}"/>
              </a:ext>
            </a:extLst>
          </p:cNvPr>
          <p:cNvCxnSpPr>
            <a:cxnSpLocks/>
          </p:cNvCxnSpPr>
          <p:nvPr/>
        </p:nvCxnSpPr>
        <p:spPr>
          <a:xfrm>
            <a:off x="377190" y="4111180"/>
            <a:ext cx="421993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FD206B-E1B3-3940-B480-0BB75AC5E1BF}"/>
              </a:ext>
            </a:extLst>
          </p:cNvPr>
          <p:cNvSpPr txBox="1"/>
          <p:nvPr/>
        </p:nvSpPr>
        <p:spPr>
          <a:xfrm>
            <a:off x="402934" y="3886200"/>
            <a:ext cx="253434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12 - Overlay (192.168.51.0/24)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7DF31E-24EF-6441-9184-E59776AC2E95}"/>
              </a:ext>
            </a:extLst>
          </p:cNvPr>
          <p:cNvCxnSpPr>
            <a:cxnSpLocks/>
          </p:cNvCxnSpPr>
          <p:nvPr/>
        </p:nvCxnSpPr>
        <p:spPr>
          <a:xfrm flipV="1">
            <a:off x="3275012" y="2860566"/>
            <a:ext cx="669659" cy="608748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238F8-0CD7-6448-85C2-ECD5BE21F00F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4157436" y="2984265"/>
            <a:ext cx="0" cy="112691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C5E3D7-2BD0-4D4D-B827-EDA05EC714BA}"/>
              </a:ext>
            </a:extLst>
          </p:cNvPr>
          <p:cNvSpPr txBox="1"/>
          <p:nvPr/>
        </p:nvSpPr>
        <p:spPr>
          <a:xfrm>
            <a:off x="3749318" y="2704279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EB6D0-C884-EB45-A478-EF9F9B62B696}"/>
              </a:ext>
            </a:extLst>
          </p:cNvPr>
          <p:cNvSpPr txBox="1"/>
          <p:nvPr/>
        </p:nvSpPr>
        <p:spPr>
          <a:xfrm>
            <a:off x="3995464" y="3012723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463972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070" y="3030414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DAFC6C-D3FC-D44D-8623-737E2D92822C}"/>
              </a:ext>
            </a:extLst>
          </p:cNvPr>
          <p:cNvGrpSpPr/>
          <p:nvPr/>
        </p:nvGrpSpPr>
        <p:grpSpPr>
          <a:xfrm>
            <a:off x="1851590" y="4103568"/>
            <a:ext cx="916918" cy="900205"/>
            <a:chOff x="2345288" y="3832283"/>
            <a:chExt cx="916918" cy="9002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7D2727-0B09-DA44-8F09-617A104F82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9A300A-FA18-324F-BB76-A306E2F982B0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2FFC200-A05A-1A41-9BD0-FED4C2C8BCFF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C77410D6-5EE5-704C-B28E-2EFA37EB6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8" name="Freeform 20">
                  <a:extLst>
                    <a:ext uri="{FF2B5EF4-FFF2-40B4-BE49-F238E27FC236}">
                      <a16:creationId xmlns:a16="http://schemas.microsoft.com/office/drawing/2014/main" id="{59572066-6E83-D64A-A690-11A629B80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9" name="Freeform 21">
                  <a:extLst>
                    <a:ext uri="{FF2B5EF4-FFF2-40B4-BE49-F238E27FC236}">
                      <a16:creationId xmlns:a16="http://schemas.microsoft.com/office/drawing/2014/main" id="{0D636CE1-B739-3842-9C2E-E08FE8BD0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0" name="Freeform 22">
                  <a:extLst>
                    <a:ext uri="{FF2B5EF4-FFF2-40B4-BE49-F238E27FC236}">
                      <a16:creationId xmlns:a16="http://schemas.microsoft.com/office/drawing/2014/main" id="{8214C23B-7F37-1B49-92AB-C12822FB9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4546A1A6-C167-F746-BEAA-A24D529BC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9DA146C6-8277-1B44-BA6A-C5EE530D1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3" name="Freeform 25">
                  <a:extLst>
                    <a:ext uri="{FF2B5EF4-FFF2-40B4-BE49-F238E27FC236}">
                      <a16:creationId xmlns:a16="http://schemas.microsoft.com/office/drawing/2014/main" id="{F5098292-2D18-B246-B77B-7B48B58F8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4" name="Freeform 26">
                  <a:extLst>
                    <a:ext uri="{FF2B5EF4-FFF2-40B4-BE49-F238E27FC236}">
                      <a16:creationId xmlns:a16="http://schemas.microsoft.com/office/drawing/2014/main" id="{12420368-E0E0-8A46-923B-0966410D8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F91110-B7E5-0547-B51B-867A21DB9CE2}"/>
                </a:ext>
              </a:extLst>
            </p:cNvPr>
            <p:cNvSpPr txBox="1"/>
            <p:nvPr/>
          </p:nvSpPr>
          <p:spPr>
            <a:xfrm>
              <a:off x="2345288" y="4517044"/>
              <a:ext cx="916918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1" dirty="0">
                  <a:solidFill>
                    <a:schemeClr val="accent1"/>
                  </a:solidFill>
                </a:rPr>
                <a:t>NSX-T </a:t>
              </a:r>
              <a:r>
                <a:rPr lang="en-US" sz="1400" b="1" i="1" dirty="0" err="1">
                  <a:solidFill>
                    <a:schemeClr val="accent1"/>
                  </a:solidFill>
                </a:rPr>
                <a:t>Mgr</a:t>
              </a:r>
              <a:endParaRPr lang="en-US" sz="14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7A8778-9A20-604C-8384-8B542C930B3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310049" y="3468580"/>
            <a:ext cx="0" cy="6349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 NSX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463972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070" y="3030414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E3DAC6-4329-3D40-841D-F5F0BD9CCC5A}"/>
              </a:ext>
            </a:extLst>
          </p:cNvPr>
          <p:cNvSpPr>
            <a:spLocks noChangeAspect="1"/>
          </p:cNvSpPr>
          <p:nvPr/>
        </p:nvSpPr>
        <p:spPr>
          <a:xfrm>
            <a:off x="3078493" y="4088922"/>
            <a:ext cx="2863519" cy="84860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solidFill>
                  <a:schemeClr val="accent1"/>
                </a:solidFill>
                <a:cs typeface="Calibri" panose="020F0502020204030204" pitchFamily="34" charset="0"/>
              </a:rPr>
              <a:t>EdgeNode1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AE7804-0186-EB45-8A73-7744723AE310}"/>
              </a:ext>
            </a:extLst>
          </p:cNvPr>
          <p:cNvSpPr txBox="1"/>
          <p:nvPr/>
        </p:nvSpPr>
        <p:spPr>
          <a:xfrm>
            <a:off x="3233864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3B206D-CBC0-CD42-9219-59DD73FF7DC8}"/>
              </a:ext>
            </a:extLst>
          </p:cNvPr>
          <p:cNvSpPr txBox="1"/>
          <p:nvPr/>
        </p:nvSpPr>
        <p:spPr>
          <a:xfrm>
            <a:off x="3899092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B7F44-3ABF-A94F-AFC4-D1EB912A37F9}"/>
              </a:ext>
            </a:extLst>
          </p:cNvPr>
          <p:cNvSpPr txBox="1"/>
          <p:nvPr/>
        </p:nvSpPr>
        <p:spPr>
          <a:xfrm>
            <a:off x="4560716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9CAA3A-F949-CA48-B92B-97C9E4F969CD}"/>
              </a:ext>
            </a:extLst>
          </p:cNvPr>
          <p:cNvSpPr txBox="1"/>
          <p:nvPr/>
        </p:nvSpPr>
        <p:spPr>
          <a:xfrm>
            <a:off x="5229847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D5303C-655D-5049-B707-E217542C834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430608" y="3660751"/>
            <a:ext cx="1090530" cy="23604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F00A46-9CD9-6C49-A10A-46A80A4BB2ED}"/>
              </a:ext>
            </a:extLst>
          </p:cNvPr>
          <p:cNvCxnSpPr>
            <a:cxnSpLocks/>
            <a:stCxn id="40" idx="2"/>
            <a:endCxn id="69" idx="0"/>
          </p:cNvCxnSpPr>
          <p:nvPr/>
        </p:nvCxnSpPr>
        <p:spPr>
          <a:xfrm>
            <a:off x="4181041" y="3445912"/>
            <a:ext cx="5325" cy="450883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8BA6A1-554A-AE4E-8ECD-A6E8BEA27BD8}"/>
              </a:ext>
            </a:extLst>
          </p:cNvPr>
          <p:cNvCxnSpPr>
            <a:cxnSpLocks/>
          </p:cNvCxnSpPr>
          <p:nvPr/>
        </p:nvCxnSpPr>
        <p:spPr>
          <a:xfrm flipV="1">
            <a:off x="2439255" y="3453607"/>
            <a:ext cx="0" cy="21651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14E643-1985-3342-96A6-CA6F63B599E6}"/>
              </a:ext>
            </a:extLst>
          </p:cNvPr>
          <p:cNvSpPr>
            <a:spLocks noChangeAspect="1"/>
          </p:cNvSpPr>
          <p:nvPr/>
        </p:nvSpPr>
        <p:spPr>
          <a:xfrm>
            <a:off x="3907429" y="425610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 NSX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EC13771-86B0-1041-9D8D-3678107481B2}"/>
              </a:ext>
            </a:extLst>
          </p:cNvPr>
          <p:cNvSpPr/>
          <p:nvPr/>
        </p:nvSpPr>
        <p:spPr>
          <a:xfrm>
            <a:off x="3268660" y="424494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6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1295400"/>
            <a:ext cx="5562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377190" y="3886200"/>
            <a:ext cx="3507422" cy="0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402934" y="3661220"/>
            <a:ext cx="206351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VLAN 16 - Web (10.16.1.0/24)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AE8F2F-6B8D-B249-BCB4-85C4AE6610DC}"/>
              </a:ext>
            </a:extLst>
          </p:cNvPr>
          <p:cNvCxnSpPr>
            <a:cxnSpLocks/>
          </p:cNvCxnSpPr>
          <p:nvPr/>
        </p:nvCxnSpPr>
        <p:spPr>
          <a:xfrm flipV="1">
            <a:off x="3676075" y="2961354"/>
            <a:ext cx="352683" cy="924846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3842879" y="29319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2655379" y="2613392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251384" y="3900795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065212" y="44261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5974" y="42340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4233" y="3886200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918061" y="44115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98823" y="42194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307923" y="40090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3150263" y="40180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771624-E9E9-5242-935E-A2DE5705B851}"/>
              </a:ext>
            </a:extLst>
          </p:cNvPr>
          <p:cNvCxnSpPr>
            <a:cxnSpLocks/>
          </p:cNvCxnSpPr>
          <p:nvPr/>
        </p:nvCxnSpPr>
        <p:spPr>
          <a:xfrm flipV="1">
            <a:off x="1751012" y="4532685"/>
            <a:ext cx="940390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76D32F-E0C1-7949-87E1-2BC53C54E569}"/>
              </a:ext>
            </a:extLst>
          </p:cNvPr>
          <p:cNvSpPr txBox="1"/>
          <p:nvPr/>
        </p:nvSpPr>
        <p:spPr>
          <a:xfrm>
            <a:off x="1990375" y="4593081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986076-D8F7-9F46-92B9-AFE94316573F}"/>
              </a:ext>
            </a:extLst>
          </p:cNvPr>
          <p:cNvCxnSpPr>
            <a:cxnSpLocks/>
          </p:cNvCxnSpPr>
          <p:nvPr/>
        </p:nvCxnSpPr>
        <p:spPr>
          <a:xfrm flipV="1">
            <a:off x="1725022" y="4191000"/>
            <a:ext cx="940390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285077-69C0-7643-8CAC-33D8638DB6DC}"/>
              </a:ext>
            </a:extLst>
          </p:cNvPr>
          <p:cNvSpPr txBox="1"/>
          <p:nvPr/>
        </p:nvSpPr>
        <p:spPr>
          <a:xfrm>
            <a:off x="1756797" y="4251396"/>
            <a:ext cx="876843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HTTP+ICMP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126438-EC2A-BC46-A60D-5CD09D75C0E1}"/>
              </a:ext>
            </a:extLst>
          </p:cNvPr>
          <p:cNvCxnSpPr>
            <a:cxnSpLocks/>
          </p:cNvCxnSpPr>
          <p:nvPr/>
        </p:nvCxnSpPr>
        <p:spPr>
          <a:xfrm flipV="1">
            <a:off x="4064144" y="2172528"/>
            <a:ext cx="730898" cy="1909085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055CCC-6A0B-1D41-9EE9-9891CEA17AAB}"/>
              </a:ext>
            </a:extLst>
          </p:cNvPr>
          <p:cNvSpPr txBox="1"/>
          <p:nvPr/>
        </p:nvSpPr>
        <p:spPr>
          <a:xfrm>
            <a:off x="4396658" y="3342899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864B7C-0C31-F542-8C3A-110DAF2FBD90}"/>
              </a:ext>
            </a:extLst>
          </p:cNvPr>
          <p:cNvCxnSpPr>
            <a:cxnSpLocks/>
          </p:cNvCxnSpPr>
          <p:nvPr/>
        </p:nvCxnSpPr>
        <p:spPr>
          <a:xfrm flipV="1">
            <a:off x="4681690" y="2181848"/>
            <a:ext cx="729074" cy="190432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C745D1-88AD-0A40-84E3-0D9C331B353F}"/>
              </a:ext>
            </a:extLst>
          </p:cNvPr>
          <p:cNvSpPr txBox="1"/>
          <p:nvPr/>
        </p:nvSpPr>
        <p:spPr>
          <a:xfrm>
            <a:off x="5006257" y="3347454"/>
            <a:ext cx="53824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06257" y="1482341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5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4288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435778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88D9E9-D8ED-0B40-96D9-9F0D02C544A0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4765238" y="3140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17">
            <a:extLst>
              <a:ext uri="{FF2B5EF4-FFF2-40B4-BE49-F238E27FC236}">
                <a16:creationId xmlns:a16="http://schemas.microsoft.com/office/drawing/2014/main" id="{9D8396A0-9A5C-7949-A2E7-BCC519FF8E39}"/>
              </a:ext>
            </a:extLst>
          </p:cNvPr>
          <p:cNvSpPr/>
          <p:nvPr/>
        </p:nvSpPr>
        <p:spPr>
          <a:xfrm>
            <a:off x="4579066" y="3666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67" name="Freeform 21">
            <a:extLst>
              <a:ext uri="{FF2B5EF4-FFF2-40B4-BE49-F238E27FC236}">
                <a16:creationId xmlns:a16="http://schemas.microsoft.com/office/drawing/2014/main" id="{77FAA563-622A-2D4E-B6DF-2A04212369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9828" y="3474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EC8E2D-EC1E-7B4C-AEDF-E58F946F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732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396564-20FF-8C47-9D0F-02D54ED1E64A}"/>
              </a:ext>
            </a:extLst>
          </p:cNvPr>
          <p:cNvGrpSpPr>
            <a:grpSpLocks noChangeAspect="1"/>
          </p:cNvGrpSpPr>
          <p:nvPr/>
        </p:nvGrpSpPr>
        <p:grpSpPr>
          <a:xfrm>
            <a:off x="1562605" y="3886202"/>
            <a:ext cx="950407" cy="485111"/>
            <a:chOff x="1869774" y="3832283"/>
            <a:chExt cx="1254013" cy="64008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46E9D05-58C0-A641-825B-E3A13D7CF7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461642F-FC62-994C-B0D4-0ADCE922AF07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98249F4-54B8-1743-AE87-8DA6550EE3ED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85" name="Freeform 19">
                  <a:extLst>
                    <a:ext uri="{FF2B5EF4-FFF2-40B4-BE49-F238E27FC236}">
                      <a16:creationId xmlns:a16="http://schemas.microsoft.com/office/drawing/2014/main" id="{BCA6EF2C-D847-C84C-A486-0229CD032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6" name="Freeform 20">
                  <a:extLst>
                    <a:ext uri="{FF2B5EF4-FFF2-40B4-BE49-F238E27FC236}">
                      <a16:creationId xmlns:a16="http://schemas.microsoft.com/office/drawing/2014/main" id="{B1ACF488-E1A3-294A-9496-A1AF308E2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7" name="Freeform 21">
                  <a:extLst>
                    <a:ext uri="{FF2B5EF4-FFF2-40B4-BE49-F238E27FC236}">
                      <a16:creationId xmlns:a16="http://schemas.microsoft.com/office/drawing/2014/main" id="{1C846569-254B-BB4B-9A0D-E8E4A273C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8" name="Freeform 22">
                  <a:extLst>
                    <a:ext uri="{FF2B5EF4-FFF2-40B4-BE49-F238E27FC236}">
                      <a16:creationId xmlns:a16="http://schemas.microsoft.com/office/drawing/2014/main" id="{1D00D435-2FEA-6145-8DF3-34159B122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9" name="Freeform 23">
                  <a:extLst>
                    <a:ext uri="{FF2B5EF4-FFF2-40B4-BE49-F238E27FC236}">
                      <a16:creationId xmlns:a16="http://schemas.microsoft.com/office/drawing/2014/main" id="{2CBAD8A8-A91C-154D-8AB6-FD3C45A4A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0" name="Freeform 24">
                  <a:extLst>
                    <a:ext uri="{FF2B5EF4-FFF2-40B4-BE49-F238E27FC236}">
                      <a16:creationId xmlns:a16="http://schemas.microsoft.com/office/drawing/2014/main" id="{C9615202-96EF-104E-838A-F840635DB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1" name="Freeform 25">
                  <a:extLst>
                    <a:ext uri="{FF2B5EF4-FFF2-40B4-BE49-F238E27FC236}">
                      <a16:creationId xmlns:a16="http://schemas.microsoft.com/office/drawing/2014/main" id="{3E57030B-AC14-104A-A51A-0ABC12471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2" name="Freeform 26">
                  <a:extLst>
                    <a:ext uri="{FF2B5EF4-FFF2-40B4-BE49-F238E27FC236}">
                      <a16:creationId xmlns:a16="http://schemas.microsoft.com/office/drawing/2014/main" id="{E352AA54-AC40-874D-950B-540391EBB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6B34EA-3563-A749-AC0B-0A2686E4899A}"/>
                </a:ext>
              </a:extLst>
            </p:cNvPr>
            <p:cNvSpPr txBox="1"/>
            <p:nvPr/>
          </p:nvSpPr>
          <p:spPr>
            <a:xfrm>
              <a:off x="1869774" y="3921866"/>
              <a:ext cx="609143" cy="487315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200" b="1" i="1" dirty="0">
                  <a:solidFill>
                    <a:schemeClr val="accent1"/>
                  </a:solidFill>
                </a:rPr>
                <a:t>NSX-T</a:t>
              </a:r>
            </a:p>
            <a:p>
              <a:pPr algn="r"/>
              <a:r>
                <a:rPr lang="en-US" sz="1200" b="1" i="1" dirty="0" err="1">
                  <a:solidFill>
                    <a:schemeClr val="accent1"/>
                  </a:solidFill>
                </a:rPr>
                <a:t>Mgr</a:t>
              </a:r>
              <a:endParaRPr lang="en-US" sz="12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69189F-C757-364E-901E-0AF5220B5C8A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270456" y="3461301"/>
            <a:ext cx="0" cy="42489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4190EDC6-1A93-0346-8FC0-B770C11680DF}"/>
              </a:ext>
            </a:extLst>
          </p:cNvPr>
          <p:cNvSpPr/>
          <p:nvPr/>
        </p:nvSpPr>
        <p:spPr>
          <a:xfrm>
            <a:off x="6551612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F50F58D-416F-8F4F-8AF2-9D431E1C3B1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7742027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AAC104F-5F53-E94B-8120-710E77EC1F69}"/>
              </a:ext>
            </a:extLst>
          </p:cNvPr>
          <p:cNvSpPr txBox="1"/>
          <p:nvPr/>
        </p:nvSpPr>
        <p:spPr>
          <a:xfrm>
            <a:off x="756784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474763-72C8-F54E-B8A0-80882B35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492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56F587B-814F-F645-B1CA-B856959AD0E3}"/>
              </a:ext>
            </a:extLst>
          </p:cNvPr>
          <p:cNvSpPr/>
          <p:nvPr/>
        </p:nvSpPr>
        <p:spPr>
          <a:xfrm>
            <a:off x="6693577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EB18842-A82E-2746-9146-F1395D46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685BA09-5526-104A-8A5B-039250A48B98}"/>
              </a:ext>
            </a:extLst>
          </p:cNvPr>
          <p:cNvSpPr txBox="1"/>
          <p:nvPr/>
        </p:nvSpPr>
        <p:spPr>
          <a:xfrm>
            <a:off x="10148025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F9AE52-488A-EE44-B931-AFB3095A8CF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742027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C7EC239-DD8C-C046-8A2E-95E885F57BAD}"/>
              </a:ext>
            </a:extLst>
          </p:cNvPr>
          <p:cNvSpPr txBox="1"/>
          <p:nvPr/>
        </p:nvSpPr>
        <p:spPr>
          <a:xfrm>
            <a:off x="6511340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072B45C-DBBC-894D-86DB-E5F6538F8F9A}"/>
              </a:ext>
            </a:extLst>
          </p:cNvPr>
          <p:cNvCxnSpPr>
            <a:cxnSpLocks/>
            <a:stCxn id="114" idx="2"/>
            <a:endCxn id="117" idx="0"/>
          </p:cNvCxnSpPr>
          <p:nvPr/>
        </p:nvCxnSpPr>
        <p:spPr>
          <a:xfrm flipH="1">
            <a:off x="10322203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9AC7BBA-2DAD-E74A-B72F-29F371ADB737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10023037" y="3140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7">
            <a:extLst>
              <a:ext uri="{FF2B5EF4-FFF2-40B4-BE49-F238E27FC236}">
                <a16:creationId xmlns:a16="http://schemas.microsoft.com/office/drawing/2014/main" id="{E499A5BA-B4B9-E849-AC9B-ACD6C3FE9F97}"/>
              </a:ext>
            </a:extLst>
          </p:cNvPr>
          <p:cNvSpPr/>
          <p:nvPr/>
        </p:nvSpPr>
        <p:spPr>
          <a:xfrm>
            <a:off x="9836865" y="3666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122" name="Freeform 21">
            <a:extLst>
              <a:ext uri="{FF2B5EF4-FFF2-40B4-BE49-F238E27FC236}">
                <a16:creationId xmlns:a16="http://schemas.microsoft.com/office/drawing/2014/main" id="{459127E0-C1FD-484C-8E69-20D7621B0D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17627" y="3474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78D89B-4A21-5D4A-B8E5-FB535B50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31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67F6ED1-DBF1-DD4B-AE6C-318A809B52AB}"/>
              </a:ext>
            </a:extLst>
          </p:cNvPr>
          <p:cNvSpPr>
            <a:spLocks noChangeAspect="1"/>
          </p:cNvSpPr>
          <p:nvPr/>
        </p:nvSpPr>
        <p:spPr>
          <a:xfrm>
            <a:off x="7466012" y="3771739"/>
            <a:ext cx="1410436" cy="76916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accent1"/>
                </a:solidFill>
                <a:cs typeface="Calibri" panose="020F0502020204030204" pitchFamily="34" charset="0"/>
              </a:rPr>
              <a:t>EdgeNode1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2E59AB1-CB2D-0C45-9077-2F701285D9AE}"/>
              </a:ext>
            </a:extLst>
          </p:cNvPr>
          <p:cNvSpPr txBox="1"/>
          <p:nvPr/>
        </p:nvSpPr>
        <p:spPr>
          <a:xfrm>
            <a:off x="7559078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39188CB-36DC-1A4A-B17B-EB7A047FBF32}"/>
              </a:ext>
            </a:extLst>
          </p:cNvPr>
          <p:cNvSpPr txBox="1"/>
          <p:nvPr/>
        </p:nvSpPr>
        <p:spPr>
          <a:xfrm>
            <a:off x="8224306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4032D22-2C1A-F347-B76D-294D04684850}"/>
              </a:ext>
            </a:extLst>
          </p:cNvPr>
          <p:cNvSpPr>
            <a:spLocks noChangeAspect="1"/>
          </p:cNvSpPr>
          <p:nvPr/>
        </p:nvSpPr>
        <p:spPr>
          <a:xfrm>
            <a:off x="8232643" y="397356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EB402DFA-0960-4147-969D-1105BBCAB7B5}"/>
              </a:ext>
            </a:extLst>
          </p:cNvPr>
          <p:cNvSpPr/>
          <p:nvPr/>
        </p:nvSpPr>
        <p:spPr>
          <a:xfrm>
            <a:off x="7559078" y="396240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9BDCF92-711C-6640-8405-66150E68D3D6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7466012" y="3559592"/>
            <a:ext cx="380340" cy="9800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836173E-579C-7845-8CE7-84729856EE6F}"/>
              </a:ext>
            </a:extLst>
          </p:cNvPr>
          <p:cNvCxnSpPr>
            <a:cxnSpLocks/>
          </p:cNvCxnSpPr>
          <p:nvPr/>
        </p:nvCxnSpPr>
        <p:spPr>
          <a:xfrm flipV="1">
            <a:off x="7474658" y="3453607"/>
            <a:ext cx="0" cy="105985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92374A8-A7B7-5841-ADF2-3A572E47DF48}"/>
              </a:ext>
            </a:extLst>
          </p:cNvPr>
          <p:cNvCxnSpPr>
            <a:cxnSpLocks/>
            <a:stCxn id="124" idx="2"/>
            <a:endCxn id="141" idx="0"/>
          </p:cNvCxnSpPr>
          <p:nvPr/>
        </p:nvCxnSpPr>
        <p:spPr>
          <a:xfrm>
            <a:off x="8365171" y="3445912"/>
            <a:ext cx="146409" cy="2116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C1C1DE-8D58-FE4C-8188-E77EA488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595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9A0E50-5586-784F-A738-65CF37B9D567}"/>
              </a:ext>
            </a:extLst>
          </p:cNvPr>
          <p:cNvSpPr>
            <a:spLocks noChangeAspect="1"/>
          </p:cNvSpPr>
          <p:nvPr/>
        </p:nvSpPr>
        <p:spPr>
          <a:xfrm>
            <a:off x="10574971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</p:spTree>
    <p:extLst>
      <p:ext uri="{BB962C8B-B14F-4D97-AF65-F5344CB8AC3E}">
        <p14:creationId xmlns:p14="http://schemas.microsoft.com/office/powerpoint/2010/main" val="66632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912812" y="609600"/>
            <a:ext cx="7086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E00E7F-55C4-5949-82C6-5A8CC11F400D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</p:spTree>
    <p:extLst>
      <p:ext uri="{BB962C8B-B14F-4D97-AF65-F5344CB8AC3E}">
        <p14:creationId xmlns:p14="http://schemas.microsoft.com/office/powerpoint/2010/main" val="241362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4288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435778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EEC8E2D-EC1E-7B4C-AEDF-E58F946F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732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396564-20FF-8C47-9D0F-02D54ED1E64A}"/>
              </a:ext>
            </a:extLst>
          </p:cNvPr>
          <p:cNvGrpSpPr>
            <a:grpSpLocks noChangeAspect="1"/>
          </p:cNvGrpSpPr>
          <p:nvPr/>
        </p:nvGrpSpPr>
        <p:grpSpPr>
          <a:xfrm>
            <a:off x="1562605" y="3886202"/>
            <a:ext cx="950407" cy="485111"/>
            <a:chOff x="1869774" y="3832283"/>
            <a:chExt cx="1254013" cy="64008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46E9D05-58C0-A641-825B-E3A13D7CF7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461642F-FC62-994C-B0D4-0ADCE922AF07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98249F4-54B8-1743-AE87-8DA6550EE3ED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85" name="Freeform 19">
                  <a:extLst>
                    <a:ext uri="{FF2B5EF4-FFF2-40B4-BE49-F238E27FC236}">
                      <a16:creationId xmlns:a16="http://schemas.microsoft.com/office/drawing/2014/main" id="{BCA6EF2C-D847-C84C-A486-0229CD032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6" name="Freeform 20">
                  <a:extLst>
                    <a:ext uri="{FF2B5EF4-FFF2-40B4-BE49-F238E27FC236}">
                      <a16:creationId xmlns:a16="http://schemas.microsoft.com/office/drawing/2014/main" id="{B1ACF488-E1A3-294A-9496-A1AF308E2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7" name="Freeform 21">
                  <a:extLst>
                    <a:ext uri="{FF2B5EF4-FFF2-40B4-BE49-F238E27FC236}">
                      <a16:creationId xmlns:a16="http://schemas.microsoft.com/office/drawing/2014/main" id="{1C846569-254B-BB4B-9A0D-E8E4A273C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8" name="Freeform 22">
                  <a:extLst>
                    <a:ext uri="{FF2B5EF4-FFF2-40B4-BE49-F238E27FC236}">
                      <a16:creationId xmlns:a16="http://schemas.microsoft.com/office/drawing/2014/main" id="{1D00D435-2FEA-6145-8DF3-34159B122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9" name="Freeform 23">
                  <a:extLst>
                    <a:ext uri="{FF2B5EF4-FFF2-40B4-BE49-F238E27FC236}">
                      <a16:creationId xmlns:a16="http://schemas.microsoft.com/office/drawing/2014/main" id="{2CBAD8A8-A91C-154D-8AB6-FD3C45A4A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0" name="Freeform 24">
                  <a:extLst>
                    <a:ext uri="{FF2B5EF4-FFF2-40B4-BE49-F238E27FC236}">
                      <a16:creationId xmlns:a16="http://schemas.microsoft.com/office/drawing/2014/main" id="{C9615202-96EF-104E-838A-F840635DB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1" name="Freeform 25">
                  <a:extLst>
                    <a:ext uri="{FF2B5EF4-FFF2-40B4-BE49-F238E27FC236}">
                      <a16:creationId xmlns:a16="http://schemas.microsoft.com/office/drawing/2014/main" id="{3E57030B-AC14-104A-A51A-0ABC12471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2" name="Freeform 26">
                  <a:extLst>
                    <a:ext uri="{FF2B5EF4-FFF2-40B4-BE49-F238E27FC236}">
                      <a16:creationId xmlns:a16="http://schemas.microsoft.com/office/drawing/2014/main" id="{E352AA54-AC40-874D-950B-540391EBB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6B34EA-3563-A749-AC0B-0A2686E4899A}"/>
                </a:ext>
              </a:extLst>
            </p:cNvPr>
            <p:cNvSpPr txBox="1"/>
            <p:nvPr/>
          </p:nvSpPr>
          <p:spPr>
            <a:xfrm>
              <a:off x="1869774" y="3921866"/>
              <a:ext cx="609143" cy="487315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200" b="1" i="1" dirty="0">
                  <a:solidFill>
                    <a:schemeClr val="accent1"/>
                  </a:solidFill>
                </a:rPr>
                <a:t>NSX-T</a:t>
              </a:r>
            </a:p>
            <a:p>
              <a:pPr algn="r"/>
              <a:r>
                <a:rPr lang="en-US" sz="1200" b="1" i="1" dirty="0" err="1">
                  <a:solidFill>
                    <a:schemeClr val="accent1"/>
                  </a:solidFill>
                </a:rPr>
                <a:t>Mgr</a:t>
              </a:r>
              <a:endParaRPr lang="en-US" sz="12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69189F-C757-364E-901E-0AF5220B5C8A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270456" y="3461301"/>
            <a:ext cx="0" cy="42489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4190EDC6-1A93-0346-8FC0-B770C11680DF}"/>
              </a:ext>
            </a:extLst>
          </p:cNvPr>
          <p:cNvSpPr/>
          <p:nvPr/>
        </p:nvSpPr>
        <p:spPr>
          <a:xfrm>
            <a:off x="6551612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F50F58D-416F-8F4F-8AF2-9D431E1C3B1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7742027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AAC104F-5F53-E94B-8120-710E77EC1F69}"/>
              </a:ext>
            </a:extLst>
          </p:cNvPr>
          <p:cNvSpPr txBox="1"/>
          <p:nvPr/>
        </p:nvSpPr>
        <p:spPr>
          <a:xfrm>
            <a:off x="756784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474763-72C8-F54E-B8A0-80882B35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492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56F587B-814F-F645-B1CA-B856959AD0E3}"/>
              </a:ext>
            </a:extLst>
          </p:cNvPr>
          <p:cNvSpPr/>
          <p:nvPr/>
        </p:nvSpPr>
        <p:spPr>
          <a:xfrm>
            <a:off x="6693577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EB18842-A82E-2746-9146-F1395D46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685BA09-5526-104A-8A5B-039250A48B98}"/>
              </a:ext>
            </a:extLst>
          </p:cNvPr>
          <p:cNvSpPr txBox="1"/>
          <p:nvPr/>
        </p:nvSpPr>
        <p:spPr>
          <a:xfrm>
            <a:off x="10148025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F9AE52-488A-EE44-B931-AFB3095A8CF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742027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C7EC239-DD8C-C046-8A2E-95E885F57BAD}"/>
              </a:ext>
            </a:extLst>
          </p:cNvPr>
          <p:cNvSpPr txBox="1"/>
          <p:nvPr/>
        </p:nvSpPr>
        <p:spPr>
          <a:xfrm>
            <a:off x="6511340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78D89B-4A21-5D4A-B8E5-FB535B50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31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F0E2C7-9B8C-6D4B-B4FF-024C1406636A}"/>
              </a:ext>
            </a:extLst>
          </p:cNvPr>
          <p:cNvGrpSpPr/>
          <p:nvPr/>
        </p:nvGrpSpPr>
        <p:grpSpPr>
          <a:xfrm>
            <a:off x="4189412" y="3140908"/>
            <a:ext cx="1753735" cy="899458"/>
            <a:chOff x="4113212" y="3140908"/>
            <a:chExt cx="1753735" cy="8994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D3ACB6-9F84-E54D-B03F-9C59B778E2DF}"/>
                </a:ext>
              </a:extLst>
            </p:cNvPr>
            <p:cNvGrpSpPr/>
            <p:nvPr/>
          </p:nvGrpSpPr>
          <p:grpSpPr>
            <a:xfrm>
              <a:off x="4113212" y="3140908"/>
              <a:ext cx="372346" cy="897692"/>
              <a:chOff x="4113212" y="3140908"/>
              <a:chExt cx="372346" cy="89769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088D9E9-D8ED-0B40-96D9-9F0D02C544A0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>
                <a:off x="4299384" y="3140908"/>
                <a:ext cx="1" cy="525346"/>
              </a:xfrm>
              <a:prstGeom prst="line">
                <a:avLst/>
              </a:prstGeom>
              <a:ln w="19050">
                <a:solidFill>
                  <a:srgbClr val="7030A0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ounded Rectangle 17">
                <a:extLst>
                  <a:ext uri="{FF2B5EF4-FFF2-40B4-BE49-F238E27FC236}">
                    <a16:creationId xmlns:a16="http://schemas.microsoft.com/office/drawing/2014/main" id="{9D8396A0-9A5C-7949-A2E7-BCC519FF8E39}"/>
                  </a:ext>
                </a:extLst>
              </p:cNvPr>
              <p:cNvSpPr/>
              <p:nvPr/>
            </p:nvSpPr>
            <p:spPr>
              <a:xfrm>
                <a:off x="4113212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VM1</a:t>
                </a:r>
              </a:p>
            </p:txBody>
          </p:sp>
          <p:sp>
            <p:nvSpPr>
              <p:cNvPr id="67" name="Freeform 21">
                <a:extLst>
                  <a:ext uri="{FF2B5EF4-FFF2-40B4-BE49-F238E27FC236}">
                    <a16:creationId xmlns:a16="http://schemas.microsoft.com/office/drawing/2014/main" id="{77FAA563-622A-2D4E-B6DF-2A04212369A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93974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8215B6C-53BC-814D-BF4B-3C59347E4E88}"/>
                </a:ext>
              </a:extLst>
            </p:cNvPr>
            <p:cNvGrpSpPr/>
            <p:nvPr/>
          </p:nvGrpSpPr>
          <p:grpSpPr>
            <a:xfrm>
              <a:off x="4579066" y="3140908"/>
              <a:ext cx="372346" cy="897692"/>
              <a:chOff x="4579066" y="3140908"/>
              <a:chExt cx="372346" cy="897692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E788A04-EC71-9D49-9F4B-F52AB8FA472D}"/>
                  </a:ext>
                </a:extLst>
              </p:cNvPr>
              <p:cNvCxnSpPr>
                <a:cxnSpLocks/>
                <a:endCxn id="78" idx="0"/>
              </p:cNvCxnSpPr>
              <p:nvPr/>
            </p:nvCxnSpPr>
            <p:spPr>
              <a:xfrm>
                <a:off x="4765238" y="3140908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ounded Rectangle 17">
                <a:extLst>
                  <a:ext uri="{FF2B5EF4-FFF2-40B4-BE49-F238E27FC236}">
                    <a16:creationId xmlns:a16="http://schemas.microsoft.com/office/drawing/2014/main" id="{BFA247AF-3387-5048-96A1-5E1AFFF48CD4}"/>
                  </a:ext>
                </a:extLst>
              </p:cNvPr>
              <p:cNvSpPr/>
              <p:nvPr/>
            </p:nvSpPr>
            <p:spPr>
              <a:xfrm>
                <a:off x="4579066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VM3</a:t>
                </a:r>
              </a:p>
            </p:txBody>
          </p:sp>
          <p:sp>
            <p:nvSpPr>
              <p:cNvPr id="94" name="Freeform 21">
                <a:extLst>
                  <a:ext uri="{FF2B5EF4-FFF2-40B4-BE49-F238E27FC236}">
                    <a16:creationId xmlns:a16="http://schemas.microsoft.com/office/drawing/2014/main" id="{EFC66F6F-53DF-7A46-B2E4-0E73527E87C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659828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66D4E2-FD9B-9241-8BB2-2241C2F1316B}"/>
                </a:ext>
              </a:extLst>
            </p:cNvPr>
            <p:cNvGrpSpPr/>
            <p:nvPr/>
          </p:nvGrpSpPr>
          <p:grpSpPr>
            <a:xfrm>
              <a:off x="5028747" y="3142674"/>
              <a:ext cx="372346" cy="897692"/>
              <a:chOff x="5028747" y="3142674"/>
              <a:chExt cx="372346" cy="897692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BC1D433-8B02-094A-8656-573D0B928F93}"/>
                  </a:ext>
                </a:extLst>
              </p:cNvPr>
              <p:cNvCxnSpPr>
                <a:cxnSpLocks/>
                <a:endCxn id="96" idx="0"/>
              </p:cNvCxnSpPr>
              <p:nvPr/>
            </p:nvCxnSpPr>
            <p:spPr>
              <a:xfrm>
                <a:off x="5214919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ounded Rectangle 17">
                <a:extLst>
                  <a:ext uri="{FF2B5EF4-FFF2-40B4-BE49-F238E27FC236}">
                    <a16:creationId xmlns:a16="http://schemas.microsoft.com/office/drawing/2014/main" id="{BE1848D3-07AF-CE46-9C4C-A4ADABDD1210}"/>
                  </a:ext>
                </a:extLst>
              </p:cNvPr>
              <p:cNvSpPr/>
              <p:nvPr/>
            </p:nvSpPr>
            <p:spPr>
              <a:xfrm>
                <a:off x="5028747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VM5</a:t>
                </a:r>
              </a:p>
            </p:txBody>
          </p:sp>
          <p:sp>
            <p:nvSpPr>
              <p:cNvPr id="97" name="Freeform 21">
                <a:extLst>
                  <a:ext uri="{FF2B5EF4-FFF2-40B4-BE49-F238E27FC236}">
                    <a16:creationId xmlns:a16="http://schemas.microsoft.com/office/drawing/2014/main" id="{19ED5683-4CF4-2C4A-97C0-D4419F1FDAA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09509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6EFE66-0E39-1749-91E5-4880B28C8C19}"/>
                </a:ext>
              </a:extLst>
            </p:cNvPr>
            <p:cNvGrpSpPr/>
            <p:nvPr/>
          </p:nvGrpSpPr>
          <p:grpSpPr>
            <a:xfrm>
              <a:off x="5494601" y="3142674"/>
              <a:ext cx="372346" cy="897692"/>
              <a:chOff x="5494601" y="3142674"/>
              <a:chExt cx="372346" cy="897692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760C6C0-AC1F-0945-955F-884E7910EE36}"/>
                  </a:ext>
                </a:extLst>
              </p:cNvPr>
              <p:cNvCxnSpPr>
                <a:cxnSpLocks/>
                <a:endCxn id="99" idx="0"/>
              </p:cNvCxnSpPr>
              <p:nvPr/>
            </p:nvCxnSpPr>
            <p:spPr>
              <a:xfrm>
                <a:off x="5680773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ounded Rectangle 17">
                <a:extLst>
                  <a:ext uri="{FF2B5EF4-FFF2-40B4-BE49-F238E27FC236}">
                    <a16:creationId xmlns:a16="http://schemas.microsoft.com/office/drawing/2014/main" id="{9516C3EA-425C-804E-8494-EA30DD71152D}"/>
                  </a:ext>
                </a:extLst>
              </p:cNvPr>
              <p:cNvSpPr/>
              <p:nvPr/>
            </p:nvSpPr>
            <p:spPr>
              <a:xfrm>
                <a:off x="5494601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VM7</a:t>
                </a:r>
              </a:p>
            </p:txBody>
          </p:sp>
          <p:sp>
            <p:nvSpPr>
              <p:cNvPr id="100" name="Freeform 21">
                <a:extLst>
                  <a:ext uri="{FF2B5EF4-FFF2-40B4-BE49-F238E27FC236}">
                    <a16:creationId xmlns:a16="http://schemas.microsoft.com/office/drawing/2014/main" id="{F724D2CE-20CF-9646-BA7C-E54E278A802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575363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C7CF477-BBDA-854A-A49E-556C9BEA79F7}"/>
              </a:ext>
            </a:extLst>
          </p:cNvPr>
          <p:cNvGrpSpPr/>
          <p:nvPr/>
        </p:nvGrpSpPr>
        <p:grpSpPr>
          <a:xfrm>
            <a:off x="9462451" y="3140908"/>
            <a:ext cx="1753735" cy="899458"/>
            <a:chOff x="4113212" y="3140908"/>
            <a:chExt cx="1753735" cy="899458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74F479A-4828-EE43-9C08-2B991B148DA4}"/>
                </a:ext>
              </a:extLst>
            </p:cNvPr>
            <p:cNvGrpSpPr/>
            <p:nvPr/>
          </p:nvGrpSpPr>
          <p:grpSpPr>
            <a:xfrm>
              <a:off x="4113212" y="3140908"/>
              <a:ext cx="372346" cy="897692"/>
              <a:chOff x="4113212" y="3140908"/>
              <a:chExt cx="372346" cy="897692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A89916D-6508-5542-AF20-A3FD5E4D0536}"/>
                  </a:ext>
                </a:extLst>
              </p:cNvPr>
              <p:cNvCxnSpPr>
                <a:cxnSpLocks/>
                <a:endCxn id="154" idx="0"/>
              </p:cNvCxnSpPr>
              <p:nvPr/>
            </p:nvCxnSpPr>
            <p:spPr>
              <a:xfrm>
                <a:off x="4299384" y="3140908"/>
                <a:ext cx="1" cy="525346"/>
              </a:xfrm>
              <a:prstGeom prst="line">
                <a:avLst/>
              </a:prstGeom>
              <a:ln w="19050">
                <a:solidFill>
                  <a:srgbClr val="7030A0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ounded Rectangle 17">
                <a:extLst>
                  <a:ext uri="{FF2B5EF4-FFF2-40B4-BE49-F238E27FC236}">
                    <a16:creationId xmlns:a16="http://schemas.microsoft.com/office/drawing/2014/main" id="{F1B6AFFD-9138-BF49-9679-6053F836BDBD}"/>
                  </a:ext>
                </a:extLst>
              </p:cNvPr>
              <p:cNvSpPr/>
              <p:nvPr/>
            </p:nvSpPr>
            <p:spPr>
              <a:xfrm>
                <a:off x="4113212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VM1</a:t>
                </a:r>
              </a:p>
            </p:txBody>
          </p:sp>
          <p:sp>
            <p:nvSpPr>
              <p:cNvPr id="155" name="Freeform 21">
                <a:extLst>
                  <a:ext uri="{FF2B5EF4-FFF2-40B4-BE49-F238E27FC236}">
                    <a16:creationId xmlns:a16="http://schemas.microsoft.com/office/drawing/2014/main" id="{732C9848-4507-A342-BE2F-F77A4E033C7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93974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1171FAB-BACC-1941-B915-D0238BE3D749}"/>
                </a:ext>
              </a:extLst>
            </p:cNvPr>
            <p:cNvGrpSpPr/>
            <p:nvPr/>
          </p:nvGrpSpPr>
          <p:grpSpPr>
            <a:xfrm>
              <a:off x="4579066" y="3140908"/>
              <a:ext cx="372346" cy="897692"/>
              <a:chOff x="4579066" y="3140908"/>
              <a:chExt cx="372346" cy="897692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F63B91D-A159-B447-948C-B7EF1B5071B9}"/>
                  </a:ext>
                </a:extLst>
              </p:cNvPr>
              <p:cNvCxnSpPr>
                <a:cxnSpLocks/>
                <a:endCxn id="151" idx="0"/>
              </p:cNvCxnSpPr>
              <p:nvPr/>
            </p:nvCxnSpPr>
            <p:spPr>
              <a:xfrm>
                <a:off x="4765238" y="3140908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ounded Rectangle 17">
                <a:extLst>
                  <a:ext uri="{FF2B5EF4-FFF2-40B4-BE49-F238E27FC236}">
                    <a16:creationId xmlns:a16="http://schemas.microsoft.com/office/drawing/2014/main" id="{DA3547FB-F696-2347-B159-5644AA5AF81F}"/>
                  </a:ext>
                </a:extLst>
              </p:cNvPr>
              <p:cNvSpPr/>
              <p:nvPr/>
            </p:nvSpPr>
            <p:spPr>
              <a:xfrm>
                <a:off x="4579066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VM4</a:t>
                </a:r>
              </a:p>
            </p:txBody>
          </p:sp>
          <p:sp>
            <p:nvSpPr>
              <p:cNvPr id="152" name="Freeform 21">
                <a:extLst>
                  <a:ext uri="{FF2B5EF4-FFF2-40B4-BE49-F238E27FC236}">
                    <a16:creationId xmlns:a16="http://schemas.microsoft.com/office/drawing/2014/main" id="{641FF894-872D-3F48-A888-903F4FDB84E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659828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C84D4D2-7FE2-D94F-B3DA-B8870C8E67E0}"/>
                </a:ext>
              </a:extLst>
            </p:cNvPr>
            <p:cNvGrpSpPr/>
            <p:nvPr/>
          </p:nvGrpSpPr>
          <p:grpSpPr>
            <a:xfrm>
              <a:off x="5028747" y="3142674"/>
              <a:ext cx="372346" cy="897692"/>
              <a:chOff x="5028747" y="3142674"/>
              <a:chExt cx="372346" cy="897692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F6D054A-028E-1D42-96AB-D18EB9040CD5}"/>
                  </a:ext>
                </a:extLst>
              </p:cNvPr>
              <p:cNvCxnSpPr>
                <a:cxnSpLocks/>
                <a:endCxn id="148" idx="0"/>
              </p:cNvCxnSpPr>
              <p:nvPr/>
            </p:nvCxnSpPr>
            <p:spPr>
              <a:xfrm>
                <a:off x="5214919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Rounded Rectangle 17">
                <a:extLst>
                  <a:ext uri="{FF2B5EF4-FFF2-40B4-BE49-F238E27FC236}">
                    <a16:creationId xmlns:a16="http://schemas.microsoft.com/office/drawing/2014/main" id="{AE73695F-89DF-3F42-AF33-47FA6F52F6DE}"/>
                  </a:ext>
                </a:extLst>
              </p:cNvPr>
              <p:cNvSpPr/>
              <p:nvPr/>
            </p:nvSpPr>
            <p:spPr>
              <a:xfrm>
                <a:off x="5028747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VM6</a:t>
                </a: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415B379F-D8CF-A043-BAD1-BD2E6E8D33B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09509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E9F58D5-CA8B-9246-97B0-CD3A738BE4C2}"/>
                </a:ext>
              </a:extLst>
            </p:cNvPr>
            <p:cNvGrpSpPr/>
            <p:nvPr/>
          </p:nvGrpSpPr>
          <p:grpSpPr>
            <a:xfrm>
              <a:off x="5494601" y="3142674"/>
              <a:ext cx="372346" cy="897692"/>
              <a:chOff x="5494601" y="3142674"/>
              <a:chExt cx="372346" cy="897692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1A6EE2E-64C9-B247-BDED-FA1FBB6EBA88}"/>
                  </a:ext>
                </a:extLst>
              </p:cNvPr>
              <p:cNvCxnSpPr>
                <a:cxnSpLocks/>
                <a:endCxn id="107" idx="0"/>
              </p:cNvCxnSpPr>
              <p:nvPr/>
            </p:nvCxnSpPr>
            <p:spPr>
              <a:xfrm>
                <a:off x="5680773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ounded Rectangle 17">
                <a:extLst>
                  <a:ext uri="{FF2B5EF4-FFF2-40B4-BE49-F238E27FC236}">
                    <a16:creationId xmlns:a16="http://schemas.microsoft.com/office/drawing/2014/main" id="{68844B07-9E82-6345-9CFB-CEE871E9841A}"/>
                  </a:ext>
                </a:extLst>
              </p:cNvPr>
              <p:cNvSpPr/>
              <p:nvPr/>
            </p:nvSpPr>
            <p:spPr>
              <a:xfrm>
                <a:off x="5494601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VM8</a:t>
                </a:r>
              </a:p>
            </p:txBody>
          </p:sp>
          <p:sp>
            <p:nvSpPr>
              <p:cNvPr id="123" name="Freeform 21">
                <a:extLst>
                  <a:ext uri="{FF2B5EF4-FFF2-40B4-BE49-F238E27FC236}">
                    <a16:creationId xmlns:a16="http://schemas.microsoft.com/office/drawing/2014/main" id="{3E1D6D7E-8598-3140-A9C5-D7C7B29DB68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575363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C1C1DE-8D58-FE4C-8188-E77EA488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595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9A0E50-5586-784F-A738-65CF37B9D567}"/>
              </a:ext>
            </a:extLst>
          </p:cNvPr>
          <p:cNvSpPr>
            <a:spLocks noChangeAspect="1"/>
          </p:cNvSpPr>
          <p:nvPr/>
        </p:nvSpPr>
        <p:spPr>
          <a:xfrm>
            <a:off x="10574971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</p:spTree>
    <p:extLst>
      <p:ext uri="{BB962C8B-B14F-4D97-AF65-F5344CB8AC3E}">
        <p14:creationId xmlns:p14="http://schemas.microsoft.com/office/powerpoint/2010/main" val="411073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912812" y="609600"/>
            <a:ext cx="7086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9052F7-6EB2-624B-AC98-BE6E77721F3E}"/>
              </a:ext>
            </a:extLst>
          </p:cNvPr>
          <p:cNvSpPr txBox="1"/>
          <p:nvPr/>
        </p:nvSpPr>
        <p:spPr>
          <a:xfrm>
            <a:off x="1440902" y="1783685"/>
            <a:ext cx="2790187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r>
              <a:rPr lang="en-US" sz="1200" dirty="0"/>
              <a:t>Static Route: 10.1.1.0/24 via 20.20.20.2</a:t>
            </a:r>
          </a:p>
          <a:p>
            <a:pPr lvl="2"/>
            <a:r>
              <a:rPr lang="en-US" sz="1200" dirty="0"/>
              <a:t>10.1.2.0/24 via 20.20.20.2</a:t>
            </a:r>
          </a:p>
          <a:p>
            <a:pPr lvl="2"/>
            <a:r>
              <a:rPr lang="en-US" sz="1200" dirty="0"/>
              <a:t>10.2.1.0/24 via 20.20.20.2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454999-D1CB-B042-9998-C32C93F06C94}"/>
              </a:ext>
            </a:extLst>
          </p:cNvPr>
          <p:cNvSpPr txBox="1"/>
          <p:nvPr/>
        </p:nvSpPr>
        <p:spPr>
          <a:xfrm>
            <a:off x="1440902" y="3152935"/>
            <a:ext cx="2302875" cy="27699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Static Route: dgw via 20.20.20.1</a:t>
            </a:r>
          </a:p>
        </p:txBody>
      </p:sp>
    </p:spTree>
    <p:extLst>
      <p:ext uri="{BB962C8B-B14F-4D97-AF65-F5344CB8AC3E}">
        <p14:creationId xmlns:p14="http://schemas.microsoft.com/office/powerpoint/2010/main" val="1626381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2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3.xml><?xml version="1.0" encoding="utf-8"?>
<a:theme xmlns:a="http://schemas.openxmlformats.org/drawingml/2006/main" name="3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4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bc43ac-356d-4db5-b3b2-55f657e28f54">
      <UserInfo>
        <DisplayName>Paul Mancuso</DisplayName>
        <AccountId>34</AccountId>
        <AccountType/>
      </UserInfo>
      <UserInfo>
        <DisplayName>Nimish Desai</DisplayName>
        <AccountId>83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CE7564CCB741B7A6959CCD25F839" ma:contentTypeVersion="12" ma:contentTypeDescription="Create a new document." ma:contentTypeScope="" ma:versionID="092c16667d83d13c2eb3f7925bc55c8c">
  <xsd:schema xmlns:xsd="http://www.w3.org/2001/XMLSchema" xmlns:xs="http://www.w3.org/2001/XMLSchema" xmlns:p="http://schemas.microsoft.com/office/2006/metadata/properties" xmlns:ns2="38e4f13d-54b3-4601-ae5b-3f60736340ab" xmlns:ns3="1fbc43ac-356d-4db5-b3b2-55f657e28f54" targetNamespace="http://schemas.microsoft.com/office/2006/metadata/properties" ma:root="true" ma:fieldsID="3ef50e3a87581aa3254c73767a719b3d" ns2:_="" ns3:_="">
    <xsd:import namespace="38e4f13d-54b3-4601-ae5b-3f60736340ab"/>
    <xsd:import namespace="1fbc43ac-356d-4db5-b3b2-55f657e28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2:MediaServiceLocation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f13d-54b3-4601-ae5b-3f6073634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c43ac-356d-4db5-b3b2-55f657e28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56323C-5067-4511-A95F-FBAF07BD8A5E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fbc43ac-356d-4db5-b3b2-55f657e28f54"/>
    <ds:schemaRef ds:uri="http://schemas.openxmlformats.org/package/2006/metadata/core-properties"/>
    <ds:schemaRef ds:uri="38e4f13d-54b3-4601-ae5b-3f60736340a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01A673-2AEC-48AE-9C1C-49394FFA2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7FB795-FB25-474C-A91F-44A7F1E85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f13d-54b3-4601-ae5b-3f60736340ab"/>
    <ds:schemaRef ds:uri="1fbc43ac-356d-4db5-b3b2-55f657e28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654</Words>
  <Application>Microsoft Macintosh PowerPoint</Application>
  <PresentationFormat>Custom</PresentationFormat>
  <Paragraphs>304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Camphor Std</vt:lpstr>
      <vt:lpstr>Metropolis</vt:lpstr>
      <vt:lpstr>Metropolis Light</vt:lpstr>
      <vt:lpstr>Open Sans</vt:lpstr>
      <vt:lpstr>VMware_white_16x9</vt:lpstr>
      <vt:lpstr>2_VMware_white_16x9</vt:lpstr>
      <vt:lpstr>3_VMware_white_16x9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/>
  <cp:lastModifiedBy/>
  <cp:revision>4</cp:revision>
  <cp:lastPrinted>2020-04-06T21:12:24Z</cp:lastPrinted>
  <dcterms:created xsi:type="dcterms:W3CDTF">2015-01-07T23:46:25Z</dcterms:created>
  <dcterms:modified xsi:type="dcterms:W3CDTF">2020-04-07T23:17:49Z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0x010100574FCE7564CCB741B7A6959CCD25F839</vt:lpwstr>
  </property>
  <property fmtid="{D5CDD505-2E9C-101B-9397-08002B2CF9AE}" pid="3" name="Order">
    <vt:r8>1056700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